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PT Sans Narrow"/>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PTSansNarrow-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PTSansNarrow-bold.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e525bb76c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e525bb76c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525bb76c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525bb76c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525bb76c1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525bb76c1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525bb76c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525bb76c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525bb76c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525bb76c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525bb76c1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525bb76c1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525bb76c1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525bb76c1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525bb76c1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525bb76c1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525bb76c1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e525bb76c1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525bb76c1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525bb76c1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525bb76c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525bb76c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525bb76c1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525bb76c1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525bb76c1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525bb76c1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525bb76c1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e525bb76c1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525bb76c1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525bb76c1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525bb76c1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525bb76c1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525bb76c1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e525bb76c1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525bb76c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525bb76c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525bb76c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525bb76c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525bb76c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525bb76c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525bb76c1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525bb76c1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525bb76c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525bb76c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525bb76c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525bb76c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525bb76c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525bb76c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134F5C"/>
                </a:solidFill>
              </a:rPr>
              <a:t>Mutual Fund Portfolio Optimizer</a:t>
            </a:r>
            <a:r>
              <a:rPr lang="en"/>
              <a:t>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Rosie Afsaneh Dabbaghi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GAOCX </a:t>
            </a:r>
            <a:r>
              <a:rPr lang="en">
                <a:solidFill>
                  <a:srgbClr val="134F5C"/>
                </a:solidFill>
              </a:rPr>
              <a:t>Enter/Exit Signals</a:t>
            </a:r>
            <a:endParaRPr/>
          </a:p>
        </p:txBody>
      </p:sp>
      <p:sp>
        <p:nvSpPr>
          <p:cNvPr id="125" name="Google Shape;12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304800" y="1152425"/>
            <a:ext cx="8520598" cy="3417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OLGCX Enter/Exit Signals</a:t>
            </a:r>
            <a:endParaRPr/>
          </a:p>
        </p:txBody>
      </p:sp>
      <p:sp>
        <p:nvSpPr>
          <p:cNvPr id="132" name="Google Shape;132;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3"/>
          <p:cNvPicPr preferRelativeResize="0"/>
          <p:nvPr/>
        </p:nvPicPr>
        <p:blipFill>
          <a:blip r:embed="rId3">
            <a:alphaModFix/>
          </a:blip>
          <a:stretch>
            <a:fillRect/>
          </a:stretch>
        </p:blipFill>
        <p:spPr>
          <a:xfrm>
            <a:off x="337500" y="1189925"/>
            <a:ext cx="8349299" cy="353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OMGCX </a:t>
            </a:r>
            <a:r>
              <a:rPr lang="en">
                <a:solidFill>
                  <a:srgbClr val="134F5C"/>
                </a:solidFill>
              </a:rPr>
              <a:t>Enter/Exit Signals</a:t>
            </a:r>
            <a:endParaRPr/>
          </a:p>
        </p:txBody>
      </p:sp>
      <p:sp>
        <p:nvSpPr>
          <p:cNvPr id="139" name="Google Shape;139;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4"/>
          <p:cNvPicPr preferRelativeResize="0"/>
          <p:nvPr/>
        </p:nvPicPr>
        <p:blipFill>
          <a:blip r:embed="rId3">
            <a:alphaModFix/>
          </a:blip>
          <a:stretch>
            <a:fillRect/>
          </a:stretch>
        </p:blipFill>
        <p:spPr>
          <a:xfrm>
            <a:off x="381000" y="1266325"/>
            <a:ext cx="8410627" cy="357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OBBCX Enter/Exit Signals</a:t>
            </a:r>
            <a:endParaRPr/>
          </a:p>
        </p:txBody>
      </p:sp>
      <p:sp>
        <p:nvSpPr>
          <p:cNvPr id="146" name="Google Shape;146;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5"/>
          <p:cNvPicPr preferRelativeResize="0"/>
          <p:nvPr/>
        </p:nvPicPr>
        <p:blipFill>
          <a:blip r:embed="rId3">
            <a:alphaModFix/>
          </a:blip>
          <a:stretch>
            <a:fillRect/>
          </a:stretch>
        </p:blipFill>
        <p:spPr>
          <a:xfrm>
            <a:off x="228600" y="1178900"/>
            <a:ext cx="8752774" cy="3818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OSGCX Enter/Exit Signals</a:t>
            </a:r>
            <a:endParaRPr/>
          </a:p>
        </p:txBody>
      </p:sp>
      <p:sp>
        <p:nvSpPr>
          <p:cNvPr id="153" name="Google Shape;153;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6"/>
          <p:cNvPicPr preferRelativeResize="0"/>
          <p:nvPr/>
        </p:nvPicPr>
        <p:blipFill>
          <a:blip r:embed="rId3">
            <a:alphaModFix/>
          </a:blip>
          <a:stretch>
            <a:fillRect/>
          </a:stretch>
        </p:blipFill>
        <p:spPr>
          <a:xfrm>
            <a:off x="228600" y="1278975"/>
            <a:ext cx="8752776" cy="3556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Trade </a:t>
            </a:r>
            <a:r>
              <a:rPr lang="en">
                <a:solidFill>
                  <a:srgbClr val="134F5C"/>
                </a:solidFill>
              </a:rPr>
              <a:t>Strategy</a:t>
            </a:r>
            <a:r>
              <a:rPr lang="en">
                <a:solidFill>
                  <a:srgbClr val="134F5C"/>
                </a:solidFill>
              </a:rPr>
              <a:t> </a:t>
            </a:r>
            <a:endParaRPr/>
          </a:p>
        </p:txBody>
      </p:sp>
      <p:sp>
        <p:nvSpPr>
          <p:cNvPr id="160" name="Google Shape;160;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Portfolio Started with investing $10000 in each Mutual fund and keeping $2000 as the cash value. </a:t>
            </a:r>
            <a:endParaRPr/>
          </a:p>
          <a:p>
            <a:pPr indent="-342900" lvl="0" marL="457200" rtl="0" algn="l">
              <a:spcBef>
                <a:spcPts val="0"/>
              </a:spcBef>
              <a:spcAft>
                <a:spcPts val="0"/>
              </a:spcAft>
              <a:buSzPts val="1800"/>
              <a:buChar char="❖"/>
            </a:pPr>
            <a:r>
              <a:rPr lang="en"/>
              <a:t>With each Entry signal if the cash value is over $2000 </a:t>
            </a:r>
            <a:endParaRPr/>
          </a:p>
          <a:p>
            <a:pPr indent="-317500" lvl="1" marL="914400" rtl="0" algn="l">
              <a:spcBef>
                <a:spcPts val="0"/>
              </a:spcBef>
              <a:spcAft>
                <a:spcPts val="0"/>
              </a:spcAft>
              <a:buSzPts val="1400"/>
              <a:buChar char="➢"/>
            </a:pPr>
            <a:r>
              <a:rPr lang="en"/>
              <a:t> I</a:t>
            </a:r>
            <a:r>
              <a:rPr lang="en" sz="1800"/>
              <a:t>f the cash value is over $2000 I will buy 300 shares</a:t>
            </a:r>
            <a:endParaRPr sz="1800"/>
          </a:p>
          <a:p>
            <a:pPr indent="-342900" lvl="1" marL="914400" rtl="0" algn="l">
              <a:spcBef>
                <a:spcPts val="0"/>
              </a:spcBef>
              <a:spcAft>
                <a:spcPts val="0"/>
              </a:spcAft>
              <a:buSzPts val="1800"/>
              <a:buChar char="➢"/>
            </a:pPr>
            <a:r>
              <a:rPr lang="en" sz="1800"/>
              <a:t>If the cash value is less than $2000 I will buy 100 shares to make sure there will be enough cash for next signal</a:t>
            </a:r>
            <a:endParaRPr sz="1800"/>
          </a:p>
          <a:p>
            <a:pPr indent="-342900" lvl="0" marL="457200" rtl="0" algn="l">
              <a:spcBef>
                <a:spcPts val="0"/>
              </a:spcBef>
              <a:spcAft>
                <a:spcPts val="0"/>
              </a:spcAft>
              <a:buSzPts val="1800"/>
              <a:buChar char="❖"/>
            </a:pPr>
            <a:r>
              <a:rPr lang="en"/>
              <a:t>With each Exit signal I will sell all of the shares. </a:t>
            </a:r>
            <a:endParaRPr/>
          </a:p>
          <a:p>
            <a:pPr indent="-342900" lvl="0" marL="457200" rtl="0" algn="l">
              <a:spcBef>
                <a:spcPts val="0"/>
              </a:spcBef>
              <a:spcAft>
                <a:spcPts val="0"/>
              </a:spcAft>
              <a:buSzPts val="1800"/>
              <a:buChar char="❖"/>
            </a:pPr>
            <a:r>
              <a:rPr lang="en"/>
              <a:t>After each buy or sell order cash value of the portfolio will be updated </a:t>
            </a:r>
            <a:endParaRPr/>
          </a:p>
          <a:p>
            <a:pPr indent="-342900" lvl="0" marL="457200" rtl="0" algn="l">
              <a:spcBef>
                <a:spcPts val="0"/>
              </a:spcBef>
              <a:spcAft>
                <a:spcPts val="0"/>
              </a:spcAft>
              <a:buSzPts val="1800"/>
              <a:buChar char="❖"/>
            </a:pPr>
            <a:r>
              <a:rPr lang="en"/>
              <a:t>Portfolio value will be calculated after all buy and sell orders are executed </a:t>
            </a:r>
            <a:endParaRPr/>
          </a:p>
          <a:p>
            <a:pPr indent="0" lvl="0" marL="0" rtl="0" algn="l">
              <a:spcBef>
                <a:spcPts val="1200"/>
              </a:spcBef>
              <a:spcAft>
                <a:spcPts val="120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JEMCX number of the shares during trading </a:t>
            </a:r>
            <a:r>
              <a:rPr lang="en">
                <a:solidFill>
                  <a:srgbClr val="134F5C"/>
                </a:solidFill>
              </a:rPr>
              <a:t>period</a:t>
            </a:r>
            <a:r>
              <a:rPr lang="en">
                <a:solidFill>
                  <a:srgbClr val="134F5C"/>
                </a:solidFill>
              </a:rPr>
              <a:t> </a:t>
            </a:r>
            <a:endParaRPr/>
          </a:p>
        </p:txBody>
      </p:sp>
      <p:pic>
        <p:nvPicPr>
          <p:cNvPr id="166" name="Google Shape;166;p28"/>
          <p:cNvPicPr preferRelativeResize="0"/>
          <p:nvPr/>
        </p:nvPicPr>
        <p:blipFill rotWithShape="1">
          <a:blip r:embed="rId3">
            <a:alphaModFix/>
          </a:blip>
          <a:srcRect b="0" l="4386" r="-3396" t="-10253"/>
          <a:stretch/>
        </p:blipFill>
        <p:spPr>
          <a:xfrm>
            <a:off x="516125" y="1329025"/>
            <a:ext cx="8316177" cy="3230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Cash Value of the Portfolio during the trading period </a:t>
            </a:r>
            <a:endParaRPr/>
          </a:p>
        </p:txBody>
      </p:sp>
      <p:pic>
        <p:nvPicPr>
          <p:cNvPr id="172" name="Google Shape;172;p29"/>
          <p:cNvPicPr preferRelativeResize="0"/>
          <p:nvPr/>
        </p:nvPicPr>
        <p:blipFill>
          <a:blip r:embed="rId3">
            <a:alphaModFix/>
          </a:blip>
          <a:stretch>
            <a:fillRect/>
          </a:stretch>
        </p:blipFill>
        <p:spPr>
          <a:xfrm>
            <a:off x="0" y="1203100"/>
            <a:ext cx="9144001" cy="34377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64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Cash Value and Portfolio Value during trading period </a:t>
            </a:r>
            <a:endParaRPr/>
          </a:p>
        </p:txBody>
      </p:sp>
      <p:sp>
        <p:nvSpPr>
          <p:cNvPr id="178" name="Google Shape;178;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30"/>
          <p:cNvPicPr preferRelativeResize="0"/>
          <p:nvPr/>
        </p:nvPicPr>
        <p:blipFill>
          <a:blip r:embed="rId3">
            <a:alphaModFix/>
          </a:blip>
          <a:stretch>
            <a:fillRect/>
          </a:stretch>
        </p:blipFill>
        <p:spPr>
          <a:xfrm>
            <a:off x="0" y="968722"/>
            <a:ext cx="9144003" cy="42728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0"/>
            <a:ext cx="8520600" cy="61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Portfolio Value </a:t>
            </a:r>
            <a:endParaRPr/>
          </a:p>
        </p:txBody>
      </p:sp>
      <p:pic>
        <p:nvPicPr>
          <p:cNvPr id="185" name="Google Shape;185;p31"/>
          <p:cNvPicPr preferRelativeResize="0"/>
          <p:nvPr/>
        </p:nvPicPr>
        <p:blipFill>
          <a:blip r:embed="rId3">
            <a:alphaModFix/>
          </a:blip>
          <a:stretch>
            <a:fillRect/>
          </a:stretch>
        </p:blipFill>
        <p:spPr>
          <a:xfrm>
            <a:off x="143475" y="827825"/>
            <a:ext cx="4304649" cy="3819000"/>
          </a:xfrm>
          <a:prstGeom prst="rect">
            <a:avLst/>
          </a:prstGeom>
          <a:noFill/>
          <a:ln>
            <a:noFill/>
          </a:ln>
        </p:spPr>
      </p:pic>
      <p:pic>
        <p:nvPicPr>
          <p:cNvPr id="186" name="Google Shape;186;p31"/>
          <p:cNvPicPr preferRelativeResize="0"/>
          <p:nvPr/>
        </p:nvPicPr>
        <p:blipFill>
          <a:blip r:embed="rId4">
            <a:alphaModFix/>
          </a:blip>
          <a:stretch>
            <a:fillRect/>
          </a:stretch>
        </p:blipFill>
        <p:spPr>
          <a:xfrm>
            <a:off x="4600525" y="883000"/>
            <a:ext cx="4391074" cy="354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180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Summery</a:t>
            </a:r>
            <a:r>
              <a:rPr lang="en"/>
              <a:t> </a:t>
            </a:r>
            <a:endParaRPr/>
          </a:p>
        </p:txBody>
      </p:sp>
      <p:sp>
        <p:nvSpPr>
          <p:cNvPr id="73" name="Google Shape;73;p14"/>
          <p:cNvSpPr txBox="1"/>
          <p:nvPr>
            <p:ph idx="1" type="body"/>
          </p:nvPr>
        </p:nvSpPr>
        <p:spPr>
          <a:xfrm>
            <a:off x="311700" y="805750"/>
            <a:ext cx="8520600" cy="37632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4973"/>
              <a:t>In</a:t>
            </a:r>
            <a:r>
              <a:rPr lang="en" sz="5723"/>
              <a:t> </a:t>
            </a:r>
            <a:r>
              <a:rPr lang="en" sz="4973"/>
              <a:t>this project I am trying to maximize growth of the portfolio by </a:t>
            </a:r>
            <a:r>
              <a:rPr lang="en" sz="4973"/>
              <a:t>entering</a:t>
            </a:r>
            <a:r>
              <a:rPr lang="en" sz="4973"/>
              <a:t> and exiting 7 </a:t>
            </a:r>
            <a:r>
              <a:rPr lang="en" sz="4973"/>
              <a:t>different</a:t>
            </a:r>
            <a:r>
              <a:rPr lang="en" sz="4973"/>
              <a:t> JPMorgan mutual funds. I used 7 </a:t>
            </a:r>
            <a:r>
              <a:rPr lang="en" sz="4973"/>
              <a:t>JPMorgan</a:t>
            </a:r>
            <a:r>
              <a:rPr lang="en" sz="4973"/>
              <a:t> funds to cover wide </a:t>
            </a:r>
            <a:r>
              <a:rPr lang="en" sz="4973"/>
              <a:t>variety</a:t>
            </a:r>
            <a:r>
              <a:rPr lang="en" sz="4973"/>
              <a:t> of investments. </a:t>
            </a:r>
            <a:endParaRPr sz="4973"/>
          </a:p>
          <a:p>
            <a:pPr indent="0" lvl="0" marL="0" rtl="0" algn="l">
              <a:spcBef>
                <a:spcPts val="1200"/>
              </a:spcBef>
              <a:spcAft>
                <a:spcPts val="0"/>
              </a:spcAft>
              <a:buNone/>
            </a:pPr>
            <a:r>
              <a:rPr lang="en" sz="4973"/>
              <a:t>1. US Large cap fund:OLGCX</a:t>
            </a:r>
            <a:endParaRPr sz="4973"/>
          </a:p>
          <a:p>
            <a:pPr indent="0" lvl="0" marL="0" rtl="0" algn="l">
              <a:spcBef>
                <a:spcPts val="1200"/>
              </a:spcBef>
              <a:spcAft>
                <a:spcPts val="0"/>
              </a:spcAft>
              <a:buNone/>
            </a:pPr>
            <a:r>
              <a:rPr lang="en" sz="4973"/>
              <a:t>2. US Mid Cap fund: OMGCX</a:t>
            </a:r>
            <a:endParaRPr sz="4973"/>
          </a:p>
          <a:p>
            <a:pPr indent="0" lvl="0" marL="0" rtl="0" algn="l">
              <a:spcBef>
                <a:spcPts val="1200"/>
              </a:spcBef>
              <a:spcAft>
                <a:spcPts val="0"/>
              </a:spcAft>
              <a:buNone/>
            </a:pPr>
            <a:r>
              <a:rPr lang="en" sz="4973"/>
              <a:t>3. US Small cap fund: OSGCX</a:t>
            </a:r>
            <a:endParaRPr sz="4973"/>
          </a:p>
          <a:p>
            <a:pPr indent="0" lvl="0" marL="0" rtl="0" algn="l">
              <a:spcBef>
                <a:spcPts val="1200"/>
              </a:spcBef>
              <a:spcAft>
                <a:spcPts val="0"/>
              </a:spcAft>
              <a:buNone/>
            </a:pPr>
            <a:r>
              <a:rPr lang="en" sz="4973"/>
              <a:t>4. Global fund: GAOCX</a:t>
            </a:r>
            <a:endParaRPr sz="4973"/>
          </a:p>
          <a:p>
            <a:pPr indent="0" lvl="0" marL="0" rtl="0" algn="l">
              <a:spcBef>
                <a:spcPts val="1200"/>
              </a:spcBef>
              <a:spcAft>
                <a:spcPts val="0"/>
              </a:spcAft>
              <a:buNone/>
            </a:pPr>
            <a:r>
              <a:rPr lang="en" sz="4973"/>
              <a:t>5. Emerging Markets fund: JEMCX</a:t>
            </a:r>
            <a:endParaRPr sz="4973"/>
          </a:p>
          <a:p>
            <a:pPr indent="0" lvl="0" marL="0" rtl="0" algn="l">
              <a:spcBef>
                <a:spcPts val="1200"/>
              </a:spcBef>
              <a:spcAft>
                <a:spcPts val="0"/>
              </a:spcAft>
              <a:buNone/>
            </a:pPr>
            <a:r>
              <a:rPr lang="en" sz="4973"/>
              <a:t>6. US Income fund: OINCX</a:t>
            </a:r>
            <a:endParaRPr sz="4973"/>
          </a:p>
          <a:p>
            <a:pPr indent="0" lvl="0" marL="0" rtl="0" algn="l">
              <a:spcBef>
                <a:spcPts val="1200"/>
              </a:spcBef>
              <a:spcAft>
                <a:spcPts val="0"/>
              </a:spcAft>
              <a:buNone/>
            </a:pPr>
            <a:r>
              <a:rPr lang="en" sz="4973"/>
              <a:t>7. Mortgage backed fund: OBBCX</a:t>
            </a:r>
            <a:endParaRPr sz="4973"/>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Backtest </a:t>
            </a:r>
            <a:r>
              <a:rPr lang="en">
                <a:solidFill>
                  <a:srgbClr val="134F5C"/>
                </a:solidFill>
              </a:rPr>
              <a:t> </a:t>
            </a:r>
            <a:endParaRPr/>
          </a:p>
        </p:txBody>
      </p:sp>
      <p:pic>
        <p:nvPicPr>
          <p:cNvPr id="192" name="Google Shape;192;p32"/>
          <p:cNvPicPr preferRelativeResize="0"/>
          <p:nvPr/>
        </p:nvPicPr>
        <p:blipFill>
          <a:blip r:embed="rId3">
            <a:alphaModFix/>
          </a:blip>
          <a:stretch>
            <a:fillRect/>
          </a:stretch>
        </p:blipFill>
        <p:spPr>
          <a:xfrm>
            <a:off x="180975" y="1203100"/>
            <a:ext cx="4167825" cy="3330800"/>
          </a:xfrm>
          <a:prstGeom prst="rect">
            <a:avLst/>
          </a:prstGeom>
          <a:noFill/>
          <a:ln>
            <a:noFill/>
          </a:ln>
        </p:spPr>
      </p:pic>
      <p:pic>
        <p:nvPicPr>
          <p:cNvPr id="193" name="Google Shape;193;p32"/>
          <p:cNvPicPr preferRelativeResize="0"/>
          <p:nvPr/>
        </p:nvPicPr>
        <p:blipFill>
          <a:blip r:embed="rId4">
            <a:alphaModFix/>
          </a:blip>
          <a:stretch>
            <a:fillRect/>
          </a:stretch>
        </p:blipFill>
        <p:spPr>
          <a:xfrm>
            <a:off x="4457050" y="1302425"/>
            <a:ext cx="4490401" cy="3330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Backtest</a:t>
            </a:r>
            <a:endParaRPr/>
          </a:p>
        </p:txBody>
      </p:sp>
      <p:sp>
        <p:nvSpPr>
          <p:cNvPr id="199" name="Google Shape;199;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3"/>
          <p:cNvPicPr preferRelativeResize="0"/>
          <p:nvPr/>
        </p:nvPicPr>
        <p:blipFill>
          <a:blip r:embed="rId3">
            <a:alphaModFix/>
          </a:blip>
          <a:stretch>
            <a:fillRect/>
          </a:stretch>
        </p:blipFill>
        <p:spPr>
          <a:xfrm>
            <a:off x="475850" y="1313475"/>
            <a:ext cx="4572000" cy="3115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OINCX </a:t>
            </a:r>
            <a:r>
              <a:rPr lang="en">
                <a:solidFill>
                  <a:srgbClr val="134F5C"/>
                </a:solidFill>
              </a:rPr>
              <a:t>Backtest</a:t>
            </a:r>
            <a:endParaRPr/>
          </a:p>
        </p:txBody>
      </p:sp>
      <p:pic>
        <p:nvPicPr>
          <p:cNvPr id="206" name="Google Shape;206;p34"/>
          <p:cNvPicPr preferRelativeResize="0"/>
          <p:nvPr/>
        </p:nvPicPr>
        <p:blipFill>
          <a:blip r:embed="rId3">
            <a:alphaModFix/>
          </a:blip>
          <a:stretch>
            <a:fillRect/>
          </a:stretch>
        </p:blipFill>
        <p:spPr>
          <a:xfrm>
            <a:off x="0" y="2008825"/>
            <a:ext cx="9143999" cy="2460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50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Conclusion</a:t>
            </a:r>
            <a:r>
              <a:rPr lang="en">
                <a:solidFill>
                  <a:srgbClr val="134F5C"/>
                </a:solidFill>
              </a:rPr>
              <a:t> and Future steps  </a:t>
            </a:r>
            <a:r>
              <a:rPr lang="en">
                <a:solidFill>
                  <a:srgbClr val="134F5C"/>
                </a:solidFill>
              </a:rPr>
              <a:t> </a:t>
            </a:r>
            <a:endParaRPr/>
          </a:p>
          <a:p>
            <a:pPr indent="0" lvl="0" marL="0" rtl="0" algn="l">
              <a:spcBef>
                <a:spcPts val="0"/>
              </a:spcBef>
              <a:spcAft>
                <a:spcPts val="0"/>
              </a:spcAft>
              <a:buNone/>
            </a:pPr>
            <a:r>
              <a:t/>
            </a:r>
            <a:endParaRPr/>
          </a:p>
        </p:txBody>
      </p:sp>
      <p:sp>
        <p:nvSpPr>
          <p:cNvPr id="212" name="Google Shape;212;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Stay invested all the time in a diversified portfolio maybe the best action </a:t>
            </a:r>
            <a:endParaRPr/>
          </a:p>
          <a:p>
            <a:pPr indent="-342900" lvl="0" marL="457200" rtl="0" algn="l">
              <a:spcBef>
                <a:spcPts val="0"/>
              </a:spcBef>
              <a:spcAft>
                <a:spcPts val="0"/>
              </a:spcAft>
              <a:buSzPts val="1800"/>
              <a:buChar char="❖"/>
            </a:pPr>
            <a:r>
              <a:rPr lang="en"/>
              <a:t>Some of the miss performance is because of the trading </a:t>
            </a:r>
            <a:r>
              <a:rPr lang="en"/>
              <a:t>strategy</a:t>
            </a:r>
            <a:r>
              <a:rPr lang="en"/>
              <a:t> as I was not investing as many shares as original number of the shares and keep </a:t>
            </a:r>
            <a:r>
              <a:rPr lang="en"/>
              <a:t>excessive</a:t>
            </a:r>
            <a:r>
              <a:rPr lang="en"/>
              <a:t> cash in portfolio</a:t>
            </a:r>
            <a:endParaRPr/>
          </a:p>
          <a:p>
            <a:pPr indent="-342900" lvl="0" marL="457200" rtl="0" algn="l">
              <a:spcBef>
                <a:spcPts val="0"/>
              </a:spcBef>
              <a:spcAft>
                <a:spcPts val="0"/>
              </a:spcAft>
              <a:buSzPts val="1800"/>
              <a:buChar char="❖"/>
            </a:pPr>
            <a:r>
              <a:rPr lang="en"/>
              <a:t>The performance can be improved by changing the buy </a:t>
            </a:r>
            <a:r>
              <a:rPr lang="en"/>
              <a:t>strategy</a:t>
            </a:r>
            <a:r>
              <a:rPr lang="en"/>
              <a:t> and invest buy more shares when </a:t>
            </a:r>
            <a:r>
              <a:rPr lang="en"/>
              <a:t>possible</a:t>
            </a:r>
            <a:r>
              <a:rPr lang="en"/>
              <a:t>. This will be my next step to improve the </a:t>
            </a:r>
            <a:r>
              <a:rPr lang="en"/>
              <a:t>strategy</a:t>
            </a:r>
            <a:r>
              <a:rPr lang="en"/>
              <a:t> and performance</a:t>
            </a:r>
            <a:endParaRPr/>
          </a:p>
          <a:p>
            <a:pPr indent="-342900" lvl="0" marL="457200" rtl="0" algn="l">
              <a:spcBef>
                <a:spcPts val="0"/>
              </a:spcBef>
              <a:spcAft>
                <a:spcPts val="0"/>
              </a:spcAft>
              <a:buSzPts val="1800"/>
              <a:buChar char="❖"/>
            </a:pPr>
            <a:r>
              <a:rPr lang="en"/>
              <a:t>Changing the code to more function will improve the code.</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Results: </a:t>
            </a:r>
            <a:endParaRPr/>
          </a:p>
        </p:txBody>
      </p:sp>
      <p:sp>
        <p:nvSpPr>
          <p:cNvPr id="218" name="Google Shape;218;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a:bodyPr>
          <a:lstStyle/>
          <a:p>
            <a:pPr indent="0" lvl="0" marL="0" rtl="0" algn="l">
              <a:spcBef>
                <a:spcPts val="800"/>
              </a:spcBef>
              <a:spcAft>
                <a:spcPts val="0"/>
              </a:spcAft>
              <a:buNone/>
            </a:pPr>
            <a:r>
              <a:rPr lang="en" sz="1500">
                <a:latin typeface="Roboto"/>
                <a:ea typeface="Roboto"/>
                <a:cs typeface="Roboto"/>
                <a:sym typeface="Roboto"/>
              </a:rPr>
              <a:t>Based on the metrics that the portfolio evaluation DataFrame contains, we can estimate the following:</a:t>
            </a:r>
            <a:endParaRPr sz="1500">
              <a:latin typeface="Roboto"/>
              <a:ea typeface="Roboto"/>
              <a:cs typeface="Roboto"/>
              <a:sym typeface="Roboto"/>
            </a:endParaRPr>
          </a:p>
          <a:p>
            <a:pPr indent="-295275" lvl="0" marL="457200" rtl="0" algn="l">
              <a:lnSpc>
                <a:spcPct val="150000"/>
              </a:lnSpc>
              <a:spcBef>
                <a:spcPts val="800"/>
              </a:spcBef>
              <a:spcAft>
                <a:spcPts val="0"/>
              </a:spcAft>
              <a:buClr>
                <a:schemeClr val="dk2"/>
              </a:buClr>
              <a:buSzPct val="100000"/>
              <a:buFont typeface="Roboto"/>
              <a:buChar char="●"/>
            </a:pPr>
            <a:r>
              <a:rPr lang="en" sz="1500">
                <a:latin typeface="Roboto"/>
                <a:ea typeface="Roboto"/>
                <a:cs typeface="Roboto"/>
                <a:sym typeface="Roboto"/>
              </a:rPr>
              <a:t>Annualized return: A portfolio that this trading algorithm manages should yield an annualized return of about 3.29%. That is, the dollar value of the portfolio should increase by about 3.29% each year.</a:t>
            </a:r>
            <a:endParaRPr sz="1500">
              <a:latin typeface="Roboto"/>
              <a:ea typeface="Roboto"/>
              <a:cs typeface="Roboto"/>
              <a:sym typeface="Roboto"/>
            </a:endParaRPr>
          </a:p>
          <a:p>
            <a:pPr indent="-295275" lvl="0" marL="457200" rtl="0" algn="l">
              <a:lnSpc>
                <a:spcPct val="150000"/>
              </a:lnSpc>
              <a:spcBef>
                <a:spcPts val="0"/>
              </a:spcBef>
              <a:spcAft>
                <a:spcPts val="0"/>
              </a:spcAft>
              <a:buClr>
                <a:schemeClr val="dk2"/>
              </a:buClr>
              <a:buSzPct val="100000"/>
              <a:buFont typeface="Roboto"/>
              <a:buChar char="●"/>
            </a:pPr>
            <a:r>
              <a:rPr lang="en" sz="1500">
                <a:latin typeface="Roboto"/>
                <a:ea typeface="Roboto"/>
                <a:cs typeface="Roboto"/>
                <a:sym typeface="Roboto"/>
              </a:rPr>
              <a:t>Cumulative returns: The dollar value of the portfolio increased by approximately 6.52% over the backtesting period. We can reasonably expect a similar growth trajectory for the future.</a:t>
            </a:r>
            <a:endParaRPr sz="1500">
              <a:latin typeface="Roboto"/>
              <a:ea typeface="Roboto"/>
              <a:cs typeface="Roboto"/>
              <a:sym typeface="Roboto"/>
            </a:endParaRPr>
          </a:p>
          <a:p>
            <a:pPr indent="-295275" lvl="0" marL="457200" rtl="0" algn="l">
              <a:lnSpc>
                <a:spcPct val="150000"/>
              </a:lnSpc>
              <a:spcBef>
                <a:spcPts val="0"/>
              </a:spcBef>
              <a:spcAft>
                <a:spcPts val="0"/>
              </a:spcAft>
              <a:buClr>
                <a:schemeClr val="dk2"/>
              </a:buClr>
              <a:buSzPct val="100000"/>
              <a:buFont typeface="Roboto"/>
              <a:buChar char="●"/>
            </a:pPr>
            <a:r>
              <a:rPr lang="en" sz="1500">
                <a:latin typeface="Roboto"/>
                <a:ea typeface="Roboto"/>
                <a:cs typeface="Roboto"/>
                <a:sym typeface="Roboto"/>
              </a:rPr>
              <a:t>Annual volatility: The annual volatility of the portfolio should have a spread of about 16.57% surrounding the annualized return. This means that the portfolio might return as much as 19.86% (3.29% + 16.57%) or lose as much as −13.28% (3.29% -16.57%) per year.</a:t>
            </a:r>
            <a:endParaRPr sz="1500">
              <a:latin typeface="Roboto"/>
              <a:ea typeface="Roboto"/>
              <a:cs typeface="Roboto"/>
              <a:sym typeface="Roboto"/>
            </a:endParaRPr>
          </a:p>
          <a:p>
            <a:pPr indent="-295275" lvl="0" marL="457200" rtl="0" algn="l">
              <a:lnSpc>
                <a:spcPct val="150000"/>
              </a:lnSpc>
              <a:spcBef>
                <a:spcPts val="0"/>
              </a:spcBef>
              <a:spcAft>
                <a:spcPts val="0"/>
              </a:spcAft>
              <a:buClr>
                <a:schemeClr val="dk2"/>
              </a:buClr>
              <a:buSzPct val="100000"/>
              <a:buFont typeface="Roboto"/>
              <a:buChar char="●"/>
            </a:pPr>
            <a:r>
              <a:rPr lang="en" sz="1500">
                <a:latin typeface="Roboto"/>
                <a:ea typeface="Roboto"/>
                <a:cs typeface="Roboto"/>
                <a:sym typeface="Roboto"/>
              </a:rPr>
              <a:t>Sharpe ratio: The Sharpe ratio, which evaluates the performance of a portfolio on a risk-adjusted basis, is 0.198. In general, a higher Sharpe ratio indicates a better risk/reward profile.  </a:t>
            </a:r>
            <a:endParaRPr sz="1500">
              <a:latin typeface="Roboto"/>
              <a:ea typeface="Roboto"/>
              <a:cs typeface="Roboto"/>
              <a:sym typeface="Roboto"/>
            </a:endParaRPr>
          </a:p>
          <a:p>
            <a:pPr indent="-295275" lvl="0" marL="457200" rtl="0" algn="l">
              <a:lnSpc>
                <a:spcPct val="150000"/>
              </a:lnSpc>
              <a:spcBef>
                <a:spcPts val="0"/>
              </a:spcBef>
              <a:spcAft>
                <a:spcPts val="0"/>
              </a:spcAft>
              <a:buClr>
                <a:schemeClr val="dk2"/>
              </a:buClr>
              <a:buSzPct val="100000"/>
              <a:buFont typeface="Roboto"/>
              <a:buChar char="●"/>
            </a:pPr>
            <a:r>
              <a:rPr lang="en" sz="1500">
                <a:latin typeface="Roboto"/>
                <a:ea typeface="Roboto"/>
                <a:cs typeface="Roboto"/>
                <a:sym typeface="Roboto"/>
              </a:rPr>
              <a:t>Sortino ratio: The Sortino ratio of our portfolio suggests a rate of about 0.248 for the risk-adjusted annual profitability compared to the annual downside risk. As with the Sharpe </a:t>
            </a:r>
            <a:r>
              <a:rPr lang="en" sz="1500">
                <a:latin typeface="Roboto"/>
                <a:ea typeface="Roboto"/>
                <a:cs typeface="Roboto"/>
                <a:sym typeface="Roboto"/>
              </a:rPr>
              <a:t>ratio, a higher Sortino ratio is better. And, it’s best to compare it with the Sortino ratios of other portfolios.</a:t>
            </a:r>
            <a:endParaRPr sz="1500">
              <a:latin typeface="Roboto"/>
              <a:ea typeface="Roboto"/>
              <a:cs typeface="Roboto"/>
              <a:sym typeface="Roboto"/>
            </a:endParaRPr>
          </a:p>
          <a:p>
            <a:pPr indent="-295275" lvl="0" marL="457200" rtl="0" algn="l">
              <a:spcBef>
                <a:spcPts val="0"/>
              </a:spcBef>
              <a:spcAft>
                <a:spcPts val="0"/>
              </a:spcAft>
              <a:buClr>
                <a:srgbClr val="2B2B2B"/>
              </a:buClr>
              <a:buSzPct val="100000"/>
              <a:buFont typeface="Roboto"/>
              <a:buChar char="●"/>
            </a:pPr>
            <a:r>
              <a:rPr lang="en"/>
              <a:t>SMA 25 and 100 has better backtest results than 50-100.</a:t>
            </a:r>
            <a:endParaRPr sz="15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Question</a:t>
            </a:r>
            <a:endParaRPr/>
          </a:p>
        </p:txBody>
      </p:sp>
      <p:sp>
        <p:nvSpPr>
          <p:cNvPr id="224" name="Google Shape;224;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2900">
              <a:solidFill>
                <a:srgbClr val="0B5394"/>
              </a:solidFill>
            </a:endParaRPr>
          </a:p>
          <a:p>
            <a:pPr indent="0" lvl="0" marL="0" rtl="0" algn="ctr">
              <a:spcBef>
                <a:spcPts val="1200"/>
              </a:spcBef>
              <a:spcAft>
                <a:spcPts val="0"/>
              </a:spcAft>
              <a:buNone/>
            </a:pPr>
            <a:r>
              <a:rPr b="1" lang="en" sz="4400">
                <a:solidFill>
                  <a:srgbClr val="0B5394"/>
                </a:solidFill>
              </a:rPr>
              <a:t>Thank you for your time. </a:t>
            </a:r>
            <a:endParaRPr b="1" sz="4400">
              <a:solidFill>
                <a:srgbClr val="0B5394"/>
              </a:solidFill>
            </a:endParaRPr>
          </a:p>
          <a:p>
            <a:pPr indent="0" lvl="0" marL="0" rtl="0" algn="ctr">
              <a:spcBef>
                <a:spcPts val="1200"/>
              </a:spcBef>
              <a:spcAft>
                <a:spcPts val="0"/>
              </a:spcAft>
              <a:buNone/>
            </a:pPr>
            <a:r>
              <a:t/>
            </a:r>
            <a:endParaRPr b="1" sz="2500">
              <a:solidFill>
                <a:srgbClr val="0B5394"/>
              </a:solidFill>
            </a:endParaRPr>
          </a:p>
          <a:p>
            <a:pPr indent="0" lvl="0" marL="0" rtl="0" algn="ctr">
              <a:spcBef>
                <a:spcPts val="1200"/>
              </a:spcBef>
              <a:spcAft>
                <a:spcPts val="1200"/>
              </a:spcAft>
              <a:buNone/>
            </a:pPr>
            <a:r>
              <a:rPr b="1" lang="en" sz="2500">
                <a:solidFill>
                  <a:srgbClr val="0B5394"/>
                </a:solidFill>
              </a:rPr>
              <a:t>Rosie Afsaneh Dabbaghi</a:t>
            </a:r>
            <a:endParaRPr b="1" sz="2500">
              <a:solidFill>
                <a:srgbClr val="0B539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311700" y="253875"/>
            <a:ext cx="8520600" cy="4315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sz="3957"/>
              <a:t>I chose all funds from same family fund so there will be not exchange fee by entering and exiting the positions. Historical closing price for each fund will be downloaded as API from Yahoo Finance from 03-01-2020 to 07-10-2023. I will use Algorithmic Trading technique to find Entry and Exit signals to rebalance the Portfolio during economic and market cycles. </a:t>
            </a:r>
            <a:endParaRPr sz="3957"/>
          </a:p>
          <a:p>
            <a:pPr indent="0" lvl="0" marL="0" rtl="0" algn="l">
              <a:spcBef>
                <a:spcPts val="1200"/>
              </a:spcBef>
              <a:spcAft>
                <a:spcPts val="0"/>
              </a:spcAft>
              <a:buNone/>
            </a:pPr>
            <a:r>
              <a:rPr lang="en" sz="3957"/>
              <a:t>I will use SMA 50 and 100 to find Enter/Exit signals </a:t>
            </a:r>
            <a:endParaRPr sz="3957"/>
          </a:p>
          <a:p>
            <a:pPr indent="0" lvl="0" marL="0" rtl="0" algn="l">
              <a:spcBef>
                <a:spcPts val="1200"/>
              </a:spcBef>
              <a:spcAft>
                <a:spcPts val="1200"/>
              </a:spcAft>
              <a:buNone/>
            </a:pPr>
            <a:r>
              <a:rPr lang="en" sz="3957"/>
              <a:t>Also I will test the result using SMA 25 and 100. </a:t>
            </a:r>
            <a:endParaRPr sz="395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55375" y="456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Mutual funds closing price 2013-2023</a:t>
            </a:r>
            <a:endParaRPr>
              <a:solidFill>
                <a:srgbClr val="134F5C"/>
              </a:solidFill>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311700" y="1266325"/>
            <a:ext cx="8407950" cy="330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Portfolio Balance over time with fixed Portfolio</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381000" y="1172100"/>
            <a:ext cx="8520599" cy="325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Machine Learning to predict 60 of the portfolio </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use Prophet to train my model.</a:t>
            </a:r>
            <a:endParaRPr/>
          </a:p>
          <a:p>
            <a:pPr indent="0" lvl="0" marL="0" rtl="0" algn="l">
              <a:spcBef>
                <a:spcPts val="1200"/>
              </a:spcBef>
              <a:spcAft>
                <a:spcPts val="0"/>
              </a:spcAft>
              <a:buNone/>
            </a:pPr>
            <a:r>
              <a:rPr lang="en"/>
              <a:t>Rolling window was 4 to calculate </a:t>
            </a:r>
            <a:r>
              <a:rPr lang="en"/>
              <a:t>volatility</a:t>
            </a:r>
            <a:r>
              <a:rPr lang="en"/>
              <a:t> </a:t>
            </a:r>
            <a:endParaRPr/>
          </a:p>
          <a:p>
            <a:pPr indent="0" lvl="0" marL="0" rtl="0" algn="l">
              <a:spcBef>
                <a:spcPts val="1200"/>
              </a:spcBef>
              <a:spcAft>
                <a:spcPts val="0"/>
              </a:spcAft>
              <a:buNone/>
            </a:pPr>
            <a:r>
              <a:rPr lang="en"/>
              <a:t>Period was 7/10/2013 to 7/10/2023</a:t>
            </a:r>
            <a:endParaRPr/>
          </a:p>
          <a:p>
            <a:pPr indent="0" lvl="0" marL="0" rtl="0" algn="l">
              <a:spcBef>
                <a:spcPts val="1200"/>
              </a:spcBef>
              <a:spcAft>
                <a:spcPts val="0"/>
              </a:spcAft>
              <a:buNone/>
            </a:pPr>
            <a:r>
              <a:rPr lang="en"/>
              <a:t>  </a:t>
            </a:r>
            <a:endParaRPr sz="1050">
              <a:solidFill>
                <a:srgbClr val="FFFFFF"/>
              </a:solidFill>
              <a:highlight>
                <a:srgbClr val="000000"/>
              </a:highlight>
              <a:latin typeface="Courier New"/>
              <a:ea typeface="Courier New"/>
              <a:cs typeface="Courier New"/>
              <a:sym typeface="Courier New"/>
            </a:endParaRPr>
          </a:p>
          <a:p>
            <a:pPr indent="0" lvl="0" marL="0" rtl="0" algn="l">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Building</a:t>
            </a:r>
            <a:r>
              <a:rPr lang="en">
                <a:solidFill>
                  <a:srgbClr val="134F5C"/>
                </a:solidFill>
              </a:rPr>
              <a:t> portfolio by investing $10000 in each fund</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9"/>
          <p:cNvPicPr preferRelativeResize="0"/>
          <p:nvPr/>
        </p:nvPicPr>
        <p:blipFill>
          <a:blip r:embed="rId3">
            <a:alphaModFix/>
          </a:blip>
          <a:stretch>
            <a:fillRect/>
          </a:stretch>
        </p:blipFill>
        <p:spPr>
          <a:xfrm>
            <a:off x="381000" y="1203100"/>
            <a:ext cx="8520602" cy="3817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OINCX Enter/Exit Signals </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0"/>
          <p:cNvPicPr preferRelativeResize="0"/>
          <p:nvPr/>
        </p:nvPicPr>
        <p:blipFill>
          <a:blip r:embed="rId3">
            <a:alphaModFix/>
          </a:blip>
          <a:stretch>
            <a:fillRect/>
          </a:stretch>
        </p:blipFill>
        <p:spPr>
          <a:xfrm>
            <a:off x="0" y="1144850"/>
            <a:ext cx="9143998" cy="3302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JEM</a:t>
            </a:r>
            <a:r>
              <a:rPr lang="en">
                <a:solidFill>
                  <a:srgbClr val="134F5C"/>
                </a:solidFill>
              </a:rPr>
              <a:t>CX Enter/Exit Signals</a:t>
            </a:r>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1"/>
          <p:cNvPicPr preferRelativeResize="0"/>
          <p:nvPr/>
        </p:nvPicPr>
        <p:blipFill>
          <a:blip r:embed="rId3">
            <a:alphaModFix/>
          </a:blip>
          <a:stretch>
            <a:fillRect/>
          </a:stretch>
        </p:blipFill>
        <p:spPr>
          <a:xfrm>
            <a:off x="379760" y="1304826"/>
            <a:ext cx="8307040" cy="315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