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6" autoAdjust="0"/>
    <p:restoredTop sz="94660" autoAdjust="0"/>
  </p:normalViewPr>
  <p:slideViewPr>
    <p:cSldViewPr snapToGrid="0">
      <p:cViewPr varScale="1">
        <p:scale>
          <a:sx n="59" d="100"/>
          <a:sy n="59" d="100"/>
        </p:scale>
        <p:origin x="924" y="5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ctrTitle"/>
          </p:nvPr>
        </p:nvSpPr>
        <p:spPr>
          <a:xfrm>
            <a:off x="1524000" y="1122363"/>
            <a:ext cx="9144000" cy="23876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charset="0"/>
                <a:ea typeface="等线 Light" charset="0"/>
                <a:cs typeface="Lucida Sans"/>
              </a:rPr>
              <a:t>Click to edit Master title style</a:t>
            </a:r>
            <a:endParaRPr lang="zh-CN" altLang="en-US" sz="6000" b="0" i="0" u="none" strike="noStrike" kern="1200" cap="none" spc="0" baseline="0">
              <a:solidFill>
                <a:schemeClr val="tx1"/>
              </a:solidFill>
              <a:latin typeface="Calibri Light" charset="0"/>
              <a:ea typeface="等线 Light" charset="0"/>
              <a:cs typeface="Lucida Sans"/>
            </a:endParaRPr>
          </a:p>
        </p:txBody>
      </p:sp>
      <p:sp>
        <p:nvSpPr>
          <p:cNvPr id="8" name="文本框"/>
          <p:cNvSpPr>
            <a:spLocks noGrp="1"/>
          </p:cNvSpPr>
          <p:nvPr>
            <p:ph type="subTitle" idx="1"/>
          </p:nvPr>
        </p:nvSpPr>
        <p:spPr>
          <a:xfrm>
            <a:off x="1524000" y="3602038"/>
            <a:ext cx="9144000" cy="16557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charset="0"/>
                <a:ea typeface="等线" charset="0"/>
                <a:cs typeface="Lucida Sans"/>
              </a:rPr>
              <a:t>Click to edit Master subtitle style</a:t>
            </a:r>
            <a:endParaRPr lang="zh-CN" altLang="en-US" sz="2400" b="0" i="0" u="none" strike="noStrike" kern="1200" cap="none" spc="0" baseline="0">
              <a:solidFill>
                <a:schemeClr val="tx1"/>
              </a:solidFill>
              <a:latin typeface="Calibri" charset="0"/>
              <a:ea typeface="等线" charset="0"/>
              <a:cs typeface="Lucida Sans"/>
            </a:endParaRPr>
          </a:p>
        </p:txBody>
      </p:sp>
      <p:sp>
        <p:nvSpPr>
          <p:cNvPr id="9"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等线" charset="0"/>
              <a:cs typeface="Calibri" charset="0"/>
            </a:endParaRPr>
          </a:p>
        </p:txBody>
      </p:sp>
      <p:sp>
        <p:nvSpPr>
          <p:cNvPr id="10"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等线" charset="0"/>
              <a:cs typeface="Calibri" charset="0"/>
            </a:endParaRPr>
          </a:p>
        </p:txBody>
      </p:sp>
      <p:sp>
        <p:nvSpPr>
          <p:cNvPr id="11"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b="0" i="0" u="none" strike="noStrike" kern="1200" cap="none" spc="0" baseline="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83388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2025/3/14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909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2025/3/14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4933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6"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17"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等线" charset="0"/>
              <a:cs typeface="Calibri" charset="0"/>
            </a:endParaRPr>
          </a:p>
        </p:txBody>
      </p:sp>
      <p:sp>
        <p:nvSpPr>
          <p:cNvPr id="18"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19"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1854930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0"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1" name="文本框"/>
          <p:cNvSpPr>
            <a:spLocks noGrp="1"/>
          </p:cNvSpPr>
          <p:nvPr>
            <p:ph type="body" idx="1"/>
          </p:nvPr>
        </p:nvSpPr>
        <p:spPr>
          <a:xfrm>
            <a:off x="838200" y="1825625"/>
            <a:ext cx="5181599"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2" name="文本框"/>
          <p:cNvSpPr>
            <a:spLocks noGrp="1"/>
          </p:cNvSpPr>
          <p:nvPr>
            <p:ph type="body" idx="2"/>
          </p:nvPr>
        </p:nvSpPr>
        <p:spPr>
          <a:xfrm>
            <a:off x="6172200" y="1825625"/>
            <a:ext cx="5181599"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3"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等线" charset="0"/>
              <a:cs typeface="Calibri" charset="0"/>
            </a:endParaRPr>
          </a:p>
        </p:txBody>
      </p:sp>
      <p:sp>
        <p:nvSpPr>
          <p:cNvPr id="34"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35"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33431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2025/3/14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8838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2025/3/14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656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2025/3/14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00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2025/3/14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9089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2025/3/14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55303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2025/3/14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6029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2025/3/14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949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2025/3/14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2479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等线" charset="0"/>
                <a:cs typeface="Calibri" charset="0"/>
              </a:rPr>
              <a:t>3/14/2025</a:t>
            </a:fld>
            <a:endParaRPr lang="zh-CN" altLang="en-US" sz="1200">
              <a:solidFill>
                <a:srgbClr val="898989"/>
              </a:solidFill>
              <a:latin typeface="Calibri" charset="0"/>
              <a:ea typeface="等线" charset="0"/>
              <a:cs typeface="Calibri" charset="0"/>
            </a:endParaRPr>
          </a:p>
        </p:txBody>
      </p:sp>
      <p:sp>
        <p:nvSpPr>
          <p:cNvPr id="5"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6"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93338711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charset="0"/>
          <a:ea typeface="等线 Light" charset="0"/>
          <a:cs typeface="Calibri Light"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016/j.focha.2024.100838"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ubTitle" idx="1"/>
          </p:nvPr>
        </p:nvSpPr>
        <p:spPr>
          <a:xfrm>
            <a:off x="1169736" y="4296929"/>
            <a:ext cx="4003599" cy="17713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By:</a:t>
            </a:r>
          </a:p>
          <a:p>
            <a:pPr marL="0" indent="0" algn="just">
              <a:lnSpc>
                <a:spcPct val="9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22N31A6687 - K. Sushma Sri</a:t>
            </a:r>
          </a:p>
          <a:p>
            <a:pPr marL="0" indent="0" algn="just">
              <a:lnSpc>
                <a:spcPct val="9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22N31A66A8 - M. Poojitha</a:t>
            </a:r>
          </a:p>
          <a:p>
            <a:pPr marL="0" indent="0" algn="just">
              <a:lnSpc>
                <a:spcPct val="9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22N31A66B6 - Md. Ayesha</a:t>
            </a:r>
            <a:endParaRPr lang="zh-CN" altLang="en-US" sz="2000" b="0" i="0" u="none" strike="noStrike" kern="1200" cap="none" spc="0" baseline="0">
              <a:solidFill>
                <a:schemeClr val="tx1"/>
              </a:solidFill>
              <a:latin typeface="Times New Roman" pitchFamily="18" charset="0"/>
              <a:ea typeface="等线" charset="0"/>
              <a:cs typeface="Times New Roman" pitchFamily="18" charset="0"/>
            </a:endParaRPr>
          </a:p>
        </p:txBody>
      </p:sp>
      <p:sp>
        <p:nvSpPr>
          <p:cNvPr id="13" name="文本框"/>
          <p:cNvSpPr>
            <a:spLocks noGrp="1"/>
          </p:cNvSpPr>
          <p:nvPr>
            <p:ph type="ctrTitle"/>
          </p:nvPr>
        </p:nvSpPr>
        <p:spPr>
          <a:xfrm>
            <a:off x="1390436" y="2138498"/>
            <a:ext cx="9277564" cy="1255728"/>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ctr">
              <a:lnSpc>
                <a:spcPct val="9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Light" charset="0"/>
                <a:cs typeface="Times New Roman" pitchFamily="18" charset="0"/>
              </a:rPr>
              <a:t>INNOVATIVE USE OF AGRICULTURAL BY-PRODUCTS IN THE FOOD</a:t>
            </a:r>
            <a:br>
              <a:rPr lang="zh-CN" altLang="en-US" sz="2800" b="1" i="0" u="none" strike="noStrike" kern="1200" cap="none" spc="0" baseline="0">
                <a:solidFill>
                  <a:schemeClr val="tx1"/>
                </a:solidFill>
                <a:latin typeface="Times New Roman" pitchFamily="18" charset="0"/>
                <a:ea typeface="等线 Light" charset="0"/>
                <a:cs typeface="Times New Roman" pitchFamily="18" charset="0"/>
              </a:rPr>
            </a:br>
            <a:r>
              <a:rPr lang="en-US" altLang="zh-CN" sz="2800" b="1" i="0" u="none" strike="noStrike" kern="1200" cap="none" spc="0" baseline="0">
                <a:solidFill>
                  <a:schemeClr val="tx1"/>
                </a:solidFill>
                <a:latin typeface="Times New Roman" pitchFamily="18" charset="0"/>
                <a:ea typeface="等线 Light" charset="0"/>
                <a:cs typeface="Times New Roman" pitchFamily="18" charset="0"/>
              </a:rPr>
              <a:t>SECTOR</a:t>
            </a:r>
            <a:endParaRPr lang="zh-CN" altLang="en-US" sz="2800" b="1" i="0" u="none" strike="noStrike" kern="1200" cap="none" spc="0" baseline="0">
              <a:solidFill>
                <a:schemeClr val="tx1"/>
              </a:solidFill>
              <a:latin typeface="Times New Roman" pitchFamily="18" charset="0"/>
              <a:ea typeface="等线 Light" charset="0"/>
              <a:cs typeface="Times New Roman" pitchFamily="18" charset="0"/>
            </a:endParaRPr>
          </a:p>
        </p:txBody>
      </p:sp>
      <p:pic>
        <p:nvPicPr>
          <p:cNvPr id="14" name="图片" descr="Malla Reddy College of Engineering and Technology"/>
          <p:cNvPicPr>
            <a:picLocks noChangeAspect="1"/>
          </p:cNvPicPr>
          <p:nvPr/>
        </p:nvPicPr>
        <p:blipFill>
          <a:blip r:embed="rId2" cstate="print"/>
          <a:stretch>
            <a:fillRect/>
          </a:stretch>
        </p:blipFill>
        <p:spPr>
          <a:xfrm>
            <a:off x="1169736" y="362960"/>
            <a:ext cx="9852528" cy="1456603"/>
          </a:xfrm>
          <a:prstGeom prst="rect">
            <a:avLst/>
          </a:prstGeom>
          <a:noFill/>
          <a:ln w="12700" cap="flat" cmpd="sng">
            <a:noFill/>
            <a:prstDash val="solid"/>
            <a:miter/>
          </a:ln>
        </p:spPr>
      </p:pic>
      <p:sp>
        <p:nvSpPr>
          <p:cNvPr id="15" name="矩形"/>
          <p:cNvSpPr>
            <a:spLocks/>
          </p:cNvSpPr>
          <p:nvPr/>
        </p:nvSpPr>
        <p:spPr>
          <a:xfrm>
            <a:off x="7750739" y="4296929"/>
            <a:ext cx="3427334" cy="1339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Guided By:</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	Mr. M. Vamsi Krishna</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	Assistant Professor</a:t>
            </a:r>
            <a:endParaRPr lang="zh-CN" altLang="en-US" sz="2000" b="0" i="0" u="none" strike="noStrike" kern="1200" cap="none" spc="0" baseline="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395983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文本框"/>
          <p:cNvSpPr>
            <a:spLocks noGrp="1"/>
          </p:cNvSpPr>
          <p:nvPr>
            <p:ph type="title"/>
          </p:nvPr>
        </p:nvSpPr>
        <p:spPr>
          <a:xfrm>
            <a:off x="4071256" y="119743"/>
            <a:ext cx="4093029" cy="77288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tx1"/>
                </a:solidFill>
                <a:latin typeface="Times New Roman" pitchFamily="18" charset="0"/>
                <a:ea typeface="等线 Light" charset="0"/>
                <a:cs typeface="Times New Roman" pitchFamily="18" charset="0"/>
              </a:rPr>
              <a:t>Class Diagram</a:t>
            </a:r>
            <a:endParaRPr lang="zh-CN" altLang="en-US" sz="4400" b="0" i="0" u="none" strike="noStrike" kern="1200" cap="none" spc="0" baseline="0">
              <a:solidFill>
                <a:schemeClr val="tx1"/>
              </a:solidFill>
              <a:latin typeface="Times New Roman" pitchFamily="18" charset="0"/>
              <a:ea typeface="等线 Light" charset="0"/>
              <a:cs typeface="Times New Roman" pitchFamily="18" charset="0"/>
            </a:endParaRPr>
          </a:p>
        </p:txBody>
      </p:sp>
      <p:pic>
        <p:nvPicPr>
          <p:cNvPr id="2050" name="Picture 2" descr="PlantUML diagram">
            <a:extLst>
              <a:ext uri="{FF2B5EF4-FFF2-40B4-BE49-F238E27FC236}">
                <a16:creationId xmlns:a16="http://schemas.microsoft.com/office/drawing/2014/main" id="{A5D2D2CA-B9CA-D9B4-FD1E-CE7FC13F4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71" y="1410607"/>
            <a:ext cx="11996057" cy="532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30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文本框"/>
          <p:cNvSpPr>
            <a:spLocks noGrp="1"/>
          </p:cNvSpPr>
          <p:nvPr>
            <p:ph type="title"/>
          </p:nvPr>
        </p:nvSpPr>
        <p:spPr>
          <a:xfrm>
            <a:off x="3820885" y="190953"/>
            <a:ext cx="4887684" cy="379317"/>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dirty="0">
                <a:solidFill>
                  <a:schemeClr val="tx1"/>
                </a:solidFill>
                <a:latin typeface="Times New Roman" pitchFamily="18" charset="0"/>
                <a:ea typeface="等线 Light" charset="0"/>
                <a:cs typeface="Times New Roman" pitchFamily="18" charset="0"/>
              </a:rPr>
              <a:t>Activity</a:t>
            </a:r>
            <a:r>
              <a:rPr lang="en-US" altLang="zh-CN" sz="4000" b="0" i="0" u="none" strike="noStrike" kern="1200" cap="none" spc="0" baseline="0" dirty="0">
                <a:solidFill>
                  <a:schemeClr val="tx1"/>
                </a:solidFill>
                <a:latin typeface="Calibri Light" charset="0"/>
                <a:ea typeface="等线 Light" charset="0"/>
                <a:cs typeface="Lucida Sans"/>
              </a:rPr>
              <a:t> </a:t>
            </a:r>
            <a:r>
              <a:rPr lang="en-US" altLang="zh-CN" sz="4400" b="0" i="0" u="none" strike="noStrike" kern="1200" cap="none" spc="0" baseline="0" dirty="0">
                <a:solidFill>
                  <a:schemeClr val="tx1"/>
                </a:solidFill>
                <a:latin typeface="Times New Roman" pitchFamily="18" charset="0"/>
                <a:ea typeface="等线 Light" charset="0"/>
                <a:cs typeface="Times New Roman" pitchFamily="18" charset="0"/>
              </a:rPr>
              <a:t>Diagram</a:t>
            </a:r>
            <a:endParaRPr lang="zh-CN" altLang="en-US" sz="4400" b="0" i="0" u="none" strike="noStrike" kern="1200" cap="none" spc="0" baseline="0" dirty="0">
              <a:solidFill>
                <a:schemeClr val="tx1"/>
              </a:solidFill>
              <a:latin typeface="Times New Roman" pitchFamily="18" charset="0"/>
              <a:ea typeface="等线 Light" charset="0"/>
              <a:cs typeface="Times New Roman" pitchFamily="18" charset="0"/>
            </a:endParaRPr>
          </a:p>
        </p:txBody>
      </p:sp>
      <p:pic>
        <p:nvPicPr>
          <p:cNvPr id="44" name="图片"/>
          <p:cNvPicPr>
            <a:picLocks noChangeAspect="1"/>
          </p:cNvPicPr>
          <p:nvPr/>
        </p:nvPicPr>
        <p:blipFill>
          <a:blip r:embed="rId2" cstate="print"/>
          <a:stretch>
            <a:fillRect/>
          </a:stretch>
        </p:blipFill>
        <p:spPr>
          <a:xfrm>
            <a:off x="1602658" y="727586"/>
            <a:ext cx="9281652" cy="6204155"/>
          </a:xfrm>
          <a:prstGeom prst="rect">
            <a:avLst/>
          </a:prstGeom>
          <a:noFill/>
          <a:ln w="12700" cap="flat" cmpd="sng">
            <a:noFill/>
            <a:prstDash val="solid"/>
            <a:miter/>
          </a:ln>
        </p:spPr>
      </p:pic>
    </p:spTree>
    <p:extLst>
      <p:ext uri="{BB962C8B-B14F-4D97-AF65-F5344CB8AC3E}">
        <p14:creationId xmlns:p14="http://schemas.microsoft.com/office/powerpoint/2010/main" val="548564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文本框"/>
          <p:cNvSpPr>
            <a:spLocks noGrp="1"/>
          </p:cNvSpPr>
          <p:nvPr>
            <p:ph type="title"/>
          </p:nvPr>
        </p:nvSpPr>
        <p:spPr>
          <a:xfrm>
            <a:off x="3548743" y="147410"/>
            <a:ext cx="5094514" cy="88673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tx1"/>
                </a:solidFill>
                <a:latin typeface="Times New Roman" pitchFamily="18" charset="0"/>
                <a:ea typeface="等线 Light" charset="0"/>
                <a:cs typeface="Times New Roman" pitchFamily="18" charset="0"/>
              </a:rPr>
              <a:t>Sequence Diagram</a:t>
            </a:r>
            <a:endParaRPr lang="zh-CN" altLang="en-US" sz="4400" b="0" i="0" u="none" strike="noStrike" kern="1200" cap="none" spc="0" baseline="0">
              <a:solidFill>
                <a:schemeClr val="tx1"/>
              </a:solidFill>
              <a:latin typeface="Times New Roman" pitchFamily="18" charset="0"/>
              <a:ea typeface="等线 Light" charset="0"/>
              <a:cs typeface="Times New Roman" pitchFamily="18" charset="0"/>
            </a:endParaRPr>
          </a:p>
        </p:txBody>
      </p:sp>
      <p:pic>
        <p:nvPicPr>
          <p:cNvPr id="46" name="图片"/>
          <p:cNvPicPr>
            <a:picLocks noChangeAspect="1"/>
          </p:cNvPicPr>
          <p:nvPr/>
        </p:nvPicPr>
        <p:blipFill>
          <a:blip r:embed="rId2" cstate="print"/>
          <a:stretch>
            <a:fillRect/>
          </a:stretch>
        </p:blipFill>
        <p:spPr>
          <a:xfrm>
            <a:off x="1199536" y="1034143"/>
            <a:ext cx="9580769" cy="5352370"/>
          </a:xfrm>
          <a:prstGeom prst="rect">
            <a:avLst/>
          </a:prstGeom>
          <a:noFill/>
          <a:ln w="12700" cap="flat" cmpd="sng">
            <a:noFill/>
            <a:prstDash val="solid"/>
            <a:miter/>
          </a:ln>
        </p:spPr>
      </p:pic>
    </p:spTree>
    <p:extLst>
      <p:ext uri="{BB962C8B-B14F-4D97-AF65-F5344CB8AC3E}">
        <p14:creationId xmlns:p14="http://schemas.microsoft.com/office/powerpoint/2010/main" val="79684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文本框"/>
          <p:cNvSpPr>
            <a:spLocks noGrp="1"/>
          </p:cNvSpPr>
          <p:nvPr>
            <p:ph type="title"/>
          </p:nvPr>
        </p:nvSpPr>
        <p:spPr>
          <a:xfrm>
            <a:off x="4386943" y="326572"/>
            <a:ext cx="2732314" cy="1066799"/>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tx1"/>
                </a:solidFill>
                <a:latin typeface="Times New Roman" pitchFamily="18" charset="0"/>
                <a:ea typeface="等线 Light" charset="0"/>
                <a:cs typeface="Times New Roman" pitchFamily="18" charset="0"/>
              </a:rPr>
              <a:t>Conclusion</a:t>
            </a:r>
            <a:endParaRPr lang="zh-CN" altLang="en-US" sz="4400" b="0"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48" name="矩形"/>
          <p:cNvSpPr>
            <a:spLocks/>
          </p:cNvSpPr>
          <p:nvPr/>
        </p:nvSpPr>
        <p:spPr>
          <a:xfrm>
            <a:off x="914400" y="1986953"/>
            <a:ext cx="9677400" cy="21583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The innovative use of agricultural by-products offers a transformative approach to enhancing sustainability and efficiency within the food sector. By leveraging techniques such as microwave-assisted drying, high-pressure processing, and drying &amp; powdering, agricultural by-products that were previously considered waste can be repurposed into valuable products. These processes not only contribute to the creation of functional foods, natural additives, and biodegradable materials but also help in minimizing environmental impact through waste reduction.</a:t>
            </a:r>
            <a:endParaRPr lang="zh-CN" altLang="en-US" sz="2000" b="0" i="0" u="none" strike="noStrike" kern="1200" cap="none" spc="0" baseline="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991069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文本框"/>
          <p:cNvSpPr>
            <a:spLocks noGrp="1"/>
          </p:cNvSpPr>
          <p:nvPr>
            <p:ph type="title"/>
          </p:nvPr>
        </p:nvSpPr>
        <p:spPr>
          <a:xfrm>
            <a:off x="5110843" y="663703"/>
            <a:ext cx="1970313" cy="94116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Light" charset="0"/>
                <a:cs typeface="Times New Roman" pitchFamily="18" charset="0"/>
              </a:rPr>
              <a:t>References</a:t>
            </a:r>
            <a:br>
              <a:rPr lang="zh-CN" altLang="en-US" sz="2800" b="1" i="0" u="none" strike="noStrike" kern="1200" cap="none" spc="0" baseline="0">
                <a:solidFill>
                  <a:schemeClr val="tx1"/>
                </a:solidFill>
                <a:latin typeface="Times New Roman" pitchFamily="18" charset="0"/>
                <a:ea typeface="等线 Light" charset="0"/>
                <a:cs typeface="Times New Roman" pitchFamily="18" charset="0"/>
              </a:rPr>
            </a:br>
            <a:endParaRPr lang="zh-CN" altLang="en-US" sz="2800" b="1" i="0" u="none" strike="noStrike" kern="1200" cap="none" spc="0" baseline="0">
              <a:solidFill>
                <a:schemeClr val="tx1"/>
              </a:solidFill>
              <a:latin typeface="Calibri Light" charset="0"/>
              <a:ea typeface="等线 Light" charset="0"/>
              <a:cs typeface="Lucida Sans"/>
            </a:endParaRPr>
          </a:p>
        </p:txBody>
      </p:sp>
      <p:sp>
        <p:nvSpPr>
          <p:cNvPr id="50" name="矩形"/>
          <p:cNvSpPr>
            <a:spLocks/>
          </p:cNvSpPr>
          <p:nvPr/>
        </p:nvSpPr>
        <p:spPr>
          <a:xfrm>
            <a:off x="1250301" y="1912775"/>
            <a:ext cx="943324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Innovative uses of agricultural by-products in the food sector.</a:t>
            </a:r>
            <a:endParaRPr lang="zh-CN" altLang="en-US" sz="2000" b="0" i="0" u="none" strike="noStrike" kern="1200" cap="none" spc="0" baseline="0">
              <a:solidFill>
                <a:schemeClr val="tx1"/>
              </a:solidFill>
              <a:latin typeface="Times New Roman" pitchFamily="18" charset="0"/>
              <a:ea typeface="等线" charset="0"/>
              <a:cs typeface="Times New Roman" pitchFamily="18" charset="0"/>
            </a:endParaRPr>
          </a:p>
        </p:txBody>
      </p:sp>
      <p:sp>
        <p:nvSpPr>
          <p:cNvPr id="51" name="矩形"/>
          <p:cNvSpPr>
            <a:spLocks/>
          </p:cNvSpPr>
          <p:nvPr/>
        </p:nvSpPr>
        <p:spPr>
          <a:xfrm>
            <a:off x="1250301" y="2759142"/>
            <a:ext cx="793103"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accent1"/>
                </a:solidFill>
                <a:latin typeface="Calibri" charset="0"/>
                <a:ea typeface="等线" charset="0"/>
                <a:cs typeface="Calibri" charset="0"/>
              </a:rPr>
              <a:t>[1]</a:t>
            </a:r>
            <a:endParaRPr lang="zh-CN" altLang="en-US" sz="1800" b="0" i="0" u="none" strike="noStrike" kern="1200" cap="none" spc="0" baseline="0">
              <a:solidFill>
                <a:schemeClr val="accent1"/>
              </a:solidFill>
              <a:latin typeface="Calibri" charset="0"/>
              <a:ea typeface="等线" charset="0"/>
              <a:cs typeface="Calibri" charset="0"/>
            </a:endParaRPr>
          </a:p>
        </p:txBody>
      </p:sp>
      <p:sp>
        <p:nvSpPr>
          <p:cNvPr id="52" name="矩形"/>
          <p:cNvSpPr>
            <a:spLocks/>
          </p:cNvSpPr>
          <p:nvPr/>
        </p:nvSpPr>
        <p:spPr>
          <a:xfrm>
            <a:off x="1646851" y="2759142"/>
            <a:ext cx="6097554"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hlinkClick r:id="rId2"/>
              </a:rPr>
              <a:t>https://doi.org/10.1016/j.focha.2024.100838</a:t>
            </a:r>
            <a:endParaRPr lang="zh-CN" altLang="en-US" sz="1800" b="0" i="0" u="none" strike="noStrike" kern="1200" cap="none" spc="0" baseline="0">
              <a:solidFill>
                <a:schemeClr val="tx1"/>
              </a:solidFill>
              <a:latin typeface="Calibri" charset="0"/>
              <a:ea typeface="等线" charset="0"/>
              <a:cs typeface="Calibri" charset="0"/>
            </a:endParaRPr>
          </a:p>
        </p:txBody>
      </p:sp>
    </p:spTree>
    <p:extLst>
      <p:ext uri="{BB962C8B-B14F-4D97-AF65-F5344CB8AC3E}">
        <p14:creationId xmlns:p14="http://schemas.microsoft.com/office/powerpoint/2010/main" val="378808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文本框"/>
          <p:cNvSpPr>
            <a:spLocks noGrp="1"/>
          </p:cNvSpPr>
          <p:nvPr>
            <p:ph type="title"/>
          </p:nvPr>
        </p:nvSpPr>
        <p:spPr>
          <a:xfrm>
            <a:off x="4823148" y="346463"/>
            <a:ext cx="2679441" cy="115576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Light" charset="0"/>
                <a:cs typeface="Times New Roman" pitchFamily="18" charset="0"/>
              </a:rPr>
              <a:t>ABSTRACT</a:t>
            </a:r>
            <a:endParaRPr lang="zh-CN" altLang="en-US" sz="28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21" name="矩形"/>
          <p:cNvSpPr>
            <a:spLocks/>
          </p:cNvSpPr>
          <p:nvPr/>
        </p:nvSpPr>
        <p:spPr>
          <a:xfrm>
            <a:off x="1091680" y="1843950"/>
            <a:ext cx="10142375" cy="31700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		Agricultural by-products, often regarded as waste, are rich in nutrients and bioactive compounds. They offer immense potential for creating value-added food products while reducing environmental impact. Current system primarily focus on composting and energy generation but underutilize their potential in food applications. Limited efforts are directed towards integrating these by-products into functional food systems. Most approaches fail to maximize nutrient recovery and face challenges in scalability and cost-effectiveness. The proposed work explores techniques that can convert agricultural by-products into functional foods, natural additives, and biodegradable materials. It can emphasize sustainable methods aligned with circular economy principles. Advanced techniques like enzyme-assisted extraction and fermentation processing can be utilized to enhance efficiency and product quality.</a:t>
            </a:r>
            <a:endParaRPr lang="zh-CN" altLang="en-US" sz="20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45249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title"/>
          </p:nvPr>
        </p:nvSpPr>
        <p:spPr>
          <a:xfrm>
            <a:off x="4401716" y="439772"/>
            <a:ext cx="3388566" cy="1062458"/>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Light" charset="0"/>
                <a:cs typeface="Times New Roman" pitchFamily="18" charset="0"/>
              </a:rPr>
              <a:t>INTRODUCTION</a:t>
            </a:r>
            <a:endParaRPr lang="zh-CN" altLang="en-US" sz="28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23" name="矩形"/>
          <p:cNvSpPr>
            <a:spLocks/>
          </p:cNvSpPr>
          <p:nvPr/>
        </p:nvSpPr>
        <p:spPr>
          <a:xfrm>
            <a:off x="1250302" y="1690062"/>
            <a:ext cx="10077062" cy="36347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In terms of the agricultural units and sectors, numerous by-products are viewed as waste yet these have potential for turning out innovations in food sectors due to their richness in bioactive compounds, fibers, antioxidants and proteins. Often regarded as waste, these materials have remarkable nutrition and functional profile and with respect to food products can be added at several different levels as flavor enhancer, natural preservative or functional components. Such advancement has also been reported recently who have reported that new products such as plant-based snacks among others may be developed and this greatly influences how new products</a:t>
            </a: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are made. The valorisation of these by-products is not only used to reduce waste and promote the circular economy, but also to respond to the global challenges of food security, health and the environment, thus enhancing the quality of the food while enhancing the sustainability of the food industry.</a:t>
            </a:r>
            <a:endParaRPr lang="zh-CN" altLang="en-US" sz="2000" b="0" i="0" u="none" strike="noStrike" kern="1200" cap="none" spc="0" baseline="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39659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文本框"/>
          <p:cNvSpPr>
            <a:spLocks noGrp="1"/>
          </p:cNvSpPr>
          <p:nvPr>
            <p:ph type="title"/>
          </p:nvPr>
        </p:nvSpPr>
        <p:spPr>
          <a:xfrm>
            <a:off x="4191775" y="346465"/>
            <a:ext cx="3808445" cy="1062458"/>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Light" charset="0"/>
                <a:cs typeface="Times New Roman" pitchFamily="18" charset="0"/>
              </a:rPr>
              <a:t>EXISTING SYSTEM</a:t>
            </a:r>
            <a:endParaRPr lang="zh-CN" altLang="en-US" sz="28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25" name="矩形"/>
          <p:cNvSpPr>
            <a:spLocks/>
          </p:cNvSpPr>
          <p:nvPr/>
        </p:nvSpPr>
        <p:spPr>
          <a:xfrm>
            <a:off x="1197427" y="1843950"/>
            <a:ext cx="9797142" cy="33204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Fermentation: </a:t>
            </a:r>
            <a:r>
              <a:rPr lang="en-US" altLang="zh-CN" sz="2000" b="0" i="0" u="none" strike="noStrike" kern="1200" cap="none" spc="0" baseline="0">
                <a:solidFill>
                  <a:schemeClr val="tx1"/>
                </a:solidFill>
                <a:latin typeface="Times New Roman" pitchFamily="18" charset="0"/>
                <a:ea typeface="等线" charset="0"/>
                <a:cs typeface="Times New Roman" pitchFamily="18" charset="0"/>
              </a:rPr>
              <a:t>Produces probiotics and organic acids from food waste.</a:t>
            </a: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charset="0"/>
              <a:ea typeface="等线" charset="0"/>
              <a:cs typeface="Calibri" charset="0"/>
            </a:endParaRPr>
          </a:p>
          <a:p>
            <a:pPr marL="285750" indent="-285750" algn="l">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Enzymatic Conversion: </a:t>
            </a:r>
            <a:r>
              <a:rPr lang="en-US" altLang="zh-CN" sz="2000" b="0" i="0" u="none" strike="noStrike" kern="1200" cap="none" spc="0" baseline="0">
                <a:solidFill>
                  <a:schemeClr val="tx1"/>
                </a:solidFill>
                <a:latin typeface="Times New Roman" pitchFamily="18" charset="0"/>
                <a:ea typeface="等线" charset="0"/>
                <a:cs typeface="Times New Roman" pitchFamily="18" charset="0"/>
              </a:rPr>
              <a:t>Extracts bioactive compounds and dietary fibers.</a:t>
            </a: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charset="0"/>
              <a:ea typeface="等线" charset="0"/>
              <a:cs typeface="Calibri" charset="0"/>
            </a:endParaRPr>
          </a:p>
          <a:p>
            <a:pPr marL="285750" indent="-285750" algn="l">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Thermal/Mechanical Treatment: </a:t>
            </a:r>
            <a:r>
              <a:rPr lang="en-US" altLang="zh-CN" sz="2000" b="0" i="0" u="none" strike="noStrike" kern="1200" cap="none" spc="0" baseline="0">
                <a:solidFill>
                  <a:schemeClr val="tx1"/>
                </a:solidFill>
                <a:latin typeface="Times New Roman" pitchFamily="18" charset="0"/>
                <a:ea typeface="等线" charset="0"/>
                <a:cs typeface="Times New Roman" pitchFamily="18" charset="0"/>
              </a:rPr>
              <a:t>Converts fruit and vegetable peels into powder.</a:t>
            </a:r>
          </a:p>
          <a:p>
            <a:pPr marL="285750" indent="-285750" algn="l">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等线"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Flavor Extraction: </a:t>
            </a:r>
            <a:r>
              <a:rPr lang="en-US" altLang="zh-CN" sz="2000" b="0" i="0" u="none" strike="noStrike" kern="1200" cap="none" spc="0" baseline="0">
                <a:solidFill>
                  <a:schemeClr val="tx1"/>
                </a:solidFill>
                <a:latin typeface="Times New Roman" pitchFamily="18" charset="0"/>
                <a:ea typeface="等线" charset="0"/>
                <a:cs typeface="Times New Roman" pitchFamily="18" charset="0"/>
              </a:rPr>
              <a:t>Derives natural flavors from fruit peels for food.</a:t>
            </a:r>
          </a:p>
          <a:p>
            <a:pPr marL="285750" indent="-285750" algn="l">
              <a:lnSpc>
                <a:spcPct val="100000"/>
              </a:lnSpc>
              <a:spcBef>
                <a:spcPts val="0"/>
              </a:spcBef>
              <a:spcAft>
                <a:spcPts val="0"/>
              </a:spcAft>
              <a:buFont typeface="Arial" pitchFamily="34" charset="0"/>
              <a:buChar char="•"/>
            </a:pPr>
            <a:endParaRPr lang="en-US" altLang="zh-CN" sz="2000" b="1" i="0" u="none" strike="noStrike" kern="1200" cap="none" spc="0" baseline="0">
              <a:solidFill>
                <a:schemeClr val="tx1"/>
              </a:solidFill>
              <a:latin typeface="Times New Roman" pitchFamily="18" charset="0"/>
              <a:ea typeface="等线"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Food Additives: </a:t>
            </a:r>
            <a:r>
              <a:rPr lang="en-US" altLang="zh-CN" sz="2000" b="0" i="0" u="none" strike="noStrike" kern="1200" cap="none" spc="0" baseline="0">
                <a:solidFill>
                  <a:schemeClr val="tx1"/>
                </a:solidFill>
                <a:latin typeface="Times New Roman" pitchFamily="18" charset="0"/>
                <a:ea typeface="等线" charset="0"/>
                <a:cs typeface="Times New Roman" pitchFamily="18" charset="0"/>
              </a:rPr>
              <a:t>Creates ingredients like thickeners or preservatives from by-products.</a:t>
            </a:r>
            <a:endParaRPr lang="zh-CN" altLang="en-US" sz="2000" b="0" i="0" u="none" strike="noStrike" kern="1200" cap="none" spc="0" baseline="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210823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title"/>
          </p:nvPr>
        </p:nvSpPr>
        <p:spPr>
          <a:xfrm>
            <a:off x="3472930" y="550645"/>
            <a:ext cx="5246137" cy="66124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Light" charset="0"/>
                <a:cs typeface="Times New Roman" pitchFamily="18" charset="0"/>
              </a:rPr>
              <a:t>Drawbacks of Existing System</a:t>
            </a:r>
            <a:br>
              <a:rPr lang="zh-CN" altLang="en-US" sz="2800" b="0" i="0" u="none" strike="noStrike" kern="1200" cap="none" spc="0" baseline="0">
                <a:solidFill>
                  <a:schemeClr val="tx1"/>
                </a:solidFill>
                <a:latin typeface="Times New Roman" pitchFamily="18" charset="0"/>
                <a:ea typeface="等线 Light" charset="0"/>
                <a:cs typeface="Times New Roman" pitchFamily="18" charset="0"/>
              </a:rPr>
            </a:br>
            <a:endParaRPr lang="zh-CN" altLang="en-US" sz="2800" b="0" i="0" u="none" strike="noStrike" kern="1200" cap="none" spc="0" baseline="0">
              <a:solidFill>
                <a:schemeClr val="tx1"/>
              </a:solidFill>
              <a:latin typeface="Calibri Light" charset="0"/>
              <a:ea typeface="等线 Light" charset="0"/>
              <a:cs typeface="Lucida Sans"/>
            </a:endParaRPr>
          </a:p>
        </p:txBody>
      </p:sp>
      <p:sp>
        <p:nvSpPr>
          <p:cNvPr id="27" name="矩形"/>
          <p:cNvSpPr>
            <a:spLocks/>
          </p:cNvSpPr>
          <p:nvPr/>
        </p:nvSpPr>
        <p:spPr>
          <a:xfrm>
            <a:off x="838198" y="1316218"/>
            <a:ext cx="10515601" cy="47205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Limited Nutrient Recovery</a:t>
            </a:r>
            <a:r>
              <a:rPr lang="en-US" altLang="zh-CN" sz="2400" b="0" i="0" u="none" strike="noStrike" kern="1200" cap="none" spc="0" baseline="0">
                <a:solidFill>
                  <a:schemeClr val="tx1"/>
                </a:solidFill>
                <a:latin typeface="Times New Roman" pitchFamily="18" charset="0"/>
                <a:ea typeface="等线" charset="0"/>
                <a:cs typeface="Times New Roman" pitchFamily="18" charset="0"/>
              </a:rPr>
              <a:t>:</a:t>
            </a:r>
          </a:p>
          <a:p>
            <a:pPr marL="342900" indent="-34290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Existing systems, such as fermentation and enzymatic conversion, may not efficiently recover or preserve all the bioactive compounds, antioxidants, and proteins in agricultural by-products. This results in suboptimal utilization of the nutritional potential of these residues.</a:t>
            </a:r>
          </a:p>
          <a:p>
            <a:pPr marL="342900" indent="-34290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Energy Inefficiency</a:t>
            </a:r>
            <a:r>
              <a:rPr lang="en-US" altLang="zh-CN" sz="2400" b="0" i="0" u="none" strike="noStrike" kern="1200" cap="none" spc="0" baseline="0">
                <a:solidFill>
                  <a:schemeClr val="tx1"/>
                </a:solidFill>
                <a:latin typeface="Times New Roman" pitchFamily="18" charset="0"/>
                <a:ea typeface="等线" charset="0"/>
                <a:cs typeface="Times New Roman" pitchFamily="18" charset="0"/>
              </a:rPr>
              <a:t>:</a:t>
            </a:r>
          </a:p>
          <a:p>
            <a:pPr marL="342900" indent="-34290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Traditional drying methods like hot-air drying are energy-intensive, which increases operational costs and negatively impacts the environment. This inefficiency hampers the sustainability of the existing systems.</a:t>
            </a:r>
          </a:p>
          <a:p>
            <a:pPr marL="342900" indent="-34290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Scalability Issues:</a:t>
            </a:r>
          </a:p>
          <a:p>
            <a:pPr marL="342900" indent="-34290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Many current methods, such as enzymatic conversion and fermentation, face difficulties in scaling up for industrial applications. This makes it challenging to implement these processes on a large scale and limits their economic viability.</a:t>
            </a:r>
            <a:endParaRPr lang="zh-CN" altLang="en-US" sz="2000" b="0" i="0" u="none" strike="noStrike" kern="1200" cap="none" spc="0" baseline="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53065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文本框"/>
          <p:cNvSpPr>
            <a:spLocks noGrp="1"/>
          </p:cNvSpPr>
          <p:nvPr>
            <p:ph type="title"/>
          </p:nvPr>
        </p:nvSpPr>
        <p:spPr>
          <a:xfrm>
            <a:off x="4093417" y="0"/>
            <a:ext cx="4005165" cy="111844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2800" b="1" i="0" u="none" strike="noStrike" kern="1200" cap="none" spc="0" baseline="0" dirty="0">
                <a:solidFill>
                  <a:schemeClr val="tx1"/>
                </a:solidFill>
                <a:latin typeface="Times New Roman" pitchFamily="18" charset="0"/>
                <a:ea typeface="等线 Light" charset="0"/>
                <a:cs typeface="Times New Roman" pitchFamily="18" charset="0"/>
              </a:rPr>
              <a:t>PROPOSED SYSTEM</a:t>
            </a:r>
            <a:endParaRPr lang="zh-CN" altLang="en-US" sz="2800" b="1" i="0" u="none" strike="noStrike" kern="1200" cap="none" spc="0" baseline="0" dirty="0">
              <a:solidFill>
                <a:schemeClr val="tx1"/>
              </a:solidFill>
              <a:latin typeface="Times New Roman" pitchFamily="18" charset="0"/>
              <a:ea typeface="等线 Light" charset="0"/>
              <a:cs typeface="Times New Roman" pitchFamily="18" charset="0"/>
            </a:endParaRPr>
          </a:p>
        </p:txBody>
      </p:sp>
      <p:sp>
        <p:nvSpPr>
          <p:cNvPr id="29" name="矩形"/>
          <p:cNvSpPr>
            <a:spLocks/>
          </p:cNvSpPr>
          <p:nvPr/>
        </p:nvSpPr>
        <p:spPr>
          <a:xfrm>
            <a:off x="987490" y="1142370"/>
            <a:ext cx="10217019" cy="560641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Microwave-Assisted Drying: </a:t>
            </a:r>
          </a:p>
          <a:p>
            <a:pPr marL="342900" indent="-34290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Uses microwave energy to quickly remove moisture from agricultural residues.</a:t>
            </a:r>
          </a:p>
          <a:p>
            <a:pPr marL="342900" indent="-34290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Efficient Drying: Reduces drying time, preserving nutritional and sensory properties.</a:t>
            </a:r>
          </a:p>
          <a:p>
            <a:pPr marL="342900" indent="-34290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Energy Efficiency: More energy-efficient than traditional drying methods.</a:t>
            </a:r>
          </a:p>
          <a:p>
            <a:pPr marL="342900" indent="-34290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High-Pressure Processing (HPP): </a:t>
            </a:r>
          </a:p>
          <a:p>
            <a:pPr marL="342900" indent="-34290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Applies high pressure to food, preserving nutrients and inactivating harmful microorganisms.</a:t>
            </a:r>
          </a:p>
          <a:p>
            <a:pPr marL="342900" indent="-34290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Preserve Nutritional Value: Retains antioxidants, vitamins, and minerals.</a:t>
            </a:r>
          </a:p>
          <a:p>
            <a:pPr marL="342900" indent="-34290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Enhance Food Safety: Creates shelf-stable products without preservatives.</a:t>
            </a:r>
          </a:p>
          <a:p>
            <a:pPr marL="342900" indent="-34290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Improve Texture: Modifies texture for better food formulations.</a:t>
            </a:r>
          </a:p>
          <a:p>
            <a:pPr marL="342900" indent="-34290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Drying and Powdering: </a:t>
            </a:r>
          </a:p>
          <a:p>
            <a:pPr marL="342900" indent="-34290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Converts agricultural by-products into shelf-stable powders.</a:t>
            </a:r>
          </a:p>
          <a:p>
            <a:pPr marL="342900" indent="-34290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Freeze-Drying: Preserves flavor and nutrients by removing moisture under vacuum.</a:t>
            </a:r>
          </a:p>
          <a:p>
            <a:pPr marL="342900" indent="-34290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Spray Drying: Converts liquids into powder by spraying them into hot air.</a:t>
            </a:r>
          </a:p>
          <a:p>
            <a:pPr marL="342900" indent="-34290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Hot-Air Drying: Uses hot air to dehydrate residues with lower energy but some nutrient loss.</a:t>
            </a:r>
            <a:endParaRPr lang="zh-CN" altLang="en-US" sz="2000" b="0" i="0" u="none" strike="noStrike" kern="1200" cap="none" spc="0" baseline="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514998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1436136" y="346463"/>
            <a:ext cx="9472128" cy="132556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1" i="0" u="none" strike="noStrike" kern="1200" cap="none" spc="0" baseline="0" dirty="0">
                <a:solidFill>
                  <a:schemeClr val="tx1"/>
                </a:solidFill>
                <a:latin typeface="Times New Roman" pitchFamily="18" charset="0"/>
                <a:ea typeface="等线 Light" charset="0"/>
                <a:cs typeface="Times New Roman" pitchFamily="18" charset="0"/>
              </a:rPr>
              <a:t>Hardware and Software Requirements</a:t>
            </a:r>
            <a:endParaRPr lang="zh-CN" altLang="en-US" sz="4400" b="0" i="0" u="none" strike="noStrike" kern="1200" cap="none" spc="0" baseline="0" dirty="0">
              <a:solidFill>
                <a:schemeClr val="tx1"/>
              </a:solidFill>
              <a:latin typeface="Calibri Light" charset="0"/>
              <a:ea typeface="等线 Light" charset="0"/>
              <a:cs typeface="Lucida Sans"/>
            </a:endParaRPr>
          </a:p>
        </p:txBody>
      </p:sp>
      <p:sp>
        <p:nvSpPr>
          <p:cNvPr id="37" name="文本框"/>
          <p:cNvSpPr>
            <a:spLocks noGrp="1"/>
          </p:cNvSpPr>
          <p:nvPr>
            <p:ph type="body" idx="1"/>
          </p:nvPr>
        </p:nvSpPr>
        <p:spPr>
          <a:xfrm>
            <a:off x="838201" y="2119588"/>
            <a:ext cx="5181599" cy="37634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100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Hardware Specifications:</a:t>
            </a:r>
          </a:p>
          <a:p>
            <a:pPr marL="228600" indent="-228600" algn="l">
              <a:lnSpc>
                <a:spcPct val="90000"/>
              </a:lnSpc>
              <a:spcBef>
                <a:spcPts val="1000"/>
              </a:spcBef>
              <a:spcAft>
                <a:spcPts val="0"/>
              </a:spcAft>
              <a:buFont typeface="Arial" pitchFamily="34" charset="0"/>
              <a:buChar char="•"/>
            </a:pPr>
            <a:endParaRPr lang="en-US" altLang="zh-CN" sz="2800" b="0" i="0" u="none" strike="noStrike" kern="1200" cap="none" spc="0" baseline="0">
              <a:solidFill>
                <a:schemeClr val="tx1"/>
              </a:solidFill>
              <a:latin typeface="Calibri" charset="0"/>
              <a:ea typeface="等线" charset="0"/>
              <a:cs typeface="Lucida Sans"/>
            </a:endParaRPr>
          </a:p>
          <a:p>
            <a:pPr marL="228600" indent="-228600" algn="l">
              <a:lnSpc>
                <a:spcPct val="9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Processor: Intel core i5</a:t>
            </a:r>
          </a:p>
          <a:p>
            <a:pPr marL="228600" indent="-228600" algn="l">
              <a:lnSpc>
                <a:spcPct val="90000"/>
              </a:lnSpc>
              <a:spcBef>
                <a:spcPts val="1000"/>
              </a:spcBef>
              <a:spcAft>
                <a:spcPts val="0"/>
              </a:spcAft>
              <a:buFont typeface="Arial" pitchFamily="34" charset="0"/>
              <a:buChar char="•"/>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RAM:8 GB</a:t>
            </a:r>
          </a:p>
          <a:p>
            <a:pPr marL="228600" indent="-228600" algn="l">
              <a:lnSpc>
                <a:spcPct val="90000"/>
              </a:lnSpc>
              <a:spcBef>
                <a:spcPts val="1000"/>
              </a:spcBef>
              <a:spcAft>
                <a:spcPts val="0"/>
              </a:spcAft>
              <a:buFont typeface="Arial" pitchFamily="34" charset="0"/>
              <a:buChar char="•"/>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Hard Disk Drive:500 GB</a:t>
            </a:r>
            <a:endParaRPr lang="zh-CN" altLang="en-US" sz="2400" b="0" i="0" u="none" strike="noStrike" kern="1200" cap="none" spc="0" baseline="0">
              <a:solidFill>
                <a:schemeClr val="tx1"/>
              </a:solidFill>
              <a:latin typeface="Times New Roman" pitchFamily="18" charset="0"/>
              <a:ea typeface="等线" charset="0"/>
              <a:cs typeface="Times New Roman" pitchFamily="18" charset="0"/>
            </a:endParaRPr>
          </a:p>
        </p:txBody>
      </p:sp>
      <p:sp>
        <p:nvSpPr>
          <p:cNvPr id="38" name="文本框"/>
          <p:cNvSpPr>
            <a:spLocks noGrp="1"/>
          </p:cNvSpPr>
          <p:nvPr>
            <p:ph type="body" idx="2"/>
          </p:nvPr>
        </p:nvSpPr>
        <p:spPr>
          <a:xfrm>
            <a:off x="6172199" y="2119589"/>
            <a:ext cx="5181600" cy="37634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100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Software Specifications:</a:t>
            </a:r>
          </a:p>
          <a:p>
            <a:pPr marL="228600" indent="-228600" algn="l">
              <a:lnSpc>
                <a:spcPct val="90000"/>
              </a:lnSpc>
              <a:spcBef>
                <a:spcPts val="1000"/>
              </a:spcBef>
              <a:spcAft>
                <a:spcPts val="0"/>
              </a:spcAft>
              <a:buFont typeface="Arial" pitchFamily="34" charset="0"/>
              <a:buChar char="•"/>
            </a:pPr>
            <a:endParaRPr lang="en-US" altLang="zh-CN" sz="2400" b="1"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just">
              <a:lnSpc>
                <a:spcPct val="9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Data Analytics: Python 3.10 (Pandas, NumPy), MATLAB, Machine Learning (Supervised learning)</a:t>
            </a:r>
          </a:p>
          <a:p>
            <a:pPr marL="228600" indent="-228600" algn="l">
              <a:lnSpc>
                <a:spcPct val="90000"/>
              </a:lnSpc>
              <a:spcBef>
                <a:spcPts val="100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Database Management: MySQL 5.5</a:t>
            </a:r>
          </a:p>
          <a:p>
            <a:pPr marL="228600" indent="-228600" algn="l">
              <a:lnSpc>
                <a:spcPct val="90000"/>
              </a:lnSpc>
              <a:spcBef>
                <a:spcPts val="100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Cloud Software: AWS</a:t>
            </a:r>
            <a:endParaRPr lang="zh-CN" altLang="en-US" sz="2000" b="0" i="0" u="none" strike="noStrike" kern="1200" cap="none" spc="0" baseline="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10262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4342A-28F2-A35D-EE91-2698EAAB865D}"/>
              </a:ext>
            </a:extLst>
          </p:cNvPr>
          <p:cNvSpPr>
            <a:spLocks noGrp="1"/>
          </p:cNvSpPr>
          <p:nvPr>
            <p:ph type="title"/>
          </p:nvPr>
        </p:nvSpPr>
        <p:spPr>
          <a:xfrm>
            <a:off x="3124200" y="0"/>
            <a:ext cx="5780314" cy="1325562"/>
          </a:xfrm>
        </p:spPr>
        <p:txBody>
          <a:bodyPr/>
          <a:lstStyle/>
          <a:p>
            <a:r>
              <a:rPr lang="en-US" b="1" dirty="0">
                <a:latin typeface="Times New Roman" panose="02020603050405020304" pitchFamily="18" charset="0"/>
                <a:cs typeface="Times New Roman" panose="02020603050405020304" pitchFamily="18" charset="0"/>
              </a:rPr>
              <a:t>System Architecture</a:t>
            </a:r>
            <a:endParaRPr lang="en-IN" b="1" dirty="0">
              <a:latin typeface="Times New Roman" panose="02020603050405020304" pitchFamily="18" charset="0"/>
              <a:cs typeface="Times New Roman" panose="02020603050405020304" pitchFamily="18" charset="0"/>
            </a:endParaRPr>
          </a:p>
        </p:txBody>
      </p:sp>
      <p:pic>
        <p:nvPicPr>
          <p:cNvPr id="1028" name="Picture 4" descr="Innovative uses of agricultural by-products in the food and beverage sector:  A review - ScienceDirect">
            <a:extLst>
              <a:ext uri="{FF2B5EF4-FFF2-40B4-BE49-F238E27FC236}">
                <a16:creationId xmlns:a16="http://schemas.microsoft.com/office/drawing/2014/main" id="{487536DE-FB4A-75D7-1538-FF2868E99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486" y="1325561"/>
            <a:ext cx="6531428" cy="419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06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文本框"/>
          <p:cNvSpPr>
            <a:spLocks noGrp="1"/>
          </p:cNvSpPr>
          <p:nvPr>
            <p:ph type="title"/>
          </p:nvPr>
        </p:nvSpPr>
        <p:spPr>
          <a:xfrm>
            <a:off x="3755571" y="190955"/>
            <a:ext cx="3853542" cy="66901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000" b="0" i="0" u="none" strike="noStrike" kern="1200" cap="none" spc="0" baseline="0">
                <a:solidFill>
                  <a:schemeClr val="tx1"/>
                </a:solidFill>
                <a:latin typeface="Calibri Light" charset="0"/>
                <a:ea typeface="等线 Light" charset="0"/>
                <a:cs typeface="Lucida Sans"/>
              </a:rPr>
              <a:t>Use Case Diagram</a:t>
            </a:r>
            <a:endParaRPr lang="zh-CN" altLang="en-US" sz="4000" b="0" i="0" u="none" strike="noStrike" kern="1200" cap="none" spc="0" baseline="0">
              <a:solidFill>
                <a:schemeClr val="tx1"/>
              </a:solidFill>
              <a:latin typeface="Calibri Light" charset="0"/>
              <a:ea typeface="等线 Light" charset="0"/>
              <a:cs typeface="Lucida Sans"/>
            </a:endParaRPr>
          </a:p>
        </p:txBody>
      </p:sp>
      <p:pic>
        <p:nvPicPr>
          <p:cNvPr id="40" name="图片"/>
          <p:cNvPicPr>
            <a:picLocks noChangeAspect="1"/>
          </p:cNvPicPr>
          <p:nvPr/>
        </p:nvPicPr>
        <p:blipFill>
          <a:blip r:embed="rId2" cstate="print"/>
          <a:stretch>
            <a:fillRect/>
          </a:stretch>
        </p:blipFill>
        <p:spPr>
          <a:xfrm>
            <a:off x="2085974" y="1091381"/>
            <a:ext cx="8020050" cy="5485633"/>
          </a:xfrm>
          <a:prstGeom prst="rect">
            <a:avLst/>
          </a:prstGeom>
          <a:noFill/>
          <a:ln w="12700" cap="flat" cmpd="sng">
            <a:noFill/>
            <a:prstDash val="solid"/>
            <a:miter/>
          </a:ln>
        </p:spPr>
      </p:pic>
    </p:spTree>
    <p:extLst>
      <p:ext uri="{BB962C8B-B14F-4D97-AF65-F5344CB8AC3E}">
        <p14:creationId xmlns:p14="http://schemas.microsoft.com/office/powerpoint/2010/main" val="170410262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283</TotalTime>
  <Words>827</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Droid Sans</vt:lpstr>
      <vt:lpstr>Times New Roman</vt:lpstr>
      <vt:lpstr>Office Theme</vt:lpstr>
      <vt:lpstr>INNOVATIVE USE OF AGRICULTURAL BY-PRODUCTS IN THE FOOD SECTOR</vt:lpstr>
      <vt:lpstr>ABSTRACT</vt:lpstr>
      <vt:lpstr>INTRODUCTION</vt:lpstr>
      <vt:lpstr>EXISTING SYSTEM</vt:lpstr>
      <vt:lpstr>Drawbacks of Existing System </vt:lpstr>
      <vt:lpstr>PROPOSED SYSTEM</vt:lpstr>
      <vt:lpstr>Hardware and Software Requirements</vt:lpstr>
      <vt:lpstr>System Architecture</vt:lpstr>
      <vt:lpstr>Use Case Diagram</vt:lpstr>
      <vt:lpstr>Class Diagram</vt:lpstr>
      <vt:lpstr>Activity Diagram</vt:lpstr>
      <vt:lpstr>Sequence Diagram</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MRCET</dc:creator>
  <cp:lastModifiedBy>22N31A6687</cp:lastModifiedBy>
  <cp:revision>17</cp:revision>
  <dcterms:created xsi:type="dcterms:W3CDTF">2024-12-24T06:18:11Z</dcterms:created>
  <dcterms:modified xsi:type="dcterms:W3CDTF">2025-03-14T16:41:03Z</dcterms:modified>
</cp:coreProperties>
</file>