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5"/>
  </p:notesMasterIdLst>
  <p:sldIdLst>
    <p:sldId id="256" r:id="rId2"/>
    <p:sldId id="257" r:id="rId3"/>
    <p:sldId id="282" r:id="rId4"/>
    <p:sldId id="258" r:id="rId5"/>
    <p:sldId id="259" r:id="rId6"/>
    <p:sldId id="260" r:id="rId7"/>
    <p:sldId id="261" r:id="rId8"/>
    <p:sldId id="267" r:id="rId9"/>
    <p:sldId id="262" r:id="rId10"/>
    <p:sldId id="263" r:id="rId11"/>
    <p:sldId id="281" r:id="rId12"/>
    <p:sldId id="274" r:id="rId13"/>
    <p:sldId id="277" r:id="rId14"/>
    <p:sldId id="276" r:id="rId15"/>
    <p:sldId id="283" r:id="rId16"/>
    <p:sldId id="289" r:id="rId17"/>
    <p:sldId id="290" r:id="rId18"/>
    <p:sldId id="291" r:id="rId19"/>
    <p:sldId id="292" r:id="rId20"/>
    <p:sldId id="288" r:id="rId21"/>
    <p:sldId id="271" r:id="rId22"/>
    <p:sldId id="272" r:id="rId23"/>
    <p:sldId id="269" r:id="rId24"/>
  </p:sldIdLst>
  <p:sldSz cx="12192000" cy="6858000"/>
  <p:notesSz cx="6858000" cy="9144000"/>
  <p:defaultTextStyle>
    <a:defPPr>
      <a:defRPr lang="en-US"/>
    </a:defPPr>
    <a:lvl1pPr marL="0" lvl="0"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1pPr>
    <a:lvl2pPr marL="457200" lvl="1"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2pPr>
    <a:lvl3pPr marL="914400" lvl="2"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3pPr>
    <a:lvl4pPr marL="1371600" lvl="3"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4pPr>
    <a:lvl5pPr marL="1828800" lvl="4"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5pPr>
    <a:lvl6pPr marL="2286000" lvl="5"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6pPr>
    <a:lvl7pPr marL="2743200" lvl="6"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7pPr>
    <a:lvl8pPr marL="3200400" lvl="7"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8pPr>
    <a:lvl9pPr marL="3657600" lvl="8" indent="0" algn="l" defTabSz="914400" rtl="0" eaLnBrk="0" fontAlgn="base" latinLnBrk="0" hangingPunct="0">
      <a:lnSpc>
        <a:spcPct val="100000"/>
      </a:lnSpc>
      <a:spcBef>
        <a:spcPct val="0"/>
      </a:spcBef>
      <a:spcAft>
        <a:spcPct val="0"/>
      </a:spcAft>
      <a:buNone/>
      <a:defRPr b="0" i="0" u="none" kern="1200" baseline="0">
        <a:solidFill>
          <a:schemeClr val="tx1"/>
        </a:solidFill>
        <a:latin typeface="Calibri" panose="020F0502020204030204"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B9B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0661"/>
    <p:restoredTop sz="94660"/>
  </p:normalViewPr>
  <p:slideViewPr>
    <p:cSldViewPr snapToGrid="0" showGuides="1">
      <p:cViewPr varScale="1">
        <p:scale>
          <a:sx n="70" d="100"/>
          <a:sy n="70" d="100"/>
        </p:scale>
        <p:origin x="704" y="32"/>
      </p:cViewPr>
      <p:guideLst>
        <p:guide orient="horz" pos="2160"/>
        <p:guide pos="3840"/>
      </p:guideLst>
    </p:cSldViewPr>
  </p:slideViewPr>
  <p:notesTextViewPr>
    <p:cViewPr>
      <p:scale>
        <a:sx n="1" d="1"/>
        <a:sy n="1" d="1"/>
      </p:scale>
      <p:origin x="0" y="0"/>
    </p:cViewPr>
  </p:notesTextViewPr>
  <p:sorterViewPr showFormatting="0">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fontAlgn="auto" hangingPunct="1">
              <a:spcBef>
                <a:spcPts val="0"/>
              </a:spcBef>
              <a:spcAft>
                <a:spcPts val="0"/>
              </a:spcAft>
              <a:defRPr sz="1200">
                <a:latin typeface="+mn-lt"/>
              </a:defRPr>
            </a:lvl1pPr>
          </a:lstStyle>
          <a:p>
            <a:pPr marL="0" marR="0" lvl="0" indent="0" algn="r" defTabSz="914400" rtl="0" eaLnBrk="1" fontAlgn="auto" latinLnBrk="0" hangingPunct="1">
              <a:lnSpc>
                <a:spcPct val="100000"/>
              </a:lnSpc>
              <a:spcBef>
                <a:spcPts val="0"/>
              </a:spcBef>
              <a:spcAft>
                <a:spcPts val="0"/>
              </a:spcAft>
              <a:buClrTx/>
              <a:buSzTx/>
              <a:buFontTx/>
              <a:buNone/>
              <a:defRPr/>
            </a:pPr>
            <a:fld id="{F395FB5B-B995-4ACE-9B50-70176FD534C9}" type="datetimeFigureOut">
              <a:rPr kumimoji="0" lang="en-IN" sz="1200" b="0" i="0" u="none" strike="noStrike" kern="1200" cap="none" spc="0" normalizeH="0" baseline="0" noProof="0">
                <a:ln>
                  <a:noFill/>
                </a:ln>
                <a:solidFill>
                  <a:schemeClr val="tx1"/>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pPr marL="0" marR="0" lvl="0" indent="0" algn="l" defTabSz="914400" rtl="0" eaLnBrk="0" fontAlgn="base" latinLnBrk="0" hangingPunct="0">
              <a:lnSpc>
                <a:spcPct val="100000"/>
              </a:lnSpc>
              <a:spcBef>
                <a:spcPct val="30000"/>
              </a:spcBef>
              <a:spcAft>
                <a:spcPct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marL="0" marR="0" lvl="0"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Edit Master text styles</a:t>
            </a:r>
          </a:p>
          <a:p>
            <a:pPr marL="457200" marR="0" lvl="1"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Second level</a:t>
            </a:r>
          </a:p>
          <a:p>
            <a:pPr marL="914400" marR="0" lvl="2"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Third level</a:t>
            </a:r>
          </a:p>
          <a:p>
            <a:pPr marL="1371600" marR="0" lvl="3"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Fourth level</a:t>
            </a:r>
          </a:p>
          <a:p>
            <a:pPr marL="1828800" marR="0" lvl="4" indent="0" algn="l" defTabSz="914400" rtl="0" eaLnBrk="0" fontAlgn="base" latinLnBrk="0" hangingPunct="0">
              <a:lnSpc>
                <a:spcPct val="100000"/>
              </a:lnSpc>
              <a:spcBef>
                <a:spcPct val="30000"/>
              </a:spcBef>
              <a:spcAft>
                <a:spcPct val="0"/>
              </a:spcAft>
              <a:buClrTx/>
              <a:buSzTx/>
              <a:buFontTx/>
              <a:buNone/>
              <a:defRPr/>
            </a:pPr>
            <a:r>
              <a:rPr kumimoji="0" lang="en-US" sz="1200" b="0" i="0" u="none" strike="noStrike" kern="1200" cap="none" spc="0" normalizeH="0" baseline="0" noProof="0">
                <a:ln>
                  <a:noFill/>
                </a:ln>
                <a:solidFill>
                  <a:schemeClr val="tx1"/>
                </a:solidFill>
                <a:effectLst/>
                <a:uLnTx/>
                <a:uFillTx/>
                <a:latin typeface="+mn-lt"/>
                <a:ea typeface="+mn-ea"/>
                <a:cs typeface="+mn-cs"/>
              </a:rPr>
              <a:t>Fifth level</a:t>
            </a: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6" name="Footer Placeholder 5"/>
          <p:cNvSpPr>
            <a:spLocks noGrp="1"/>
          </p:cNvSpPr>
          <p:nvPr>
            <p:ph type="ftr" sz="quarter" idx="4"/>
          </p:nvPr>
        </p:nvSpPr>
        <p:spPr>
          <a:xfrm>
            <a:off x="0" y="8685213"/>
            <a:ext cx="2971800" cy="458788"/>
          </a:xfrm>
          <a:prstGeom prst="rect">
            <a:avLst/>
          </a:prstGeom>
        </p:spPr>
        <p:txBody>
          <a:bodyPr vert="horz" lIns="91440" tIns="45720" rIns="91440" bIns="45720" rtlCol="0" anchor="b"/>
          <a:lstStyle>
            <a:lvl1pPr algn="l" eaLnBrk="1" fontAlgn="auto" hangingPunct="1">
              <a:spcBef>
                <a:spcPts val="0"/>
              </a:spcBef>
              <a:spcAft>
                <a:spcPts val="0"/>
              </a:spcAft>
              <a:defRPr sz="1200">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solidFill>
              <a:effectLst/>
              <a:uLnTx/>
              <a:uFillTx/>
              <a:latin typeface="+mn-lt"/>
              <a:ea typeface="+mn-ea"/>
              <a:cs typeface="+mn-cs"/>
            </a:endParaRPr>
          </a:p>
        </p:txBody>
      </p:sp>
      <p:sp>
        <p:nvSpPr>
          <p:cNvPr id="7" name="Slide Number Placeholder 6"/>
          <p:cNvSpPr>
            <a:spLocks noGrp="1"/>
          </p:cNvSpPr>
          <p:nvPr>
            <p:ph type="sldNum" sz="quarter" idx="5"/>
          </p:nvPr>
        </p:nvSpPr>
        <p:spPr>
          <a:xfrm>
            <a:off x="3884613" y="8685213"/>
            <a:ext cx="2971800" cy="458788"/>
          </a:xfrm>
          <a:prstGeom prst="rect">
            <a:avLst/>
          </a:prstGeom>
        </p:spPr>
        <p:txBody>
          <a:bodyPr vert="horz" wrap="square" lIns="91440" tIns="45720" rIns="91440" bIns="45720" numCol="1" anchor="b" anchorCtr="0" compatLnSpc="1"/>
          <a:lstStyle/>
          <a:p>
            <a:pPr lvl="0" algn="r" eaLnBrk="1" hangingPunct="1">
              <a:buNone/>
            </a:pPr>
            <a:fld id="{9A0DB2DC-4C9A-4742-B13C-FB6460FD3503}" type="slidenum">
              <a:rPr lang="en-IN" altLang="en-US" sz="1200" dirty="0"/>
              <a:t>‹#›</a:t>
            </a:fld>
            <a:endParaRPr lang="en-IN" altLang="en-US" sz="1200" dirty="0"/>
          </a:p>
        </p:txBody>
      </p:sp>
    </p:spTree>
  </p:cSld>
  <p:clrMap bg1="lt1" tx1="dk1" bg2="lt2" tx2="dk2" accent1="accent1" accent2="accent2" accent3="accent3" accent4="accent4" accent5="accent5" accent6="accent6" hlink="hlink" folHlink="folHlink"/>
  <p:hf sldNum="0" hdr="0" ftr="0" dt="0"/>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bg1"/>
        </a:solidFill>
        <a:effectLst/>
      </p:bgPr>
    </p:bg>
    <p:spTree>
      <p:nvGrpSpPr>
        <p:cNvPr id="1" name=""/>
        <p:cNvGrpSpPr/>
        <p:nvPr/>
      </p:nvGrpSpPr>
      <p:grpSpPr>
        <a:xfrm>
          <a:off x="0" y="0"/>
          <a:ext cx="0" cy="0"/>
          <a:chOff x="0" y="0"/>
          <a:chExt cx="0" cy="0"/>
        </a:xfrm>
      </p:grpSpPr>
      <p:sp>
        <p:nvSpPr>
          <p:cNvPr id="4" name="Rectangle 1"/>
          <p:cNvSpPr/>
          <p:nvPr/>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5" name="Rectangle 2"/>
          <p:cNvSpPr/>
          <p:nvPr/>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tx1"/>
                </a:solidFill>
                <a:effectLst/>
                <a:uLnTx/>
                <a:uFillTx/>
                <a:latin typeface="+mn-lt"/>
                <a:ea typeface="+mn-ea"/>
                <a:cs typeface="+mn-cs"/>
              </a:rPr>
              <a:t>MRCET | Department of Emerging Technologies | Application Development-II PPT| III Year </a:t>
            </a:r>
            <a:r>
              <a:rPr kumimoji="0" lang="en-IN" sz="1800" b="0" i="0" u="none" strike="noStrike" kern="1200" cap="none" spc="0" normalizeH="0" baseline="0" noProof="0" dirty="0" err="1">
                <a:ln>
                  <a:noFill/>
                </a:ln>
                <a:solidFill>
                  <a:schemeClr val="tx1"/>
                </a:solidFill>
                <a:effectLst/>
                <a:uLnTx/>
                <a:uFillTx/>
                <a:latin typeface="+mn-lt"/>
                <a:ea typeface="+mn-ea"/>
                <a:cs typeface="+mn-cs"/>
              </a:rPr>
              <a:t>B.Tech</a:t>
            </a:r>
            <a:r>
              <a:rPr kumimoji="0" lang="en-IN" sz="1800" b="0" i="0" u="none" strike="noStrike" kern="1200" cap="none" spc="0" normalizeH="0" baseline="0" noProof="0" dirty="0">
                <a:ln>
                  <a:noFill/>
                </a:ln>
                <a:solidFill>
                  <a:schemeClr val="tx1"/>
                </a:solidFill>
                <a:effectLst/>
                <a:uLnTx/>
                <a:uFillTx/>
                <a:latin typeface="+mn-lt"/>
                <a:ea typeface="+mn-ea"/>
                <a:cs typeface="+mn-cs"/>
              </a:rPr>
              <a:t>-II Semester</a:t>
            </a:r>
          </a:p>
        </p:txBody>
      </p:sp>
      <p:pic>
        <p:nvPicPr>
          <p:cNvPr id="2055" name="Picture 11"/>
          <p:cNvPicPr>
            <a:picLocks noChangeAspect="1"/>
          </p:cNvPicPr>
          <p:nvPr userDrawn="1"/>
        </p:nvPicPr>
        <p:blipFill>
          <a:blip r:embed="rId2"/>
          <a:stretch>
            <a:fillRect/>
          </a:stretch>
        </p:blipFill>
        <p:spPr>
          <a:xfrm>
            <a:off x="11353800" y="0"/>
            <a:ext cx="822325" cy="822325"/>
          </a:xfrm>
          <a:prstGeom prst="rect">
            <a:avLst/>
          </a:prstGeom>
          <a:noFill/>
          <a:ln w="9525">
            <a:noFill/>
          </a:ln>
        </p:spPr>
      </p:pic>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noProof="1"/>
              <a:t>Click to edit Master title style</a:t>
            </a:r>
            <a:endParaRPr lang="en-IN" noProof="1"/>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1"/>
              <a:t>Click to edit Master subtitle style</a:t>
            </a:r>
            <a:endParaRPr lang="en-IN" noProof="1"/>
          </a:p>
        </p:txBody>
      </p:sp>
      <p:sp>
        <p:nvSpPr>
          <p:cNvPr id="10"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949A97F5-51D5-48C9-A04B-694D7E97DD50}"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1"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12" name="Slide Number Placeholder 5"/>
          <p:cNvSpPr>
            <a:spLocks noGrp="1"/>
          </p:cNvSpPr>
          <p:nvPr>
            <p:ph type="sldNum" sz="quarter" idx="4"/>
          </p:nvPr>
        </p:nvSpPr>
        <p:spPr>
          <a:xfrm>
            <a:off x="9067800" y="6176963"/>
            <a:ext cx="2743200" cy="365125"/>
          </a:xfrm>
          <a:prstGeom prst="rect">
            <a:avLst/>
          </a:prstGeom>
        </p:spPr>
        <p:txBody>
          <a:bodyPr vert="horz" wrap="square" lIns="91440" tIns="45720" rIns="91440" bIns="45720" numCol="1" anchor="ctr" anchorCtr="0" compatLnSpc="1"/>
          <a:lstStyle/>
          <a:p>
            <a:pPr algn="r" eaLnBrk="1" hangingPunct="1">
              <a:buNone/>
            </a:pPr>
            <a:fld id="{9A0DB2DC-4C9A-4742-B13C-FB6460FD3503}" type="slidenum">
              <a:rPr lang="en-IN" altLang="en-US" dirty="0"/>
              <a:t>‹#›</a:t>
            </a:fld>
            <a:endParaRPr lang="en-I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Vertical Text Placeholder 2"/>
          <p:cNvSpPr>
            <a:spLocks noGrp="1"/>
          </p:cNvSpPr>
          <p:nvPr>
            <p:ph type="body" orient="vert" idx="1"/>
          </p:nvPr>
        </p:nvSpPr>
        <p:spPr/>
        <p:txBody>
          <a:bodyPr vert="eaVert"/>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noProof="1"/>
              <a:t>Click to edit Master title style</a:t>
            </a:r>
            <a:endParaRPr lang="en-IN" noProof="1"/>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idx="1"/>
          </p:nvPr>
        </p:nvSpPr>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noProof="1"/>
              <a:t>Click to edit Master title style</a:t>
            </a:r>
            <a:endParaRPr lang="en-IN" noProof="1"/>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noProof="1"/>
              <a:t>Edit Master text styles</a:t>
            </a:r>
          </a:p>
        </p:txBody>
      </p:sp>
      <p:sp>
        <p:nvSpPr>
          <p:cNvPr id="4" name="Date Placeholder 3"/>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Content Placeholder 2"/>
          <p:cNvSpPr>
            <a:spLocks noGrp="1"/>
          </p:cNvSpPr>
          <p:nvPr>
            <p:ph sz="half" idx="1"/>
          </p:nvPr>
        </p:nvSpPr>
        <p:spPr>
          <a:xfrm>
            <a:off x="838200" y="1825625"/>
            <a:ext cx="5181600" cy="4351338"/>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Content Placeholder 3"/>
          <p:cNvSpPr>
            <a:spLocks noGrp="1"/>
          </p:cNvSpPr>
          <p:nvPr>
            <p:ph sz="half" idx="2"/>
          </p:nvPr>
        </p:nvSpPr>
        <p:spPr>
          <a:xfrm>
            <a:off x="6172200" y="1825625"/>
            <a:ext cx="5181600" cy="4351338"/>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noProof="1"/>
              <a:t>Click to edit Master title style</a:t>
            </a:r>
            <a:endParaRPr lang="en-IN" noProof="1"/>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1"/>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7" name="Date Placeholder 6"/>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8" name="Footer Placeholder 7"/>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9" name="Slide Number Placeholder 8"/>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noProof="1"/>
              <a:t>Click to edit Master title style</a:t>
            </a:r>
            <a:endParaRPr lang="en-IN" noProof="1"/>
          </a:p>
        </p:txBody>
      </p:sp>
      <p:sp>
        <p:nvSpPr>
          <p:cNvPr id="3" name="Date Placeholder 2"/>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Footer Placeholder 3"/>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Slide Number Placeholder 4"/>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3" name="Footer Placeholder 2"/>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4" name="Slide Number Placeholder 3"/>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noProof="1"/>
              <a:t>Edit Master text styles</a:t>
            </a:r>
          </a:p>
          <a:p>
            <a:pPr lvl="1"/>
            <a:r>
              <a:rPr lang="en-US" noProof="1"/>
              <a:t>Second level</a:t>
            </a:r>
          </a:p>
          <a:p>
            <a:pPr lvl="2"/>
            <a:r>
              <a:rPr lang="en-US" noProof="1"/>
              <a:t>Third level</a:t>
            </a:r>
          </a:p>
          <a:p>
            <a:pPr lvl="3"/>
            <a:r>
              <a:rPr lang="en-US" noProof="1"/>
              <a:t>Fourth level</a:t>
            </a:r>
          </a:p>
          <a:p>
            <a:pPr lvl="4"/>
            <a:r>
              <a:rPr lang="en-US" noProof="1"/>
              <a:t>Fifth level</a:t>
            </a:r>
            <a:endParaRPr lang="en-IN" noProof="1"/>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noProof="1"/>
              <a:t>Click to edit Master title style</a:t>
            </a:r>
            <a:endParaRPr lang="en-IN" noProof="1"/>
          </a:p>
        </p:txBody>
      </p:sp>
      <p:sp>
        <p:nvSpPr>
          <p:cNvPr id="3" name="Picture Placeholder 2"/>
          <p:cNvSpPr>
            <a:spLocks noGrp="1"/>
          </p:cNvSpPr>
          <p:nvPr>
            <p:ph type="pic" idx="1"/>
          </p:nvPr>
        </p:nvSpPr>
        <p:spPr>
          <a:xfrm>
            <a:off x="5183188" y="987425"/>
            <a:ext cx="6172200" cy="4873625"/>
          </a:xfrm>
        </p:spPr>
        <p:txBody>
          <a:bodyPr vert="horz" wrap="square" lIns="91440" tIns="45720" rIns="91440" bIns="45720" numCol="1" rtlCol="0" anchor="t" anchorCtr="0" compatLnSpc="1">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90000"/>
              </a:lnSpc>
              <a:spcBef>
                <a:spcPts val="1000"/>
              </a:spcBef>
              <a:spcAft>
                <a:spcPct val="0"/>
              </a:spcAft>
              <a:buClrTx/>
              <a:buSzTx/>
              <a:buFont typeface="Arial" panose="020B0604020202020204" pitchFamily="34" charset="0"/>
              <a:buNone/>
              <a:defRPr/>
            </a:pPr>
            <a:endParaRPr kumimoji="0" lang="en-IN" sz="3200" b="0" i="0" u="none" strike="noStrike" kern="1200" cap="none" spc="0" normalizeH="0" baseline="0" noProof="0">
              <a:ln>
                <a:noFill/>
              </a:ln>
              <a:solidFill>
                <a:schemeClr val="tx1"/>
              </a:solidFill>
              <a:effectLst/>
              <a:uLnTx/>
              <a:uFillTx/>
              <a:latin typeface="+mn-lt"/>
              <a:ea typeface="+mn-ea"/>
              <a:cs typeface="+mn-cs"/>
            </a:endParaRP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1"/>
              <a:t>Edit Master text styles</a:t>
            </a:r>
          </a:p>
        </p:txBody>
      </p:sp>
      <p:sp>
        <p:nvSpPr>
          <p:cNvPr id="5" name="Date Placeholder 4"/>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Footer Placeholder 5"/>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7" name="Slide Number Placeholder 6"/>
          <p:cNvSpPr>
            <a:spLocks noGrp="1"/>
          </p:cNvSpPr>
          <p:nvPr>
            <p:ph type="sldNum" sz="quarter" idx="12"/>
          </p:nvPr>
        </p:nvSpPr>
        <p:spPr/>
        <p:txBody>
          <a:body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Title Placeholder 1"/>
          <p:cNvSpPr>
            <a:spLocks noGrp="1"/>
          </p:cNvSpPr>
          <p:nvPr>
            <p:ph type="title"/>
          </p:nvPr>
        </p:nvSpPr>
        <p:spPr>
          <a:xfrm>
            <a:off x="838200" y="365125"/>
            <a:ext cx="10515600" cy="1325563"/>
          </a:xfrm>
          <a:prstGeom prst="rect">
            <a:avLst/>
          </a:prstGeom>
          <a:noFill/>
          <a:ln w="9525">
            <a:noFill/>
          </a:ln>
        </p:spPr>
        <p:txBody>
          <a:bodyPr anchor="ctr" anchorCtr="0"/>
          <a:lstStyle/>
          <a:p>
            <a:pPr lvl="0"/>
            <a:r>
              <a:rPr lang="en-US" altLang="en-US" dirty="0"/>
              <a:t>Click to edit Master title style</a:t>
            </a:r>
            <a:endParaRPr lang="en-IN" altLang="en-US" dirty="0"/>
          </a:p>
        </p:txBody>
      </p:sp>
      <p:sp>
        <p:nvSpPr>
          <p:cNvPr id="1027" name="Text Placeholder 2"/>
          <p:cNvSpPr>
            <a:spLocks noGrp="1"/>
          </p:cNvSpPr>
          <p:nvPr>
            <p:ph type="body"/>
          </p:nvPr>
        </p:nvSpPr>
        <p:spPr>
          <a:xfrm>
            <a:off x="838200" y="1825625"/>
            <a:ext cx="10515600" cy="4351338"/>
          </a:xfrm>
          <a:prstGeom prst="rect">
            <a:avLst/>
          </a:prstGeom>
          <a:noFill/>
          <a:ln w="9525">
            <a:noFill/>
          </a:ln>
        </p:spPr>
        <p:txBody>
          <a:bodyPr/>
          <a:lstStyle/>
          <a:p>
            <a:pPr lvl="0"/>
            <a:r>
              <a:rPr lang="en-US" altLang="en-US" dirty="0"/>
              <a:t>Edit Master text styles</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endParaRPr lang="en-IN" alt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defRPr>
            </a:lvl1pPr>
          </a:lstStyle>
          <a:p>
            <a:pPr marL="0" marR="0" lvl="0" indent="0" algn="l" defTabSz="914400" rtl="0" eaLnBrk="1" fontAlgn="auto" latinLnBrk="0" hangingPunct="1">
              <a:lnSpc>
                <a:spcPct val="100000"/>
              </a:lnSpc>
              <a:spcBef>
                <a:spcPts val="0"/>
              </a:spcBef>
              <a:spcAft>
                <a:spcPts val="0"/>
              </a:spcAft>
              <a:buClrTx/>
              <a:buSzTx/>
              <a:buFontTx/>
              <a:buNone/>
              <a:defRPr/>
            </a:pPr>
            <a:fld id="{808C0569-B07D-455D-9CB4-F21C7ADF99F5}" type="datetime1">
              <a:rPr kumimoji="0" lang="en-IN" sz="1200" b="0" i="0" u="none" strike="noStrike" kern="1200" cap="none" spc="0" normalizeH="0" baseline="0" noProof="0">
                <a:ln>
                  <a:noFill/>
                </a:ln>
                <a:solidFill>
                  <a:schemeClr val="tx1">
                    <a:tint val="75000"/>
                  </a:schemeClr>
                </a:solidFill>
                <a:effectLst/>
                <a:uLnTx/>
                <a:uFillTx/>
                <a:latin typeface="+mn-lt"/>
                <a:ea typeface="+mn-ea"/>
                <a:cs typeface="+mn-cs"/>
              </a:rPr>
              <a:t>09-04-2025</a:t>
            </a:fld>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defRPr>
            </a:lvl1pP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200" b="0" i="0" u="none" strike="noStrike" kern="1200" cap="none" spc="0" normalizeH="0" baseline="0" noProof="0">
              <a:ln>
                <a:noFill/>
              </a:ln>
              <a:solidFill>
                <a:schemeClr val="tx1">
                  <a:tint val="75000"/>
                </a:schemeClr>
              </a:solidFill>
              <a:effectLst/>
              <a:uLnTx/>
              <a:uFillTx/>
              <a:latin typeface="+mn-lt"/>
              <a:ea typeface="+mn-ea"/>
              <a:cs typeface="+mn-cs"/>
            </a:endParaRPr>
          </a:p>
        </p:txBody>
      </p:sp>
      <p:sp>
        <p:nvSpPr>
          <p:cNvPr id="6" name="Slide Number Placeholder 5"/>
          <p:cNvSpPr>
            <a:spLocks noGrp="1"/>
          </p:cNvSpPr>
          <p:nvPr>
            <p:ph type="sldNum" sz="quarter" idx="4"/>
          </p:nvPr>
        </p:nvSpPr>
        <p:spPr>
          <a:xfrm>
            <a:off x="9067800" y="6176963"/>
            <a:ext cx="2743200" cy="365125"/>
          </a:xfrm>
          <a:prstGeom prst="rect">
            <a:avLst/>
          </a:prstGeom>
        </p:spPr>
        <p:txBody>
          <a:bodyPr vert="horz" wrap="square" lIns="91440" tIns="45720" rIns="91440" bIns="45720" numCol="1" anchor="ctr" anchorCtr="0" compatLnSpc="1"/>
          <a:lstStyle>
            <a:lvl1pPr algn="r">
              <a:defRPr sz="1200" b="1">
                <a:solidFill>
                  <a:srgbClr val="C00000"/>
                </a:solidFill>
              </a:defRPr>
            </a:lvl1pPr>
          </a:lstStyle>
          <a:p>
            <a:pPr lvl="0" eaLnBrk="1" hangingPunct="1">
              <a:buNone/>
            </a:pPr>
            <a:fld id="{9A0DB2DC-4C9A-4742-B13C-FB6460FD3503}" type="slidenum">
              <a:rPr lang="en-IN" altLang="en-US" dirty="0">
                <a:latin typeface="Calibri" panose="020F0502020204030204" pitchFamily="34" charset="0"/>
              </a:rPr>
              <a:t>‹#›</a:t>
            </a:fld>
            <a:endParaRPr lang="en-IN" altLang="en-US" dirty="0">
              <a:latin typeface="Calibri" panose="020F0502020204030204" pitchFamily="34" charset="0"/>
            </a:endParaRPr>
          </a:p>
        </p:txBody>
      </p:sp>
      <p:sp>
        <p:nvSpPr>
          <p:cNvPr id="7" name="Rectangle 6"/>
          <p:cNvSpPr/>
          <p:nvPr/>
        </p:nvSpPr>
        <p:spPr>
          <a:xfrm>
            <a:off x="0" y="0"/>
            <a:ext cx="12192000" cy="2413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endParaRPr kumimoji="0" lang="en-IN" sz="1800" b="0" i="0" u="none" strike="noStrike" kern="1200" cap="none" spc="0" normalizeH="0" baseline="0" noProof="0">
              <a:ln>
                <a:noFill/>
              </a:ln>
              <a:solidFill>
                <a:schemeClr val="lt1"/>
              </a:solidFill>
              <a:effectLst/>
              <a:uLnTx/>
              <a:uFillTx/>
              <a:latin typeface="+mn-lt"/>
              <a:ea typeface="+mn-ea"/>
              <a:cs typeface="+mn-cs"/>
            </a:endParaRPr>
          </a:p>
        </p:txBody>
      </p:sp>
      <p:sp>
        <p:nvSpPr>
          <p:cNvPr id="8" name="Rectangle 7"/>
          <p:cNvSpPr/>
          <p:nvPr/>
        </p:nvSpPr>
        <p:spPr>
          <a:xfrm>
            <a:off x="0" y="6553200"/>
            <a:ext cx="12192000" cy="314325"/>
          </a:xfrm>
          <a:prstGeom prst="rect">
            <a:avLst/>
          </a:prstGeom>
          <a:ln>
            <a:solidFill>
              <a:schemeClr val="accent4">
                <a:lumMod val="60000"/>
                <a:lumOff val="40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auto" latinLnBrk="0" hangingPunct="1">
              <a:lnSpc>
                <a:spcPct val="100000"/>
              </a:lnSpc>
              <a:spcBef>
                <a:spcPts val="0"/>
              </a:spcBef>
              <a:spcAft>
                <a:spcPts val="0"/>
              </a:spcAft>
              <a:buClrTx/>
              <a:buSzTx/>
              <a:buFontTx/>
              <a:buNone/>
              <a:defRPr/>
            </a:pPr>
            <a:r>
              <a:rPr kumimoji="0" lang="en-IN" sz="1800" b="0" i="0" u="none" strike="noStrike" kern="1200" cap="none" spc="0" normalizeH="0" baseline="0" noProof="0" dirty="0">
                <a:ln>
                  <a:noFill/>
                </a:ln>
                <a:solidFill>
                  <a:schemeClr val="tx1"/>
                </a:solidFill>
                <a:effectLst/>
                <a:uLnTx/>
                <a:uFillTx/>
                <a:latin typeface="+mn-lt"/>
                <a:ea typeface="+mn-ea"/>
                <a:cs typeface="+mn-cs"/>
              </a:rPr>
              <a:t>MRCET | Department of Emerging Technologies | Application Development-II PPT| III Year </a:t>
            </a:r>
            <a:r>
              <a:rPr kumimoji="0" lang="en-IN" sz="1800" b="0" i="0" u="none" strike="noStrike" kern="1200" cap="none" spc="0" normalizeH="0" baseline="0" noProof="0" dirty="0" err="1">
                <a:ln>
                  <a:noFill/>
                </a:ln>
                <a:solidFill>
                  <a:schemeClr val="tx1"/>
                </a:solidFill>
                <a:effectLst/>
                <a:uLnTx/>
                <a:uFillTx/>
                <a:latin typeface="+mn-lt"/>
                <a:ea typeface="+mn-ea"/>
                <a:cs typeface="+mn-cs"/>
              </a:rPr>
              <a:t>B.Tech</a:t>
            </a:r>
            <a:r>
              <a:rPr kumimoji="0" lang="en-IN" sz="1800" b="0" i="0" u="none" strike="noStrike" kern="1200" cap="none" spc="0" normalizeH="0" baseline="0" noProof="0" dirty="0">
                <a:ln>
                  <a:noFill/>
                </a:ln>
                <a:solidFill>
                  <a:schemeClr val="tx1"/>
                </a:solidFill>
                <a:effectLst/>
                <a:uLnTx/>
                <a:uFillTx/>
                <a:latin typeface="+mn-lt"/>
                <a:ea typeface="+mn-ea"/>
                <a:cs typeface="+mn-cs"/>
              </a:rPr>
              <a:t>-II Semester</a:t>
            </a:r>
          </a:p>
        </p:txBody>
      </p:sp>
      <p:pic>
        <p:nvPicPr>
          <p:cNvPr id="1033" name="Picture 8"/>
          <p:cNvPicPr>
            <a:picLocks noChangeAspect="1"/>
          </p:cNvPicPr>
          <p:nvPr userDrawn="1"/>
        </p:nvPicPr>
        <p:blipFill>
          <a:blip r:embed="rId13"/>
          <a:stretch>
            <a:fillRect/>
          </a:stretch>
        </p:blipFill>
        <p:spPr>
          <a:xfrm>
            <a:off x="11353800" y="0"/>
            <a:ext cx="822325" cy="822325"/>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p:titleStyle>
    <p:bodyStyle>
      <a:lvl1pPr marL="228600" indent="-228600" algn="l" rtl="0" eaLnBrk="0" fontAlgn="base" hangingPunct="0">
        <a:lnSpc>
          <a:spcPct val="90000"/>
        </a:lnSpc>
        <a:spcBef>
          <a:spcPts val="1000"/>
        </a:spcBef>
        <a:spcAft>
          <a:spcPct val="0"/>
        </a:spcAft>
        <a:buFont typeface="Arial" panose="020B0604020202020204" pitchFamily="34" charset="0"/>
        <a:buChar char="•"/>
        <a:defRPr sz="2800" kern="1200">
          <a:solidFill>
            <a:schemeClr val="tx1"/>
          </a:solidFill>
          <a:latin typeface="+mn-lt"/>
          <a:ea typeface="+mn-ea"/>
          <a:cs typeface="+mn-cs"/>
        </a:defRPr>
      </a:lvl1pPr>
      <a:lvl2pPr marL="685800" indent="-228600" algn="l" rtl="0" eaLnBrk="0" fontAlgn="base" hangingPunct="0">
        <a:lnSpc>
          <a:spcPct val="90000"/>
        </a:lnSpc>
        <a:spcBef>
          <a:spcPts val="500"/>
        </a:spcBef>
        <a:spcAft>
          <a:spcPct val="0"/>
        </a:spcAft>
        <a:buFont typeface="Arial" panose="020B0604020202020204" pitchFamily="34" charset="0"/>
        <a:buChar char="•"/>
        <a:defRPr sz="2400" kern="1200">
          <a:solidFill>
            <a:schemeClr val="tx1"/>
          </a:solidFill>
          <a:latin typeface="+mn-lt"/>
          <a:ea typeface="+mn-ea"/>
          <a:cs typeface="+mn-cs"/>
        </a:defRPr>
      </a:lvl2pPr>
      <a:lvl3pPr marL="1143000" indent="-228600" algn="l" rtl="0" eaLnBrk="0" fontAlgn="base" hangingPunct="0">
        <a:lnSpc>
          <a:spcPct val="90000"/>
        </a:lnSpc>
        <a:spcBef>
          <a:spcPts val="500"/>
        </a:spcBef>
        <a:spcAft>
          <a:spcPct val="0"/>
        </a:spcAft>
        <a:buFont typeface="Arial" panose="020B0604020202020204" pitchFamily="34" charset="0"/>
        <a:buChar char="•"/>
        <a:defRPr sz="2000" kern="1200">
          <a:solidFill>
            <a:schemeClr val="tx1"/>
          </a:solidFill>
          <a:latin typeface="+mn-lt"/>
          <a:ea typeface="+mn-ea"/>
          <a:cs typeface="+mn-cs"/>
        </a:defRPr>
      </a:lvl3pPr>
      <a:lvl4pPr marL="16002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4pPr>
      <a:lvl5pPr marL="2057400" indent="-228600" algn="l" rtl="0" eaLnBrk="0" fontAlgn="base" hangingPunct="0">
        <a:lnSpc>
          <a:spcPct val="90000"/>
        </a:lnSpc>
        <a:spcBef>
          <a:spcPts val="500"/>
        </a:spcBef>
        <a:spcAft>
          <a:spcPct val="0"/>
        </a:spcAft>
        <a:buFont typeface="Arial" panose="020B0604020202020204" pitchFamily="34" charset="0"/>
        <a:buChar char="•"/>
        <a:defRPr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Title 1"/>
          <p:cNvSpPr>
            <a:spLocks noGrp="1"/>
          </p:cNvSpPr>
          <p:nvPr>
            <p:ph type="ctrTitle"/>
          </p:nvPr>
        </p:nvSpPr>
        <p:spPr>
          <a:xfrm>
            <a:off x="1708150" y="420688"/>
            <a:ext cx="9191625" cy="1016000"/>
          </a:xfrm>
        </p:spPr>
        <p:txBody>
          <a:bodyPr vert="horz" wrap="square" lIns="91440" tIns="45720" rIns="91440" bIns="45720" anchor="b" anchorCtr="0"/>
          <a:lstStyle/>
          <a:p>
            <a:pPr eaLnBrk="1" hangingPunct="1">
              <a:buClrTx/>
              <a:buSzTx/>
              <a:buFontTx/>
            </a:pPr>
            <a:r>
              <a:rPr lang="en-US" altLang="en-US" sz="2800" b="1" kern="1200" dirty="0">
                <a:solidFill>
                  <a:srgbClr val="2F5496"/>
                </a:solidFill>
                <a:latin typeface="Calibri" panose="020F0502020204030204" pitchFamily="34" charset="0"/>
                <a:ea typeface="+mj-ea"/>
                <a:cs typeface="Calibri" panose="020F0502020204030204" pitchFamily="34" charset="0"/>
              </a:rPr>
              <a:t>MALLA REDDY COLLEGE OF ENGINEERING &amp; TECHNOLOGY</a:t>
            </a:r>
            <a:br>
              <a:rPr lang="en-US" altLang="en-US" sz="2800" kern="1200" dirty="0">
                <a:latin typeface="Calibri" panose="020F0502020204030204" pitchFamily="34" charset="0"/>
                <a:ea typeface="+mj-ea"/>
                <a:cs typeface="+mj-cs"/>
              </a:rPr>
            </a:br>
            <a:r>
              <a:rPr lang="en-US" altLang="en-US" sz="1400" b="1" kern="1200" dirty="0">
                <a:latin typeface="Calibri" panose="020F0502020204030204" pitchFamily="34" charset="0"/>
                <a:ea typeface="+mj-ea"/>
                <a:cs typeface="Calibri" panose="020F0502020204030204" pitchFamily="34" charset="0"/>
              </a:rPr>
              <a:t>(AUTONOMUS INSTITUTION –UGC, GOVT. OF INDIA)</a:t>
            </a:r>
            <a:br>
              <a:rPr lang="en-US" altLang="en-US" sz="1400" kern="1200" dirty="0">
                <a:latin typeface="Calibri" panose="020F0502020204030204" pitchFamily="34" charset="0"/>
                <a:ea typeface="+mj-ea"/>
                <a:cs typeface="+mj-cs"/>
              </a:rPr>
            </a:br>
            <a:r>
              <a:rPr lang="en-US" altLang="en-US" sz="1400" b="1" kern="1200">
                <a:latin typeface="Calibri" panose="020F0502020204030204" pitchFamily="34" charset="0"/>
                <a:ea typeface="+mj-ea"/>
                <a:cs typeface="Calibri" panose="020F0502020204030204" pitchFamily="34" charset="0"/>
              </a:rPr>
              <a:t>Affiliated to JNTUH</a:t>
            </a:r>
            <a:r>
              <a:rPr lang="en-US" altLang="en-US" sz="1400" b="1" kern="1200" dirty="0">
                <a:latin typeface="Calibri" panose="020F0502020204030204" pitchFamily="34" charset="0"/>
                <a:ea typeface="+mj-ea"/>
                <a:cs typeface="Calibri" panose="020F0502020204030204" pitchFamily="34" charset="0"/>
              </a:rPr>
              <a:t>; Approved by AICTE, NBA-Tier 1 &amp; NAAC with A-GRADE| ISO 9001:2015</a:t>
            </a:r>
            <a:endParaRPr lang="en-US" altLang="en-IN" sz="2000" b="1" kern="1200" dirty="0">
              <a:latin typeface="Calibri" panose="020F0502020204030204" pitchFamily="34" charset="0"/>
              <a:ea typeface="+mj-ea"/>
              <a:cs typeface="+mj-cs"/>
            </a:endParaRPr>
          </a:p>
        </p:txBody>
      </p:sp>
      <p:sp>
        <p:nvSpPr>
          <p:cNvPr id="4100" name="Slide Number Placeholder 3"/>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1</a:t>
            </a:fld>
            <a:endParaRPr lang="en-IN" altLang="en-US" sz="1200" b="1" dirty="0">
              <a:solidFill>
                <a:srgbClr val="C00000"/>
              </a:solidFill>
            </a:endParaRPr>
          </a:p>
        </p:txBody>
      </p:sp>
      <p:sp>
        <p:nvSpPr>
          <p:cNvPr id="5"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pic>
        <p:nvPicPr>
          <p:cNvPr id="4102" name="Picture 5"/>
          <p:cNvPicPr>
            <a:picLocks noChangeAspect="1"/>
          </p:cNvPicPr>
          <p:nvPr/>
        </p:nvPicPr>
        <p:blipFill>
          <a:blip r:embed="rId2"/>
          <a:stretch>
            <a:fillRect/>
          </a:stretch>
        </p:blipFill>
        <p:spPr>
          <a:xfrm>
            <a:off x="301625" y="265113"/>
            <a:ext cx="1452563" cy="1452562"/>
          </a:xfrm>
          <a:prstGeom prst="rect">
            <a:avLst/>
          </a:prstGeom>
          <a:noFill/>
          <a:ln w="9525">
            <a:noFill/>
          </a:ln>
        </p:spPr>
      </p:pic>
      <p:sp>
        <p:nvSpPr>
          <p:cNvPr id="7"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8" name="Rectangle 7"/>
          <p:cNvSpPr/>
          <p:nvPr/>
        </p:nvSpPr>
        <p:spPr>
          <a:xfrm>
            <a:off x="11261725" y="269875"/>
            <a:ext cx="914400" cy="55086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4105" name="Picture 9"/>
          <p:cNvPicPr>
            <a:picLocks noChangeAspect="1"/>
          </p:cNvPicPr>
          <p:nvPr/>
        </p:nvPicPr>
        <p:blipFill>
          <a:blip r:embed="rId3"/>
          <a:stretch>
            <a:fillRect/>
          </a:stretch>
        </p:blipFill>
        <p:spPr>
          <a:xfrm>
            <a:off x="10545763" y="265113"/>
            <a:ext cx="1571625" cy="1573212"/>
          </a:xfrm>
          <a:prstGeom prst="rect">
            <a:avLst/>
          </a:prstGeom>
          <a:noFill/>
          <a:ln w="9525">
            <a:noFill/>
          </a:ln>
        </p:spPr>
      </p:pic>
      <p:sp>
        <p:nvSpPr>
          <p:cNvPr id="6" name="Subtitle 2">
            <a:extLst>
              <a:ext uri="{FF2B5EF4-FFF2-40B4-BE49-F238E27FC236}">
                <a16:creationId xmlns:a16="http://schemas.microsoft.com/office/drawing/2014/main" id="{1B0F5485-7EA3-C59F-113F-97CCDAA502B4}"/>
              </a:ext>
            </a:extLst>
          </p:cNvPr>
          <p:cNvSpPr>
            <a:spLocks noGrp="1"/>
          </p:cNvSpPr>
          <p:nvPr>
            <p:ph type="subTitle" idx="1"/>
          </p:nvPr>
        </p:nvSpPr>
        <p:spPr>
          <a:xfrm>
            <a:off x="1611313" y="1939925"/>
            <a:ext cx="9385300" cy="4652963"/>
          </a:xfrm>
        </p:spPr>
        <p:txBody>
          <a:bodyPr vert="horz" wrap="square" lIns="91440" tIns="45720" rIns="91440" bIns="45720" numCol="1" anchor="t" anchorCtr="0" compatLnSpc="1">
            <a:noAutofit/>
          </a:bodyPr>
          <a:lstStyle/>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defRPr/>
            </a:pPr>
            <a:r>
              <a:rPr lang="en-US" altLang="en-US" sz="3200" b="1" dirty="0">
                <a:solidFill>
                  <a:schemeClr val="accent6">
                    <a:lumMod val="75000"/>
                  </a:schemeClr>
                </a:solidFill>
                <a:cs typeface="Calibri" panose="020F0502020204030204" pitchFamily="34" charset="0"/>
              </a:rPr>
              <a:t>CRYPTO CURRENCY PRICE PREDICTION</a:t>
            </a:r>
            <a:endParaRPr kumimoji="0" lang="en-US" altLang="en-US" sz="3200" b="1" i="0" u="none" strike="noStrike" kern="1200" cap="none" spc="0" normalizeH="0" baseline="0" noProof="0" dirty="0">
              <a:ln>
                <a:noFill/>
              </a:ln>
              <a:solidFill>
                <a:schemeClr val="accent6">
                  <a:lumMod val="75000"/>
                </a:schemeClr>
              </a:solidFill>
              <a:effectLst/>
              <a:uLnTx/>
              <a:uFillTx/>
              <a:latin typeface="+mn-lt"/>
              <a:ea typeface="+mn-ea"/>
              <a:cs typeface="Calibri" panose="020F0502020204030204" pitchFamily="34" charset="0"/>
            </a:endParaRPr>
          </a:p>
          <a:p>
            <a:pPr marL="0" marR="0" lvl="0" indent="0" algn="ctr" defTabSz="914400" rtl="0" eaLnBrk="1" fontAlgn="base" latinLnBrk="0" hangingPunct="1">
              <a:lnSpc>
                <a:spcPct val="90000"/>
              </a:lnSpc>
              <a:spcBef>
                <a:spcPts val="1000"/>
              </a:spcBef>
              <a:spcAft>
                <a:spcPct val="0"/>
              </a:spcAft>
              <a:buClrTx/>
              <a:buSzTx/>
              <a:buFont typeface="Arial" panose="020B0604020202020204" pitchFamily="34" charset="0"/>
              <a:buNone/>
              <a:defRPr/>
            </a:pPr>
            <a:r>
              <a:rPr kumimoji="0" lang="en-IN" altLang="en-US" sz="2400" b="1" i="0" u="none" strike="noStrike" kern="1200" cap="none" spc="0" normalizeH="0" baseline="0" noProof="0" dirty="0">
                <a:ln>
                  <a:noFill/>
                </a:ln>
                <a:solidFill>
                  <a:srgbClr val="FF0000"/>
                </a:solidFill>
                <a:effectLst/>
                <a:uLnTx/>
                <a:uFillTx/>
                <a:latin typeface="+mn-lt"/>
                <a:ea typeface="+mn-ea"/>
                <a:cs typeface="+mn-cs"/>
              </a:rPr>
              <a:t>Team Members Details</a:t>
            </a:r>
          </a:p>
          <a:p>
            <a:pPr marL="0" marR="0" lvl="0" indent="0" algn="ctr" defTabSz="914400" rtl="0" eaLnBrk="1" fontAlgn="base" latinLnBrk="0" hangingPunct="1">
              <a:lnSpc>
                <a:spcPct val="50000"/>
              </a:lnSpc>
              <a:spcBef>
                <a:spcPts val="1000"/>
              </a:spcBef>
              <a:spcAft>
                <a:spcPct val="0"/>
              </a:spcAft>
              <a:buClrTx/>
              <a:buSzTx/>
              <a:buFont typeface="Calibri Light" panose="020F0302020204030204" pitchFamily="34" charset="0"/>
              <a:buNone/>
              <a:defRPr/>
            </a:pPr>
            <a:r>
              <a:rPr kumimoji="0" lang="en-US" altLang="en-IN" sz="2400" b="1" i="0" u="none" strike="noStrike" kern="1200" cap="none" spc="0" normalizeH="0" baseline="0" noProof="0" dirty="0">
                <a:ln>
                  <a:noFill/>
                </a:ln>
                <a:solidFill>
                  <a:schemeClr val="tx1"/>
                </a:solidFill>
                <a:effectLst/>
                <a:uLnTx/>
                <a:uFillTx/>
                <a:latin typeface="+mn-lt"/>
                <a:ea typeface="+mn-ea"/>
                <a:cs typeface="+mn-cs"/>
              </a:rPr>
              <a:t>1.</a:t>
            </a:r>
            <a:r>
              <a:rPr lang="en-US" altLang="en-IN" b="1" dirty="0" err="1"/>
              <a:t>Md.Afsar</a:t>
            </a:r>
            <a:r>
              <a:rPr kumimoji="0" lang="en-IN" altLang="en-IN" sz="2400" b="1" i="0" u="none" strike="noStrike" kern="1200" cap="none" spc="0" normalizeH="0" baseline="0" noProof="0" dirty="0">
                <a:ln>
                  <a:noFill/>
                </a:ln>
                <a:solidFill>
                  <a:schemeClr val="tx1"/>
                </a:solidFill>
                <a:effectLst/>
                <a:uLnTx/>
                <a:uFillTx/>
                <a:latin typeface="+mn-lt"/>
                <a:ea typeface="+mn-ea"/>
                <a:cs typeface="+mn-cs"/>
              </a:rPr>
              <a:t> </a:t>
            </a:r>
            <a:r>
              <a:rPr kumimoji="0" lang="en-IN" altLang="en-US" sz="2400" b="1" i="0" u="none" strike="noStrike" kern="1200" cap="none" spc="0" normalizeH="0" baseline="0" noProof="0" dirty="0">
                <a:ln>
                  <a:noFill/>
                </a:ln>
                <a:solidFill>
                  <a:schemeClr val="tx1"/>
                </a:solidFill>
                <a:effectLst/>
                <a:uLnTx/>
                <a:uFillTx/>
                <a:latin typeface="+mn-lt"/>
                <a:ea typeface="+mn-ea"/>
                <a:cs typeface="+mn-cs"/>
              </a:rPr>
              <a:t>– 2</a:t>
            </a:r>
            <a:r>
              <a:rPr kumimoji="0" lang="en-US" altLang="en-IN" sz="2400" b="1" i="0" u="none" strike="noStrike" kern="1200" cap="none" spc="0" normalizeH="0" baseline="0" noProof="0" dirty="0">
                <a:ln>
                  <a:noFill/>
                </a:ln>
                <a:solidFill>
                  <a:schemeClr val="tx1"/>
                </a:solidFill>
                <a:effectLst/>
                <a:uLnTx/>
                <a:uFillTx/>
                <a:latin typeface="+mn-lt"/>
                <a:ea typeface="+mn-ea"/>
                <a:cs typeface="+mn-cs"/>
              </a:rPr>
              <a:t>2</a:t>
            </a:r>
            <a:r>
              <a:rPr kumimoji="0" lang="en-IN" altLang="en-US" sz="2400" b="1" i="0" u="none" strike="noStrike" kern="1200" cap="none" spc="0" normalizeH="0" baseline="0" noProof="0" dirty="0">
                <a:ln>
                  <a:noFill/>
                </a:ln>
                <a:solidFill>
                  <a:schemeClr val="tx1"/>
                </a:solidFill>
                <a:effectLst/>
                <a:uLnTx/>
                <a:uFillTx/>
                <a:latin typeface="+mn-lt"/>
                <a:ea typeface="+mn-ea"/>
                <a:cs typeface="+mn-cs"/>
              </a:rPr>
              <a:t>N31A</a:t>
            </a:r>
            <a:r>
              <a:rPr kumimoji="0" lang="en-US" altLang="en-IN" sz="2400" b="1" i="0" u="none" strike="noStrike" kern="1200" cap="none" spc="0" normalizeH="0" baseline="0" noProof="0" dirty="0">
                <a:ln>
                  <a:noFill/>
                </a:ln>
                <a:solidFill>
                  <a:schemeClr val="tx1"/>
                </a:solidFill>
                <a:effectLst/>
                <a:uLnTx/>
                <a:uFillTx/>
                <a:latin typeface="+mn-lt"/>
                <a:ea typeface="+mn-ea"/>
                <a:cs typeface="+mn-cs"/>
              </a:rPr>
              <a:t>66B5</a:t>
            </a:r>
            <a:endParaRPr kumimoji="0" lang="en-IN" altLang="en-US"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50000"/>
              </a:lnSpc>
              <a:spcBef>
                <a:spcPts val="1000"/>
              </a:spcBef>
              <a:spcAft>
                <a:spcPct val="0"/>
              </a:spcAft>
              <a:buClrTx/>
              <a:buSzTx/>
              <a:buFont typeface="Calibri Light" panose="020F0302020204030204" pitchFamily="34" charset="0"/>
              <a:buNone/>
              <a:defRPr/>
            </a:pPr>
            <a:r>
              <a:rPr kumimoji="0" lang="en-US" altLang="en-IN" sz="2400" b="1" i="0" u="none" strike="noStrike" kern="1200" cap="none" spc="0" normalizeH="0" baseline="0" noProof="0" dirty="0">
                <a:ln>
                  <a:noFill/>
                </a:ln>
                <a:solidFill>
                  <a:schemeClr val="tx1"/>
                </a:solidFill>
                <a:effectLst/>
                <a:uLnTx/>
                <a:uFillTx/>
                <a:latin typeface="+mn-lt"/>
                <a:ea typeface="+mn-ea"/>
                <a:cs typeface="+mn-cs"/>
              </a:rPr>
              <a:t>2.</a:t>
            </a:r>
            <a:r>
              <a:rPr lang="en-US" altLang="en-IN" b="1" dirty="0" err="1"/>
              <a:t>Md.Aman</a:t>
            </a:r>
            <a:r>
              <a:rPr lang="en-US" altLang="en-IN" b="1" dirty="0"/>
              <a:t> Khan</a:t>
            </a:r>
            <a:r>
              <a:rPr kumimoji="0" lang="en-IN" altLang="en-US" sz="2400" b="1" i="0" u="none" strike="noStrike" kern="1200" cap="none" spc="0" normalizeH="0" baseline="0" noProof="0" dirty="0">
                <a:ln>
                  <a:noFill/>
                </a:ln>
                <a:solidFill>
                  <a:schemeClr val="tx1"/>
                </a:solidFill>
                <a:effectLst/>
                <a:uLnTx/>
                <a:uFillTx/>
                <a:latin typeface="+mn-lt"/>
                <a:ea typeface="+mn-ea"/>
                <a:cs typeface="+mn-cs"/>
              </a:rPr>
              <a:t> –   2</a:t>
            </a:r>
            <a:r>
              <a:rPr kumimoji="0" lang="en-US" altLang="en-IN" sz="2400" b="1" i="0" u="none" strike="noStrike" kern="1200" cap="none" spc="0" normalizeH="0" baseline="0" noProof="0" dirty="0">
                <a:ln>
                  <a:noFill/>
                </a:ln>
                <a:solidFill>
                  <a:schemeClr val="tx1"/>
                </a:solidFill>
                <a:effectLst/>
                <a:uLnTx/>
                <a:uFillTx/>
                <a:latin typeface="+mn-lt"/>
                <a:ea typeface="+mn-ea"/>
                <a:cs typeface="+mn-cs"/>
              </a:rPr>
              <a:t>2</a:t>
            </a:r>
            <a:r>
              <a:rPr kumimoji="0" lang="en-IN" altLang="en-US" sz="2400" b="1" i="0" u="none" strike="noStrike" kern="1200" cap="none" spc="0" normalizeH="0" baseline="0" noProof="0" dirty="0">
                <a:ln>
                  <a:noFill/>
                </a:ln>
                <a:solidFill>
                  <a:schemeClr val="tx1"/>
                </a:solidFill>
                <a:effectLst/>
                <a:uLnTx/>
                <a:uFillTx/>
                <a:latin typeface="+mn-lt"/>
                <a:ea typeface="+mn-ea"/>
                <a:cs typeface="+mn-cs"/>
              </a:rPr>
              <a:t>N31A</a:t>
            </a:r>
            <a:r>
              <a:rPr kumimoji="0" lang="en-US" altLang="en-IN" sz="2400" b="1" i="0" u="none" strike="noStrike" kern="1200" cap="none" spc="0" normalizeH="0" baseline="0" noProof="0" dirty="0">
                <a:ln>
                  <a:noFill/>
                </a:ln>
                <a:solidFill>
                  <a:schemeClr val="tx1"/>
                </a:solidFill>
                <a:effectLst/>
                <a:uLnTx/>
                <a:uFillTx/>
                <a:latin typeface="+mn-lt"/>
                <a:ea typeface="+mn-ea"/>
                <a:cs typeface="+mn-cs"/>
              </a:rPr>
              <a:t>66B7</a:t>
            </a:r>
          </a:p>
          <a:p>
            <a:pPr marL="0" marR="0" lvl="0" indent="0" algn="ctr" defTabSz="914400" rtl="0" eaLnBrk="1" fontAlgn="base" latinLnBrk="0" hangingPunct="1">
              <a:lnSpc>
                <a:spcPct val="50000"/>
              </a:lnSpc>
              <a:spcBef>
                <a:spcPts val="1000"/>
              </a:spcBef>
              <a:spcAft>
                <a:spcPct val="0"/>
              </a:spcAft>
              <a:buClrTx/>
              <a:buSzTx/>
              <a:buFont typeface="Calibri Light" panose="020F0302020204030204" pitchFamily="34" charset="0"/>
              <a:buNone/>
              <a:defRPr/>
            </a:pPr>
            <a:r>
              <a:rPr kumimoji="0" lang="en-US" altLang="en-IN" sz="2400" b="1" i="0" u="none" strike="noStrike" kern="1200" cap="none" spc="0" normalizeH="0" baseline="0" noProof="0" dirty="0">
                <a:ln>
                  <a:noFill/>
                </a:ln>
                <a:solidFill>
                  <a:schemeClr val="tx1"/>
                </a:solidFill>
                <a:effectLst/>
                <a:uLnTx/>
                <a:uFillTx/>
                <a:latin typeface="+mn-lt"/>
                <a:ea typeface="+mn-ea"/>
                <a:cs typeface="+mn-cs"/>
              </a:rPr>
              <a:t>3.</a:t>
            </a:r>
            <a:r>
              <a:rPr lang="en-US" altLang="en-IN" b="1" dirty="0" err="1"/>
              <a:t>M.Goutham</a:t>
            </a:r>
            <a:r>
              <a:rPr kumimoji="0" lang="en-US" altLang="en-IN" sz="2400" b="1" i="0" u="none" strike="noStrike" kern="1200" cap="none" spc="0" normalizeH="0" baseline="0" noProof="0" dirty="0">
                <a:ln>
                  <a:noFill/>
                </a:ln>
                <a:solidFill>
                  <a:schemeClr val="tx1"/>
                </a:solidFill>
                <a:effectLst/>
                <a:uLnTx/>
                <a:uFillTx/>
                <a:latin typeface="+mn-lt"/>
                <a:ea typeface="+mn-ea"/>
                <a:cs typeface="+mn-cs"/>
              </a:rPr>
              <a:t>  </a:t>
            </a:r>
            <a:r>
              <a:rPr kumimoji="0" lang="en-IN" altLang="en-US" sz="2400" b="1" i="0" u="none" strike="noStrike" kern="1200" cap="none" spc="0" normalizeH="0" baseline="0" noProof="0" dirty="0">
                <a:ln>
                  <a:noFill/>
                </a:ln>
                <a:solidFill>
                  <a:schemeClr val="tx1"/>
                </a:solidFill>
                <a:effectLst/>
                <a:uLnTx/>
                <a:uFillTx/>
                <a:latin typeface="+mn-lt"/>
                <a:ea typeface="+mn-ea"/>
                <a:cs typeface="+mn-cs"/>
              </a:rPr>
              <a:t>–   2</a:t>
            </a:r>
            <a:r>
              <a:rPr kumimoji="0" lang="en-US" altLang="en-IN" sz="2400" b="1" i="0" u="none" strike="noStrike" kern="1200" cap="none" spc="0" normalizeH="0" baseline="0" noProof="0" dirty="0">
                <a:ln>
                  <a:noFill/>
                </a:ln>
                <a:solidFill>
                  <a:schemeClr val="tx1"/>
                </a:solidFill>
                <a:effectLst/>
                <a:uLnTx/>
                <a:uFillTx/>
                <a:latin typeface="+mn-lt"/>
                <a:ea typeface="+mn-ea"/>
                <a:cs typeface="+mn-cs"/>
              </a:rPr>
              <a:t>2</a:t>
            </a:r>
            <a:r>
              <a:rPr kumimoji="0" lang="en-IN" altLang="en-US" sz="2400" b="1" i="0" u="none" strike="noStrike" kern="1200" cap="none" spc="0" normalizeH="0" baseline="0" noProof="0" dirty="0">
                <a:ln>
                  <a:noFill/>
                </a:ln>
                <a:solidFill>
                  <a:schemeClr val="tx1"/>
                </a:solidFill>
                <a:effectLst/>
                <a:uLnTx/>
                <a:uFillTx/>
                <a:latin typeface="+mn-lt"/>
                <a:ea typeface="+mn-ea"/>
                <a:cs typeface="+mn-cs"/>
              </a:rPr>
              <a:t>N31A</a:t>
            </a:r>
            <a:r>
              <a:rPr kumimoji="0" lang="en-US" altLang="en-IN" sz="2400" b="1" i="0" u="none" strike="noStrike" kern="1200" cap="none" spc="0" normalizeH="0" baseline="0" noProof="0" dirty="0">
                <a:ln>
                  <a:noFill/>
                </a:ln>
                <a:solidFill>
                  <a:schemeClr val="tx1"/>
                </a:solidFill>
                <a:effectLst/>
                <a:uLnTx/>
                <a:uFillTx/>
                <a:latin typeface="+mn-lt"/>
                <a:ea typeface="+mn-ea"/>
                <a:cs typeface="+mn-cs"/>
              </a:rPr>
              <a:t>66B0</a:t>
            </a:r>
          </a:p>
          <a:p>
            <a:pPr marL="0" marR="0" lvl="0" indent="0" algn="ctr" defTabSz="914400" rtl="0" eaLnBrk="1" fontAlgn="base" latinLnBrk="0" hangingPunct="1">
              <a:lnSpc>
                <a:spcPct val="50000"/>
              </a:lnSpc>
              <a:spcBef>
                <a:spcPts val="1000"/>
              </a:spcBef>
              <a:spcAft>
                <a:spcPct val="0"/>
              </a:spcAft>
              <a:buClrTx/>
              <a:buSzTx/>
              <a:buFont typeface="Calibri Light" panose="020F0302020204030204" pitchFamily="34" charset="0"/>
              <a:buNone/>
              <a:defRPr/>
            </a:pPr>
            <a:endParaRPr kumimoji="0" lang="en-US" altLang="en-IN" sz="2400" b="1"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90000"/>
              </a:lnSpc>
              <a:spcBef>
                <a:spcPts val="1000"/>
              </a:spcBef>
              <a:spcAft>
                <a:spcPct val="0"/>
              </a:spcAft>
              <a:buClrTx/>
              <a:buSzTx/>
              <a:buFont typeface="Calibri Light" panose="020F0302020204030204" pitchFamily="34" charset="0"/>
              <a:buNone/>
              <a:defRPr/>
            </a:pPr>
            <a:r>
              <a:rPr kumimoji="0" lang="en-IN" altLang="en-US" sz="2400" b="0" i="0" u="none" strike="noStrike" kern="1200" cap="none" spc="0" normalizeH="0" baseline="0" noProof="0" dirty="0">
                <a:ln>
                  <a:noFill/>
                </a:ln>
                <a:solidFill>
                  <a:schemeClr val="tx1"/>
                </a:solidFill>
                <a:effectLst/>
                <a:uLnTx/>
                <a:uFillTx/>
                <a:latin typeface="+mn-lt"/>
                <a:ea typeface="+mn-ea"/>
                <a:cs typeface="+mn-cs"/>
              </a:rPr>
              <a:t>III Year B.Tech-II Semester – CSE (</a:t>
            </a:r>
            <a:r>
              <a:rPr kumimoji="0" lang="en-US" altLang="en-IN" sz="2400" b="0" i="0" u="none" strike="noStrike" kern="1200" cap="none" spc="0" normalizeH="0" baseline="0" noProof="0" dirty="0">
                <a:ln>
                  <a:noFill/>
                </a:ln>
                <a:solidFill>
                  <a:schemeClr val="tx1"/>
                </a:solidFill>
                <a:effectLst/>
                <a:uLnTx/>
                <a:uFillTx/>
                <a:latin typeface="+mn-lt"/>
                <a:ea typeface="+mn-ea"/>
                <a:cs typeface="+mn-cs"/>
              </a:rPr>
              <a:t>AIML</a:t>
            </a:r>
            <a:r>
              <a:rPr kumimoji="0" lang="en-IN" altLang="en-US" sz="2400" b="0" i="0" u="none" strike="noStrike" kern="1200" cap="none" spc="0" normalizeH="0" baseline="0" noProof="0" dirty="0">
                <a:ln>
                  <a:noFill/>
                </a:ln>
                <a:solidFill>
                  <a:schemeClr val="tx1"/>
                </a:solidFill>
                <a:effectLst/>
                <a:uLnTx/>
                <a:uFillTx/>
                <a:latin typeface="+mn-lt"/>
                <a:ea typeface="+mn-ea"/>
                <a:cs typeface="+mn-cs"/>
              </a:rPr>
              <a:t>)</a:t>
            </a:r>
          </a:p>
          <a:p>
            <a:pPr marL="0" marR="0" lvl="0" indent="0" algn="ctr" defTabSz="914400" rtl="0" eaLnBrk="1" fontAlgn="base" latinLnBrk="0" hangingPunct="1">
              <a:lnSpc>
                <a:spcPct val="90000"/>
              </a:lnSpc>
              <a:spcBef>
                <a:spcPts val="1000"/>
              </a:spcBef>
              <a:spcAft>
                <a:spcPct val="0"/>
              </a:spcAft>
              <a:buClrTx/>
              <a:buSzTx/>
              <a:buFont typeface="Calibri Light" panose="020F0302020204030204" pitchFamily="34" charset="0"/>
              <a:buNone/>
              <a:defRPr/>
            </a:pPr>
            <a:endParaRPr kumimoji="0" lang="en-IN" altLang="en-US" sz="2400" b="0" i="0" u="none" strike="noStrike" kern="1200" cap="none" spc="0" normalizeH="0" baseline="0" noProof="0" dirty="0">
              <a:ln>
                <a:noFill/>
              </a:ln>
              <a:solidFill>
                <a:schemeClr val="tx1"/>
              </a:solidFill>
              <a:effectLst/>
              <a:uLnTx/>
              <a:uFillTx/>
              <a:latin typeface="+mn-lt"/>
              <a:ea typeface="+mn-ea"/>
              <a:cs typeface="+mn-cs"/>
            </a:endParaRPr>
          </a:p>
          <a:p>
            <a:pPr marL="0" marR="0" lvl="0" indent="0" algn="ctr" defTabSz="914400" rtl="0" eaLnBrk="1" fontAlgn="base" latinLnBrk="0" hangingPunct="1">
              <a:lnSpc>
                <a:spcPct val="50000"/>
              </a:lnSpc>
              <a:spcBef>
                <a:spcPts val="1000"/>
              </a:spcBef>
              <a:spcAft>
                <a:spcPct val="0"/>
              </a:spcAft>
              <a:buClrTx/>
              <a:buSzTx/>
              <a:buFont typeface="Arial" panose="020B0604020202020204" pitchFamily="34" charset="0"/>
              <a:buNone/>
              <a:defRPr/>
            </a:pPr>
            <a:r>
              <a:rPr kumimoji="0" lang="en-US" altLang="en-IN" sz="2400" b="1" i="0" u="none" strike="noStrike" kern="1200" cap="none" spc="0" normalizeH="0" baseline="0" noProof="0" dirty="0">
                <a:ln>
                  <a:noFill/>
                </a:ln>
                <a:solidFill>
                  <a:schemeClr val="tx1"/>
                </a:solidFill>
                <a:effectLst/>
                <a:uLnTx/>
                <a:uFillTx/>
                <a:latin typeface="+mn-lt"/>
                <a:ea typeface="+mn-ea"/>
                <a:cs typeface="+mn-cs"/>
              </a:rPr>
              <a:t>Under the Guidance of</a:t>
            </a:r>
            <a:r>
              <a:rPr kumimoji="0" lang="en-US" altLang="en-IN" sz="2400" b="1" i="0" u="none" strike="noStrike" kern="1200" cap="none" spc="0" normalizeH="0" baseline="0" noProof="0" dirty="0">
                <a:ln>
                  <a:noFill/>
                </a:ln>
                <a:solidFill>
                  <a:srgbClr val="FF0000"/>
                </a:solidFill>
                <a:effectLst/>
                <a:uLnTx/>
                <a:uFillTx/>
                <a:latin typeface="+mn-lt"/>
                <a:ea typeface="+mn-ea"/>
                <a:cs typeface="+mn-cs"/>
              </a:rPr>
              <a:t> </a:t>
            </a:r>
          </a:p>
          <a:p>
            <a:pPr marL="0" marR="0" lvl="0" indent="0" algn="ctr" defTabSz="914400" rtl="0" eaLnBrk="1" fontAlgn="base" latinLnBrk="0" hangingPunct="1">
              <a:lnSpc>
                <a:spcPct val="50000"/>
              </a:lnSpc>
              <a:spcBef>
                <a:spcPts val="1000"/>
              </a:spcBef>
              <a:spcAft>
                <a:spcPct val="0"/>
              </a:spcAft>
              <a:buClrTx/>
              <a:buSzTx/>
              <a:buFont typeface="Arial" panose="020B0604020202020204" pitchFamily="34" charset="0"/>
              <a:buNone/>
              <a:defRPr/>
            </a:pPr>
            <a:r>
              <a:rPr lang="en-US" altLang="en-IN" b="1" dirty="0">
                <a:solidFill>
                  <a:srgbClr val="FF0000"/>
                </a:solidFill>
              </a:rPr>
              <a:t>M</a:t>
            </a:r>
            <a:r>
              <a:rPr kumimoji="0" lang="en-US" altLang="en-IN" sz="2400" b="1" i="0" u="none" strike="noStrike" kern="1200" cap="none" spc="0" normalizeH="0" baseline="0" noProof="0" dirty="0" err="1">
                <a:ln>
                  <a:noFill/>
                </a:ln>
                <a:solidFill>
                  <a:srgbClr val="FF0000"/>
                </a:solidFill>
                <a:effectLst/>
                <a:uLnTx/>
                <a:uFillTx/>
                <a:latin typeface="+mn-lt"/>
                <a:ea typeface="+mn-ea"/>
                <a:cs typeface="+mn-cs"/>
              </a:rPr>
              <a:t>r.S</a:t>
            </a:r>
            <a:r>
              <a:rPr kumimoji="0" lang="en-US" altLang="en-IN" sz="2400" b="1" i="0" u="none" strike="noStrike" kern="1200" cap="none" spc="0" normalizeH="0" baseline="0" noProof="0" dirty="0">
                <a:ln>
                  <a:noFill/>
                </a:ln>
                <a:solidFill>
                  <a:srgbClr val="FF0000"/>
                </a:solidFill>
                <a:effectLst/>
                <a:uLnTx/>
                <a:uFillTx/>
                <a:latin typeface="+mn-lt"/>
                <a:ea typeface="+mn-ea"/>
                <a:cs typeface="+mn-cs"/>
              </a:rPr>
              <a:t> Venkateswara Raju</a:t>
            </a:r>
          </a:p>
          <a:p>
            <a:pPr marL="0" marR="0" lvl="0" indent="0" algn="ctr" defTabSz="914400" rtl="0" eaLnBrk="1" fontAlgn="base" latinLnBrk="0" hangingPunct="1">
              <a:lnSpc>
                <a:spcPct val="50000"/>
              </a:lnSpc>
              <a:spcBef>
                <a:spcPts val="1000"/>
              </a:spcBef>
              <a:spcAft>
                <a:spcPct val="0"/>
              </a:spcAft>
              <a:buClrTx/>
              <a:buSzTx/>
              <a:buFont typeface="Arial" panose="020B0604020202020204" pitchFamily="34" charset="0"/>
              <a:buNone/>
              <a:defRPr/>
            </a:pPr>
            <a:r>
              <a:rPr kumimoji="0" lang="en-US" altLang="en-IN" sz="2400" b="0" i="0" u="none" strike="noStrike" kern="1200" cap="none" spc="0" normalizeH="0" baseline="0" noProof="0" dirty="0">
                <a:ln>
                  <a:noFill/>
                </a:ln>
                <a:solidFill>
                  <a:schemeClr val="tx1"/>
                </a:solidFill>
                <a:effectLst/>
                <a:uLnTx/>
                <a:uFillTx/>
                <a:latin typeface="+mn-lt"/>
                <a:ea typeface="+mn-ea"/>
                <a:cs typeface="+mn-cs"/>
              </a:rPr>
              <a:t>Associate </a:t>
            </a:r>
            <a:r>
              <a:rPr kumimoji="0" lang="en-IN" altLang="en-US" sz="2400" b="0" i="0" u="none" strike="noStrike" kern="1200" cap="none" spc="0" normalizeH="0" baseline="0" noProof="0" dirty="0">
                <a:ln>
                  <a:noFill/>
                </a:ln>
                <a:solidFill>
                  <a:schemeClr val="tx1"/>
                </a:solidFill>
                <a:effectLst/>
                <a:uLnTx/>
                <a:uFillTx/>
                <a:latin typeface="+mn-lt"/>
                <a:ea typeface="+mn-ea"/>
                <a:cs typeface="+mn-cs"/>
              </a:rPr>
              <a:t>Professor </a:t>
            </a:r>
            <a:endParaRPr kumimoji="0" lang="en-US" altLang="en-IN" sz="2400" b="1" i="0" u="none" strike="noStrike" kern="1200" cap="none" spc="0" normalizeH="0" baseline="0" noProof="0" dirty="0">
              <a:ln>
                <a:noFill/>
              </a:ln>
              <a:solidFill>
                <a:srgbClr val="FF0000"/>
              </a:solidFill>
              <a:effectLst/>
              <a:uLnTx/>
              <a:uFillTx/>
              <a:latin typeface="+mn-lt"/>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a:xfrm>
            <a:off x="400050" y="495300"/>
            <a:ext cx="11410950" cy="1228725"/>
          </a:xfrm>
        </p:spPr>
        <p:txBody>
          <a:bodyPr vert="horz" wrap="square" lIns="91440" tIns="45720" rIns="91440" bIns="45720" anchor="ctr" anchorCtr="0"/>
          <a:lstStyle/>
          <a:p>
            <a:pPr eaLnBrk="1" hangingPunct="1"/>
            <a:r>
              <a:rPr lang="en-IN" altLang="en-US" b="1" dirty="0">
                <a:solidFill>
                  <a:srgbClr val="00B0F0"/>
                </a:solidFill>
                <a:latin typeface="Times New Roman" panose="02020603050405020304" pitchFamily="18" charset="0"/>
              </a:rPr>
              <a:t>Hardware Requirement Specifications (HRS)</a:t>
            </a:r>
          </a:p>
        </p:txBody>
      </p:sp>
      <p:sp>
        <p:nvSpPr>
          <p:cNvPr id="20483" name="Content Placeholder 2"/>
          <p:cNvSpPr>
            <a:spLocks noGrp="1"/>
          </p:cNvSpPr>
          <p:nvPr>
            <p:ph idx="1"/>
          </p:nvPr>
        </p:nvSpPr>
        <p:spPr>
          <a:xfrm>
            <a:off x="400050" y="1683054"/>
            <a:ext cx="10734675" cy="2164800"/>
          </a:xfrm>
        </p:spPr>
        <p:txBody>
          <a:bodyPr vert="horz" wrap="square" lIns="91440" tIns="45720" rIns="91440" bIns="45720" anchor="t" anchorCtr="0"/>
          <a:lstStyle/>
          <a:p>
            <a:pPr algn="just"/>
            <a:r>
              <a:rPr lang="en-US" altLang="zh-CN" dirty="0">
                <a:latin typeface="Times New Roman" panose="02020603050405020304" pitchFamily="18" charset="0"/>
                <a:ea typeface="SimSun" panose="02010600030101010101" pitchFamily="2" charset="-122"/>
              </a:rPr>
              <a:t>RAM: 8GB and above </a:t>
            </a:r>
          </a:p>
          <a:p>
            <a:pPr algn="just"/>
            <a:r>
              <a:rPr lang="en-US" altLang="zh-CN" dirty="0">
                <a:latin typeface="Times New Roman" panose="02020603050405020304" pitchFamily="18" charset="0"/>
                <a:ea typeface="SimSun" panose="02010600030101010101" pitchFamily="2" charset="-122"/>
              </a:rPr>
              <a:t> Hard disk: 256 GB or above </a:t>
            </a:r>
          </a:p>
          <a:p>
            <a:pPr algn="just"/>
            <a:r>
              <a:rPr lang="en-US" altLang="zh-CN" dirty="0">
                <a:latin typeface="Times New Roman" panose="02020603050405020304" pitchFamily="18" charset="0"/>
                <a:ea typeface="SimSun" panose="02010600030101010101" pitchFamily="2" charset="-122"/>
              </a:rPr>
              <a:t>Processor: intel i5 or above</a:t>
            </a:r>
            <a:endParaRPr lang="en-IN" altLang="en-US" dirty="0">
              <a:latin typeface="Times New Roman" panose="02020603050405020304" pitchFamily="18" charset="0"/>
            </a:endParaRPr>
          </a:p>
          <a:p>
            <a:pPr algn="just" eaLnBrk="1" hangingPunct="1"/>
            <a:endParaRPr lang="en-IN" altLang="en-US" dirty="0">
              <a:latin typeface="Times New Roman" panose="02020603050405020304" pitchFamily="18" charset="0"/>
            </a:endParaRPr>
          </a:p>
        </p:txBody>
      </p:sp>
      <p:sp>
        <p:nvSpPr>
          <p:cNvPr id="20484" name="Slide Number Placeholder 1"/>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10</a:t>
            </a:fld>
            <a:endParaRPr lang="en-IN" altLang="en-US" sz="1200" b="1" dirty="0">
              <a:solidFill>
                <a:srgbClr val="C00000"/>
              </a:solidFill>
            </a:endParaRPr>
          </a:p>
        </p:txBody>
      </p:sp>
      <p:pic>
        <p:nvPicPr>
          <p:cNvPr id="20485" name="Picture 5"/>
          <p:cNvPicPr/>
          <p:nvPr/>
        </p:nvPicPr>
        <p:blipFill>
          <a:blip r:embed="rId2"/>
          <a:stretch>
            <a:fillRect/>
          </a:stretch>
        </p:blipFill>
        <p:spPr>
          <a:xfrm>
            <a:off x="11290300" y="0"/>
            <a:ext cx="901700" cy="993775"/>
          </a:xfrm>
          <a:prstGeom prst="rect">
            <a:avLst/>
          </a:prstGeom>
          <a:noFill/>
          <a:ln w="9525">
            <a:noFill/>
          </a:ln>
        </p:spPr>
      </p:pic>
      <p:pic>
        <p:nvPicPr>
          <p:cNvPr id="20486"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0489"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7" name="TextBox 6">
            <a:extLst>
              <a:ext uri="{FF2B5EF4-FFF2-40B4-BE49-F238E27FC236}">
                <a16:creationId xmlns:a16="http://schemas.microsoft.com/office/drawing/2014/main" id="{6FD62A33-4545-1CCF-68CB-83AA39897C9B}"/>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2"/>
          <p:cNvSpPr>
            <a:spLocks noGrp="1"/>
          </p:cNvSpPr>
          <p:nvPr>
            <p:ph idx="1"/>
          </p:nvPr>
        </p:nvSpPr>
        <p:spPr>
          <a:xfrm>
            <a:off x="2085229" y="2598365"/>
            <a:ext cx="8005665" cy="1661270"/>
          </a:xfrm>
        </p:spPr>
        <p:txBody>
          <a:bodyPr vert="horz" wrap="square" lIns="91440" tIns="45720" rIns="91440" bIns="45720" anchor="t" anchorCtr="0"/>
          <a:lstStyle/>
          <a:p>
            <a:pPr marL="0" indent="0" algn="ctr">
              <a:buNone/>
            </a:pPr>
            <a:r>
              <a:rPr lang="en-US" altLang="zh-CN" sz="5400" b="1" dirty="0">
                <a:solidFill>
                  <a:srgbClr val="00B0F0"/>
                </a:solidFill>
                <a:latin typeface="Times New Roman" panose="02020603050405020304" pitchFamily="18" charset="0"/>
                <a:ea typeface="SimSun" panose="02010600030101010101" pitchFamily="2" charset="-122"/>
              </a:rPr>
              <a:t>System Models</a:t>
            </a:r>
          </a:p>
          <a:p>
            <a:pPr marL="0" indent="0" algn="ctr">
              <a:buNone/>
            </a:pPr>
            <a:r>
              <a:rPr lang="en-US" altLang="zh-CN" sz="4400" b="1" dirty="0">
                <a:solidFill>
                  <a:srgbClr val="00B0F0"/>
                </a:solidFill>
                <a:latin typeface="Times New Roman" panose="02020603050405020304" pitchFamily="18" charset="0"/>
                <a:ea typeface="SimSun" panose="02010600030101010101" pitchFamily="2" charset="-122"/>
              </a:rPr>
              <a:t>(UML Diagrams)</a:t>
            </a:r>
            <a:r>
              <a:rPr lang="en-US" altLang="zh-CN" b="1" dirty="0">
                <a:solidFill>
                  <a:srgbClr val="00B0F0"/>
                </a:solidFill>
                <a:latin typeface="Times New Roman" panose="02020603050405020304" pitchFamily="18" charset="0"/>
                <a:ea typeface="SimSun" panose="02010600030101010101" pitchFamily="2" charset="-122"/>
              </a:rPr>
              <a:t>         </a:t>
            </a:r>
          </a:p>
        </p:txBody>
      </p:sp>
      <p:pic>
        <p:nvPicPr>
          <p:cNvPr id="13315" name="Picture 5"/>
          <p:cNvPicPr/>
          <p:nvPr/>
        </p:nvPicPr>
        <p:blipFill>
          <a:blip r:embed="rId2"/>
          <a:stretch>
            <a:fillRect/>
          </a:stretch>
        </p:blipFill>
        <p:spPr>
          <a:xfrm>
            <a:off x="11290300" y="0"/>
            <a:ext cx="901700" cy="993775"/>
          </a:xfrm>
          <a:prstGeom prst="rect">
            <a:avLst/>
          </a:prstGeom>
          <a:noFill/>
          <a:ln w="9525">
            <a:noFill/>
          </a:ln>
        </p:spPr>
      </p:pic>
      <p:pic>
        <p:nvPicPr>
          <p:cNvPr id="13316" name="Picture 5"/>
          <p:cNvPicPr/>
          <p:nvPr/>
        </p:nvPicPr>
        <p:blipFill>
          <a:blip r:embed="rId2"/>
          <a:stretch>
            <a:fillRect/>
          </a:stretch>
        </p:blipFill>
        <p:spPr>
          <a:xfrm>
            <a:off x="11290300" y="0"/>
            <a:ext cx="901700" cy="993775"/>
          </a:xfrm>
          <a:prstGeom prst="rect">
            <a:avLst/>
          </a:prstGeom>
          <a:noFill/>
          <a:ln w="9525">
            <a:noFill/>
          </a:ln>
        </p:spPr>
      </p:pic>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3319"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7" name="Rounded Rectangle 4">
            <a:extLst>
              <a:ext uri="{FF2B5EF4-FFF2-40B4-BE49-F238E27FC236}">
                <a16:creationId xmlns:a16="http://schemas.microsoft.com/office/drawing/2014/main" id="{4B22F364-E479-7E35-30B4-AAD963D38C5C}"/>
              </a:ext>
            </a:extLst>
          </p:cNvPr>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pic>
        <p:nvPicPr>
          <p:cNvPr id="8" name="Picture 5">
            <a:extLst>
              <a:ext uri="{FF2B5EF4-FFF2-40B4-BE49-F238E27FC236}">
                <a16:creationId xmlns:a16="http://schemas.microsoft.com/office/drawing/2014/main" id="{AFA14F47-8311-5A93-1AE0-898ED2A70D97}"/>
              </a:ext>
            </a:extLst>
          </p:cNvPr>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9" name="TextBox 8">
            <a:extLst>
              <a:ext uri="{FF2B5EF4-FFF2-40B4-BE49-F238E27FC236}">
                <a16:creationId xmlns:a16="http://schemas.microsoft.com/office/drawing/2014/main" id="{2966E899-01BF-EDE4-6C1B-88AD35500222}"/>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a:xfrm>
            <a:off x="838200" y="365125"/>
            <a:ext cx="10515600" cy="965200"/>
          </a:xfrm>
        </p:spPr>
        <p:txBody>
          <a:bodyPr vert="horz" wrap="square" lIns="91440" tIns="45720" rIns="91440" bIns="45720" anchor="ctr" anchorCtr="0"/>
          <a:lstStyle/>
          <a:p>
            <a:r>
              <a:rPr lang="en-US" altLang="en-IN" b="1" dirty="0">
                <a:solidFill>
                  <a:srgbClr val="00B0F0"/>
                </a:solidFill>
                <a:latin typeface="Times New Roman" panose="02020603050405020304" pitchFamily="18" charset="0"/>
              </a:rPr>
              <a:t>Use Case Diagram</a:t>
            </a:r>
          </a:p>
        </p:txBody>
      </p:sp>
      <p:pic>
        <p:nvPicPr>
          <p:cNvPr id="14340" name="Picture 3"/>
          <p:cNvPicPr/>
          <p:nvPr/>
        </p:nvPicPr>
        <p:blipFill>
          <a:blip r:embed="rId2"/>
          <a:stretch>
            <a:fillRect/>
          </a:stretch>
        </p:blipFill>
        <p:spPr>
          <a:xfrm>
            <a:off x="11353800" y="0"/>
            <a:ext cx="838200" cy="993775"/>
          </a:xfrm>
          <a:prstGeom prst="rect">
            <a:avLst/>
          </a:prstGeom>
          <a:noFill/>
          <a:ln w="9525">
            <a:noFill/>
          </a:ln>
        </p:spPr>
      </p:pic>
      <p:pic>
        <p:nvPicPr>
          <p:cNvPr id="14342"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4345"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6" name="TextBox 5">
            <a:extLst>
              <a:ext uri="{FF2B5EF4-FFF2-40B4-BE49-F238E27FC236}">
                <a16:creationId xmlns:a16="http://schemas.microsoft.com/office/drawing/2014/main" id="{6D837A7C-36F6-B816-90F0-465DCBF2DDA2}"/>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pic>
        <p:nvPicPr>
          <p:cNvPr id="3" name="Content Placeholder 4">
            <a:extLst>
              <a:ext uri="{FF2B5EF4-FFF2-40B4-BE49-F238E27FC236}">
                <a16:creationId xmlns:a16="http://schemas.microsoft.com/office/drawing/2014/main" id="{32ED278F-AE04-D82D-6DFF-CA2D6C425FD6}"/>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a:xfrm>
            <a:off x="2411834" y="1330325"/>
            <a:ext cx="6324600" cy="4710049"/>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a:xfrm>
            <a:off x="869950" y="365125"/>
            <a:ext cx="10515600" cy="866775"/>
          </a:xfrm>
        </p:spPr>
        <p:txBody>
          <a:bodyPr vert="horz" wrap="square" lIns="91440" tIns="45720" rIns="91440" bIns="45720" anchor="ctr" anchorCtr="0"/>
          <a:lstStyle/>
          <a:p>
            <a:r>
              <a:rPr lang="en-US" altLang="zh-CN" b="1" dirty="0">
                <a:solidFill>
                  <a:srgbClr val="00B0F0"/>
                </a:solidFill>
                <a:latin typeface="Times New Roman" panose="02020603050405020304" pitchFamily="18" charset="0"/>
                <a:ea typeface="SimSun" panose="02010600030101010101" pitchFamily="2" charset="-122"/>
              </a:rPr>
              <a:t>Sequence Diagram</a:t>
            </a:r>
          </a:p>
        </p:txBody>
      </p:sp>
      <p:pic>
        <p:nvPicPr>
          <p:cNvPr id="17412" name="Picture 5"/>
          <p:cNvPicPr/>
          <p:nvPr/>
        </p:nvPicPr>
        <p:blipFill>
          <a:blip r:embed="rId2"/>
          <a:stretch>
            <a:fillRect/>
          </a:stretch>
        </p:blipFill>
        <p:spPr>
          <a:xfrm>
            <a:off x="11290300" y="0"/>
            <a:ext cx="901700" cy="993775"/>
          </a:xfrm>
          <a:prstGeom prst="rect">
            <a:avLst/>
          </a:prstGeom>
          <a:noFill/>
          <a:ln w="9525">
            <a:noFill/>
          </a:ln>
        </p:spPr>
      </p:pic>
      <p:pic>
        <p:nvPicPr>
          <p:cNvPr id="17414"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7417"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6" name="TextBox 5">
            <a:extLst>
              <a:ext uri="{FF2B5EF4-FFF2-40B4-BE49-F238E27FC236}">
                <a16:creationId xmlns:a16="http://schemas.microsoft.com/office/drawing/2014/main" id="{2134FF15-7485-474E-39F7-83C235F0502D}"/>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148EC375-6C63-79BB-D69E-4DDA9A781DF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51560" y="1231900"/>
            <a:ext cx="9848215" cy="4912868"/>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a:xfrm>
            <a:off x="838200" y="365125"/>
            <a:ext cx="10515600" cy="909638"/>
          </a:xfrm>
        </p:spPr>
        <p:txBody>
          <a:bodyPr vert="horz" wrap="square" lIns="91440" tIns="45720" rIns="91440" bIns="45720" anchor="ctr" anchorCtr="0"/>
          <a:lstStyle/>
          <a:p>
            <a:r>
              <a:rPr lang="en-US" altLang="zh-CN" b="1" dirty="0">
                <a:solidFill>
                  <a:srgbClr val="00B0F0"/>
                </a:solidFill>
                <a:latin typeface="Times New Roman" panose="02020603050405020304" pitchFamily="18" charset="0"/>
                <a:ea typeface="SimSun" panose="02010600030101010101" pitchFamily="2" charset="-122"/>
              </a:rPr>
              <a:t>Class Diagram</a:t>
            </a:r>
          </a:p>
        </p:txBody>
      </p:sp>
      <p:pic>
        <p:nvPicPr>
          <p:cNvPr id="16388" name="Picture 5"/>
          <p:cNvPicPr/>
          <p:nvPr/>
        </p:nvPicPr>
        <p:blipFill>
          <a:blip r:embed="rId2"/>
          <a:stretch>
            <a:fillRect/>
          </a:stretch>
        </p:blipFill>
        <p:spPr>
          <a:xfrm>
            <a:off x="11290300" y="0"/>
            <a:ext cx="901700" cy="993775"/>
          </a:xfrm>
          <a:prstGeom prst="rect">
            <a:avLst/>
          </a:prstGeom>
          <a:noFill/>
          <a:ln w="9525">
            <a:noFill/>
          </a:ln>
        </p:spPr>
      </p:pic>
      <p:pic>
        <p:nvPicPr>
          <p:cNvPr id="16390"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6393"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6" name="TextBox 5">
            <a:extLst>
              <a:ext uri="{FF2B5EF4-FFF2-40B4-BE49-F238E27FC236}">
                <a16:creationId xmlns:a16="http://schemas.microsoft.com/office/drawing/2014/main" id="{E6B99FA0-94EB-3B9E-094E-0516A96D0E34}"/>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1A05DF45-133F-5FCE-D16F-6BA9787759A1}"/>
              </a:ext>
            </a:extLst>
          </p:cNvPr>
          <p:cNvPicPr>
            <a:picLocks noChangeAspect="1"/>
          </p:cNvPicPr>
          <p:nvPr/>
        </p:nvPicPr>
        <p:blipFill>
          <a:blip r:embed="rId4"/>
          <a:stretch>
            <a:fillRect/>
          </a:stretch>
        </p:blipFill>
        <p:spPr>
          <a:xfrm>
            <a:off x="1477962" y="1331132"/>
            <a:ext cx="9220200" cy="4808511"/>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ontent Placeholder 2"/>
          <p:cNvSpPr txBox="1">
            <a:spLocks noGrp="1"/>
          </p:cNvSpPr>
          <p:nvPr>
            <p:ph type="body" sz="quarter" idx="1"/>
          </p:nvPr>
        </p:nvSpPr>
        <p:spPr>
          <a:xfrm>
            <a:off x="2085229" y="2598365"/>
            <a:ext cx="8005665" cy="1661270"/>
          </a:xfrm>
          <a:prstGeom prst="rect">
            <a:avLst/>
          </a:prstGeom>
        </p:spPr>
        <p:txBody>
          <a:bodyPr/>
          <a:lstStyle/>
          <a:p>
            <a:pPr marL="0" indent="0" algn="ctr">
              <a:buSzTx/>
              <a:buNone/>
              <a:defRPr sz="5400" b="1">
                <a:solidFill>
                  <a:srgbClr val="00B0F0"/>
                </a:solidFill>
                <a:latin typeface="Times New Roman"/>
                <a:ea typeface="Times New Roman"/>
                <a:cs typeface="Times New Roman"/>
                <a:sym typeface="Times New Roman"/>
              </a:defRPr>
            </a:pPr>
            <a:r>
              <a:rPr lang="en-US" dirty="0"/>
              <a:t>Implementation &amp; Testcases</a:t>
            </a:r>
            <a:endParaRPr sz="2800" dirty="0"/>
          </a:p>
        </p:txBody>
      </p:sp>
      <p:pic>
        <p:nvPicPr>
          <p:cNvPr id="265"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66"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67"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68"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71" name="Rounded Rectangle 4"/>
          <p:cNvGrpSpPr/>
          <p:nvPr/>
        </p:nvGrpSpPr>
        <p:grpSpPr>
          <a:xfrm>
            <a:off x="0" y="6477000"/>
            <a:ext cx="12192000" cy="393700"/>
            <a:chOff x="0" y="0"/>
            <a:chExt cx="12192000" cy="393700"/>
          </a:xfrm>
        </p:grpSpPr>
        <p:sp>
          <p:nvSpPr>
            <p:cNvPr id="269"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70" name="B.Tech III Year – II Sem | Dept of Computational Intelligence| Application Development – II | Project Review"/>
            <p:cNvSpPr txBox="1"/>
            <p:nvPr/>
          </p:nvSpPr>
          <p:spPr>
            <a:xfrm>
              <a:off x="52069" y="36830"/>
              <a:ext cx="1208786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72"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pic>
        <p:nvPicPr>
          <p:cNvPr id="273"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sp>
        <p:nvSpPr>
          <p:cNvPr id="274" name="TextBox 8"/>
          <p:cNvSpPr txBox="1"/>
          <p:nvPr/>
        </p:nvSpPr>
        <p:spPr>
          <a:xfrm>
            <a:off x="2193186" y="-97079"/>
            <a:ext cx="700341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Tree>
    <p:extLst>
      <p:ext uri="{BB962C8B-B14F-4D97-AF65-F5344CB8AC3E}">
        <p14:creationId xmlns:p14="http://schemas.microsoft.com/office/powerpoint/2010/main" val="292833802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8430E0-1022-EDB7-7DBD-1CFCE335C1A0}"/>
            </a:ext>
          </a:extLst>
        </p:cNvPr>
        <p:cNvGrpSpPr/>
        <p:nvPr/>
      </p:nvGrpSpPr>
      <p:grpSpPr>
        <a:xfrm>
          <a:off x="0" y="0"/>
          <a:ext cx="0" cy="0"/>
          <a:chOff x="0" y="0"/>
          <a:chExt cx="0" cy="0"/>
        </a:xfrm>
      </p:grpSpPr>
      <p:pic>
        <p:nvPicPr>
          <p:cNvPr id="265" name="Picture 5" descr="Picture 5">
            <a:extLst>
              <a:ext uri="{FF2B5EF4-FFF2-40B4-BE49-F238E27FC236}">
                <a16:creationId xmlns:a16="http://schemas.microsoft.com/office/drawing/2014/main" id="{1A05A0E3-8B6A-0710-A1FA-9750B7EC371F}"/>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66" name="Picture 5" descr="Picture 5">
            <a:extLst>
              <a:ext uri="{FF2B5EF4-FFF2-40B4-BE49-F238E27FC236}">
                <a16:creationId xmlns:a16="http://schemas.microsoft.com/office/drawing/2014/main" id="{F93D27DD-DFB5-5CE4-7036-53DD72BEABCB}"/>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67" name="Rectangle 4">
            <a:extLst>
              <a:ext uri="{FF2B5EF4-FFF2-40B4-BE49-F238E27FC236}">
                <a16:creationId xmlns:a16="http://schemas.microsoft.com/office/drawing/2014/main" id="{C79BD21D-ADCC-519F-779C-928EF9D412C6}"/>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68" name="Picture 5" descr="Picture 5">
            <a:extLst>
              <a:ext uri="{FF2B5EF4-FFF2-40B4-BE49-F238E27FC236}">
                <a16:creationId xmlns:a16="http://schemas.microsoft.com/office/drawing/2014/main" id="{0ACFC0E4-EA47-98D4-18E4-04C08D7C2DE6}"/>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71" name="Rounded Rectangle 4">
            <a:extLst>
              <a:ext uri="{FF2B5EF4-FFF2-40B4-BE49-F238E27FC236}">
                <a16:creationId xmlns:a16="http://schemas.microsoft.com/office/drawing/2014/main" id="{652CB30D-5A64-422B-4A22-CA9B2EAA1BF4}"/>
              </a:ext>
            </a:extLst>
          </p:cNvPr>
          <p:cNvGrpSpPr/>
          <p:nvPr/>
        </p:nvGrpSpPr>
        <p:grpSpPr>
          <a:xfrm>
            <a:off x="0" y="6477000"/>
            <a:ext cx="12192000" cy="393700"/>
            <a:chOff x="0" y="0"/>
            <a:chExt cx="12192000" cy="393700"/>
          </a:xfrm>
        </p:grpSpPr>
        <p:sp>
          <p:nvSpPr>
            <p:cNvPr id="269" name="Rectangle">
              <a:extLst>
                <a:ext uri="{FF2B5EF4-FFF2-40B4-BE49-F238E27FC236}">
                  <a16:creationId xmlns:a16="http://schemas.microsoft.com/office/drawing/2014/main" id="{21D6BACC-1F84-91CD-8733-E50DB98500D6}"/>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70" name="B.Tech III Year – II Sem | Dept of Computational Intelligence| Application Development – II | Project Review">
              <a:extLst>
                <a:ext uri="{FF2B5EF4-FFF2-40B4-BE49-F238E27FC236}">
                  <a16:creationId xmlns:a16="http://schemas.microsoft.com/office/drawing/2014/main" id="{268FA9D5-2318-4503-31E6-13F56C57AE4B}"/>
                </a:ext>
              </a:extLst>
            </p:cNvPr>
            <p:cNvSpPr txBox="1"/>
            <p:nvPr/>
          </p:nvSpPr>
          <p:spPr>
            <a:xfrm>
              <a:off x="52069" y="36830"/>
              <a:ext cx="1208786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72" name="Rounded Rectangle 4">
            <a:extLst>
              <a:ext uri="{FF2B5EF4-FFF2-40B4-BE49-F238E27FC236}">
                <a16:creationId xmlns:a16="http://schemas.microsoft.com/office/drawing/2014/main" id="{FE44B3B7-6B16-6BB1-7399-996B47D6D1E7}"/>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pic>
        <p:nvPicPr>
          <p:cNvPr id="273" name="Picture 5" descr="Picture 5">
            <a:extLst>
              <a:ext uri="{FF2B5EF4-FFF2-40B4-BE49-F238E27FC236}">
                <a16:creationId xmlns:a16="http://schemas.microsoft.com/office/drawing/2014/main" id="{4E04615E-F24B-524C-42DD-94BF7EB4E904}"/>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sp>
        <p:nvSpPr>
          <p:cNvPr id="274" name="TextBox 8">
            <a:extLst>
              <a:ext uri="{FF2B5EF4-FFF2-40B4-BE49-F238E27FC236}">
                <a16:creationId xmlns:a16="http://schemas.microsoft.com/office/drawing/2014/main" id="{7384BEC3-0E47-CDB8-61DB-45A060317CBE}"/>
              </a:ext>
            </a:extLst>
          </p:cNvPr>
          <p:cNvSpPr txBox="1"/>
          <p:nvPr/>
        </p:nvSpPr>
        <p:spPr>
          <a:xfrm>
            <a:off x="2193186" y="-97079"/>
            <a:ext cx="700341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pic>
        <p:nvPicPr>
          <p:cNvPr id="24578" name="Content Placeholder 4">
            <a:extLst>
              <a:ext uri="{FF2B5EF4-FFF2-40B4-BE49-F238E27FC236}">
                <a16:creationId xmlns:a16="http://schemas.microsoft.com/office/drawing/2014/main" id="{9FA95D47-1DE0-B206-9B08-DCFC33A4188B}"/>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971550" y="577850"/>
            <a:ext cx="10164763" cy="5688013"/>
          </a:xfrm>
        </p:spPr>
      </p:pic>
    </p:spTree>
    <p:extLst>
      <p:ext uri="{BB962C8B-B14F-4D97-AF65-F5344CB8AC3E}">
        <p14:creationId xmlns:p14="http://schemas.microsoft.com/office/powerpoint/2010/main" val="139698858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5225FF-AF0C-4290-5676-E31B2B9CA721}"/>
            </a:ext>
          </a:extLst>
        </p:cNvPr>
        <p:cNvGrpSpPr/>
        <p:nvPr/>
      </p:nvGrpSpPr>
      <p:grpSpPr>
        <a:xfrm>
          <a:off x="0" y="0"/>
          <a:ext cx="0" cy="0"/>
          <a:chOff x="0" y="0"/>
          <a:chExt cx="0" cy="0"/>
        </a:xfrm>
      </p:grpSpPr>
      <p:pic>
        <p:nvPicPr>
          <p:cNvPr id="265" name="Picture 5" descr="Picture 5">
            <a:extLst>
              <a:ext uri="{FF2B5EF4-FFF2-40B4-BE49-F238E27FC236}">
                <a16:creationId xmlns:a16="http://schemas.microsoft.com/office/drawing/2014/main" id="{2F571F5F-03B5-3D7B-F4D7-6722B92DD81C}"/>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66" name="Picture 5" descr="Picture 5">
            <a:extLst>
              <a:ext uri="{FF2B5EF4-FFF2-40B4-BE49-F238E27FC236}">
                <a16:creationId xmlns:a16="http://schemas.microsoft.com/office/drawing/2014/main" id="{A76B9020-315A-F969-2815-93CD5D129FA6}"/>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67" name="Rectangle 4">
            <a:extLst>
              <a:ext uri="{FF2B5EF4-FFF2-40B4-BE49-F238E27FC236}">
                <a16:creationId xmlns:a16="http://schemas.microsoft.com/office/drawing/2014/main" id="{6C40B6F9-3EBC-72A8-9B74-56A5C9CCA977}"/>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68" name="Picture 5" descr="Picture 5">
            <a:extLst>
              <a:ext uri="{FF2B5EF4-FFF2-40B4-BE49-F238E27FC236}">
                <a16:creationId xmlns:a16="http://schemas.microsoft.com/office/drawing/2014/main" id="{CD6DC7BD-0661-9E5B-254F-D54F31F207CB}"/>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71" name="Rounded Rectangle 4">
            <a:extLst>
              <a:ext uri="{FF2B5EF4-FFF2-40B4-BE49-F238E27FC236}">
                <a16:creationId xmlns:a16="http://schemas.microsoft.com/office/drawing/2014/main" id="{433E448D-EDDD-F0E5-0E28-35DEAAFB675F}"/>
              </a:ext>
            </a:extLst>
          </p:cNvPr>
          <p:cNvGrpSpPr/>
          <p:nvPr/>
        </p:nvGrpSpPr>
        <p:grpSpPr>
          <a:xfrm>
            <a:off x="0" y="6477000"/>
            <a:ext cx="12192000" cy="393700"/>
            <a:chOff x="0" y="0"/>
            <a:chExt cx="12192000" cy="393700"/>
          </a:xfrm>
        </p:grpSpPr>
        <p:sp>
          <p:nvSpPr>
            <p:cNvPr id="269" name="Rectangle">
              <a:extLst>
                <a:ext uri="{FF2B5EF4-FFF2-40B4-BE49-F238E27FC236}">
                  <a16:creationId xmlns:a16="http://schemas.microsoft.com/office/drawing/2014/main" id="{9194719F-0BA9-C995-61F2-6DB1FF29EC24}"/>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70" name="B.Tech III Year – II Sem | Dept of Computational Intelligence| Application Development – II | Project Review">
              <a:extLst>
                <a:ext uri="{FF2B5EF4-FFF2-40B4-BE49-F238E27FC236}">
                  <a16:creationId xmlns:a16="http://schemas.microsoft.com/office/drawing/2014/main" id="{096356F7-4CE4-D17A-4EEE-8DC61E787A33}"/>
                </a:ext>
              </a:extLst>
            </p:cNvPr>
            <p:cNvSpPr txBox="1"/>
            <p:nvPr/>
          </p:nvSpPr>
          <p:spPr>
            <a:xfrm>
              <a:off x="52069" y="36830"/>
              <a:ext cx="12087862"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72" name="Rounded Rectangle 4">
            <a:extLst>
              <a:ext uri="{FF2B5EF4-FFF2-40B4-BE49-F238E27FC236}">
                <a16:creationId xmlns:a16="http://schemas.microsoft.com/office/drawing/2014/main" id="{1CF076B5-C9E6-BF58-A139-A60CF8BD4D3C}"/>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pic>
        <p:nvPicPr>
          <p:cNvPr id="273" name="Picture 5" descr="Picture 5">
            <a:extLst>
              <a:ext uri="{FF2B5EF4-FFF2-40B4-BE49-F238E27FC236}">
                <a16:creationId xmlns:a16="http://schemas.microsoft.com/office/drawing/2014/main" id="{0E1C2E35-F7D1-0288-2432-DB6C3A1E6EED}"/>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sp>
        <p:nvSpPr>
          <p:cNvPr id="274" name="TextBox 8">
            <a:extLst>
              <a:ext uri="{FF2B5EF4-FFF2-40B4-BE49-F238E27FC236}">
                <a16:creationId xmlns:a16="http://schemas.microsoft.com/office/drawing/2014/main" id="{690AB93C-8BB4-9B79-1B4D-081E9E5AE57F}"/>
              </a:ext>
            </a:extLst>
          </p:cNvPr>
          <p:cNvSpPr txBox="1"/>
          <p:nvPr/>
        </p:nvSpPr>
        <p:spPr>
          <a:xfrm>
            <a:off x="2193186" y="-97079"/>
            <a:ext cx="7003418" cy="32004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pic>
        <p:nvPicPr>
          <p:cNvPr id="25602" name="Picture 8">
            <a:extLst>
              <a:ext uri="{FF2B5EF4-FFF2-40B4-BE49-F238E27FC236}">
                <a16:creationId xmlns:a16="http://schemas.microsoft.com/office/drawing/2014/main" id="{9BED07FB-1BF6-0A75-ECAE-AF319689608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9138" y="466725"/>
            <a:ext cx="10488612" cy="5924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75220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0CAD63-E331-76E4-B718-4F9A9DBCEF1F}"/>
            </a:ext>
          </a:extLst>
        </p:cNvPr>
        <p:cNvGrpSpPr/>
        <p:nvPr/>
      </p:nvGrpSpPr>
      <p:grpSpPr>
        <a:xfrm>
          <a:off x="0" y="0"/>
          <a:ext cx="0" cy="0"/>
          <a:chOff x="0" y="0"/>
          <a:chExt cx="0" cy="0"/>
        </a:xfrm>
      </p:grpSpPr>
      <p:pic>
        <p:nvPicPr>
          <p:cNvPr id="265" name="Picture 5" descr="Picture 5">
            <a:extLst>
              <a:ext uri="{FF2B5EF4-FFF2-40B4-BE49-F238E27FC236}">
                <a16:creationId xmlns:a16="http://schemas.microsoft.com/office/drawing/2014/main" id="{0984C60A-8851-01AD-1DC0-C88F04AD02E2}"/>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66" name="Picture 5" descr="Picture 5">
            <a:extLst>
              <a:ext uri="{FF2B5EF4-FFF2-40B4-BE49-F238E27FC236}">
                <a16:creationId xmlns:a16="http://schemas.microsoft.com/office/drawing/2014/main" id="{6DF84A1F-98A0-A94D-D39A-0848E251EBF9}"/>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67" name="Rectangle 4">
            <a:extLst>
              <a:ext uri="{FF2B5EF4-FFF2-40B4-BE49-F238E27FC236}">
                <a16:creationId xmlns:a16="http://schemas.microsoft.com/office/drawing/2014/main" id="{0FE5BB6C-678A-C585-8E9A-BEEAFBAA07E2}"/>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68" name="Picture 5" descr="Picture 5">
            <a:extLst>
              <a:ext uri="{FF2B5EF4-FFF2-40B4-BE49-F238E27FC236}">
                <a16:creationId xmlns:a16="http://schemas.microsoft.com/office/drawing/2014/main" id="{BB5F7CBE-7FC8-8536-0683-395EA5A821D1}"/>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71" name="Rounded Rectangle 4">
            <a:extLst>
              <a:ext uri="{FF2B5EF4-FFF2-40B4-BE49-F238E27FC236}">
                <a16:creationId xmlns:a16="http://schemas.microsoft.com/office/drawing/2014/main" id="{6193F513-7D1A-78BC-A163-12FA076999AB}"/>
              </a:ext>
            </a:extLst>
          </p:cNvPr>
          <p:cNvGrpSpPr/>
          <p:nvPr/>
        </p:nvGrpSpPr>
        <p:grpSpPr>
          <a:xfrm>
            <a:off x="0" y="6477000"/>
            <a:ext cx="12192000" cy="393700"/>
            <a:chOff x="0" y="0"/>
            <a:chExt cx="12192000" cy="393700"/>
          </a:xfrm>
        </p:grpSpPr>
        <p:sp>
          <p:nvSpPr>
            <p:cNvPr id="269" name="Rectangle">
              <a:extLst>
                <a:ext uri="{FF2B5EF4-FFF2-40B4-BE49-F238E27FC236}">
                  <a16:creationId xmlns:a16="http://schemas.microsoft.com/office/drawing/2014/main" id="{702E67CB-D514-1C1B-01AB-A852A70D39EB}"/>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70" name="B.Tech III Year – II Sem | Dept of Computational Intelligence| Application Development – II | Project Review">
              <a:extLst>
                <a:ext uri="{FF2B5EF4-FFF2-40B4-BE49-F238E27FC236}">
                  <a16:creationId xmlns:a16="http://schemas.microsoft.com/office/drawing/2014/main" id="{DD05CCC5-7584-7426-0326-48E6A0A44D2B}"/>
                </a:ext>
              </a:extLst>
            </p:cNvPr>
            <p:cNvSpPr txBox="1"/>
            <p:nvPr/>
          </p:nvSpPr>
          <p:spPr>
            <a:xfrm>
              <a:off x="52069" y="36830"/>
              <a:ext cx="1208786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72" name="Rounded Rectangle 4">
            <a:extLst>
              <a:ext uri="{FF2B5EF4-FFF2-40B4-BE49-F238E27FC236}">
                <a16:creationId xmlns:a16="http://schemas.microsoft.com/office/drawing/2014/main" id="{7314BD76-7689-3396-45BA-BC7FA5A94B38}"/>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pic>
        <p:nvPicPr>
          <p:cNvPr id="273" name="Picture 5" descr="Picture 5">
            <a:extLst>
              <a:ext uri="{FF2B5EF4-FFF2-40B4-BE49-F238E27FC236}">
                <a16:creationId xmlns:a16="http://schemas.microsoft.com/office/drawing/2014/main" id="{C9730404-7B45-93DD-3AB1-47ADDD86BE30}"/>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sp>
        <p:nvSpPr>
          <p:cNvPr id="274" name="TextBox 8">
            <a:extLst>
              <a:ext uri="{FF2B5EF4-FFF2-40B4-BE49-F238E27FC236}">
                <a16:creationId xmlns:a16="http://schemas.microsoft.com/office/drawing/2014/main" id="{E3A34654-555A-2AE0-9826-AA8FF617C5BE}"/>
              </a:ext>
            </a:extLst>
          </p:cNvPr>
          <p:cNvSpPr txBox="1"/>
          <p:nvPr/>
        </p:nvSpPr>
        <p:spPr>
          <a:xfrm>
            <a:off x="2193186" y="-97079"/>
            <a:ext cx="700341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pic>
        <p:nvPicPr>
          <p:cNvPr id="26626" name="Content Placeholder 6">
            <a:extLst>
              <a:ext uri="{FF2B5EF4-FFF2-40B4-BE49-F238E27FC236}">
                <a16:creationId xmlns:a16="http://schemas.microsoft.com/office/drawing/2014/main" id="{C4D14160-3C53-0EA9-F628-7DEED45005B5}"/>
              </a:ext>
            </a:extLst>
          </p:cNvPr>
          <p:cNvPicPr>
            <a:picLocks noGrp="1" noChangeAspect="1" noChangeArrowheads="1"/>
          </p:cNvPicPr>
          <p:nvPr>
            <p:ph idx="1"/>
          </p:nvPr>
        </p:nvPicPr>
        <p:blipFill>
          <a:blip r:embed="rId4">
            <a:extLst>
              <a:ext uri="{28A0092B-C50C-407E-A947-70E740481C1C}">
                <a14:useLocalDpi xmlns:a14="http://schemas.microsoft.com/office/drawing/2010/main" val="0"/>
              </a:ext>
            </a:extLst>
          </a:blip>
          <a:srcRect/>
          <a:stretch>
            <a:fillRect/>
          </a:stretch>
        </p:blipFill>
        <p:spPr>
          <a:xfrm>
            <a:off x="625475" y="481013"/>
            <a:ext cx="10548938" cy="5695950"/>
          </a:xfrm>
        </p:spPr>
      </p:pic>
    </p:spTree>
    <p:extLst>
      <p:ext uri="{BB962C8B-B14F-4D97-AF65-F5344CB8AC3E}">
        <p14:creationId xmlns:p14="http://schemas.microsoft.com/office/powerpoint/2010/main" val="25084628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2694CA-0D0B-F46C-D221-F0564A20F2C6}"/>
            </a:ext>
          </a:extLst>
        </p:cNvPr>
        <p:cNvGrpSpPr/>
        <p:nvPr/>
      </p:nvGrpSpPr>
      <p:grpSpPr>
        <a:xfrm>
          <a:off x="0" y="0"/>
          <a:ext cx="0" cy="0"/>
          <a:chOff x="0" y="0"/>
          <a:chExt cx="0" cy="0"/>
        </a:xfrm>
      </p:grpSpPr>
      <p:pic>
        <p:nvPicPr>
          <p:cNvPr id="265" name="Picture 5" descr="Picture 5">
            <a:extLst>
              <a:ext uri="{FF2B5EF4-FFF2-40B4-BE49-F238E27FC236}">
                <a16:creationId xmlns:a16="http://schemas.microsoft.com/office/drawing/2014/main" id="{E40C74EA-E1B5-BB77-B580-C3703A2DA5B7}"/>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266" name="Picture 5" descr="Picture 5">
            <a:extLst>
              <a:ext uri="{FF2B5EF4-FFF2-40B4-BE49-F238E27FC236}">
                <a16:creationId xmlns:a16="http://schemas.microsoft.com/office/drawing/2014/main" id="{D277B10E-FA23-8E88-6FF1-5E312BC7D26E}"/>
              </a:ext>
            </a:extLst>
          </p:cNvPr>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267" name="Rectangle 4">
            <a:extLst>
              <a:ext uri="{FF2B5EF4-FFF2-40B4-BE49-F238E27FC236}">
                <a16:creationId xmlns:a16="http://schemas.microsoft.com/office/drawing/2014/main" id="{BA6D968A-9AE9-AEE2-AC77-A0BB9405EF79}"/>
              </a:ext>
            </a:extLst>
          </p:cNvPr>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268" name="Picture 5" descr="Picture 5">
            <a:extLst>
              <a:ext uri="{FF2B5EF4-FFF2-40B4-BE49-F238E27FC236}">
                <a16:creationId xmlns:a16="http://schemas.microsoft.com/office/drawing/2014/main" id="{B0161965-A789-E51C-95D2-C106268046F3}"/>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271" name="Rounded Rectangle 4">
            <a:extLst>
              <a:ext uri="{FF2B5EF4-FFF2-40B4-BE49-F238E27FC236}">
                <a16:creationId xmlns:a16="http://schemas.microsoft.com/office/drawing/2014/main" id="{26B1129D-23AC-6BBF-2060-1E4D16D17F15}"/>
              </a:ext>
            </a:extLst>
          </p:cNvPr>
          <p:cNvGrpSpPr/>
          <p:nvPr/>
        </p:nvGrpSpPr>
        <p:grpSpPr>
          <a:xfrm>
            <a:off x="0" y="6477000"/>
            <a:ext cx="12192000" cy="393700"/>
            <a:chOff x="0" y="0"/>
            <a:chExt cx="12192000" cy="393700"/>
          </a:xfrm>
        </p:grpSpPr>
        <p:sp>
          <p:nvSpPr>
            <p:cNvPr id="269" name="Rectangle">
              <a:extLst>
                <a:ext uri="{FF2B5EF4-FFF2-40B4-BE49-F238E27FC236}">
                  <a16:creationId xmlns:a16="http://schemas.microsoft.com/office/drawing/2014/main" id="{B3399F50-EB60-D8AA-0381-1D26324486D9}"/>
                </a:ext>
              </a:extLst>
            </p:cNvPr>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270" name="B.Tech III Year – II Sem | Dept of Computational Intelligence| Application Development – II | Project Review">
              <a:extLst>
                <a:ext uri="{FF2B5EF4-FFF2-40B4-BE49-F238E27FC236}">
                  <a16:creationId xmlns:a16="http://schemas.microsoft.com/office/drawing/2014/main" id="{533E373A-A9E2-1816-D859-751184326C19}"/>
                </a:ext>
              </a:extLst>
            </p:cNvPr>
            <p:cNvSpPr txBox="1"/>
            <p:nvPr/>
          </p:nvSpPr>
          <p:spPr>
            <a:xfrm>
              <a:off x="52069" y="36830"/>
              <a:ext cx="12087862"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272" name="Rounded Rectangle 4">
            <a:extLst>
              <a:ext uri="{FF2B5EF4-FFF2-40B4-BE49-F238E27FC236}">
                <a16:creationId xmlns:a16="http://schemas.microsoft.com/office/drawing/2014/main" id="{CB16FDA7-1929-BC3C-DD6B-E6122E68EB8F}"/>
              </a:ext>
            </a:extLst>
          </p:cNvPr>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pic>
        <p:nvPicPr>
          <p:cNvPr id="273" name="Picture 5" descr="Picture 5">
            <a:extLst>
              <a:ext uri="{FF2B5EF4-FFF2-40B4-BE49-F238E27FC236}">
                <a16:creationId xmlns:a16="http://schemas.microsoft.com/office/drawing/2014/main" id="{BE3879F1-A25F-6EC2-86B9-17735DE75A37}"/>
              </a:ext>
            </a:extLst>
          </p:cNvPr>
          <p:cNvPicPr>
            <a:picLocks noChangeAspect="1"/>
          </p:cNvPicPr>
          <p:nvPr/>
        </p:nvPicPr>
        <p:blipFill>
          <a:blip r:embed="rId3"/>
          <a:stretch>
            <a:fillRect/>
          </a:stretch>
        </p:blipFill>
        <p:spPr>
          <a:xfrm>
            <a:off x="10899775" y="-128588"/>
            <a:ext cx="1276350" cy="1276351"/>
          </a:xfrm>
          <a:prstGeom prst="rect">
            <a:avLst/>
          </a:prstGeom>
          <a:ln w="12700">
            <a:miter lim="400000"/>
          </a:ln>
        </p:spPr>
      </p:pic>
      <p:sp>
        <p:nvSpPr>
          <p:cNvPr id="274" name="TextBox 8">
            <a:extLst>
              <a:ext uri="{FF2B5EF4-FFF2-40B4-BE49-F238E27FC236}">
                <a16:creationId xmlns:a16="http://schemas.microsoft.com/office/drawing/2014/main" id="{B1B27AE8-CE7F-B287-CF91-B2B9403D38D5}"/>
              </a:ext>
            </a:extLst>
          </p:cNvPr>
          <p:cNvSpPr txBox="1"/>
          <p:nvPr/>
        </p:nvSpPr>
        <p:spPr>
          <a:xfrm>
            <a:off x="2193186" y="-97079"/>
            <a:ext cx="7003418" cy="320040"/>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pic>
        <p:nvPicPr>
          <p:cNvPr id="27650" name="Content Placeholder 4">
            <a:extLst>
              <a:ext uri="{FF2B5EF4-FFF2-40B4-BE49-F238E27FC236}">
                <a16:creationId xmlns:a16="http://schemas.microsoft.com/office/drawing/2014/main" id="{A7C2D521-B80E-65E9-D877-08056AFD4452}"/>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49338" y="500063"/>
            <a:ext cx="10202862" cy="5676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11237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30835"/>
            <a:ext cx="10515600" cy="567690"/>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890" b="1" i="0" u="none" strike="noStrike" kern="1200" cap="none" spc="0" normalizeH="0" baseline="0" noProof="0" dirty="0">
                <a:ln>
                  <a:noFill/>
                </a:ln>
                <a:solidFill>
                  <a:srgbClr val="00B0F0"/>
                </a:solidFill>
                <a:effectLst/>
                <a:uLnTx/>
                <a:uFillTx/>
                <a:latin typeface="Times New Roman" panose="02020603050405020304" pitchFamily="18" charset="0"/>
                <a:ea typeface="+mj-ea"/>
                <a:cs typeface="Times New Roman" panose="02020603050405020304" pitchFamily="18" charset="0"/>
              </a:rPr>
              <a:t>Agenda</a:t>
            </a:r>
          </a:p>
        </p:txBody>
      </p:sp>
      <p:sp>
        <p:nvSpPr>
          <p:cNvPr id="5123" name="Content Placeholder 2"/>
          <p:cNvSpPr>
            <a:spLocks noGrp="1"/>
          </p:cNvSpPr>
          <p:nvPr>
            <p:ph idx="1"/>
          </p:nvPr>
        </p:nvSpPr>
        <p:spPr>
          <a:xfrm>
            <a:off x="740029" y="1125855"/>
            <a:ext cx="10405110" cy="5351145"/>
          </a:xfrm>
        </p:spPr>
        <p:txBody>
          <a:bodyPr vert="horz" wrap="square" lIns="91440" tIns="45720" rIns="91440" bIns="45720" anchor="t" anchorCtr="0"/>
          <a:lstStyle/>
          <a:p>
            <a:pPr marL="457200" indent="-457200" eaLnBrk="1" hangingPunct="1">
              <a:buFont typeface="+mj-lt"/>
              <a:buAutoNum type="arabicPeriod"/>
            </a:pPr>
            <a:r>
              <a:rPr lang="en-US" altLang="en-IN" sz="2400" dirty="0">
                <a:latin typeface="Times New Roman" panose="02020603050405020304" pitchFamily="18" charset="0"/>
              </a:rPr>
              <a:t>Abstract</a:t>
            </a:r>
          </a:p>
          <a:p>
            <a:pPr marL="457200" indent="-457200" eaLnBrk="1" hangingPunct="1">
              <a:buFont typeface="+mj-lt"/>
              <a:buAutoNum type="arabicPeriod"/>
            </a:pPr>
            <a:r>
              <a:rPr lang="en-US" altLang="en-IN" sz="2400" dirty="0">
                <a:latin typeface="Times New Roman" panose="02020603050405020304" pitchFamily="18" charset="0"/>
              </a:rPr>
              <a:t>Introduction</a:t>
            </a:r>
          </a:p>
          <a:p>
            <a:pPr marL="457200" indent="-457200" eaLnBrk="1" hangingPunct="1">
              <a:buFont typeface="+mj-lt"/>
              <a:buAutoNum type="arabicPeriod"/>
            </a:pPr>
            <a:r>
              <a:rPr lang="en-US" altLang="en-IN" sz="2400" dirty="0">
                <a:latin typeface="Times New Roman" panose="02020603050405020304" pitchFamily="18" charset="0"/>
              </a:rPr>
              <a:t>Existing System</a:t>
            </a:r>
          </a:p>
          <a:p>
            <a:pPr marL="457200" indent="-457200" eaLnBrk="1" hangingPunct="1">
              <a:buFont typeface="+mj-lt"/>
              <a:buAutoNum type="arabicPeriod"/>
            </a:pPr>
            <a:r>
              <a:rPr lang="en-US" altLang="en-IN" sz="2400" dirty="0">
                <a:latin typeface="Times New Roman" panose="02020603050405020304" pitchFamily="18" charset="0"/>
              </a:rPr>
              <a:t>Proposed System</a:t>
            </a:r>
          </a:p>
          <a:p>
            <a:pPr marL="457200" indent="-457200" eaLnBrk="1" hangingPunct="1">
              <a:buFont typeface="+mj-lt"/>
              <a:buAutoNum type="arabicPeriod"/>
            </a:pPr>
            <a:r>
              <a:rPr lang="en-US" altLang="en-IN" sz="2400" dirty="0">
                <a:latin typeface="Times New Roman" panose="02020603050405020304" pitchFamily="18" charset="0"/>
              </a:rPr>
              <a:t>System Architecture</a:t>
            </a:r>
          </a:p>
          <a:p>
            <a:pPr marL="457200" indent="-457200" eaLnBrk="1" hangingPunct="1">
              <a:buFont typeface="+mj-lt"/>
              <a:buAutoNum type="arabicPeriod"/>
            </a:pPr>
            <a:r>
              <a:rPr lang="en-US" altLang="en-IN" sz="2400" dirty="0">
                <a:latin typeface="Times New Roman" panose="02020603050405020304" pitchFamily="18" charset="0"/>
              </a:rPr>
              <a:t>Requirements Specifications</a:t>
            </a:r>
          </a:p>
          <a:p>
            <a:pPr marL="457200" indent="-457200" eaLnBrk="1" hangingPunct="1">
              <a:buFont typeface="+mj-lt"/>
              <a:buAutoNum type="arabicPeriod"/>
            </a:pPr>
            <a:r>
              <a:rPr lang="en-US" altLang="en-IN" sz="2400" dirty="0">
                <a:latin typeface="Times New Roman" panose="02020603050405020304" pitchFamily="18" charset="0"/>
              </a:rPr>
              <a:t>System Models</a:t>
            </a:r>
          </a:p>
          <a:p>
            <a:pPr marL="457200" indent="-457200" eaLnBrk="1" hangingPunct="1">
              <a:buFont typeface="+mj-lt"/>
              <a:buAutoNum type="arabicPeriod"/>
            </a:pPr>
            <a:r>
              <a:rPr lang="en-IN" sz="2400" dirty="0">
                <a:latin typeface="Times New Roman" panose="02020603050405020304" pitchFamily="18" charset="0"/>
                <a:cs typeface="Times New Roman" panose="02020603050405020304" pitchFamily="18" charset="0"/>
              </a:rPr>
              <a:t>Implementation &amp; Testcases</a:t>
            </a:r>
          </a:p>
          <a:p>
            <a:pPr marL="457200" indent="-457200" eaLnBrk="1" hangingPunct="1">
              <a:buFont typeface="+mj-lt"/>
              <a:buAutoNum type="arabicPeriod"/>
            </a:pPr>
            <a:r>
              <a:rPr lang="en-US" sz="2400" dirty="0">
                <a:latin typeface="Times New Roman" panose="02020603050405020304" pitchFamily="18" charset="0"/>
                <a:cs typeface="Times New Roman" panose="02020603050405020304" pitchFamily="18" charset="0"/>
              </a:rPr>
              <a:t>Conclusion &amp; Future Enhancement</a:t>
            </a:r>
          </a:p>
          <a:p>
            <a:pPr marL="457200" indent="-457200" eaLnBrk="1" hangingPunct="1">
              <a:buFont typeface="+mj-lt"/>
              <a:buAutoNum type="arabicPeriod"/>
            </a:pPr>
            <a:r>
              <a:rPr lang="en-IN" sz="2400" dirty="0">
                <a:latin typeface="Times New Roman" panose="02020603050405020304" pitchFamily="18" charset="0"/>
                <a:cs typeface="Times New Roman" panose="02020603050405020304" pitchFamily="18" charset="0"/>
              </a:rPr>
              <a:t>References</a:t>
            </a:r>
          </a:p>
          <a:p>
            <a:pPr eaLnBrk="1" hangingPunct="1"/>
            <a:endParaRPr lang="en-IN" sz="2000" dirty="0"/>
          </a:p>
          <a:p>
            <a:pPr eaLnBrk="1" hangingPunct="1"/>
            <a:endParaRPr lang="en-US" altLang="en-IN" sz="2400" dirty="0">
              <a:latin typeface="Times New Roman" panose="02020603050405020304" pitchFamily="18" charset="0"/>
            </a:endParaRPr>
          </a:p>
          <a:p>
            <a:pPr eaLnBrk="1" hangingPunct="1"/>
            <a:endParaRPr lang="en-US" altLang="en-IN" sz="2400" dirty="0">
              <a:latin typeface="Times New Roman" panose="02020603050405020304" pitchFamily="18" charset="0"/>
            </a:endParaRPr>
          </a:p>
          <a:p>
            <a:pPr eaLnBrk="1" hangingPunct="1"/>
            <a:endParaRPr lang="en-US" altLang="en-IN" dirty="0">
              <a:latin typeface="Times New Roman" panose="02020603050405020304" pitchFamily="18" charset="0"/>
            </a:endParaRPr>
          </a:p>
          <a:p>
            <a:pPr eaLnBrk="1" hangingPunct="1"/>
            <a:endParaRPr lang="en-US" altLang="en-IN" dirty="0">
              <a:latin typeface="Times New Roman" panose="02020603050405020304" pitchFamily="18" charset="0"/>
            </a:endParaRPr>
          </a:p>
          <a:p>
            <a:pPr eaLnBrk="1" hangingPunct="1"/>
            <a:endParaRPr lang="en-US" altLang="en-IN" dirty="0">
              <a:latin typeface="Times New Roman" panose="02020603050405020304" pitchFamily="18" charset="0"/>
            </a:endParaRPr>
          </a:p>
          <a:p>
            <a:pPr eaLnBrk="1" hangingPunct="1"/>
            <a:endParaRPr lang="en-US" altLang="en-IN" dirty="0">
              <a:latin typeface="Times New Roman" panose="02020603050405020304" pitchFamily="18" charset="0"/>
            </a:endParaRPr>
          </a:p>
          <a:p>
            <a:pPr eaLnBrk="1" hangingPunct="1"/>
            <a:endParaRPr lang="en-US" altLang="en-IN" dirty="0">
              <a:latin typeface="Times New Roman" panose="02020603050405020304" pitchFamily="18" charset="0"/>
            </a:endParaRPr>
          </a:p>
        </p:txBody>
      </p:sp>
      <p:sp>
        <p:nvSpPr>
          <p:cNvPr id="5124" name="Slide Number Placeholder 2"/>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2</a:t>
            </a:fld>
            <a:endParaRPr lang="en-IN" altLang="en-US" sz="1200" b="1" dirty="0">
              <a:solidFill>
                <a:srgbClr val="C00000"/>
              </a:solidFill>
            </a:endParaRPr>
          </a:p>
        </p:txBody>
      </p:sp>
      <p:pic>
        <p:nvPicPr>
          <p:cNvPr id="5125"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09925"/>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5128" name="Picture 6"/>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6"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3" name="TextBox 2">
            <a:extLst>
              <a:ext uri="{FF2B5EF4-FFF2-40B4-BE49-F238E27FC236}">
                <a16:creationId xmlns:a16="http://schemas.microsoft.com/office/drawing/2014/main" id="{36830D01-CE67-88BB-9DA8-56285E3022E9}"/>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itle 1"/>
          <p:cNvSpPr txBox="1">
            <a:spLocks noGrp="1"/>
          </p:cNvSpPr>
          <p:nvPr>
            <p:ph type="title"/>
          </p:nvPr>
        </p:nvSpPr>
        <p:spPr>
          <a:xfrm>
            <a:off x="869950" y="365125"/>
            <a:ext cx="10515600" cy="866775"/>
          </a:xfrm>
          <a:prstGeom prst="rect">
            <a:avLst/>
          </a:prstGeom>
        </p:spPr>
        <p:txBody>
          <a:bodyPr/>
          <a:lstStyle>
            <a:lvl1pPr>
              <a:defRPr b="1">
                <a:solidFill>
                  <a:srgbClr val="00B0F0"/>
                </a:solidFill>
                <a:latin typeface="Times New Roman"/>
                <a:ea typeface="Times New Roman"/>
                <a:cs typeface="Times New Roman"/>
                <a:sym typeface="Times New Roman"/>
              </a:defRPr>
            </a:lvl1pPr>
          </a:lstStyle>
          <a:p>
            <a:r>
              <a:rPr lang="en-US" dirty="0"/>
              <a:t>Testing</a:t>
            </a:r>
            <a:endParaRPr dirty="0"/>
          </a:p>
        </p:txBody>
      </p:sp>
      <p:pic>
        <p:nvPicPr>
          <p:cNvPr id="325"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326"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327"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328"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329"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332" name="Rounded Rectangle 4"/>
          <p:cNvGrpSpPr/>
          <p:nvPr/>
        </p:nvGrpSpPr>
        <p:grpSpPr>
          <a:xfrm>
            <a:off x="0" y="6477000"/>
            <a:ext cx="12192000" cy="393700"/>
            <a:chOff x="0" y="0"/>
            <a:chExt cx="12192000" cy="393700"/>
          </a:xfrm>
        </p:grpSpPr>
        <p:sp>
          <p:nvSpPr>
            <p:cNvPr id="330"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1" name="B.Tech III Year – II Sem | Dept of Computational Intelligence| Application Development – II | Project Review"/>
            <p:cNvSpPr txBox="1"/>
            <p:nvPr/>
          </p:nvSpPr>
          <p:spPr>
            <a:xfrm>
              <a:off x="52069" y="36830"/>
              <a:ext cx="12087861" cy="320041"/>
            </a:xfrm>
            <a:prstGeom prst="rect">
              <a:avLst/>
            </a:pr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333" name="TextBox 5"/>
          <p:cNvSpPr txBox="1"/>
          <p:nvPr/>
        </p:nvSpPr>
        <p:spPr>
          <a:xfrm>
            <a:off x="2193187" y="-97080"/>
            <a:ext cx="6964086" cy="32004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2" name="The proposed XAI-powered system represents a significant advancement in the automation of analysis and extraction of insights from charts and graphs within documents. Combining deep learning techniques such as Resnet 50 and Tesseract OCR with the Llama2 ">
            <a:extLst>
              <a:ext uri="{FF2B5EF4-FFF2-40B4-BE49-F238E27FC236}">
                <a16:creationId xmlns:a16="http://schemas.microsoft.com/office/drawing/2014/main" id="{75152D14-A14B-C019-BA02-2B0B7DA0BA02}"/>
              </a:ext>
            </a:extLst>
          </p:cNvPr>
          <p:cNvSpPr txBox="1"/>
          <p:nvPr/>
        </p:nvSpPr>
        <p:spPr>
          <a:xfrm>
            <a:off x="869950" y="1327150"/>
            <a:ext cx="10370626" cy="4191981"/>
          </a:xfrm>
          <a:prstGeom prst="rect">
            <a:avLst/>
          </a:prstGeom>
          <a:ln w="12700">
            <a:miter lim="400000"/>
          </a:ln>
          <a:extLst>
            <a:ext uri="{C572A759-6A51-4108-AA02-DFA0A04FC94B}">
              <ma14:wrappingTextBoxFlag xmlns:lc="http://schemas.openxmlformats.org/drawingml/2006/lockedCanvas" xmlns="" xmlns:m="http://schemas.openxmlformats.org/officeDocument/2006/math" xmlns:a14="http://schemas.microsoft.com/office/drawing/2010/main" xmlns:ma14="http://schemas.microsoft.com/office/mac/drawingml/2011/main" val="1"/>
            </a:ext>
          </a:extLst>
        </p:spPr>
        <p:txBody>
          <a:bodyPr lIns="45719" rIns="45719" anchor="ctr">
            <a:sp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just" defTabSz="914400" rtl="0" fontAlgn="auto" latinLnBrk="0" hangingPunct="0">
              <a:lnSpc>
                <a:spcPct val="150000"/>
              </a:lnSpc>
              <a:spcBef>
                <a:spcPts val="1000"/>
              </a:spcBef>
              <a:spcAft>
                <a:spcPts val="0"/>
              </a:spcAft>
              <a:buClrTx/>
              <a:buSzTx/>
              <a:buFont typeface="Arial"/>
              <a:buNone/>
              <a:tabLst/>
              <a:defRPr kumimoji="0" sz="1900" b="0" i="0" u="none" strike="noStrike" cap="none" spc="0" normalizeH="0" baseline="0">
                <a:ln>
                  <a:noFill/>
                </a:ln>
                <a:solidFill>
                  <a:srgbClr val="000000"/>
                </a:solidFill>
                <a:effectLst/>
                <a:uFillTx/>
                <a:latin typeface="Times New Roman"/>
                <a:ea typeface="Times New Roman"/>
                <a:cs typeface="Times New Roman"/>
                <a:sym typeface="Times New Roman"/>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a:lstStyle>
          <a:p>
            <a:pPr marR="99695" lvl="0" algn="just"/>
            <a:r>
              <a:rPr lang="en-US" sz="2000" dirty="0">
                <a:effectLst/>
                <a:latin typeface="Times New Roman" panose="02020603050405020304" pitchFamily="18" charset="0"/>
                <a:ea typeface="Times New Roman" panose="02020603050405020304" pitchFamily="18" charset="0"/>
              </a:rPr>
              <a:t>Software testing is a crucial component of software quality assurance, ensuring that a software product meets its specified requirements, functions correctly, and is free of defects. It aims to verify correctness, validate functionality, identify bugs, and assess performance, security, and usability. Software testing is a critical element of software quality assurance and represents the ultimate review of specification, design and code generation. By detecting issues early in the development process, software testing reduces costs, improves product quality, and ensures a reliable user experience. It involves various stages, including test planning, design, execution, defect tracking, and closure. Testing can be manual or automated and covers different levels such as unit, integration, system, acceptance, and regression testing.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4075194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4" name="Title 1"/>
          <p:cNvSpPr txBox="1">
            <a:spLocks noGrp="1"/>
          </p:cNvSpPr>
          <p:nvPr>
            <p:ph type="title"/>
          </p:nvPr>
        </p:nvSpPr>
        <p:spPr>
          <a:xfrm>
            <a:off x="869950" y="365125"/>
            <a:ext cx="10515600" cy="866775"/>
          </a:xfrm>
          <a:prstGeom prst="rect">
            <a:avLst/>
          </a:prstGeom>
        </p:spPr>
        <p:txBody>
          <a:bodyPr>
            <a:normAutofit/>
          </a:bodyPr>
          <a:lstStyle>
            <a:lvl1pPr>
              <a:defRPr b="1">
                <a:solidFill>
                  <a:srgbClr val="00B0F0"/>
                </a:solidFill>
                <a:latin typeface="Times New Roman"/>
                <a:ea typeface="Times New Roman"/>
                <a:cs typeface="Times New Roman"/>
                <a:sym typeface="Times New Roman"/>
              </a:defRPr>
            </a:lvl1pPr>
          </a:lstStyle>
          <a:p>
            <a:r>
              <a:rPr sz="4000" dirty="0"/>
              <a:t>Conclusion</a:t>
            </a:r>
            <a:r>
              <a:rPr lang="en-US" sz="4000" dirty="0"/>
              <a:t> &amp; Future Enhancements</a:t>
            </a:r>
            <a:endParaRPr sz="4000" dirty="0"/>
          </a:p>
        </p:txBody>
      </p:sp>
      <p:pic>
        <p:nvPicPr>
          <p:cNvPr id="325"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326"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327"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328"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329"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332" name="Rounded Rectangle 4"/>
          <p:cNvGrpSpPr/>
          <p:nvPr/>
        </p:nvGrpSpPr>
        <p:grpSpPr>
          <a:xfrm>
            <a:off x="0" y="6477000"/>
            <a:ext cx="12192000" cy="393700"/>
            <a:chOff x="0" y="0"/>
            <a:chExt cx="12192000" cy="393700"/>
          </a:xfrm>
        </p:grpSpPr>
        <p:sp>
          <p:nvSpPr>
            <p:cNvPr id="330"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31" name="B.Tech III Year – II Sem | Dept of Computational Intelligence| Application Development – II | Project Review"/>
            <p:cNvSpPr txBox="1"/>
            <p:nvPr/>
          </p:nvSpPr>
          <p:spPr>
            <a:xfrm>
              <a:off x="52069" y="36830"/>
              <a:ext cx="1208786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333" name="TextBox 5"/>
          <p:cNvSpPr txBox="1"/>
          <p:nvPr/>
        </p:nvSpPr>
        <p:spPr>
          <a:xfrm>
            <a:off x="2193187" y="-97080"/>
            <a:ext cx="6964086" cy="320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34" name="The proposed XAI-powered system represents a significant advancement in the automation of analysis and extraction of insights from charts and graphs within documents. Combining deep learning techniques such as Resnet 50 and Tesseract OCR with the Llama2 "/>
          <p:cNvSpPr txBox="1"/>
          <p:nvPr/>
        </p:nvSpPr>
        <p:spPr>
          <a:xfrm>
            <a:off x="942437" y="1264029"/>
            <a:ext cx="10370626" cy="3957302"/>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lvl1pPr algn="just">
              <a:lnSpc>
                <a:spcPct val="150000"/>
              </a:lnSpc>
              <a:spcBef>
                <a:spcPts val="1000"/>
              </a:spcBef>
              <a:buFont typeface="Arial"/>
              <a:defRPr sz="1900">
                <a:latin typeface="Times New Roman"/>
                <a:ea typeface="Times New Roman"/>
                <a:cs typeface="Times New Roman"/>
                <a:sym typeface="Times New Roman"/>
              </a:defRPr>
            </a:lvl1pPr>
          </a:lstStyle>
          <a:p>
            <a:pPr marR="99695" lvl="0" algn="just">
              <a:lnSpc>
                <a:spcPct val="115000"/>
              </a:lnSpc>
            </a:pPr>
            <a:r>
              <a:rPr lang="en-US" sz="2000" dirty="0"/>
              <a:t>The Cryptocurrency Price Forecaster developed in this project provides users with a platform to predict future prices of various cryptocurrencies based on historical data. Leveraging the power of machine learning, particularly Linear Regression, users can gain insights into potential price trends, aiding in their investment decisions in the volatile cryptocurrency market. The user-friendly interface, built using Streamlit, offers an intuitive experience, allowing users to easily select cryptocurrencies, specify the prediction horizon, and visualize predicted prices. Explore more sophisticated machine learning algorithms, such as Random Forest, Gradient Boosting, or LSTM networks, to improve prediction accuracy and capture complex price patterns. Incorporate additional features, such as trading volume, market sentiment, or technical indicators, to enhance the predictive capabilities of the model. Implement ensemble methods, such as stacking or blending, to combine predictions from multiple models and achieve better overall performance. </a:t>
            </a:r>
            <a:endParaRPr lang="en-US" sz="2000"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Title 1"/>
          <p:cNvSpPr txBox="1">
            <a:spLocks noGrp="1"/>
          </p:cNvSpPr>
          <p:nvPr>
            <p:ph type="title"/>
          </p:nvPr>
        </p:nvSpPr>
        <p:spPr>
          <a:xfrm>
            <a:off x="869950" y="365125"/>
            <a:ext cx="10515600" cy="866775"/>
          </a:xfrm>
          <a:prstGeom prst="rect">
            <a:avLst/>
          </a:prstGeom>
        </p:spPr>
        <p:txBody>
          <a:bodyPr/>
          <a:lstStyle>
            <a:lvl1pPr>
              <a:defRPr b="1">
                <a:solidFill>
                  <a:srgbClr val="00B0F0"/>
                </a:solidFill>
                <a:latin typeface="Times New Roman"/>
                <a:ea typeface="Times New Roman"/>
                <a:cs typeface="Times New Roman"/>
                <a:sym typeface="Times New Roman"/>
              </a:defRPr>
            </a:lvl1pPr>
          </a:lstStyle>
          <a:p>
            <a:r>
              <a:t>References</a:t>
            </a:r>
          </a:p>
        </p:txBody>
      </p:sp>
      <p:pic>
        <p:nvPicPr>
          <p:cNvPr id="337"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pic>
        <p:nvPicPr>
          <p:cNvPr id="338" name="Picture 5" descr="Picture 5"/>
          <p:cNvPicPr>
            <a:picLocks noChangeAspect="1"/>
          </p:cNvPicPr>
          <p:nvPr/>
        </p:nvPicPr>
        <p:blipFill>
          <a:blip r:embed="rId2"/>
          <a:stretch>
            <a:fillRect/>
          </a:stretch>
        </p:blipFill>
        <p:spPr>
          <a:xfrm>
            <a:off x="11290300" y="0"/>
            <a:ext cx="901700" cy="993775"/>
          </a:xfrm>
          <a:prstGeom prst="rect">
            <a:avLst/>
          </a:prstGeom>
          <a:ln w="12700">
            <a:miter lim="400000"/>
          </a:ln>
        </p:spPr>
      </p:pic>
      <p:sp>
        <p:nvSpPr>
          <p:cNvPr id="339" name="Rounded Rectangle 4"/>
          <p:cNvSpPr/>
          <p:nvPr/>
        </p:nvSpPr>
        <p:spPr>
          <a:xfrm>
            <a:off x="-15875" y="-128588"/>
            <a:ext cx="12207875" cy="393701"/>
          </a:xfrm>
          <a:prstGeom prst="rect">
            <a:avLst/>
          </a:prstGeom>
          <a:solidFill>
            <a:schemeClr val="accent1"/>
          </a:solidFill>
          <a:ln w="12700">
            <a:solidFill>
              <a:srgbClr val="42719B"/>
            </a:solidFill>
            <a:miter/>
          </a:ln>
        </p:spPr>
        <p:txBody>
          <a:bodyPr lIns="45719" rIns="45719" anchor="ctr"/>
          <a:lstStyle/>
          <a:p>
            <a:pPr algn="ctr">
              <a:defRPr>
                <a:latin typeface="Arial Rounded MT Bold"/>
                <a:ea typeface="Arial Rounded MT Bold"/>
                <a:cs typeface="Arial Rounded MT Bold"/>
                <a:sym typeface="Arial Rounded MT Bold"/>
              </a:defRPr>
            </a:pPr>
            <a:endParaRPr/>
          </a:p>
        </p:txBody>
      </p:sp>
      <p:sp>
        <p:nvSpPr>
          <p:cNvPr id="340" name="Rectangle 4"/>
          <p:cNvSpPr/>
          <p:nvPr/>
        </p:nvSpPr>
        <p:spPr>
          <a:xfrm>
            <a:off x="11261725" y="269875"/>
            <a:ext cx="914400" cy="723900"/>
          </a:xfrm>
          <a:prstGeom prst="rect">
            <a:avLst/>
          </a:prstGeom>
          <a:solidFill>
            <a:srgbClr val="FFFFFF"/>
          </a:solidFill>
          <a:ln w="12700">
            <a:solidFill>
              <a:srgbClr val="FFFFFF"/>
            </a:solidFill>
            <a:miter/>
          </a:ln>
        </p:spPr>
        <p:txBody>
          <a:bodyPr lIns="45719" rIns="45719" anchor="ctr"/>
          <a:lstStyle/>
          <a:p>
            <a:pPr algn="ctr">
              <a:defRPr>
                <a:solidFill>
                  <a:srgbClr val="FFFFFF"/>
                </a:solidFill>
              </a:defRPr>
            </a:pPr>
            <a:endParaRPr/>
          </a:p>
        </p:txBody>
      </p:sp>
      <p:pic>
        <p:nvPicPr>
          <p:cNvPr id="341" name="Picture 5" descr="Picture 5"/>
          <p:cNvPicPr>
            <a:picLocks noChangeAspect="1"/>
          </p:cNvPicPr>
          <p:nvPr/>
        </p:nvPicPr>
        <p:blipFill>
          <a:blip r:embed="rId3"/>
          <a:stretch>
            <a:fillRect/>
          </a:stretch>
        </p:blipFill>
        <p:spPr>
          <a:xfrm>
            <a:off x="10899775" y="-128588"/>
            <a:ext cx="1276350" cy="1276351"/>
          </a:xfrm>
          <a:prstGeom prst="rect">
            <a:avLst/>
          </a:prstGeom>
          <a:ln w="12700">
            <a:miter lim="400000"/>
          </a:ln>
        </p:spPr>
      </p:pic>
      <p:grpSp>
        <p:nvGrpSpPr>
          <p:cNvPr id="344" name="Rounded Rectangle 4"/>
          <p:cNvGrpSpPr/>
          <p:nvPr/>
        </p:nvGrpSpPr>
        <p:grpSpPr>
          <a:xfrm>
            <a:off x="0" y="6477000"/>
            <a:ext cx="12192000" cy="393700"/>
            <a:chOff x="0" y="0"/>
            <a:chExt cx="12192000" cy="393700"/>
          </a:xfrm>
        </p:grpSpPr>
        <p:sp>
          <p:nvSpPr>
            <p:cNvPr id="342" name="Rectangle"/>
            <p:cNvSpPr/>
            <p:nvPr/>
          </p:nvSpPr>
          <p:spPr>
            <a:xfrm>
              <a:off x="0" y="0"/>
              <a:ext cx="12192000" cy="393700"/>
            </a:xfrm>
            <a:prstGeom prst="rect">
              <a:avLst/>
            </a:prstGeom>
            <a:solidFill>
              <a:schemeClr val="accent1"/>
            </a:solidFill>
            <a:ln w="12700" cap="flat">
              <a:solidFill>
                <a:srgbClr val="42719B"/>
              </a:solidFill>
              <a:prstDash val="solid"/>
              <a:miter lim="800000"/>
            </a:ln>
            <a:effectLst/>
          </p:spPr>
          <p:txBody>
            <a:bodyPr wrap="square" lIns="45719" tIns="45719" rIns="45719" bIns="45719" numCol="1" anchor="ctr">
              <a:noAutofit/>
            </a:bodyPr>
            <a:lstStyle/>
            <a:p>
              <a:pPr algn="ctr">
                <a:defRPr>
                  <a:solidFill>
                    <a:srgbClr val="FFFFFF"/>
                  </a:solidFill>
                </a:defRPr>
              </a:pPr>
              <a:endParaRPr/>
            </a:p>
          </p:txBody>
        </p:sp>
        <p:sp>
          <p:nvSpPr>
            <p:cNvPr id="343" name="B.Tech III Year – II Sem | Dept of Computational Intelligence| Application Development – II | Project Review"/>
            <p:cNvSpPr txBox="1"/>
            <p:nvPr/>
          </p:nvSpPr>
          <p:spPr>
            <a:xfrm>
              <a:off x="52069" y="36830"/>
              <a:ext cx="12087861" cy="3200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ctr">
              <a:spAutoFit/>
            </a:bodyPr>
            <a:lstStyle>
              <a:lvl1pPr algn="ctr">
                <a:defRPr sz="1600">
                  <a:latin typeface="Arial Rounded MT Bold"/>
                  <a:ea typeface="Arial Rounded MT Bold"/>
                  <a:cs typeface="Arial Rounded MT Bold"/>
                  <a:sym typeface="Arial Rounded MT Bold"/>
                </a:defRPr>
              </a:lvl1pPr>
            </a:lstStyle>
            <a:p>
              <a:r>
                <a:t>B.Tech III Year – II Sem | Dept of Computational Intelligence| Application Development – II | Project Review</a:t>
              </a:r>
            </a:p>
          </p:txBody>
        </p:sp>
      </p:grpSp>
      <p:sp>
        <p:nvSpPr>
          <p:cNvPr id="345" name="TextBox 5"/>
          <p:cNvSpPr txBox="1"/>
          <p:nvPr/>
        </p:nvSpPr>
        <p:spPr>
          <a:xfrm>
            <a:off x="2193187" y="-97080"/>
            <a:ext cx="6964086" cy="32004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spAutoFit/>
          </a:bodyPr>
          <a:lstStyle>
            <a:lvl1pPr>
              <a:defRPr sz="1600">
                <a:latin typeface="Arial Rounded MT Bold"/>
                <a:ea typeface="Arial Rounded MT Bold"/>
                <a:cs typeface="Arial Rounded MT Bold"/>
                <a:sym typeface="Arial Rounded MT Bold"/>
              </a:defRPr>
            </a:lvl1pPr>
          </a:lstStyle>
          <a:p>
            <a:r>
              <a:t>MALLA REDDY COLLEGE OF ENGINEERING AND TECHNOLOGY</a:t>
            </a:r>
          </a:p>
        </p:txBody>
      </p:sp>
      <p:sp>
        <p:nvSpPr>
          <p:cNvPr id="346" name="Research Papers:…"/>
          <p:cNvSpPr txBox="1"/>
          <p:nvPr/>
        </p:nvSpPr>
        <p:spPr>
          <a:xfrm>
            <a:off x="942437" y="1965407"/>
            <a:ext cx="10370626" cy="2554545"/>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45719" rIns="45719" anchor="ctr">
            <a:spAutoFit/>
          </a:bodyPr>
          <a:lstStyle/>
          <a:p>
            <a:r>
              <a:rPr sz="2000" b="1" dirty="0">
                <a:latin typeface="Times New Roman" panose="02020603050405020304" pitchFamily="18" charset="0"/>
                <a:cs typeface="Times New Roman" panose="02020603050405020304" pitchFamily="18" charset="0"/>
              </a:rPr>
              <a:t>[1]</a:t>
            </a:r>
            <a:r>
              <a:rPr lang="en-US" sz="2000" b="1" dirty="0">
                <a:latin typeface="Times New Roman" panose="02020603050405020304" pitchFamily="18" charset="0"/>
                <a:cs typeface="Times New Roman" panose="02020603050405020304" pitchFamily="18" charset="0"/>
              </a:rPr>
              <a:t> </a:t>
            </a:r>
            <a:r>
              <a:rPr lang="en-US" sz="2000" b="1" u="sng" dirty="0">
                <a:latin typeface="Times New Roman" panose="02020603050405020304" pitchFamily="18" charset="0"/>
                <a:cs typeface="Times New Roman" panose="02020603050405020304" pitchFamily="18" charset="0"/>
              </a:rPr>
              <a:t>Predicting Cryptocurrency Prices Using Machine Learning Techniques</a:t>
            </a:r>
            <a:r>
              <a:rPr lang="en-US" sz="2000" dirty="0">
                <a:latin typeface="Times New Roman" panose="02020603050405020304" pitchFamily="18" charset="0"/>
                <a:cs typeface="Times New Roman" panose="02020603050405020304" pitchFamily="18" charset="0"/>
              </a:rPr>
              <a:t>: Journal of Financial Engineering.</a:t>
            </a:r>
            <a:r>
              <a:rPr lang="en-US" sz="2000" b="1" dirty="0">
                <a:latin typeface="Times New Roman" panose="02020603050405020304" pitchFamily="18" charset="0"/>
                <a:cs typeface="Times New Roman" panose="02020603050405020304" pitchFamily="18" charset="0"/>
              </a:rPr>
              <a:t> </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 by </a:t>
            </a:r>
            <a:r>
              <a:rPr lang="en-US" sz="2000" dirty="0">
                <a:latin typeface="Times New Roman" panose="02020603050405020304" pitchFamily="18" charset="0"/>
                <a:cs typeface="Times New Roman" panose="02020603050405020304" pitchFamily="18" charset="0"/>
              </a:rPr>
              <a:t>Smith, John</a:t>
            </a:r>
            <a:r>
              <a:rPr lang="en-US" sz="2000" b="1" dirty="0">
                <a:effectLst/>
                <a:latin typeface="Times New Roman" panose="02020603050405020304" pitchFamily="18" charset="0"/>
                <a:ea typeface="Times New Roman" panose="02020603050405020304" pitchFamily="18" charset="0"/>
                <a:cs typeface="Times New Roman" panose="02020603050405020304" pitchFamily="18" charset="0"/>
              </a:rPr>
              <a:t>.</a:t>
            </a:r>
            <a:endParaRPr lang="en-US" sz="2000" dirty="0">
              <a:effectLst/>
              <a:latin typeface="Times New Roman" panose="02020603050405020304" pitchFamily="18" charset="0"/>
              <a:ea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 </a:t>
            </a:r>
          </a:p>
          <a:p>
            <a:r>
              <a:rPr lang="en-US" sz="2000" b="1" dirty="0">
                <a:latin typeface="Times New Roman" panose="02020603050405020304" pitchFamily="18" charset="0"/>
                <a:cs typeface="Times New Roman" panose="02020603050405020304" pitchFamily="18" charset="0"/>
              </a:rPr>
              <a:t>[2] </a:t>
            </a:r>
            <a:r>
              <a:rPr lang="en-US" sz="2000" b="1" u="sng" dirty="0">
                <a:latin typeface="Times New Roman" panose="02020603050405020304" pitchFamily="18" charset="0"/>
                <a:cs typeface="Times New Roman" panose="02020603050405020304" pitchFamily="18" charset="0"/>
              </a:rPr>
              <a:t>An Introduction to Cryptocurrency Forecasting Models</a:t>
            </a:r>
            <a:r>
              <a:rPr lang="en-US" sz="2000" dirty="0">
                <a:latin typeface="Times New Roman" panose="02020603050405020304" pitchFamily="18" charset="0"/>
                <a:cs typeface="Times New Roman" panose="02020603050405020304" pitchFamily="18" charset="0"/>
              </a:rPr>
              <a:t>: Data Science Review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by Jones, Emily</a:t>
            </a:r>
          </a:p>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[3] </a:t>
            </a:r>
            <a:r>
              <a:rPr lang="en-US" sz="2000" b="1" u="sng" dirty="0">
                <a:latin typeface="Times New Roman" panose="02020603050405020304" pitchFamily="18" charset="0"/>
                <a:cs typeface="Times New Roman" panose="02020603050405020304" pitchFamily="18" charset="0"/>
              </a:rPr>
              <a:t>Cryptocurrency Market Analysis: Trends, Challenges, and Opportunities </a:t>
            </a:r>
            <a:r>
              <a:rPr lang="en-US" sz="2000" b="1" dirty="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Journal of Financial Technology - by Tom Rath</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a:xfrm>
            <a:off x="838200" y="1457325"/>
            <a:ext cx="10515600" cy="1325563"/>
          </a:xfrm>
        </p:spPr>
        <p:txBody>
          <a:bodyPr vert="horz" wrap="square" lIns="91440" tIns="45720" rIns="91440" bIns="45720" anchor="ctr" anchorCtr="0"/>
          <a:lstStyle/>
          <a:p>
            <a:pPr eaLnBrk="1" hangingPunct="1"/>
            <a:r>
              <a:rPr lang="en-IN" altLang="en-US" b="1" dirty="0">
                <a:solidFill>
                  <a:srgbClr val="00B0F0"/>
                </a:solidFill>
                <a:latin typeface="Times New Roman" panose="02020603050405020304" pitchFamily="18" charset="0"/>
              </a:rPr>
              <a:t>Thank you</a:t>
            </a:r>
          </a:p>
        </p:txBody>
      </p:sp>
      <p:sp>
        <p:nvSpPr>
          <p:cNvPr id="21507" name="Content Placeholder 2"/>
          <p:cNvSpPr>
            <a:spLocks noGrp="1"/>
          </p:cNvSpPr>
          <p:nvPr>
            <p:ph idx="1"/>
          </p:nvPr>
        </p:nvSpPr>
        <p:spPr>
          <a:xfrm>
            <a:off x="838200" y="3429000"/>
            <a:ext cx="10515600" cy="2265363"/>
          </a:xfrm>
        </p:spPr>
        <p:txBody>
          <a:bodyPr vert="horz" wrap="square" lIns="91440" tIns="45720" rIns="91440" bIns="45720" anchor="t" anchorCtr="0"/>
          <a:lstStyle/>
          <a:p>
            <a:pPr marL="0" indent="0" eaLnBrk="1" hangingPunct="1">
              <a:buFont typeface="+mj-lt"/>
              <a:buNone/>
            </a:pPr>
            <a:r>
              <a:rPr lang="en-US" altLang="en-IN" b="1" dirty="0">
                <a:latin typeface="Times New Roman" panose="02020603050405020304" pitchFamily="18" charset="0"/>
                <a:cs typeface="Times New Roman" panose="02020603050405020304" pitchFamily="18" charset="0"/>
                <a:sym typeface="+mn-ea"/>
              </a:rPr>
              <a:t>1.Md.Afsar </a:t>
            </a:r>
            <a:r>
              <a:rPr lang="en-IN" altLang="en-US" b="1" dirty="0">
                <a:latin typeface="Times New Roman" panose="02020603050405020304" pitchFamily="18" charset="0"/>
                <a:cs typeface="Times New Roman" panose="02020603050405020304" pitchFamily="18" charset="0"/>
                <a:sym typeface="+mn-ea"/>
              </a:rPr>
              <a:t> – 2</a:t>
            </a:r>
            <a:r>
              <a:rPr lang="en-US" altLang="en-IN" b="1" dirty="0">
                <a:latin typeface="Times New Roman" panose="02020603050405020304" pitchFamily="18" charset="0"/>
                <a:cs typeface="Times New Roman" panose="02020603050405020304" pitchFamily="18" charset="0"/>
                <a:sym typeface="+mn-ea"/>
              </a:rPr>
              <a:t>2</a:t>
            </a:r>
            <a:r>
              <a:rPr lang="en-IN" altLang="en-US" b="1" dirty="0">
                <a:latin typeface="Times New Roman" panose="02020603050405020304" pitchFamily="18" charset="0"/>
                <a:cs typeface="Times New Roman" panose="02020603050405020304" pitchFamily="18" charset="0"/>
                <a:sym typeface="+mn-ea"/>
              </a:rPr>
              <a:t>N31A</a:t>
            </a:r>
            <a:r>
              <a:rPr lang="en-US" altLang="en-IN" b="1" dirty="0">
                <a:latin typeface="Times New Roman" panose="02020603050405020304" pitchFamily="18" charset="0"/>
                <a:cs typeface="Times New Roman" panose="02020603050405020304" pitchFamily="18" charset="0"/>
                <a:sym typeface="+mn-ea"/>
              </a:rPr>
              <a:t>66B5</a:t>
            </a:r>
            <a:endParaRPr lang="en-IN" altLang="en-US" b="1" dirty="0">
              <a:latin typeface="Times New Roman" panose="02020603050405020304" pitchFamily="18" charset="0"/>
              <a:cs typeface="Times New Roman" panose="02020603050405020304" pitchFamily="18" charset="0"/>
            </a:endParaRPr>
          </a:p>
          <a:p>
            <a:pPr marL="0" indent="0" eaLnBrk="1" hangingPunct="1">
              <a:buFont typeface="+mj-lt"/>
              <a:buNone/>
            </a:pPr>
            <a:r>
              <a:rPr lang="en-US" altLang="en-IN" b="1" dirty="0">
                <a:latin typeface="Times New Roman" panose="02020603050405020304" pitchFamily="18" charset="0"/>
                <a:cs typeface="Times New Roman" panose="02020603050405020304" pitchFamily="18" charset="0"/>
                <a:sym typeface="+mn-ea"/>
              </a:rPr>
              <a:t>2.Md.Aman Khan  </a:t>
            </a:r>
            <a:r>
              <a:rPr lang="en-IN" altLang="en-US" b="1" dirty="0">
                <a:latin typeface="Times New Roman" panose="02020603050405020304" pitchFamily="18" charset="0"/>
                <a:cs typeface="Times New Roman" panose="02020603050405020304" pitchFamily="18" charset="0"/>
                <a:sym typeface="+mn-ea"/>
              </a:rPr>
              <a:t>–  2</a:t>
            </a:r>
            <a:r>
              <a:rPr lang="en-US" altLang="en-IN" b="1" dirty="0">
                <a:latin typeface="Times New Roman" panose="02020603050405020304" pitchFamily="18" charset="0"/>
                <a:cs typeface="Times New Roman" panose="02020603050405020304" pitchFamily="18" charset="0"/>
                <a:sym typeface="+mn-ea"/>
              </a:rPr>
              <a:t>2</a:t>
            </a:r>
            <a:r>
              <a:rPr lang="en-IN" altLang="en-US" b="1" dirty="0">
                <a:latin typeface="Times New Roman" panose="02020603050405020304" pitchFamily="18" charset="0"/>
                <a:cs typeface="Times New Roman" panose="02020603050405020304" pitchFamily="18" charset="0"/>
                <a:sym typeface="+mn-ea"/>
              </a:rPr>
              <a:t>N31A</a:t>
            </a:r>
            <a:r>
              <a:rPr lang="en-US" altLang="en-IN" b="1" dirty="0">
                <a:latin typeface="Times New Roman" panose="02020603050405020304" pitchFamily="18" charset="0"/>
                <a:cs typeface="Times New Roman" panose="02020603050405020304" pitchFamily="18" charset="0"/>
                <a:sym typeface="+mn-ea"/>
              </a:rPr>
              <a:t>66B7</a:t>
            </a:r>
          </a:p>
          <a:p>
            <a:pPr marL="0" indent="0" eaLnBrk="1" hangingPunct="1">
              <a:buFont typeface="+mj-lt"/>
              <a:buNone/>
            </a:pPr>
            <a:r>
              <a:rPr lang="en-US" altLang="en-IN" b="1" dirty="0">
                <a:latin typeface="Times New Roman" panose="02020603050405020304" pitchFamily="18" charset="0"/>
                <a:cs typeface="Times New Roman" panose="02020603050405020304" pitchFamily="18" charset="0"/>
                <a:sym typeface="+mn-ea"/>
              </a:rPr>
              <a:t>3.M.Goutham  </a:t>
            </a:r>
            <a:r>
              <a:rPr lang="en-IN" altLang="en-US" b="1" dirty="0">
                <a:latin typeface="Times New Roman" panose="02020603050405020304" pitchFamily="18" charset="0"/>
                <a:cs typeface="Times New Roman" panose="02020603050405020304" pitchFamily="18" charset="0"/>
                <a:sym typeface="+mn-ea"/>
              </a:rPr>
              <a:t> – 2</a:t>
            </a:r>
            <a:r>
              <a:rPr lang="en-US" altLang="en-IN" b="1" dirty="0">
                <a:latin typeface="Times New Roman" panose="02020603050405020304" pitchFamily="18" charset="0"/>
                <a:cs typeface="Times New Roman" panose="02020603050405020304" pitchFamily="18" charset="0"/>
                <a:sym typeface="+mn-ea"/>
              </a:rPr>
              <a:t>2</a:t>
            </a:r>
            <a:r>
              <a:rPr lang="en-IN" altLang="en-US" b="1" dirty="0">
                <a:latin typeface="Times New Roman" panose="02020603050405020304" pitchFamily="18" charset="0"/>
                <a:cs typeface="Times New Roman" panose="02020603050405020304" pitchFamily="18" charset="0"/>
                <a:sym typeface="+mn-ea"/>
              </a:rPr>
              <a:t>N31A</a:t>
            </a:r>
            <a:r>
              <a:rPr lang="en-US" altLang="en-IN" b="1">
                <a:latin typeface="Times New Roman" panose="02020603050405020304" pitchFamily="18" charset="0"/>
                <a:cs typeface="Times New Roman" panose="02020603050405020304" pitchFamily="18" charset="0"/>
                <a:sym typeface="+mn-ea"/>
              </a:rPr>
              <a:t>66B0</a:t>
            </a:r>
            <a:endParaRPr lang="en-US" altLang="en-US" b="1" dirty="0">
              <a:latin typeface="Times New Roman" panose="02020603050405020304" pitchFamily="18" charset="0"/>
              <a:ea typeface="Times New Roman" panose="02020603050405020304" pitchFamily="18" charset="0"/>
            </a:endParaRPr>
          </a:p>
        </p:txBody>
      </p:sp>
      <p:sp>
        <p:nvSpPr>
          <p:cNvPr id="21508" name="Slide Number Placeholder 1"/>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23</a:t>
            </a:fld>
            <a:endParaRPr lang="en-IN" altLang="en-US" sz="1200" b="1" dirty="0">
              <a:solidFill>
                <a:srgbClr val="C00000"/>
              </a:solidFill>
            </a:endParaRPr>
          </a:p>
        </p:txBody>
      </p:sp>
      <p:pic>
        <p:nvPicPr>
          <p:cNvPr id="21509" name="Picture 5"/>
          <p:cNvPicPr/>
          <p:nvPr/>
        </p:nvPicPr>
        <p:blipFill>
          <a:blip r:embed="rId2"/>
          <a:stretch>
            <a:fillRect/>
          </a:stretch>
        </p:blipFill>
        <p:spPr>
          <a:xfrm>
            <a:off x="11290300" y="0"/>
            <a:ext cx="901700" cy="993775"/>
          </a:xfrm>
          <a:prstGeom prst="rect">
            <a:avLst/>
          </a:prstGeom>
          <a:noFill/>
          <a:ln w="9525">
            <a:noFill/>
          </a:ln>
        </p:spPr>
      </p:pic>
      <p:pic>
        <p:nvPicPr>
          <p:cNvPr id="21510"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21513"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3" name="TextBox 2">
            <a:extLst>
              <a:ext uri="{FF2B5EF4-FFF2-40B4-BE49-F238E27FC236}">
                <a16:creationId xmlns:a16="http://schemas.microsoft.com/office/drawing/2014/main" id="{ADF568C8-1F63-3F33-C498-F08C6203D28A}"/>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82600"/>
            <a:ext cx="10515600" cy="59848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lang="en-IN" sz="4890" b="1" dirty="0">
                <a:solidFill>
                  <a:srgbClr val="00B0F0"/>
                </a:solidFill>
                <a:latin typeface="Times New Roman" panose="02020603050405020304" pitchFamily="18" charset="0"/>
                <a:cs typeface="Times New Roman" panose="02020603050405020304" pitchFamily="18" charset="0"/>
              </a:rPr>
              <a:t>Abstract</a:t>
            </a:r>
            <a:endParaRPr kumimoji="0" lang="en-IN" sz="4890" b="1" i="0" u="none" strike="noStrike" kern="1200" cap="none" spc="0" normalizeH="0" baseline="0" noProof="0" dirty="0">
              <a:ln>
                <a:noFill/>
              </a:ln>
              <a:solidFill>
                <a:srgbClr val="002060"/>
              </a:solidFill>
              <a:effectLst/>
              <a:uLnTx/>
              <a:uFillTx/>
              <a:latin typeface="Times New Roman" panose="02020603050405020304" pitchFamily="18" charset="0"/>
              <a:ea typeface="+mj-ea"/>
              <a:cs typeface="Times New Roman" panose="02020603050405020304" pitchFamily="18" charset="0"/>
            </a:endParaRPr>
          </a:p>
        </p:txBody>
      </p:sp>
      <p:sp>
        <p:nvSpPr>
          <p:cNvPr id="6147" name="Content Placeholder 2"/>
          <p:cNvSpPr>
            <a:spLocks noGrp="1"/>
          </p:cNvSpPr>
          <p:nvPr>
            <p:ph idx="1"/>
          </p:nvPr>
        </p:nvSpPr>
        <p:spPr>
          <a:xfrm>
            <a:off x="838200" y="1081405"/>
            <a:ext cx="10515600" cy="5095875"/>
          </a:xfrm>
        </p:spPr>
        <p:txBody>
          <a:bodyPr vert="horz" wrap="square" lIns="91440" tIns="45720" rIns="91440" bIns="45720" anchor="t" anchorCtr="0"/>
          <a:lstStyle/>
          <a:p>
            <a:pPr marL="0" marR="5080" indent="0">
              <a:lnSpc>
                <a:spcPct val="100600"/>
              </a:lnSpc>
              <a:spcBef>
                <a:spcPts val="75"/>
              </a:spcBef>
              <a:buNone/>
              <a:tabLst>
                <a:tab pos="1750060" algn="l"/>
                <a:tab pos="4262755" algn="l"/>
              </a:tabLst>
            </a:pPr>
            <a:r>
              <a:rPr lang="en-US" sz="2600" dirty="0">
                <a:latin typeface="Times New Roman"/>
                <a:cs typeface="Times New Roman"/>
              </a:rPr>
              <a:t>The</a:t>
            </a:r>
            <a:r>
              <a:rPr lang="en-US" sz="2600" spc="-45" dirty="0">
                <a:latin typeface="Times New Roman"/>
                <a:cs typeface="Times New Roman"/>
              </a:rPr>
              <a:t> </a:t>
            </a:r>
            <a:r>
              <a:rPr lang="en-US" sz="2600" dirty="0">
                <a:latin typeface="Times New Roman"/>
                <a:cs typeface="Times New Roman"/>
              </a:rPr>
              <a:t>"Crypto currency</a:t>
            </a:r>
            <a:r>
              <a:rPr lang="en-US" sz="2600" spc="-15" dirty="0">
                <a:latin typeface="Times New Roman"/>
                <a:cs typeface="Times New Roman"/>
              </a:rPr>
              <a:t> </a:t>
            </a:r>
            <a:r>
              <a:rPr lang="en-US" sz="2600" dirty="0">
                <a:latin typeface="Times New Roman"/>
                <a:cs typeface="Times New Roman"/>
              </a:rPr>
              <a:t>price</a:t>
            </a:r>
            <a:r>
              <a:rPr lang="en-US" sz="2600" spc="-20" dirty="0">
                <a:latin typeface="Times New Roman"/>
                <a:cs typeface="Times New Roman"/>
              </a:rPr>
              <a:t> </a:t>
            </a:r>
            <a:r>
              <a:rPr lang="en-US" sz="2600" dirty="0">
                <a:latin typeface="Times New Roman"/>
                <a:cs typeface="Times New Roman"/>
              </a:rPr>
              <a:t>prediction</a:t>
            </a:r>
            <a:r>
              <a:rPr lang="en-US" sz="2600" spc="-30" dirty="0">
                <a:latin typeface="Times New Roman"/>
                <a:cs typeface="Times New Roman"/>
              </a:rPr>
              <a:t> </a:t>
            </a:r>
            <a:r>
              <a:rPr lang="en-US" sz="2600" dirty="0">
                <a:latin typeface="Times New Roman"/>
                <a:cs typeface="Times New Roman"/>
              </a:rPr>
              <a:t>"</a:t>
            </a:r>
            <a:r>
              <a:rPr lang="en-US" sz="2600" spc="-20" dirty="0">
                <a:latin typeface="Times New Roman"/>
                <a:cs typeface="Times New Roman"/>
              </a:rPr>
              <a:t> </a:t>
            </a:r>
            <a:r>
              <a:rPr lang="en-US" sz="2600" dirty="0">
                <a:latin typeface="Times New Roman"/>
                <a:cs typeface="Times New Roman"/>
              </a:rPr>
              <a:t>is</a:t>
            </a:r>
            <a:r>
              <a:rPr lang="en-US" sz="2600" spc="-35" dirty="0">
                <a:latin typeface="Times New Roman"/>
                <a:cs typeface="Times New Roman"/>
              </a:rPr>
              <a:t> </a:t>
            </a:r>
            <a:r>
              <a:rPr lang="en-US" sz="2600" dirty="0">
                <a:latin typeface="Times New Roman"/>
                <a:cs typeface="Times New Roman"/>
              </a:rPr>
              <a:t>a</a:t>
            </a:r>
            <a:r>
              <a:rPr lang="en-US" sz="2600" spc="5" dirty="0">
                <a:latin typeface="Times New Roman"/>
                <a:cs typeface="Times New Roman"/>
              </a:rPr>
              <a:t> </a:t>
            </a:r>
            <a:r>
              <a:rPr lang="en-US" sz="2600" dirty="0">
                <a:latin typeface="Times New Roman"/>
                <a:cs typeface="Times New Roman"/>
              </a:rPr>
              <a:t>web</a:t>
            </a:r>
            <a:r>
              <a:rPr lang="en-US" sz="2600" spc="-10" dirty="0">
                <a:latin typeface="Times New Roman"/>
                <a:cs typeface="Times New Roman"/>
              </a:rPr>
              <a:t> </a:t>
            </a:r>
            <a:r>
              <a:rPr lang="en-US" sz="2600" dirty="0">
                <a:latin typeface="Times New Roman"/>
                <a:cs typeface="Times New Roman"/>
              </a:rPr>
              <a:t>application</a:t>
            </a:r>
            <a:r>
              <a:rPr lang="en-US" sz="2600" spc="-35" dirty="0">
                <a:latin typeface="Times New Roman"/>
                <a:cs typeface="Times New Roman"/>
              </a:rPr>
              <a:t> </a:t>
            </a:r>
            <a:r>
              <a:rPr lang="en-US" sz="2600" dirty="0">
                <a:latin typeface="Times New Roman"/>
                <a:cs typeface="Times New Roman"/>
              </a:rPr>
              <a:t>designed</a:t>
            </a:r>
            <a:r>
              <a:rPr lang="en-US" sz="2600" spc="80" dirty="0">
                <a:latin typeface="Times New Roman"/>
                <a:cs typeface="Times New Roman"/>
              </a:rPr>
              <a:t> </a:t>
            </a:r>
            <a:r>
              <a:rPr lang="en-US" sz="2600" dirty="0">
                <a:latin typeface="Times New Roman"/>
                <a:cs typeface="Times New Roman"/>
              </a:rPr>
              <a:t>to</a:t>
            </a:r>
            <a:r>
              <a:rPr lang="en-US" sz="2600" spc="-15" dirty="0">
                <a:latin typeface="Times New Roman"/>
                <a:cs typeface="Times New Roman"/>
              </a:rPr>
              <a:t> </a:t>
            </a:r>
            <a:r>
              <a:rPr lang="en-US" sz="2600" dirty="0">
                <a:latin typeface="Times New Roman"/>
                <a:cs typeface="Times New Roman"/>
              </a:rPr>
              <a:t>predict</a:t>
            </a:r>
            <a:r>
              <a:rPr lang="en-US" sz="2600" spc="-20" dirty="0">
                <a:latin typeface="Times New Roman"/>
                <a:cs typeface="Times New Roman"/>
              </a:rPr>
              <a:t> </a:t>
            </a:r>
            <a:r>
              <a:rPr lang="en-US" sz="2600" spc="-25" dirty="0">
                <a:latin typeface="Times New Roman"/>
                <a:cs typeface="Times New Roman"/>
              </a:rPr>
              <a:t>the </a:t>
            </a:r>
            <a:r>
              <a:rPr lang="en-US" sz="2600" dirty="0">
                <a:latin typeface="Times New Roman"/>
                <a:cs typeface="Times New Roman"/>
              </a:rPr>
              <a:t>future</a:t>
            </a:r>
            <a:r>
              <a:rPr lang="en-US" sz="2600" spc="-40" dirty="0">
                <a:latin typeface="Times New Roman"/>
                <a:cs typeface="Times New Roman"/>
              </a:rPr>
              <a:t> </a:t>
            </a:r>
            <a:r>
              <a:rPr lang="en-US" sz="2600" dirty="0">
                <a:latin typeface="Times New Roman"/>
                <a:cs typeface="Times New Roman"/>
              </a:rPr>
              <a:t>prices</a:t>
            </a:r>
            <a:r>
              <a:rPr lang="en-US" sz="2600" spc="-45" dirty="0">
                <a:latin typeface="Times New Roman"/>
                <a:cs typeface="Times New Roman"/>
              </a:rPr>
              <a:t> </a:t>
            </a:r>
            <a:r>
              <a:rPr lang="en-US" sz="2600" spc="-25" dirty="0">
                <a:latin typeface="Times New Roman"/>
                <a:cs typeface="Times New Roman"/>
              </a:rPr>
              <a:t>of </a:t>
            </a:r>
            <a:r>
              <a:rPr lang="en-US" sz="2600" dirty="0">
                <a:latin typeface="Times New Roman"/>
                <a:cs typeface="Times New Roman"/>
              </a:rPr>
              <a:t>selected</a:t>
            </a:r>
            <a:r>
              <a:rPr lang="en-US" sz="2600" spc="-45" dirty="0">
                <a:latin typeface="Times New Roman"/>
                <a:cs typeface="Times New Roman"/>
              </a:rPr>
              <a:t> </a:t>
            </a:r>
            <a:r>
              <a:rPr lang="en-US" sz="2600" dirty="0">
                <a:latin typeface="Times New Roman"/>
                <a:cs typeface="Times New Roman"/>
              </a:rPr>
              <a:t>cryptocurrencies.</a:t>
            </a:r>
            <a:r>
              <a:rPr lang="en-US" sz="2600" spc="-50" dirty="0">
                <a:latin typeface="Times New Roman"/>
                <a:cs typeface="Times New Roman"/>
              </a:rPr>
              <a:t> </a:t>
            </a:r>
            <a:r>
              <a:rPr lang="en-US" sz="2600" dirty="0">
                <a:latin typeface="Times New Roman"/>
                <a:cs typeface="Times New Roman"/>
              </a:rPr>
              <a:t>Traditional</a:t>
            </a:r>
            <a:r>
              <a:rPr lang="en-US" sz="2600" spc="5" dirty="0">
                <a:latin typeface="Times New Roman"/>
                <a:cs typeface="Times New Roman"/>
              </a:rPr>
              <a:t> </a:t>
            </a:r>
            <a:r>
              <a:rPr lang="en-US" sz="2600" dirty="0">
                <a:latin typeface="Times New Roman"/>
                <a:cs typeface="Times New Roman"/>
              </a:rPr>
              <a:t>methods</a:t>
            </a:r>
            <a:r>
              <a:rPr lang="en-US" sz="2600" spc="-55" dirty="0">
                <a:latin typeface="Times New Roman"/>
                <a:cs typeface="Times New Roman"/>
              </a:rPr>
              <a:t> </a:t>
            </a:r>
            <a:r>
              <a:rPr lang="en-US" sz="2600" dirty="0">
                <a:latin typeface="Times New Roman"/>
                <a:cs typeface="Times New Roman"/>
              </a:rPr>
              <a:t>such</a:t>
            </a:r>
            <a:r>
              <a:rPr lang="en-US" sz="2600" spc="-65" dirty="0">
                <a:latin typeface="Times New Roman"/>
                <a:cs typeface="Times New Roman"/>
              </a:rPr>
              <a:t> </a:t>
            </a:r>
            <a:r>
              <a:rPr lang="en-US" sz="2600" spc="-25" dirty="0">
                <a:latin typeface="Times New Roman"/>
                <a:cs typeface="Times New Roman"/>
              </a:rPr>
              <a:t>as </a:t>
            </a:r>
            <a:r>
              <a:rPr lang="en-US" sz="2600" dirty="0">
                <a:latin typeface="Times New Roman"/>
                <a:cs typeface="Times New Roman"/>
              </a:rPr>
              <a:t>technical</a:t>
            </a:r>
            <a:r>
              <a:rPr lang="en-US" sz="2600" spc="-40" dirty="0">
                <a:latin typeface="Times New Roman"/>
                <a:cs typeface="Times New Roman"/>
              </a:rPr>
              <a:t> </a:t>
            </a:r>
            <a:r>
              <a:rPr lang="en-US" sz="2600" dirty="0">
                <a:latin typeface="Times New Roman"/>
                <a:cs typeface="Times New Roman"/>
              </a:rPr>
              <a:t>analysis,</a:t>
            </a:r>
            <a:r>
              <a:rPr lang="en-US" sz="2600" spc="-20" dirty="0">
                <a:latin typeface="Times New Roman"/>
                <a:cs typeface="Times New Roman"/>
              </a:rPr>
              <a:t> </a:t>
            </a:r>
            <a:r>
              <a:rPr lang="en-US" sz="2600" dirty="0">
                <a:latin typeface="Times New Roman"/>
                <a:cs typeface="Times New Roman"/>
              </a:rPr>
              <a:t>which</a:t>
            </a:r>
            <a:r>
              <a:rPr lang="en-US" sz="2600" spc="-30" dirty="0">
                <a:latin typeface="Times New Roman"/>
                <a:cs typeface="Times New Roman"/>
              </a:rPr>
              <a:t> </a:t>
            </a:r>
            <a:r>
              <a:rPr lang="en-US" sz="2600" dirty="0">
                <a:latin typeface="Times New Roman"/>
                <a:cs typeface="Times New Roman"/>
              </a:rPr>
              <a:t>involves</a:t>
            </a:r>
            <a:r>
              <a:rPr lang="en-US" sz="2600" spc="-45" dirty="0">
                <a:latin typeface="Times New Roman"/>
                <a:cs typeface="Times New Roman"/>
              </a:rPr>
              <a:t> </a:t>
            </a:r>
            <a:r>
              <a:rPr lang="en-US" sz="2600" dirty="0">
                <a:latin typeface="Times New Roman"/>
                <a:cs typeface="Times New Roman"/>
              </a:rPr>
              <a:t>studying</a:t>
            </a:r>
            <a:r>
              <a:rPr lang="en-US" sz="2600" spc="-35" dirty="0">
                <a:latin typeface="Times New Roman"/>
                <a:cs typeface="Times New Roman"/>
              </a:rPr>
              <a:t> </a:t>
            </a:r>
            <a:r>
              <a:rPr lang="en-US" sz="2600" dirty="0">
                <a:latin typeface="Times New Roman"/>
                <a:cs typeface="Times New Roman"/>
              </a:rPr>
              <a:t>historical</a:t>
            </a:r>
            <a:r>
              <a:rPr lang="en-US" sz="2600" spc="-35" dirty="0">
                <a:latin typeface="Times New Roman"/>
                <a:cs typeface="Times New Roman"/>
              </a:rPr>
              <a:t> </a:t>
            </a:r>
            <a:r>
              <a:rPr lang="en-US" sz="2600" dirty="0">
                <a:latin typeface="Times New Roman"/>
                <a:cs typeface="Times New Roman"/>
              </a:rPr>
              <a:t>price</a:t>
            </a:r>
            <a:r>
              <a:rPr lang="en-US" sz="2600" spc="-40" dirty="0">
                <a:latin typeface="Times New Roman"/>
                <a:cs typeface="Times New Roman"/>
              </a:rPr>
              <a:t> </a:t>
            </a:r>
            <a:r>
              <a:rPr lang="en-US" sz="2600" dirty="0">
                <a:latin typeface="Times New Roman"/>
                <a:cs typeface="Times New Roman"/>
              </a:rPr>
              <a:t>charts</a:t>
            </a:r>
            <a:r>
              <a:rPr lang="en-US" sz="2600" spc="-50" dirty="0">
                <a:latin typeface="Times New Roman"/>
                <a:cs typeface="Times New Roman"/>
              </a:rPr>
              <a:t> </a:t>
            </a:r>
            <a:r>
              <a:rPr lang="en-US" sz="2600" spc="-25" dirty="0">
                <a:latin typeface="Times New Roman"/>
                <a:cs typeface="Times New Roman"/>
              </a:rPr>
              <a:t>and </a:t>
            </a:r>
            <a:r>
              <a:rPr lang="en-US" sz="2600" dirty="0">
                <a:latin typeface="Times New Roman"/>
                <a:cs typeface="Times New Roman"/>
              </a:rPr>
              <a:t>trading</a:t>
            </a:r>
            <a:r>
              <a:rPr lang="en-US" sz="2600" spc="-30" dirty="0">
                <a:latin typeface="Times New Roman"/>
                <a:cs typeface="Times New Roman"/>
              </a:rPr>
              <a:t> </a:t>
            </a:r>
            <a:r>
              <a:rPr lang="en-US" sz="2600" dirty="0">
                <a:latin typeface="Times New Roman"/>
                <a:cs typeface="Times New Roman"/>
              </a:rPr>
              <a:t>volumes.</a:t>
            </a:r>
            <a:r>
              <a:rPr lang="en-US" sz="2600" spc="-60" dirty="0">
                <a:latin typeface="Times New Roman"/>
                <a:cs typeface="Times New Roman"/>
              </a:rPr>
              <a:t> The proposed system</a:t>
            </a:r>
            <a:r>
              <a:rPr lang="en-US" sz="2600" spc="-55" dirty="0">
                <a:latin typeface="Times New Roman"/>
                <a:cs typeface="Times New Roman"/>
              </a:rPr>
              <a:t> </a:t>
            </a:r>
            <a:r>
              <a:rPr lang="en-US" sz="2600" dirty="0">
                <a:latin typeface="Times New Roman"/>
                <a:cs typeface="Times New Roman"/>
              </a:rPr>
              <a:t>utilizes</a:t>
            </a:r>
            <a:r>
              <a:rPr lang="en-US" sz="2600" spc="-50" dirty="0">
                <a:latin typeface="Times New Roman"/>
                <a:cs typeface="Times New Roman"/>
              </a:rPr>
              <a:t> </a:t>
            </a:r>
            <a:r>
              <a:rPr lang="en-US" sz="2600" spc="-10" dirty="0">
                <a:latin typeface="Times New Roman"/>
                <a:cs typeface="Times New Roman"/>
              </a:rPr>
              <a:t>historical </a:t>
            </a:r>
            <a:r>
              <a:rPr lang="en-US" sz="2600" dirty="0">
                <a:latin typeface="Times New Roman"/>
                <a:cs typeface="Times New Roman"/>
              </a:rPr>
              <a:t>price</a:t>
            </a:r>
            <a:r>
              <a:rPr lang="en-US" sz="2600" spc="-25" dirty="0">
                <a:latin typeface="Times New Roman"/>
                <a:cs typeface="Times New Roman"/>
              </a:rPr>
              <a:t> </a:t>
            </a:r>
            <a:r>
              <a:rPr lang="en-US" sz="2600" dirty="0">
                <a:latin typeface="Times New Roman"/>
                <a:cs typeface="Times New Roman"/>
              </a:rPr>
              <a:t>data</a:t>
            </a:r>
            <a:r>
              <a:rPr lang="en-US" sz="2600" spc="-25" dirty="0">
                <a:latin typeface="Times New Roman"/>
                <a:cs typeface="Times New Roman"/>
              </a:rPr>
              <a:t> </a:t>
            </a:r>
            <a:r>
              <a:rPr lang="en-US" sz="2600" dirty="0">
                <a:latin typeface="Times New Roman"/>
                <a:cs typeface="Times New Roman"/>
              </a:rPr>
              <a:t>obtained</a:t>
            </a:r>
            <a:r>
              <a:rPr lang="en-US" sz="2600" spc="-40" dirty="0">
                <a:latin typeface="Times New Roman"/>
                <a:cs typeface="Times New Roman"/>
              </a:rPr>
              <a:t> </a:t>
            </a:r>
            <a:r>
              <a:rPr lang="en-US" sz="2600" dirty="0">
                <a:latin typeface="Times New Roman"/>
                <a:cs typeface="Times New Roman"/>
              </a:rPr>
              <a:t>from</a:t>
            </a:r>
            <a:r>
              <a:rPr lang="en-US" sz="2600" spc="-45" dirty="0">
                <a:latin typeface="Times New Roman"/>
                <a:cs typeface="Times New Roman"/>
              </a:rPr>
              <a:t> </a:t>
            </a:r>
            <a:r>
              <a:rPr lang="en-US" sz="2600" spc="-10" dirty="0">
                <a:latin typeface="Times New Roman"/>
                <a:cs typeface="Times New Roman"/>
              </a:rPr>
              <a:t>yahoo </a:t>
            </a:r>
            <a:r>
              <a:rPr lang="en-US" sz="2600" dirty="0">
                <a:latin typeface="Times New Roman"/>
                <a:cs typeface="Times New Roman"/>
              </a:rPr>
              <a:t>finance</a:t>
            </a:r>
            <a:r>
              <a:rPr lang="en-US" sz="2600" spc="-40" dirty="0">
                <a:latin typeface="Times New Roman"/>
                <a:cs typeface="Times New Roman"/>
              </a:rPr>
              <a:t> </a:t>
            </a:r>
            <a:r>
              <a:rPr lang="en-US" sz="2600" dirty="0">
                <a:latin typeface="Times New Roman"/>
                <a:cs typeface="Times New Roman"/>
              </a:rPr>
              <a:t>and</a:t>
            </a:r>
            <a:r>
              <a:rPr lang="en-US" sz="2600" spc="-35" dirty="0">
                <a:latin typeface="Times New Roman"/>
                <a:cs typeface="Times New Roman"/>
              </a:rPr>
              <a:t> </a:t>
            </a:r>
            <a:r>
              <a:rPr lang="en-US" sz="2600" dirty="0">
                <a:latin typeface="Times New Roman"/>
                <a:cs typeface="Times New Roman"/>
              </a:rPr>
              <a:t>implements</a:t>
            </a:r>
            <a:r>
              <a:rPr lang="en-US" sz="2600" spc="-50" dirty="0">
                <a:latin typeface="Times New Roman"/>
                <a:cs typeface="Times New Roman"/>
              </a:rPr>
              <a:t> </a:t>
            </a:r>
            <a:r>
              <a:rPr lang="en-US" sz="2600" dirty="0">
                <a:latin typeface="Times New Roman"/>
                <a:cs typeface="Times New Roman"/>
              </a:rPr>
              <a:t>a</a:t>
            </a:r>
            <a:r>
              <a:rPr lang="en-US" sz="2600" spc="-35" dirty="0">
                <a:latin typeface="Times New Roman"/>
                <a:cs typeface="Times New Roman"/>
              </a:rPr>
              <a:t> </a:t>
            </a:r>
            <a:r>
              <a:rPr lang="en-US" sz="2600" dirty="0">
                <a:latin typeface="Times New Roman"/>
                <a:cs typeface="Times New Roman"/>
              </a:rPr>
              <a:t>linear</a:t>
            </a:r>
            <a:r>
              <a:rPr lang="en-US" sz="2600" spc="-35" dirty="0">
                <a:latin typeface="Times New Roman"/>
                <a:cs typeface="Times New Roman"/>
              </a:rPr>
              <a:t> </a:t>
            </a:r>
            <a:r>
              <a:rPr lang="en-US" sz="2600" dirty="0">
                <a:latin typeface="Times New Roman"/>
                <a:cs typeface="Times New Roman"/>
              </a:rPr>
              <a:t>regression</a:t>
            </a:r>
            <a:r>
              <a:rPr lang="en-US" sz="2600" spc="-35" dirty="0">
                <a:latin typeface="Times New Roman"/>
                <a:cs typeface="Times New Roman"/>
              </a:rPr>
              <a:t> </a:t>
            </a:r>
            <a:r>
              <a:rPr lang="en-US" sz="2600" dirty="0">
                <a:latin typeface="Times New Roman"/>
                <a:cs typeface="Times New Roman"/>
              </a:rPr>
              <a:t>model</a:t>
            </a:r>
            <a:r>
              <a:rPr lang="en-US" sz="2600" spc="-20" dirty="0">
                <a:latin typeface="Times New Roman"/>
                <a:cs typeface="Times New Roman"/>
              </a:rPr>
              <a:t> </a:t>
            </a:r>
            <a:r>
              <a:rPr lang="en-US" sz="2600" dirty="0">
                <a:latin typeface="Times New Roman"/>
                <a:cs typeface="Times New Roman"/>
              </a:rPr>
              <a:t>for</a:t>
            </a:r>
            <a:r>
              <a:rPr lang="en-US" sz="2600" spc="-40" dirty="0">
                <a:latin typeface="Times New Roman"/>
                <a:cs typeface="Times New Roman"/>
              </a:rPr>
              <a:t> </a:t>
            </a:r>
            <a:r>
              <a:rPr lang="en-US" sz="2600" dirty="0">
                <a:latin typeface="Times New Roman"/>
                <a:cs typeface="Times New Roman"/>
              </a:rPr>
              <a:t>predicting. The</a:t>
            </a:r>
            <a:r>
              <a:rPr lang="en-US" sz="2600" spc="-30" dirty="0">
                <a:latin typeface="Times New Roman"/>
                <a:cs typeface="Times New Roman"/>
              </a:rPr>
              <a:t> </a:t>
            </a:r>
            <a:r>
              <a:rPr lang="en-US" sz="2600" dirty="0">
                <a:latin typeface="Times New Roman"/>
                <a:cs typeface="Times New Roman"/>
              </a:rPr>
              <a:t>application</a:t>
            </a:r>
            <a:r>
              <a:rPr lang="en-US" sz="2600" spc="-40" dirty="0">
                <a:latin typeface="Times New Roman"/>
                <a:cs typeface="Times New Roman"/>
              </a:rPr>
              <a:t> </a:t>
            </a:r>
            <a:r>
              <a:rPr lang="en-US" sz="2600" dirty="0">
                <a:latin typeface="Times New Roman"/>
                <a:cs typeface="Times New Roman"/>
              </a:rPr>
              <a:t>provides</a:t>
            </a:r>
            <a:r>
              <a:rPr lang="en-US" sz="2600" spc="-40" dirty="0">
                <a:latin typeface="Times New Roman"/>
                <a:cs typeface="Times New Roman"/>
              </a:rPr>
              <a:t> </a:t>
            </a:r>
            <a:r>
              <a:rPr lang="en-US" sz="2600" dirty="0">
                <a:latin typeface="Times New Roman"/>
                <a:cs typeface="Times New Roman"/>
              </a:rPr>
              <a:t>interactive</a:t>
            </a:r>
            <a:r>
              <a:rPr lang="en-US" sz="2600" spc="-25" dirty="0">
                <a:latin typeface="Times New Roman"/>
                <a:cs typeface="Times New Roman"/>
              </a:rPr>
              <a:t> </a:t>
            </a:r>
            <a:r>
              <a:rPr lang="en-US" sz="2600" dirty="0">
                <a:latin typeface="Times New Roman"/>
                <a:cs typeface="Times New Roman"/>
              </a:rPr>
              <a:t>visualizations</a:t>
            </a:r>
            <a:r>
              <a:rPr lang="en-US" sz="2600" spc="-40" dirty="0">
                <a:latin typeface="Times New Roman"/>
                <a:cs typeface="Times New Roman"/>
              </a:rPr>
              <a:t> </a:t>
            </a:r>
            <a:r>
              <a:rPr lang="en-US" sz="2600" dirty="0">
                <a:latin typeface="Times New Roman"/>
                <a:cs typeface="Times New Roman"/>
              </a:rPr>
              <a:t>of</a:t>
            </a:r>
            <a:r>
              <a:rPr lang="en-US" sz="2600" spc="-45" dirty="0">
                <a:latin typeface="Times New Roman"/>
                <a:cs typeface="Times New Roman"/>
              </a:rPr>
              <a:t> </a:t>
            </a:r>
            <a:r>
              <a:rPr lang="en-US" sz="2600" dirty="0">
                <a:latin typeface="Times New Roman"/>
                <a:cs typeface="Times New Roman"/>
              </a:rPr>
              <a:t>both</a:t>
            </a:r>
            <a:r>
              <a:rPr lang="en-US" sz="2600" spc="-50" dirty="0">
                <a:latin typeface="Times New Roman"/>
                <a:cs typeface="Times New Roman"/>
              </a:rPr>
              <a:t> </a:t>
            </a:r>
            <a:r>
              <a:rPr lang="en-US" sz="2600" spc="-25" dirty="0">
                <a:latin typeface="Times New Roman"/>
                <a:cs typeface="Times New Roman"/>
              </a:rPr>
              <a:t>raw </a:t>
            </a:r>
            <a:r>
              <a:rPr lang="en-US" sz="2600" dirty="0">
                <a:latin typeface="Times New Roman"/>
                <a:cs typeface="Times New Roman"/>
              </a:rPr>
              <a:t>data</a:t>
            </a:r>
            <a:r>
              <a:rPr lang="en-US" sz="2600" spc="-35" dirty="0">
                <a:latin typeface="Times New Roman"/>
                <a:cs typeface="Times New Roman"/>
              </a:rPr>
              <a:t> </a:t>
            </a:r>
            <a:r>
              <a:rPr lang="en-US" sz="2600" dirty="0">
                <a:latin typeface="Times New Roman"/>
                <a:cs typeface="Times New Roman"/>
              </a:rPr>
              <a:t>and</a:t>
            </a:r>
            <a:r>
              <a:rPr lang="en-US" sz="2600" spc="-30" dirty="0">
                <a:latin typeface="Times New Roman"/>
                <a:cs typeface="Times New Roman"/>
              </a:rPr>
              <a:t> </a:t>
            </a:r>
            <a:r>
              <a:rPr lang="en-US" sz="2600" dirty="0">
                <a:latin typeface="Times New Roman"/>
                <a:cs typeface="Times New Roman"/>
              </a:rPr>
              <a:t>predicted</a:t>
            </a:r>
            <a:r>
              <a:rPr lang="en-US" sz="2600" spc="-45" dirty="0">
                <a:latin typeface="Times New Roman"/>
                <a:cs typeface="Times New Roman"/>
              </a:rPr>
              <a:t> </a:t>
            </a:r>
            <a:r>
              <a:rPr lang="en-US" sz="2600" dirty="0">
                <a:latin typeface="Times New Roman"/>
                <a:cs typeface="Times New Roman"/>
              </a:rPr>
              <a:t>prices</a:t>
            </a:r>
            <a:r>
              <a:rPr lang="en-US" sz="2600" spc="-40" dirty="0">
                <a:latin typeface="Times New Roman"/>
                <a:cs typeface="Times New Roman"/>
              </a:rPr>
              <a:t> </a:t>
            </a:r>
            <a:r>
              <a:rPr lang="en-US" sz="2600" dirty="0">
                <a:latin typeface="Times New Roman"/>
                <a:cs typeface="Times New Roman"/>
              </a:rPr>
              <a:t>using</a:t>
            </a:r>
            <a:r>
              <a:rPr lang="en-US" sz="2600" spc="-50" dirty="0">
                <a:latin typeface="Times New Roman"/>
                <a:cs typeface="Times New Roman"/>
              </a:rPr>
              <a:t> </a:t>
            </a:r>
            <a:r>
              <a:rPr lang="en-US" sz="2600" dirty="0" err="1">
                <a:latin typeface="Times New Roman"/>
                <a:cs typeface="Times New Roman"/>
              </a:rPr>
              <a:t>plotly</a:t>
            </a:r>
            <a:r>
              <a:rPr lang="en-US" sz="2600" dirty="0">
                <a:latin typeface="Times New Roman"/>
                <a:cs typeface="Times New Roman"/>
              </a:rPr>
              <a:t>.</a:t>
            </a:r>
            <a:r>
              <a:rPr lang="en-US" sz="2600" spc="-10" dirty="0">
                <a:latin typeface="Times New Roman"/>
                <a:cs typeface="Times New Roman"/>
              </a:rPr>
              <a:t> </a:t>
            </a:r>
            <a:r>
              <a:rPr lang="en-US" sz="2600" dirty="0">
                <a:latin typeface="Times New Roman"/>
                <a:cs typeface="Times New Roman"/>
              </a:rPr>
              <a:t>Users</a:t>
            </a:r>
            <a:r>
              <a:rPr lang="en-US" sz="2600" spc="-45" dirty="0">
                <a:latin typeface="Times New Roman"/>
                <a:cs typeface="Times New Roman"/>
              </a:rPr>
              <a:t> </a:t>
            </a:r>
            <a:r>
              <a:rPr lang="en-US" sz="2600" spc="-25" dirty="0">
                <a:latin typeface="Times New Roman"/>
                <a:cs typeface="Times New Roman"/>
              </a:rPr>
              <a:t>can </a:t>
            </a:r>
            <a:r>
              <a:rPr lang="en-US" sz="2600" dirty="0">
                <a:latin typeface="Times New Roman"/>
                <a:cs typeface="Times New Roman"/>
              </a:rPr>
              <a:t>select</a:t>
            </a:r>
            <a:r>
              <a:rPr lang="en-US" sz="2600" spc="-45" dirty="0">
                <a:latin typeface="Times New Roman"/>
                <a:cs typeface="Times New Roman"/>
              </a:rPr>
              <a:t> </a:t>
            </a:r>
            <a:r>
              <a:rPr lang="en-US" sz="2600" dirty="0">
                <a:latin typeface="Times New Roman"/>
                <a:cs typeface="Times New Roman"/>
              </a:rPr>
              <a:t>from</a:t>
            </a:r>
            <a:r>
              <a:rPr lang="en-US" sz="2600" spc="-70" dirty="0">
                <a:latin typeface="Times New Roman"/>
                <a:cs typeface="Times New Roman"/>
              </a:rPr>
              <a:t> </a:t>
            </a:r>
            <a:r>
              <a:rPr lang="en-US" sz="2600" dirty="0">
                <a:latin typeface="Times New Roman"/>
                <a:cs typeface="Times New Roman"/>
              </a:rPr>
              <a:t>a</a:t>
            </a:r>
            <a:r>
              <a:rPr lang="en-US" sz="2600" spc="-35" dirty="0">
                <a:latin typeface="Times New Roman"/>
                <a:cs typeface="Times New Roman"/>
              </a:rPr>
              <a:t> </a:t>
            </a:r>
            <a:r>
              <a:rPr lang="en-US" sz="2600" dirty="0">
                <a:latin typeface="Times New Roman"/>
                <a:cs typeface="Times New Roman"/>
              </a:rPr>
              <a:t>range</a:t>
            </a:r>
            <a:r>
              <a:rPr lang="en-US" sz="2600" spc="-30" dirty="0">
                <a:latin typeface="Times New Roman"/>
                <a:cs typeface="Times New Roman"/>
              </a:rPr>
              <a:t> </a:t>
            </a:r>
            <a:r>
              <a:rPr lang="en-US" sz="2600" dirty="0">
                <a:latin typeface="Times New Roman"/>
                <a:cs typeface="Times New Roman"/>
              </a:rPr>
              <a:t>of</a:t>
            </a:r>
            <a:r>
              <a:rPr lang="en-US" sz="2600" spc="-50" dirty="0">
                <a:latin typeface="Times New Roman"/>
                <a:cs typeface="Times New Roman"/>
              </a:rPr>
              <a:t> </a:t>
            </a:r>
            <a:r>
              <a:rPr lang="en-US" sz="2600" dirty="0">
                <a:latin typeface="Times New Roman"/>
                <a:cs typeface="Times New Roman"/>
              </a:rPr>
              <a:t>cryptocurrencies</a:t>
            </a:r>
            <a:r>
              <a:rPr lang="en-US" sz="2600" spc="-20" dirty="0">
                <a:latin typeface="Times New Roman"/>
                <a:cs typeface="Times New Roman"/>
              </a:rPr>
              <a:t> </a:t>
            </a:r>
            <a:r>
              <a:rPr lang="en-US" sz="2600" dirty="0">
                <a:latin typeface="Times New Roman"/>
                <a:cs typeface="Times New Roman"/>
              </a:rPr>
              <a:t>and</a:t>
            </a:r>
            <a:r>
              <a:rPr lang="en-US" sz="2600" spc="-15" dirty="0">
                <a:latin typeface="Times New Roman"/>
                <a:cs typeface="Times New Roman"/>
              </a:rPr>
              <a:t> </a:t>
            </a:r>
            <a:r>
              <a:rPr lang="en-US" sz="2600" dirty="0">
                <a:latin typeface="Times New Roman"/>
                <a:cs typeface="Times New Roman"/>
              </a:rPr>
              <a:t>specify</a:t>
            </a:r>
            <a:r>
              <a:rPr lang="en-US" sz="2600" spc="-60" dirty="0">
                <a:latin typeface="Times New Roman"/>
                <a:cs typeface="Times New Roman"/>
              </a:rPr>
              <a:t> </a:t>
            </a:r>
            <a:r>
              <a:rPr lang="en-US" sz="2600" dirty="0">
                <a:latin typeface="Times New Roman"/>
                <a:cs typeface="Times New Roman"/>
              </a:rPr>
              <a:t>the</a:t>
            </a:r>
            <a:r>
              <a:rPr lang="en-US" sz="2600" spc="-20" dirty="0">
                <a:latin typeface="Times New Roman"/>
                <a:cs typeface="Times New Roman"/>
              </a:rPr>
              <a:t> </a:t>
            </a:r>
            <a:r>
              <a:rPr lang="en-US" sz="2600" dirty="0">
                <a:latin typeface="Times New Roman"/>
                <a:cs typeface="Times New Roman"/>
              </a:rPr>
              <a:t>number</a:t>
            </a:r>
            <a:r>
              <a:rPr lang="en-US" sz="2600" spc="-15" dirty="0">
                <a:latin typeface="Times New Roman"/>
                <a:cs typeface="Times New Roman"/>
              </a:rPr>
              <a:t> </a:t>
            </a:r>
            <a:r>
              <a:rPr lang="en-US" sz="2600" dirty="0">
                <a:latin typeface="Times New Roman"/>
                <a:cs typeface="Times New Roman"/>
              </a:rPr>
              <a:t>of</a:t>
            </a:r>
            <a:r>
              <a:rPr lang="en-US" sz="2600" spc="-40" dirty="0">
                <a:latin typeface="Times New Roman"/>
                <a:cs typeface="Times New Roman"/>
              </a:rPr>
              <a:t> </a:t>
            </a:r>
            <a:r>
              <a:rPr lang="en-US" sz="2600" dirty="0">
                <a:latin typeface="Times New Roman"/>
                <a:cs typeface="Times New Roman"/>
              </a:rPr>
              <a:t>days</a:t>
            </a:r>
            <a:r>
              <a:rPr lang="en-US" sz="2600" spc="-30" dirty="0">
                <a:latin typeface="Times New Roman"/>
                <a:cs typeface="Times New Roman"/>
              </a:rPr>
              <a:t> </a:t>
            </a:r>
            <a:r>
              <a:rPr lang="en-US" sz="2600" dirty="0">
                <a:latin typeface="Times New Roman"/>
                <a:cs typeface="Times New Roman"/>
              </a:rPr>
              <a:t>for</a:t>
            </a:r>
            <a:r>
              <a:rPr lang="en-US" sz="2600" spc="5" dirty="0">
                <a:latin typeface="Times New Roman"/>
                <a:cs typeface="Times New Roman"/>
              </a:rPr>
              <a:t> </a:t>
            </a:r>
            <a:r>
              <a:rPr lang="en-US" sz="2600" dirty="0">
                <a:latin typeface="Times New Roman"/>
                <a:cs typeface="Times New Roman"/>
              </a:rPr>
              <a:t>which</a:t>
            </a:r>
            <a:r>
              <a:rPr lang="en-US" sz="2600" spc="-35" dirty="0">
                <a:latin typeface="Times New Roman"/>
                <a:cs typeface="Times New Roman"/>
              </a:rPr>
              <a:t> </a:t>
            </a:r>
            <a:r>
              <a:rPr lang="en-US" sz="2600" dirty="0">
                <a:latin typeface="Times New Roman"/>
                <a:cs typeface="Times New Roman"/>
              </a:rPr>
              <a:t>they</a:t>
            </a:r>
            <a:r>
              <a:rPr lang="en-US" sz="2600" spc="-35" dirty="0">
                <a:latin typeface="Times New Roman"/>
                <a:cs typeface="Times New Roman"/>
              </a:rPr>
              <a:t> </a:t>
            </a:r>
            <a:r>
              <a:rPr lang="en-US" sz="2600" spc="-20" dirty="0">
                <a:latin typeface="Times New Roman"/>
                <a:cs typeface="Times New Roman"/>
              </a:rPr>
              <a:t>want </a:t>
            </a:r>
            <a:r>
              <a:rPr lang="en-US" sz="2600" dirty="0">
                <a:latin typeface="Times New Roman"/>
                <a:cs typeface="Times New Roman"/>
              </a:rPr>
              <a:t>predictions.</a:t>
            </a:r>
          </a:p>
        </p:txBody>
      </p:sp>
      <p:sp>
        <p:nvSpPr>
          <p:cNvPr id="6148" name="Slide Number Placeholder 2"/>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3</a:t>
            </a:fld>
            <a:endParaRPr lang="en-IN" altLang="en-US" sz="1200" b="1" dirty="0">
              <a:solidFill>
                <a:srgbClr val="C00000"/>
              </a:solidFill>
            </a:endParaRPr>
          </a:p>
        </p:txBody>
      </p:sp>
      <p:pic>
        <p:nvPicPr>
          <p:cNvPr id="6149"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6152" name="Picture 6"/>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6"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7" name="TextBox 6">
            <a:extLst>
              <a:ext uri="{FF2B5EF4-FFF2-40B4-BE49-F238E27FC236}">
                <a16:creationId xmlns:a16="http://schemas.microsoft.com/office/drawing/2014/main" id="{1AE0D66D-998F-833F-1DBD-C4CC66FDD99C}"/>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457200"/>
            <a:ext cx="10515600" cy="649288"/>
          </a:xfrm>
        </p:spPr>
        <p:txBody>
          <a:bodyPr vert="horz" wrap="square" lIns="91440" tIns="45720" rIns="91440" bIns="45720" numCol="1" rtlCol="0" anchor="ctr" anchorCtr="0" compatLnSpc="1">
            <a:normAutofit fontScale="90000"/>
          </a:bodyPr>
          <a:lstStyle/>
          <a:p>
            <a:pPr marL="0" marR="0" lvl="0" indent="0" algn="l" defTabSz="914400" rtl="0" eaLnBrk="1" fontAlgn="auto" latinLnBrk="0" hangingPunct="1">
              <a:lnSpc>
                <a:spcPct val="90000"/>
              </a:lnSpc>
              <a:spcBef>
                <a:spcPct val="0"/>
              </a:spcBef>
              <a:spcAft>
                <a:spcPts val="0"/>
              </a:spcAft>
              <a:buClrTx/>
              <a:buSzTx/>
              <a:buFontTx/>
              <a:buNone/>
              <a:defRPr/>
            </a:pPr>
            <a:r>
              <a:rPr kumimoji="0" lang="en-IN" sz="4890" b="1" i="0" u="none" strike="noStrike" kern="1200" cap="none" spc="0" normalizeH="0" baseline="0" noProof="0" dirty="0">
                <a:ln>
                  <a:noFill/>
                </a:ln>
                <a:solidFill>
                  <a:srgbClr val="00B0F0"/>
                </a:solidFill>
                <a:effectLst/>
                <a:uLnTx/>
                <a:uFillTx/>
                <a:latin typeface="Times New Roman" panose="02020603050405020304" pitchFamily="18" charset="0"/>
                <a:ea typeface="+mj-ea"/>
                <a:cs typeface="Times New Roman" panose="02020603050405020304" pitchFamily="18" charset="0"/>
              </a:rPr>
              <a:t>Introduction</a:t>
            </a:r>
          </a:p>
        </p:txBody>
      </p:sp>
      <p:sp>
        <p:nvSpPr>
          <p:cNvPr id="7171" name="Content Placeholder 2"/>
          <p:cNvSpPr>
            <a:spLocks noGrp="1"/>
          </p:cNvSpPr>
          <p:nvPr>
            <p:ph idx="1"/>
          </p:nvPr>
        </p:nvSpPr>
        <p:spPr>
          <a:xfrm>
            <a:off x="838200" y="1106488"/>
            <a:ext cx="10515600" cy="5070475"/>
          </a:xfrm>
        </p:spPr>
        <p:txBody>
          <a:bodyPr vert="horz" wrap="square" lIns="91440" tIns="45720" rIns="91440" bIns="45720" anchor="t" anchorCtr="0"/>
          <a:lstStyle/>
          <a:p>
            <a:pPr marL="0" marR="5080" indent="0">
              <a:lnSpc>
                <a:spcPct val="95700"/>
              </a:lnSpc>
              <a:spcBef>
                <a:spcPts val="195"/>
              </a:spcBef>
              <a:buNone/>
            </a:pPr>
            <a:r>
              <a:rPr lang="en-US" sz="2600" dirty="0">
                <a:solidFill>
                  <a:schemeClr val="tx1">
                    <a:lumMod val="85000"/>
                    <a:lumOff val="15000"/>
                  </a:schemeClr>
                </a:solidFill>
                <a:latin typeface="Times New Roman" panose="02020603050405020304" pitchFamily="18" charset="0"/>
                <a:cs typeface="Times New Roman" panose="02020603050405020304" pitchFamily="18" charset="0"/>
              </a:rPr>
              <a:t>Cryptocurrency has emerged as a popular investment avenue, characterized by its decentralized nature and potential for high returns. However, the volatile nature of the market poses challenges for investors seeking to make informed decisions. In response to market volatility, there's a growing demand for predictive tools that can predict cryptocurrency prices accurately. These tools empower investors with valuable insights, enabling them to mitigate risks and maximize returns.</a:t>
            </a:r>
            <a:endParaRPr lang="en-US" sz="2600" dirty="0">
              <a:latin typeface="Times New Roman" panose="02020603050405020304" pitchFamily="18" charset="0"/>
              <a:cs typeface="Times New Roman" panose="02020603050405020304" pitchFamily="18" charset="0"/>
            </a:endParaRPr>
          </a:p>
        </p:txBody>
      </p:sp>
      <p:sp>
        <p:nvSpPr>
          <p:cNvPr id="7172" name="Slide Number Placeholder 2"/>
          <p:cNvSpPr txBox="1">
            <a:spLocks noGrp="1"/>
          </p:cNvSpPr>
          <p:nvPr>
            <p:ph type="sldNum" sz="quarter" idx="12"/>
          </p:nvPr>
        </p:nvSpPr>
        <p:spPr>
          <a:xfrm>
            <a:off x="9321800" y="6280150"/>
            <a:ext cx="2743200" cy="365125"/>
          </a:xfrm>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4</a:t>
            </a:fld>
            <a:endParaRPr lang="en-IN" altLang="en-US" sz="1200" b="1" dirty="0">
              <a:solidFill>
                <a:srgbClr val="C00000"/>
              </a:solidFill>
            </a:endParaRPr>
          </a:p>
        </p:txBody>
      </p:sp>
      <p:pic>
        <p:nvPicPr>
          <p:cNvPr id="7173" name="Picture 5"/>
          <p:cNvPicPr/>
          <p:nvPr/>
        </p:nvPicPr>
        <p:blipFill>
          <a:blip r:embed="rId2"/>
          <a:stretch>
            <a:fillRect/>
          </a:stretch>
        </p:blipFill>
        <p:spPr>
          <a:xfrm>
            <a:off x="11290300" y="0"/>
            <a:ext cx="901700" cy="993775"/>
          </a:xfrm>
          <a:prstGeom prst="rect">
            <a:avLst/>
          </a:prstGeom>
          <a:noFill/>
          <a:ln w="9525">
            <a:noFill/>
          </a:ln>
        </p:spPr>
      </p:pic>
      <p:pic>
        <p:nvPicPr>
          <p:cNvPr id="7174" name="Picture 5"/>
          <p:cNvPicPr/>
          <p:nvPr/>
        </p:nvPicPr>
        <p:blipFill>
          <a:blip r:embed="rId2"/>
          <a:stretch>
            <a:fillRect/>
          </a:stretch>
        </p:blipFill>
        <p:spPr>
          <a:xfrm>
            <a:off x="11290300" y="0"/>
            <a:ext cx="901700" cy="993775"/>
          </a:xfrm>
          <a:prstGeom prst="rect">
            <a:avLst/>
          </a:prstGeom>
          <a:noFill/>
          <a:ln w="9525">
            <a:noFill/>
          </a:ln>
        </p:spPr>
      </p:pic>
      <p:sp>
        <p:nvSpPr>
          <p:cNvPr id="11"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12" name="Rectangle 11"/>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7177" name="Picture 12"/>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3"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4" name="TextBox 3">
            <a:extLst>
              <a:ext uri="{FF2B5EF4-FFF2-40B4-BE49-F238E27FC236}">
                <a16:creationId xmlns:a16="http://schemas.microsoft.com/office/drawing/2014/main" id="{A8E9643F-FCF3-963F-212C-21755E9F4A85}"/>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a:xfrm>
            <a:off x="838200" y="365125"/>
            <a:ext cx="10515600" cy="752475"/>
          </a:xfrm>
        </p:spPr>
        <p:txBody>
          <a:bodyPr vert="horz" wrap="square" lIns="91440" tIns="45720" rIns="91440" bIns="45720" anchor="ctr" anchorCtr="0"/>
          <a:lstStyle/>
          <a:p>
            <a:pPr eaLnBrk="1" hangingPunct="1"/>
            <a:r>
              <a:rPr lang="en-IN" altLang="en-US" b="1" dirty="0">
                <a:solidFill>
                  <a:srgbClr val="00B0F0"/>
                </a:solidFill>
                <a:latin typeface="Times New Roman" panose="02020603050405020304" pitchFamily="18" charset="0"/>
              </a:rPr>
              <a:t>Existing System</a:t>
            </a:r>
          </a:p>
        </p:txBody>
      </p:sp>
      <p:sp>
        <p:nvSpPr>
          <p:cNvPr id="8195" name="Content Placeholder 2"/>
          <p:cNvSpPr>
            <a:spLocks noGrp="1"/>
          </p:cNvSpPr>
          <p:nvPr>
            <p:ph idx="1"/>
          </p:nvPr>
        </p:nvSpPr>
        <p:spPr>
          <a:xfrm>
            <a:off x="838200" y="994410"/>
            <a:ext cx="10515600" cy="5349240"/>
          </a:xfrm>
        </p:spPr>
        <p:txBody>
          <a:bodyPr vert="horz" wrap="square" lIns="91440" tIns="45720" rIns="91440" bIns="45720" anchor="t" anchorCtr="0"/>
          <a:lstStyle/>
          <a:p>
            <a:pPr marL="199390" marR="208915" indent="-187325" algn="just">
              <a:lnSpc>
                <a:spcPct val="100699"/>
              </a:lnSpc>
              <a:spcBef>
                <a:spcPts val="75"/>
              </a:spcBef>
              <a:buFont typeface="Arial MT"/>
              <a:buChar char="•"/>
              <a:tabLst>
                <a:tab pos="201295" algn="l"/>
              </a:tabLst>
            </a:pPr>
            <a:r>
              <a:rPr lang="en-US" sz="2600" b="1" dirty="0">
                <a:latin typeface="Times New Roman"/>
                <a:cs typeface="Times New Roman"/>
              </a:rPr>
              <a:t>Challenges</a:t>
            </a:r>
            <a:r>
              <a:rPr lang="en-US" sz="2600" b="1" spc="-35" dirty="0">
                <a:latin typeface="Times New Roman"/>
                <a:cs typeface="Times New Roman"/>
              </a:rPr>
              <a:t> </a:t>
            </a:r>
            <a:r>
              <a:rPr lang="en-US" sz="2600" b="1" dirty="0">
                <a:latin typeface="Times New Roman"/>
                <a:cs typeface="Times New Roman"/>
              </a:rPr>
              <a:t>in</a:t>
            </a:r>
            <a:r>
              <a:rPr lang="en-US" sz="2600" b="1" spc="-35" dirty="0">
                <a:latin typeface="Times New Roman"/>
                <a:cs typeface="Times New Roman"/>
              </a:rPr>
              <a:t> </a:t>
            </a:r>
            <a:r>
              <a:rPr lang="en-US" sz="2600" b="1" dirty="0">
                <a:latin typeface="Times New Roman"/>
                <a:cs typeface="Times New Roman"/>
              </a:rPr>
              <a:t>the</a:t>
            </a:r>
            <a:r>
              <a:rPr lang="en-US" sz="2600" b="1" spc="-30" dirty="0">
                <a:latin typeface="Times New Roman"/>
                <a:cs typeface="Times New Roman"/>
              </a:rPr>
              <a:t> </a:t>
            </a:r>
            <a:r>
              <a:rPr lang="en-US" sz="2600" b="1" dirty="0">
                <a:latin typeface="Times New Roman"/>
                <a:cs typeface="Times New Roman"/>
              </a:rPr>
              <a:t>existing</a:t>
            </a:r>
            <a:r>
              <a:rPr lang="en-US" sz="2600" b="1" spc="-25" dirty="0">
                <a:latin typeface="Times New Roman"/>
                <a:cs typeface="Times New Roman"/>
              </a:rPr>
              <a:t> </a:t>
            </a:r>
            <a:r>
              <a:rPr lang="en-US" sz="2600" b="1" dirty="0">
                <a:latin typeface="Times New Roman"/>
                <a:cs typeface="Times New Roman"/>
              </a:rPr>
              <a:t>system:-</a:t>
            </a:r>
            <a:r>
              <a:rPr lang="en-US" sz="2600" dirty="0">
                <a:latin typeface="Times New Roman"/>
                <a:cs typeface="Times New Roman"/>
              </a:rPr>
              <a:t>Traditional</a:t>
            </a:r>
            <a:r>
              <a:rPr lang="en-US" sz="2600" spc="-10" dirty="0">
                <a:latin typeface="Times New Roman"/>
                <a:cs typeface="Times New Roman"/>
              </a:rPr>
              <a:t> </a:t>
            </a:r>
            <a:r>
              <a:rPr lang="en-US" sz="2600" dirty="0">
                <a:latin typeface="Times New Roman"/>
                <a:cs typeface="Times New Roman"/>
              </a:rPr>
              <a:t>methods</a:t>
            </a:r>
            <a:r>
              <a:rPr lang="en-US" sz="2600" spc="-35" dirty="0">
                <a:latin typeface="Times New Roman"/>
                <a:cs typeface="Times New Roman"/>
              </a:rPr>
              <a:t> </a:t>
            </a:r>
            <a:r>
              <a:rPr lang="en-US" sz="2600" dirty="0">
                <a:latin typeface="Times New Roman"/>
                <a:cs typeface="Times New Roman"/>
              </a:rPr>
              <a:t>such</a:t>
            </a:r>
            <a:r>
              <a:rPr lang="en-US" sz="2600" spc="-35" dirty="0">
                <a:latin typeface="Times New Roman"/>
                <a:cs typeface="Times New Roman"/>
              </a:rPr>
              <a:t> </a:t>
            </a:r>
            <a:r>
              <a:rPr lang="en-US" sz="2600" dirty="0">
                <a:latin typeface="Times New Roman"/>
                <a:cs typeface="Times New Roman"/>
              </a:rPr>
              <a:t>as</a:t>
            </a:r>
            <a:r>
              <a:rPr lang="en-US" sz="2600" spc="-35" dirty="0">
                <a:latin typeface="Times New Roman"/>
                <a:cs typeface="Times New Roman"/>
              </a:rPr>
              <a:t> </a:t>
            </a:r>
            <a:r>
              <a:rPr lang="en-US" sz="2600" spc="-10" dirty="0">
                <a:latin typeface="Times New Roman"/>
                <a:cs typeface="Times New Roman"/>
              </a:rPr>
              <a:t>technical  </a:t>
            </a:r>
            <a:r>
              <a:rPr lang="en-US" sz="2600" dirty="0">
                <a:latin typeface="Times New Roman"/>
                <a:cs typeface="Times New Roman"/>
              </a:rPr>
              <a:t>analysis,</a:t>
            </a:r>
            <a:r>
              <a:rPr lang="en-US" sz="2600" spc="-20" dirty="0">
                <a:latin typeface="Times New Roman"/>
                <a:cs typeface="Times New Roman"/>
              </a:rPr>
              <a:t> </a:t>
            </a:r>
            <a:r>
              <a:rPr lang="en-US" sz="2600" dirty="0">
                <a:latin typeface="Times New Roman"/>
                <a:cs typeface="Times New Roman"/>
              </a:rPr>
              <a:t>which</a:t>
            </a:r>
            <a:r>
              <a:rPr lang="en-US" sz="2600" spc="-65" dirty="0">
                <a:latin typeface="Times New Roman"/>
                <a:cs typeface="Times New Roman"/>
              </a:rPr>
              <a:t> </a:t>
            </a:r>
            <a:r>
              <a:rPr lang="en-US" sz="2600" dirty="0">
                <a:latin typeface="Times New Roman"/>
                <a:cs typeface="Times New Roman"/>
              </a:rPr>
              <a:t>involves</a:t>
            </a:r>
            <a:r>
              <a:rPr lang="en-US" sz="2600" spc="-20" dirty="0">
                <a:latin typeface="Times New Roman"/>
                <a:cs typeface="Times New Roman"/>
              </a:rPr>
              <a:t> </a:t>
            </a:r>
            <a:r>
              <a:rPr lang="en-US" sz="2600" dirty="0">
                <a:latin typeface="Times New Roman"/>
                <a:cs typeface="Times New Roman"/>
              </a:rPr>
              <a:t>studying</a:t>
            </a:r>
            <a:r>
              <a:rPr lang="en-US" sz="2600" spc="-30" dirty="0">
                <a:latin typeface="Times New Roman"/>
                <a:cs typeface="Times New Roman"/>
              </a:rPr>
              <a:t> </a:t>
            </a:r>
            <a:r>
              <a:rPr lang="en-US" sz="2600" dirty="0">
                <a:latin typeface="Times New Roman"/>
                <a:cs typeface="Times New Roman"/>
              </a:rPr>
              <a:t>historical</a:t>
            </a:r>
            <a:r>
              <a:rPr lang="en-US" sz="2600" spc="-40" dirty="0">
                <a:latin typeface="Times New Roman"/>
                <a:cs typeface="Times New Roman"/>
              </a:rPr>
              <a:t> </a:t>
            </a:r>
            <a:r>
              <a:rPr lang="en-US" sz="2600" dirty="0">
                <a:latin typeface="Times New Roman"/>
                <a:cs typeface="Times New Roman"/>
              </a:rPr>
              <a:t>price</a:t>
            </a:r>
            <a:r>
              <a:rPr lang="en-US" sz="2600" spc="-35" dirty="0">
                <a:latin typeface="Times New Roman"/>
                <a:cs typeface="Times New Roman"/>
              </a:rPr>
              <a:t> </a:t>
            </a:r>
            <a:r>
              <a:rPr lang="en-US" sz="2600" dirty="0">
                <a:latin typeface="Times New Roman"/>
                <a:cs typeface="Times New Roman"/>
              </a:rPr>
              <a:t>charts</a:t>
            </a:r>
            <a:r>
              <a:rPr lang="en-US" sz="2600" spc="-50" dirty="0">
                <a:latin typeface="Times New Roman"/>
                <a:cs typeface="Times New Roman"/>
              </a:rPr>
              <a:t> </a:t>
            </a:r>
            <a:r>
              <a:rPr lang="en-US" sz="2600" dirty="0">
                <a:latin typeface="Times New Roman"/>
                <a:cs typeface="Times New Roman"/>
              </a:rPr>
              <a:t>and</a:t>
            </a:r>
            <a:r>
              <a:rPr lang="en-US" sz="2600" spc="-30" dirty="0">
                <a:latin typeface="Times New Roman"/>
                <a:cs typeface="Times New Roman"/>
              </a:rPr>
              <a:t> </a:t>
            </a:r>
            <a:r>
              <a:rPr lang="en-US" sz="2600" spc="-10" dirty="0">
                <a:latin typeface="Times New Roman"/>
                <a:cs typeface="Times New Roman"/>
              </a:rPr>
              <a:t>trading </a:t>
            </a:r>
            <a:r>
              <a:rPr lang="en-US" sz="2600" dirty="0">
                <a:latin typeface="Times New Roman"/>
                <a:cs typeface="Times New Roman"/>
              </a:rPr>
              <a:t>volumes,</a:t>
            </a:r>
            <a:r>
              <a:rPr lang="en-US" sz="2600" spc="-30" dirty="0">
                <a:latin typeface="Times New Roman"/>
                <a:cs typeface="Times New Roman"/>
              </a:rPr>
              <a:t> </a:t>
            </a:r>
            <a:r>
              <a:rPr lang="en-US" sz="2600" dirty="0">
                <a:latin typeface="Times New Roman"/>
                <a:cs typeface="Times New Roman"/>
              </a:rPr>
              <a:t>often</a:t>
            </a:r>
            <a:r>
              <a:rPr lang="en-US" sz="2600" spc="-15" dirty="0">
                <a:latin typeface="Times New Roman"/>
                <a:cs typeface="Times New Roman"/>
              </a:rPr>
              <a:t> </a:t>
            </a:r>
            <a:r>
              <a:rPr lang="en-US" sz="2600" dirty="0">
                <a:latin typeface="Times New Roman"/>
                <a:cs typeface="Times New Roman"/>
              </a:rPr>
              <a:t>fall</a:t>
            </a:r>
            <a:r>
              <a:rPr lang="en-US" sz="2600" spc="-25" dirty="0">
                <a:latin typeface="Times New Roman"/>
                <a:cs typeface="Times New Roman"/>
              </a:rPr>
              <a:t> </a:t>
            </a:r>
            <a:r>
              <a:rPr lang="en-US" sz="2600" dirty="0">
                <a:latin typeface="Times New Roman"/>
                <a:cs typeface="Times New Roman"/>
              </a:rPr>
              <a:t>short</a:t>
            </a:r>
            <a:r>
              <a:rPr lang="en-US" sz="2600" spc="-35" dirty="0">
                <a:latin typeface="Times New Roman"/>
                <a:cs typeface="Times New Roman"/>
              </a:rPr>
              <a:t> </a:t>
            </a:r>
            <a:r>
              <a:rPr lang="en-US" sz="2600" dirty="0">
                <a:latin typeface="Times New Roman"/>
                <a:cs typeface="Times New Roman"/>
              </a:rPr>
              <a:t>in</a:t>
            </a:r>
            <a:r>
              <a:rPr lang="en-US" sz="2600" spc="-5" dirty="0">
                <a:latin typeface="Times New Roman"/>
                <a:cs typeface="Times New Roman"/>
              </a:rPr>
              <a:t> </a:t>
            </a:r>
            <a:r>
              <a:rPr lang="en-US" sz="2600" dirty="0">
                <a:latin typeface="Times New Roman"/>
                <a:cs typeface="Times New Roman"/>
              </a:rPr>
              <a:t>predicting</a:t>
            </a:r>
            <a:r>
              <a:rPr lang="en-US" sz="2600" spc="-25" dirty="0">
                <a:latin typeface="Times New Roman"/>
                <a:cs typeface="Times New Roman"/>
              </a:rPr>
              <a:t> </a:t>
            </a:r>
            <a:r>
              <a:rPr lang="en-US" sz="2600" dirty="0">
                <a:latin typeface="Times New Roman"/>
                <a:cs typeface="Times New Roman"/>
              </a:rPr>
              <a:t>highly</a:t>
            </a:r>
            <a:r>
              <a:rPr lang="en-US" sz="2600" spc="-35" dirty="0">
                <a:latin typeface="Times New Roman"/>
                <a:cs typeface="Times New Roman"/>
              </a:rPr>
              <a:t> </a:t>
            </a:r>
            <a:r>
              <a:rPr lang="en-US" sz="2600" dirty="0">
                <a:latin typeface="Times New Roman"/>
                <a:cs typeface="Times New Roman"/>
              </a:rPr>
              <a:t>volatile</a:t>
            </a:r>
            <a:r>
              <a:rPr lang="en-US" sz="2600" spc="-30" dirty="0">
                <a:latin typeface="Times New Roman"/>
                <a:cs typeface="Times New Roman"/>
              </a:rPr>
              <a:t> </a:t>
            </a:r>
            <a:r>
              <a:rPr lang="en-US" sz="2600" dirty="0">
                <a:latin typeface="Times New Roman"/>
                <a:cs typeface="Times New Roman"/>
              </a:rPr>
              <a:t>and</a:t>
            </a:r>
            <a:r>
              <a:rPr lang="en-US" sz="2600" spc="-20" dirty="0">
                <a:latin typeface="Times New Roman"/>
                <a:cs typeface="Times New Roman"/>
              </a:rPr>
              <a:t> </a:t>
            </a:r>
            <a:r>
              <a:rPr lang="en-US" sz="2600" spc="-10" dirty="0">
                <a:latin typeface="Times New Roman"/>
                <a:cs typeface="Times New Roman"/>
              </a:rPr>
              <a:t>unpredictable cryptocurrency</a:t>
            </a:r>
            <a:r>
              <a:rPr lang="en-US" sz="2600" spc="-105" dirty="0">
                <a:latin typeface="Times New Roman"/>
                <a:cs typeface="Times New Roman"/>
              </a:rPr>
              <a:t> </a:t>
            </a:r>
            <a:r>
              <a:rPr lang="en-US" sz="2600" spc="-10" dirty="0">
                <a:latin typeface="Times New Roman"/>
                <a:cs typeface="Times New Roman"/>
              </a:rPr>
              <a:t>prices.</a:t>
            </a:r>
            <a:endParaRPr lang="en-US" sz="2600" dirty="0">
              <a:latin typeface="Times New Roman"/>
              <a:cs typeface="Times New Roman"/>
            </a:endParaRPr>
          </a:p>
          <a:p>
            <a:pPr marL="199390" marR="5080" indent="-187325" algn="just">
              <a:lnSpc>
                <a:spcPct val="100699"/>
              </a:lnSpc>
              <a:spcBef>
                <a:spcPts val="1520"/>
              </a:spcBef>
              <a:buFont typeface="Arial MT"/>
              <a:buChar char="•"/>
              <a:tabLst>
                <a:tab pos="201295" algn="l"/>
              </a:tabLst>
            </a:pPr>
            <a:r>
              <a:rPr lang="en-US" sz="2600" b="1" dirty="0">
                <a:latin typeface="Times New Roman"/>
                <a:cs typeface="Times New Roman"/>
              </a:rPr>
              <a:t>Limitations</a:t>
            </a:r>
            <a:r>
              <a:rPr lang="en-US" sz="2600" b="1" spc="-70" dirty="0">
                <a:latin typeface="Times New Roman"/>
                <a:cs typeface="Times New Roman"/>
              </a:rPr>
              <a:t> </a:t>
            </a:r>
            <a:r>
              <a:rPr lang="en-US" sz="2600" b="1" dirty="0">
                <a:latin typeface="Times New Roman"/>
                <a:cs typeface="Times New Roman"/>
              </a:rPr>
              <a:t>of</a:t>
            </a:r>
            <a:r>
              <a:rPr lang="en-US" sz="2600" b="1" spc="-85" dirty="0">
                <a:latin typeface="Times New Roman"/>
                <a:cs typeface="Times New Roman"/>
              </a:rPr>
              <a:t> </a:t>
            </a:r>
            <a:r>
              <a:rPr lang="en-US" sz="2600" b="1" dirty="0">
                <a:latin typeface="Times New Roman"/>
                <a:cs typeface="Times New Roman"/>
              </a:rPr>
              <a:t>traditional</a:t>
            </a:r>
            <a:r>
              <a:rPr lang="en-US" sz="2600" b="1" spc="-85" dirty="0">
                <a:latin typeface="Times New Roman"/>
                <a:cs typeface="Times New Roman"/>
              </a:rPr>
              <a:t> </a:t>
            </a:r>
            <a:r>
              <a:rPr lang="en-US" sz="2600" b="1" dirty="0">
                <a:latin typeface="Times New Roman"/>
                <a:cs typeface="Times New Roman"/>
              </a:rPr>
              <a:t>analysis:-</a:t>
            </a:r>
            <a:r>
              <a:rPr lang="en-US" sz="2600" b="1" spc="-85" dirty="0">
                <a:latin typeface="Times New Roman"/>
                <a:cs typeface="Times New Roman"/>
              </a:rPr>
              <a:t> </a:t>
            </a:r>
            <a:r>
              <a:rPr lang="en-US" sz="2600" spc="-10" dirty="0">
                <a:latin typeface="Times New Roman"/>
                <a:cs typeface="Times New Roman"/>
              </a:rPr>
              <a:t>Fundamental</a:t>
            </a:r>
            <a:r>
              <a:rPr lang="en-US" sz="2600" spc="-85" dirty="0">
                <a:latin typeface="Times New Roman"/>
                <a:cs typeface="Times New Roman"/>
              </a:rPr>
              <a:t> </a:t>
            </a:r>
            <a:r>
              <a:rPr lang="en-US" sz="2600" dirty="0">
                <a:latin typeface="Times New Roman"/>
                <a:cs typeface="Times New Roman"/>
              </a:rPr>
              <a:t>analysis,</a:t>
            </a:r>
            <a:r>
              <a:rPr lang="en-US" sz="2600" spc="-40" dirty="0">
                <a:latin typeface="Times New Roman"/>
                <a:cs typeface="Times New Roman"/>
              </a:rPr>
              <a:t> </a:t>
            </a:r>
            <a:r>
              <a:rPr lang="en-US" sz="2600" spc="-20" dirty="0">
                <a:latin typeface="Times New Roman"/>
                <a:cs typeface="Times New Roman"/>
              </a:rPr>
              <a:t>which</a:t>
            </a:r>
            <a:r>
              <a:rPr lang="en-US" sz="2600" spc="-105" dirty="0">
                <a:latin typeface="Times New Roman"/>
                <a:cs typeface="Times New Roman"/>
              </a:rPr>
              <a:t> </a:t>
            </a:r>
            <a:r>
              <a:rPr lang="en-US" sz="2600" spc="-10" dirty="0">
                <a:latin typeface="Times New Roman"/>
                <a:cs typeface="Times New Roman"/>
              </a:rPr>
              <a:t>examines 	</a:t>
            </a:r>
            <a:r>
              <a:rPr lang="en-US" sz="2600" dirty="0">
                <a:latin typeface="Times New Roman"/>
                <a:cs typeface="Times New Roman"/>
              </a:rPr>
              <a:t>intrinsic</a:t>
            </a:r>
            <a:r>
              <a:rPr lang="en-US" sz="2600" spc="-25" dirty="0">
                <a:latin typeface="Times New Roman"/>
                <a:cs typeface="Times New Roman"/>
              </a:rPr>
              <a:t> </a:t>
            </a:r>
            <a:r>
              <a:rPr lang="en-US" sz="2600" dirty="0">
                <a:latin typeface="Times New Roman"/>
                <a:cs typeface="Times New Roman"/>
              </a:rPr>
              <a:t>value</a:t>
            </a:r>
            <a:r>
              <a:rPr lang="en-US" sz="2600" spc="-25" dirty="0">
                <a:latin typeface="Times New Roman"/>
                <a:cs typeface="Times New Roman"/>
              </a:rPr>
              <a:t> </a:t>
            </a:r>
            <a:r>
              <a:rPr lang="en-US" sz="2600" dirty="0">
                <a:latin typeface="Times New Roman"/>
                <a:cs typeface="Times New Roman"/>
              </a:rPr>
              <a:t>by</a:t>
            </a:r>
            <a:r>
              <a:rPr lang="en-US" sz="2600" spc="-70" dirty="0">
                <a:latin typeface="Times New Roman"/>
                <a:cs typeface="Times New Roman"/>
              </a:rPr>
              <a:t> </a:t>
            </a:r>
            <a:r>
              <a:rPr lang="en-US" sz="2600" dirty="0">
                <a:latin typeface="Times New Roman"/>
                <a:cs typeface="Times New Roman"/>
              </a:rPr>
              <a:t>analyzing</a:t>
            </a:r>
            <a:r>
              <a:rPr lang="en-US" sz="2600" spc="-10" dirty="0">
                <a:latin typeface="Times New Roman"/>
                <a:cs typeface="Times New Roman"/>
              </a:rPr>
              <a:t> </a:t>
            </a:r>
            <a:r>
              <a:rPr lang="en-US" sz="2600" dirty="0">
                <a:latin typeface="Times New Roman"/>
                <a:cs typeface="Times New Roman"/>
              </a:rPr>
              <a:t>factors</a:t>
            </a:r>
            <a:r>
              <a:rPr lang="en-US" sz="2600" spc="-40" dirty="0">
                <a:latin typeface="Times New Roman"/>
                <a:cs typeface="Times New Roman"/>
              </a:rPr>
              <a:t> </a:t>
            </a:r>
            <a:r>
              <a:rPr lang="en-US" sz="2600" dirty="0">
                <a:latin typeface="Times New Roman"/>
                <a:cs typeface="Times New Roman"/>
              </a:rPr>
              <a:t>like</a:t>
            </a:r>
            <a:r>
              <a:rPr lang="en-US" sz="2600" spc="5" dirty="0">
                <a:latin typeface="Times New Roman"/>
                <a:cs typeface="Times New Roman"/>
              </a:rPr>
              <a:t> </a:t>
            </a:r>
            <a:r>
              <a:rPr lang="en-US" sz="2600" dirty="0">
                <a:latin typeface="Times New Roman"/>
                <a:cs typeface="Times New Roman"/>
              </a:rPr>
              <a:t>market</a:t>
            </a:r>
            <a:r>
              <a:rPr lang="en-US" sz="2600" spc="-30" dirty="0">
                <a:latin typeface="Times New Roman"/>
                <a:cs typeface="Times New Roman"/>
              </a:rPr>
              <a:t> </a:t>
            </a:r>
            <a:r>
              <a:rPr lang="en-US" sz="2600" dirty="0">
                <a:latin typeface="Times New Roman"/>
                <a:cs typeface="Times New Roman"/>
              </a:rPr>
              <a:t>demand,</a:t>
            </a:r>
            <a:r>
              <a:rPr lang="en-US" sz="2600" spc="-20" dirty="0">
                <a:latin typeface="Times New Roman"/>
                <a:cs typeface="Times New Roman"/>
              </a:rPr>
              <a:t> </a:t>
            </a:r>
            <a:r>
              <a:rPr lang="en-US" sz="2600" dirty="0">
                <a:latin typeface="Times New Roman"/>
                <a:cs typeface="Times New Roman"/>
              </a:rPr>
              <a:t>adoption</a:t>
            </a:r>
            <a:r>
              <a:rPr lang="en-US" sz="2600" spc="-45" dirty="0">
                <a:latin typeface="Times New Roman"/>
                <a:cs typeface="Times New Roman"/>
              </a:rPr>
              <a:t> </a:t>
            </a:r>
            <a:r>
              <a:rPr lang="en-US" sz="2600" dirty="0">
                <a:latin typeface="Times New Roman"/>
                <a:cs typeface="Times New Roman"/>
              </a:rPr>
              <a:t>rate,</a:t>
            </a:r>
            <a:r>
              <a:rPr lang="en-US" sz="2600" spc="-25" dirty="0">
                <a:latin typeface="Times New Roman"/>
                <a:cs typeface="Times New Roman"/>
              </a:rPr>
              <a:t> and 	</a:t>
            </a:r>
            <a:r>
              <a:rPr lang="en-US" sz="2600" dirty="0">
                <a:latin typeface="Times New Roman"/>
                <a:cs typeface="Times New Roman"/>
              </a:rPr>
              <a:t>regulatory</a:t>
            </a:r>
            <a:r>
              <a:rPr lang="en-US" sz="2600" spc="-60" dirty="0">
                <a:latin typeface="Times New Roman"/>
                <a:cs typeface="Times New Roman"/>
              </a:rPr>
              <a:t> </a:t>
            </a:r>
            <a:r>
              <a:rPr lang="en-US" sz="2600" dirty="0">
                <a:latin typeface="Times New Roman"/>
                <a:cs typeface="Times New Roman"/>
              </a:rPr>
              <a:t>news,</a:t>
            </a:r>
            <a:r>
              <a:rPr lang="en-US" sz="2600" spc="-25" dirty="0">
                <a:latin typeface="Times New Roman"/>
                <a:cs typeface="Times New Roman"/>
              </a:rPr>
              <a:t> </a:t>
            </a:r>
            <a:r>
              <a:rPr lang="en-US" sz="2600" dirty="0">
                <a:latin typeface="Times New Roman"/>
                <a:cs typeface="Times New Roman"/>
              </a:rPr>
              <a:t>is</a:t>
            </a:r>
            <a:r>
              <a:rPr lang="en-US" sz="2600" spc="-20" dirty="0">
                <a:latin typeface="Times New Roman"/>
                <a:cs typeface="Times New Roman"/>
              </a:rPr>
              <a:t> </a:t>
            </a:r>
            <a:r>
              <a:rPr lang="en-US" sz="2600" dirty="0">
                <a:latin typeface="Times New Roman"/>
                <a:cs typeface="Times New Roman"/>
              </a:rPr>
              <a:t>unreliable</a:t>
            </a:r>
            <a:r>
              <a:rPr lang="en-US" sz="2600" spc="-15" dirty="0">
                <a:latin typeface="Times New Roman"/>
                <a:cs typeface="Times New Roman"/>
              </a:rPr>
              <a:t> </a:t>
            </a:r>
            <a:r>
              <a:rPr lang="en-US" sz="2600" dirty="0">
                <a:latin typeface="Times New Roman"/>
                <a:cs typeface="Times New Roman"/>
              </a:rPr>
              <a:t>due</a:t>
            </a:r>
            <a:r>
              <a:rPr lang="en-US" sz="2600" spc="-50" dirty="0">
                <a:latin typeface="Times New Roman"/>
                <a:cs typeface="Times New Roman"/>
              </a:rPr>
              <a:t> </a:t>
            </a:r>
            <a:r>
              <a:rPr lang="en-US" sz="2600" dirty="0">
                <a:latin typeface="Times New Roman"/>
                <a:cs typeface="Times New Roman"/>
              </a:rPr>
              <a:t>to</a:t>
            </a:r>
            <a:r>
              <a:rPr lang="en-US" sz="2600" spc="-15" dirty="0">
                <a:latin typeface="Times New Roman"/>
                <a:cs typeface="Times New Roman"/>
              </a:rPr>
              <a:t> </a:t>
            </a:r>
            <a:r>
              <a:rPr lang="en-US" sz="2600" dirty="0">
                <a:latin typeface="Times New Roman"/>
                <a:cs typeface="Times New Roman"/>
              </a:rPr>
              <a:t>the</a:t>
            </a:r>
            <a:r>
              <a:rPr lang="en-US" sz="2600" spc="-30" dirty="0">
                <a:latin typeface="Times New Roman"/>
                <a:cs typeface="Times New Roman"/>
              </a:rPr>
              <a:t> </a:t>
            </a:r>
            <a:r>
              <a:rPr lang="en-US" sz="2600" dirty="0">
                <a:latin typeface="Times New Roman"/>
                <a:cs typeface="Times New Roman"/>
              </a:rPr>
              <a:t>rapidly</a:t>
            </a:r>
            <a:r>
              <a:rPr lang="en-US" sz="2600" spc="-75" dirty="0">
                <a:latin typeface="Times New Roman"/>
                <a:cs typeface="Times New Roman"/>
              </a:rPr>
              <a:t> </a:t>
            </a:r>
            <a:r>
              <a:rPr lang="en-US" sz="2600" dirty="0">
                <a:latin typeface="Times New Roman"/>
                <a:cs typeface="Times New Roman"/>
              </a:rPr>
              <a:t>evolving</a:t>
            </a:r>
            <a:r>
              <a:rPr lang="en-US" sz="2600" spc="-10" dirty="0">
                <a:latin typeface="Times New Roman"/>
                <a:cs typeface="Times New Roman"/>
              </a:rPr>
              <a:t> </a:t>
            </a:r>
            <a:r>
              <a:rPr lang="en-US" sz="2600" dirty="0">
                <a:latin typeface="Times New Roman"/>
                <a:cs typeface="Times New Roman"/>
              </a:rPr>
              <a:t>nature</a:t>
            </a:r>
            <a:r>
              <a:rPr lang="en-US" sz="2600" spc="-40" dirty="0">
                <a:latin typeface="Times New Roman"/>
                <a:cs typeface="Times New Roman"/>
              </a:rPr>
              <a:t> </a:t>
            </a:r>
            <a:r>
              <a:rPr lang="en-US" sz="2600" dirty="0">
                <a:latin typeface="Times New Roman"/>
                <a:cs typeface="Times New Roman"/>
              </a:rPr>
              <a:t>of</a:t>
            </a:r>
            <a:r>
              <a:rPr lang="en-US" sz="2600" spc="-50" dirty="0">
                <a:latin typeface="Times New Roman"/>
                <a:cs typeface="Times New Roman"/>
              </a:rPr>
              <a:t> </a:t>
            </a:r>
            <a:r>
              <a:rPr lang="en-US" sz="2600" spc="-25" dirty="0">
                <a:latin typeface="Times New Roman"/>
                <a:cs typeface="Times New Roman"/>
              </a:rPr>
              <a:t>the </a:t>
            </a:r>
            <a:r>
              <a:rPr lang="en-US" sz="2600" dirty="0">
                <a:latin typeface="Times New Roman"/>
                <a:cs typeface="Times New Roman"/>
              </a:rPr>
              <a:t>cryptocurrency</a:t>
            </a:r>
            <a:r>
              <a:rPr lang="en-US" sz="2600" spc="-125" dirty="0">
                <a:latin typeface="Times New Roman"/>
                <a:cs typeface="Times New Roman"/>
              </a:rPr>
              <a:t> </a:t>
            </a:r>
            <a:r>
              <a:rPr lang="en-US" sz="2600" spc="-10" dirty="0">
                <a:latin typeface="Times New Roman"/>
                <a:cs typeface="Times New Roman"/>
              </a:rPr>
              <a:t>ecosystem.</a:t>
            </a:r>
            <a:endParaRPr lang="en-US" sz="2600" dirty="0">
              <a:latin typeface="Times New Roman"/>
              <a:cs typeface="Times New Roman"/>
            </a:endParaRPr>
          </a:p>
          <a:p>
            <a:pPr algn="just"/>
            <a:r>
              <a:rPr lang="en-US" sz="2600" b="1" dirty="0">
                <a:latin typeface="Times New Roman"/>
                <a:cs typeface="Times New Roman"/>
              </a:rPr>
              <a:t>Limitations</a:t>
            </a:r>
            <a:r>
              <a:rPr lang="en-US" sz="2600" b="1" spc="-65" dirty="0">
                <a:latin typeface="Times New Roman"/>
                <a:cs typeface="Times New Roman"/>
              </a:rPr>
              <a:t> </a:t>
            </a:r>
            <a:r>
              <a:rPr lang="en-US" sz="2600" b="1" dirty="0">
                <a:latin typeface="Times New Roman"/>
                <a:cs typeface="Times New Roman"/>
              </a:rPr>
              <a:t>of</a:t>
            </a:r>
            <a:r>
              <a:rPr lang="en-US" sz="2600" b="1" spc="-80" dirty="0">
                <a:latin typeface="Times New Roman"/>
                <a:cs typeface="Times New Roman"/>
              </a:rPr>
              <a:t> </a:t>
            </a:r>
            <a:r>
              <a:rPr lang="en-US" sz="2600" b="1" dirty="0">
                <a:latin typeface="Times New Roman"/>
                <a:cs typeface="Times New Roman"/>
              </a:rPr>
              <a:t>technical</a:t>
            </a:r>
            <a:r>
              <a:rPr lang="en-US" sz="2600" b="1" spc="-85" dirty="0">
                <a:latin typeface="Times New Roman"/>
                <a:cs typeface="Times New Roman"/>
              </a:rPr>
              <a:t> </a:t>
            </a:r>
            <a:r>
              <a:rPr lang="en-US" sz="2600" b="1" dirty="0">
                <a:latin typeface="Times New Roman"/>
                <a:cs typeface="Times New Roman"/>
              </a:rPr>
              <a:t>analysis</a:t>
            </a:r>
            <a:r>
              <a:rPr lang="en-US" sz="2600" b="1" spc="-90" dirty="0">
                <a:latin typeface="Times New Roman"/>
                <a:cs typeface="Times New Roman"/>
              </a:rPr>
              <a:t> </a:t>
            </a:r>
            <a:r>
              <a:rPr lang="en-US" sz="2600" b="1" dirty="0">
                <a:latin typeface="Times New Roman"/>
                <a:cs typeface="Times New Roman"/>
              </a:rPr>
              <a:t>:-</a:t>
            </a:r>
            <a:r>
              <a:rPr lang="en-US" sz="2600" b="1" spc="-65" dirty="0">
                <a:latin typeface="Times New Roman"/>
                <a:cs typeface="Times New Roman"/>
              </a:rPr>
              <a:t> </a:t>
            </a:r>
            <a:r>
              <a:rPr lang="en-US" sz="2600" spc="-10" dirty="0">
                <a:latin typeface="Times New Roman"/>
                <a:cs typeface="Times New Roman"/>
              </a:rPr>
              <a:t>Technical</a:t>
            </a:r>
            <a:r>
              <a:rPr lang="en-US" sz="2600" spc="-105" dirty="0">
                <a:latin typeface="Times New Roman"/>
                <a:cs typeface="Times New Roman"/>
              </a:rPr>
              <a:t> </a:t>
            </a:r>
            <a:r>
              <a:rPr lang="en-US" sz="2600" dirty="0">
                <a:latin typeface="Times New Roman"/>
                <a:cs typeface="Times New Roman"/>
              </a:rPr>
              <a:t>analysis</a:t>
            </a:r>
            <a:r>
              <a:rPr lang="en-US" sz="2600" spc="-75" dirty="0">
                <a:latin typeface="Times New Roman"/>
                <a:cs typeface="Times New Roman"/>
              </a:rPr>
              <a:t> </a:t>
            </a:r>
            <a:r>
              <a:rPr lang="en-US" sz="2600" dirty="0">
                <a:latin typeface="Times New Roman"/>
                <a:cs typeface="Times New Roman"/>
              </a:rPr>
              <a:t>primarily</a:t>
            </a:r>
            <a:r>
              <a:rPr lang="en-US" sz="2600" spc="-110" dirty="0">
                <a:latin typeface="Times New Roman"/>
                <a:cs typeface="Times New Roman"/>
              </a:rPr>
              <a:t> </a:t>
            </a:r>
            <a:r>
              <a:rPr lang="en-US" sz="2600" dirty="0">
                <a:latin typeface="Times New Roman"/>
                <a:cs typeface="Times New Roman"/>
              </a:rPr>
              <a:t>focuses</a:t>
            </a:r>
            <a:r>
              <a:rPr lang="en-US" sz="2600" spc="-65" dirty="0">
                <a:latin typeface="Times New Roman"/>
                <a:cs typeface="Times New Roman"/>
              </a:rPr>
              <a:t> </a:t>
            </a:r>
            <a:r>
              <a:rPr lang="en-US" sz="2600" spc="-25" dirty="0">
                <a:latin typeface="Times New Roman"/>
                <a:cs typeface="Times New Roman"/>
              </a:rPr>
              <a:t>on </a:t>
            </a:r>
            <a:r>
              <a:rPr lang="en-US" sz="2600" spc="-10" dirty="0">
                <a:latin typeface="Times New Roman"/>
                <a:cs typeface="Times New Roman"/>
              </a:rPr>
              <a:t>short-</a:t>
            </a:r>
            <a:r>
              <a:rPr lang="en-US" sz="2600" dirty="0">
                <a:latin typeface="Times New Roman"/>
                <a:cs typeface="Times New Roman"/>
              </a:rPr>
              <a:t>term</a:t>
            </a:r>
            <a:r>
              <a:rPr lang="en-US" sz="2600" spc="-95" dirty="0">
                <a:latin typeface="Times New Roman"/>
                <a:cs typeface="Times New Roman"/>
              </a:rPr>
              <a:t> </a:t>
            </a:r>
            <a:r>
              <a:rPr lang="en-US" sz="2600" dirty="0">
                <a:latin typeface="Times New Roman"/>
                <a:cs typeface="Times New Roman"/>
              </a:rPr>
              <a:t>price</a:t>
            </a:r>
            <a:r>
              <a:rPr lang="en-US" sz="2600" spc="-50" dirty="0">
                <a:latin typeface="Times New Roman"/>
                <a:cs typeface="Times New Roman"/>
              </a:rPr>
              <a:t> </a:t>
            </a:r>
            <a:r>
              <a:rPr lang="en-US" sz="2600" spc="-10" dirty="0">
                <a:latin typeface="Times New Roman"/>
                <a:cs typeface="Times New Roman"/>
              </a:rPr>
              <a:t>movements</a:t>
            </a:r>
            <a:r>
              <a:rPr lang="en-US" sz="2600" spc="-60" dirty="0">
                <a:latin typeface="Times New Roman"/>
                <a:cs typeface="Times New Roman"/>
              </a:rPr>
              <a:t> </a:t>
            </a:r>
            <a:r>
              <a:rPr lang="en-US" sz="2600" dirty="0">
                <a:latin typeface="Times New Roman"/>
                <a:cs typeface="Times New Roman"/>
              </a:rPr>
              <a:t>and</a:t>
            </a:r>
            <a:r>
              <a:rPr lang="en-US" sz="2600" spc="-65" dirty="0">
                <a:latin typeface="Times New Roman"/>
                <a:cs typeface="Times New Roman"/>
              </a:rPr>
              <a:t> </a:t>
            </a:r>
            <a:r>
              <a:rPr lang="en-US" sz="2600" dirty="0">
                <a:latin typeface="Times New Roman"/>
                <a:cs typeface="Times New Roman"/>
              </a:rPr>
              <a:t>patterns,</a:t>
            </a:r>
            <a:r>
              <a:rPr lang="en-US" sz="2600" spc="-5" dirty="0">
                <a:latin typeface="Times New Roman"/>
                <a:cs typeface="Times New Roman"/>
              </a:rPr>
              <a:t> </a:t>
            </a:r>
            <a:r>
              <a:rPr lang="en-US" sz="2600" spc="-10" dirty="0">
                <a:latin typeface="Times New Roman"/>
                <a:cs typeface="Times New Roman"/>
              </a:rPr>
              <a:t>which</a:t>
            </a:r>
            <a:r>
              <a:rPr lang="en-US" sz="2600" spc="-90" dirty="0">
                <a:latin typeface="Times New Roman"/>
                <a:cs typeface="Times New Roman"/>
              </a:rPr>
              <a:t> </a:t>
            </a:r>
            <a:r>
              <a:rPr lang="en-US" sz="2600" dirty="0">
                <a:latin typeface="Times New Roman"/>
                <a:cs typeface="Times New Roman"/>
              </a:rPr>
              <a:t>may</a:t>
            </a:r>
            <a:r>
              <a:rPr lang="en-US" sz="2600" spc="-70" dirty="0">
                <a:latin typeface="Times New Roman"/>
                <a:cs typeface="Times New Roman"/>
              </a:rPr>
              <a:t> </a:t>
            </a:r>
            <a:r>
              <a:rPr lang="en-US" sz="2600" dirty="0">
                <a:latin typeface="Times New Roman"/>
                <a:cs typeface="Times New Roman"/>
              </a:rPr>
              <a:t>not</a:t>
            </a:r>
            <a:r>
              <a:rPr lang="en-US" sz="2600" spc="-60" dirty="0">
                <a:latin typeface="Times New Roman"/>
                <a:cs typeface="Times New Roman"/>
              </a:rPr>
              <a:t> </a:t>
            </a:r>
            <a:r>
              <a:rPr lang="en-US" sz="2600" dirty="0">
                <a:latin typeface="Times New Roman"/>
                <a:cs typeface="Times New Roman"/>
              </a:rPr>
              <a:t>provide</a:t>
            </a:r>
            <a:r>
              <a:rPr lang="en-US" sz="2600" spc="-65" dirty="0">
                <a:latin typeface="Times New Roman"/>
                <a:cs typeface="Times New Roman"/>
              </a:rPr>
              <a:t> </a:t>
            </a:r>
            <a:r>
              <a:rPr lang="en-US" sz="2600" spc="-10" dirty="0">
                <a:latin typeface="Times New Roman"/>
                <a:cs typeface="Times New Roman"/>
              </a:rPr>
              <a:t>reliable </a:t>
            </a:r>
            <a:r>
              <a:rPr lang="en-US" sz="2600" dirty="0">
                <a:latin typeface="Times New Roman"/>
                <a:cs typeface="Times New Roman"/>
              </a:rPr>
              <a:t>long-</a:t>
            </a:r>
            <a:r>
              <a:rPr lang="en-US" sz="2600" spc="-35" dirty="0">
                <a:latin typeface="Times New Roman"/>
                <a:cs typeface="Times New Roman"/>
              </a:rPr>
              <a:t> </a:t>
            </a:r>
            <a:r>
              <a:rPr lang="en-US" sz="2600" dirty="0">
                <a:latin typeface="Times New Roman"/>
                <a:cs typeface="Times New Roman"/>
              </a:rPr>
              <a:t>term</a:t>
            </a:r>
            <a:r>
              <a:rPr lang="en-US" sz="2600" spc="-60" dirty="0">
                <a:latin typeface="Times New Roman"/>
                <a:cs typeface="Times New Roman"/>
              </a:rPr>
              <a:t> </a:t>
            </a:r>
            <a:r>
              <a:rPr lang="en-US" sz="2600" dirty="0">
                <a:latin typeface="Times New Roman"/>
                <a:cs typeface="Times New Roman"/>
              </a:rPr>
              <a:t>predictions</a:t>
            </a:r>
            <a:r>
              <a:rPr lang="en-US" sz="2600" spc="-5" dirty="0">
                <a:latin typeface="Times New Roman"/>
                <a:cs typeface="Times New Roman"/>
              </a:rPr>
              <a:t> </a:t>
            </a:r>
            <a:r>
              <a:rPr lang="en-US" sz="2600" dirty="0">
                <a:latin typeface="Times New Roman"/>
                <a:cs typeface="Times New Roman"/>
              </a:rPr>
              <a:t>in</a:t>
            </a:r>
            <a:r>
              <a:rPr lang="en-US" sz="2600" spc="-30" dirty="0">
                <a:latin typeface="Times New Roman"/>
                <a:cs typeface="Times New Roman"/>
              </a:rPr>
              <a:t> </a:t>
            </a:r>
            <a:r>
              <a:rPr lang="en-US" sz="2600" dirty="0">
                <a:latin typeface="Times New Roman"/>
                <a:cs typeface="Times New Roman"/>
              </a:rPr>
              <a:t>a</a:t>
            </a:r>
            <a:r>
              <a:rPr lang="en-US" sz="2600" spc="-15" dirty="0">
                <a:latin typeface="Times New Roman"/>
                <a:cs typeface="Times New Roman"/>
              </a:rPr>
              <a:t> </a:t>
            </a:r>
            <a:r>
              <a:rPr lang="en-US" sz="2600" dirty="0">
                <a:latin typeface="Times New Roman"/>
                <a:cs typeface="Times New Roman"/>
              </a:rPr>
              <a:t>highly</a:t>
            </a:r>
            <a:r>
              <a:rPr lang="en-US" sz="2600" spc="-30" dirty="0">
                <a:latin typeface="Times New Roman"/>
                <a:cs typeface="Times New Roman"/>
              </a:rPr>
              <a:t> </a:t>
            </a:r>
            <a:r>
              <a:rPr lang="en-US" sz="2600" dirty="0">
                <a:latin typeface="Times New Roman"/>
                <a:cs typeface="Times New Roman"/>
              </a:rPr>
              <a:t>volatile</a:t>
            </a:r>
            <a:r>
              <a:rPr lang="en-US" sz="2600" spc="25" dirty="0">
                <a:latin typeface="Times New Roman"/>
                <a:cs typeface="Times New Roman"/>
              </a:rPr>
              <a:t> </a:t>
            </a:r>
            <a:r>
              <a:rPr lang="en-US" sz="2600" dirty="0">
                <a:latin typeface="Times New Roman"/>
                <a:cs typeface="Times New Roman"/>
              </a:rPr>
              <a:t>market</a:t>
            </a:r>
            <a:r>
              <a:rPr lang="en-US" sz="2600" spc="-10" dirty="0">
                <a:latin typeface="Times New Roman"/>
                <a:cs typeface="Times New Roman"/>
              </a:rPr>
              <a:t> </a:t>
            </a:r>
            <a:r>
              <a:rPr lang="en-US" sz="2600" dirty="0">
                <a:latin typeface="Times New Roman"/>
                <a:cs typeface="Times New Roman"/>
              </a:rPr>
              <a:t>like</a:t>
            </a:r>
            <a:r>
              <a:rPr lang="en-US" sz="2600" spc="-15" dirty="0">
                <a:latin typeface="Times New Roman"/>
                <a:cs typeface="Times New Roman"/>
              </a:rPr>
              <a:t> </a:t>
            </a:r>
            <a:r>
              <a:rPr lang="en-US" sz="2600" spc="-10" dirty="0">
                <a:latin typeface="Times New Roman"/>
                <a:cs typeface="Times New Roman"/>
              </a:rPr>
              <a:t>cryptocurrency.</a:t>
            </a:r>
            <a:endParaRPr lang="en-US" altLang="en-US" sz="2600" dirty="0">
              <a:latin typeface="Times New Roman" panose="02020603050405020304" pitchFamily="18" charset="0"/>
            </a:endParaRPr>
          </a:p>
        </p:txBody>
      </p:sp>
      <p:sp>
        <p:nvSpPr>
          <p:cNvPr id="8196" name="Slide Number Placeholder 1"/>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5</a:t>
            </a:fld>
            <a:endParaRPr lang="en-IN" altLang="en-US" sz="1200" b="1" dirty="0">
              <a:solidFill>
                <a:srgbClr val="C00000"/>
              </a:solidFill>
            </a:endParaRPr>
          </a:p>
        </p:txBody>
      </p:sp>
      <p:pic>
        <p:nvPicPr>
          <p:cNvPr id="8197" name="Picture 5"/>
          <p:cNvPicPr/>
          <p:nvPr/>
        </p:nvPicPr>
        <p:blipFill>
          <a:blip r:embed="rId2"/>
          <a:stretch>
            <a:fillRect/>
          </a:stretch>
        </p:blipFill>
        <p:spPr>
          <a:xfrm>
            <a:off x="11299825" y="0"/>
            <a:ext cx="901700" cy="993775"/>
          </a:xfrm>
          <a:prstGeom prst="rect">
            <a:avLst/>
          </a:prstGeom>
          <a:noFill/>
          <a:ln w="9525">
            <a:noFill/>
          </a:ln>
        </p:spPr>
      </p:pic>
      <p:pic>
        <p:nvPicPr>
          <p:cNvPr id="8198"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8201"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6" name="TextBox 5">
            <a:extLst>
              <a:ext uri="{FF2B5EF4-FFF2-40B4-BE49-F238E27FC236}">
                <a16:creationId xmlns:a16="http://schemas.microsoft.com/office/drawing/2014/main" id="{F759BCB4-B5DA-3CF8-1F37-0DA1FE2BDE13}"/>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a:xfrm>
            <a:off x="838200" y="365125"/>
            <a:ext cx="10515600" cy="777875"/>
          </a:xfrm>
        </p:spPr>
        <p:txBody>
          <a:bodyPr vert="horz" wrap="square" lIns="91440" tIns="45720" rIns="91440" bIns="45720" anchor="ctr" anchorCtr="0"/>
          <a:lstStyle/>
          <a:p>
            <a:pPr eaLnBrk="1" hangingPunct="1"/>
            <a:r>
              <a:rPr lang="en-IN" altLang="en-US" b="1" dirty="0">
                <a:solidFill>
                  <a:srgbClr val="00B0F0"/>
                </a:solidFill>
                <a:latin typeface="Times New Roman" panose="02020603050405020304" pitchFamily="18" charset="0"/>
              </a:rPr>
              <a:t>Proposed System</a:t>
            </a:r>
          </a:p>
        </p:txBody>
      </p:sp>
      <p:sp>
        <p:nvSpPr>
          <p:cNvPr id="9219" name="Content Placeholder 2"/>
          <p:cNvSpPr>
            <a:spLocks noGrp="1"/>
          </p:cNvSpPr>
          <p:nvPr>
            <p:ph idx="1"/>
          </p:nvPr>
        </p:nvSpPr>
        <p:spPr>
          <a:xfrm>
            <a:off x="746125" y="1152525"/>
            <a:ext cx="10515600" cy="5184140"/>
          </a:xfrm>
        </p:spPr>
        <p:txBody>
          <a:bodyPr vert="horz" wrap="square" lIns="91440" tIns="45720" rIns="91440" bIns="45720" anchor="t" anchorCtr="0"/>
          <a:lstStyle/>
          <a:p>
            <a:pPr marL="198755" marR="464184" indent="-186690" algn="just">
              <a:lnSpc>
                <a:spcPct val="100000"/>
              </a:lnSpc>
              <a:spcBef>
                <a:spcPts val="459"/>
              </a:spcBef>
              <a:buFont typeface="Arial MT"/>
              <a:buChar char="•"/>
              <a:tabLst>
                <a:tab pos="201930" algn="l"/>
              </a:tabLst>
            </a:pPr>
            <a:r>
              <a:rPr lang="en-US" sz="2600" dirty="0">
                <a:latin typeface="Times New Roman"/>
                <a:cs typeface="Times New Roman"/>
              </a:rPr>
              <a:t>The</a:t>
            </a:r>
            <a:r>
              <a:rPr lang="en-US" sz="2600" spc="-25" dirty="0">
                <a:latin typeface="Times New Roman"/>
                <a:cs typeface="Times New Roman"/>
              </a:rPr>
              <a:t> </a:t>
            </a:r>
            <a:r>
              <a:rPr lang="en-US" sz="2600" dirty="0">
                <a:latin typeface="Times New Roman"/>
                <a:cs typeface="Times New Roman"/>
              </a:rPr>
              <a:t>proposed </a:t>
            </a:r>
            <a:r>
              <a:rPr lang="en-US" sz="2600" spc="-10" dirty="0">
                <a:latin typeface="Times New Roman"/>
                <a:cs typeface="Times New Roman"/>
              </a:rPr>
              <a:t>cryptocurrency</a:t>
            </a:r>
            <a:r>
              <a:rPr lang="en-US" sz="2600" spc="-60" dirty="0">
                <a:latin typeface="Times New Roman"/>
                <a:cs typeface="Times New Roman"/>
              </a:rPr>
              <a:t> </a:t>
            </a:r>
            <a:r>
              <a:rPr lang="en-US" sz="2600" spc="-10" dirty="0">
                <a:latin typeface="Times New Roman"/>
                <a:cs typeface="Times New Roman"/>
              </a:rPr>
              <a:t>price prediction</a:t>
            </a:r>
            <a:r>
              <a:rPr lang="en-US" sz="2600" spc="-55" dirty="0">
                <a:latin typeface="Times New Roman"/>
                <a:cs typeface="Times New Roman"/>
              </a:rPr>
              <a:t> </a:t>
            </a:r>
            <a:r>
              <a:rPr lang="en-US" sz="2600" dirty="0">
                <a:latin typeface="Times New Roman"/>
                <a:cs typeface="Times New Roman"/>
              </a:rPr>
              <a:t>addresses</a:t>
            </a:r>
            <a:r>
              <a:rPr lang="en-US" sz="2600" spc="-60" dirty="0">
                <a:latin typeface="Times New Roman"/>
                <a:cs typeface="Times New Roman"/>
              </a:rPr>
              <a:t> </a:t>
            </a:r>
            <a:r>
              <a:rPr lang="en-US" sz="2600" dirty="0">
                <a:latin typeface="Times New Roman"/>
                <a:cs typeface="Times New Roman"/>
              </a:rPr>
              <a:t>the</a:t>
            </a:r>
            <a:r>
              <a:rPr lang="en-US" sz="2600" spc="-40" dirty="0">
                <a:latin typeface="Times New Roman"/>
                <a:cs typeface="Times New Roman"/>
              </a:rPr>
              <a:t> </a:t>
            </a:r>
            <a:r>
              <a:rPr lang="en-US" sz="2600" spc="-10" dirty="0">
                <a:latin typeface="Times New Roman"/>
                <a:cs typeface="Times New Roman"/>
              </a:rPr>
              <a:t>shortcomings</a:t>
            </a:r>
            <a:r>
              <a:rPr lang="en-US" sz="2600" spc="-85" dirty="0">
                <a:latin typeface="Times New Roman"/>
                <a:cs typeface="Times New Roman"/>
              </a:rPr>
              <a:t> </a:t>
            </a:r>
            <a:r>
              <a:rPr lang="en-US" sz="2600" dirty="0">
                <a:latin typeface="Times New Roman"/>
                <a:cs typeface="Times New Roman"/>
              </a:rPr>
              <a:t>of</a:t>
            </a:r>
            <a:r>
              <a:rPr lang="en-US" sz="2600" spc="-55" dirty="0">
                <a:latin typeface="Times New Roman"/>
                <a:cs typeface="Times New Roman"/>
              </a:rPr>
              <a:t> </a:t>
            </a:r>
            <a:r>
              <a:rPr lang="en-US" sz="2600" dirty="0">
                <a:latin typeface="Times New Roman"/>
                <a:cs typeface="Times New Roman"/>
              </a:rPr>
              <a:t>the</a:t>
            </a:r>
            <a:r>
              <a:rPr lang="en-US" sz="2600" spc="-60" dirty="0">
                <a:latin typeface="Times New Roman"/>
                <a:cs typeface="Times New Roman"/>
              </a:rPr>
              <a:t> </a:t>
            </a:r>
            <a:r>
              <a:rPr lang="en-US" sz="2600" dirty="0">
                <a:latin typeface="Times New Roman"/>
                <a:cs typeface="Times New Roman"/>
              </a:rPr>
              <a:t>existing</a:t>
            </a:r>
            <a:r>
              <a:rPr lang="en-US" sz="2600" spc="-70" dirty="0">
                <a:latin typeface="Times New Roman"/>
                <a:cs typeface="Times New Roman"/>
              </a:rPr>
              <a:t> </a:t>
            </a:r>
            <a:r>
              <a:rPr lang="en-US" sz="2600" dirty="0">
                <a:latin typeface="Times New Roman"/>
                <a:cs typeface="Times New Roman"/>
              </a:rPr>
              <a:t>system</a:t>
            </a:r>
            <a:r>
              <a:rPr lang="en-US" sz="2600" spc="-35" dirty="0">
                <a:latin typeface="Times New Roman"/>
                <a:cs typeface="Times New Roman"/>
              </a:rPr>
              <a:t> </a:t>
            </a:r>
            <a:r>
              <a:rPr lang="en-US" sz="2600" dirty="0">
                <a:latin typeface="Times New Roman"/>
                <a:cs typeface="Times New Roman"/>
              </a:rPr>
              <a:t>by</a:t>
            </a:r>
            <a:r>
              <a:rPr lang="en-US" sz="2600" spc="-100" dirty="0">
                <a:latin typeface="Times New Roman"/>
                <a:cs typeface="Times New Roman"/>
              </a:rPr>
              <a:t> </a:t>
            </a:r>
            <a:r>
              <a:rPr lang="en-US" sz="2600" spc="-10" dirty="0">
                <a:latin typeface="Times New Roman"/>
                <a:cs typeface="Times New Roman"/>
              </a:rPr>
              <a:t>leveraging </a:t>
            </a:r>
            <a:r>
              <a:rPr lang="en-US" sz="2600" dirty="0">
                <a:latin typeface="Times New Roman"/>
                <a:cs typeface="Times New Roman"/>
              </a:rPr>
              <a:t>machine</a:t>
            </a:r>
            <a:r>
              <a:rPr lang="en-US" sz="2600" spc="-45" dirty="0">
                <a:latin typeface="Times New Roman"/>
                <a:cs typeface="Times New Roman"/>
              </a:rPr>
              <a:t> </a:t>
            </a:r>
            <a:r>
              <a:rPr lang="en-US" sz="2600" dirty="0">
                <a:latin typeface="Times New Roman"/>
                <a:cs typeface="Times New Roman"/>
              </a:rPr>
              <a:t>learning</a:t>
            </a:r>
            <a:r>
              <a:rPr lang="en-US" sz="2600" spc="-55" dirty="0">
                <a:latin typeface="Times New Roman"/>
                <a:cs typeface="Times New Roman"/>
              </a:rPr>
              <a:t> </a:t>
            </a:r>
            <a:r>
              <a:rPr lang="en-US" sz="2600" dirty="0">
                <a:latin typeface="Times New Roman"/>
                <a:cs typeface="Times New Roman"/>
              </a:rPr>
              <a:t>algorithms</a:t>
            </a:r>
            <a:r>
              <a:rPr lang="en-US" sz="2600" spc="-45" dirty="0">
                <a:latin typeface="Times New Roman"/>
                <a:cs typeface="Times New Roman"/>
              </a:rPr>
              <a:t> </a:t>
            </a:r>
            <a:r>
              <a:rPr lang="en-US" sz="2600" dirty="0">
                <a:latin typeface="Times New Roman"/>
                <a:cs typeface="Times New Roman"/>
              </a:rPr>
              <a:t>to</a:t>
            </a:r>
            <a:r>
              <a:rPr lang="en-US" sz="2600" spc="-40" dirty="0">
                <a:latin typeface="Times New Roman"/>
                <a:cs typeface="Times New Roman"/>
              </a:rPr>
              <a:t> </a:t>
            </a:r>
            <a:r>
              <a:rPr lang="en-US" sz="2600" dirty="0">
                <a:latin typeface="Times New Roman"/>
                <a:cs typeface="Times New Roman"/>
              </a:rPr>
              <a:t>predict</a:t>
            </a:r>
            <a:r>
              <a:rPr lang="en-US" sz="2600" spc="-45" dirty="0">
                <a:latin typeface="Times New Roman"/>
                <a:cs typeface="Times New Roman"/>
              </a:rPr>
              <a:t> </a:t>
            </a:r>
            <a:r>
              <a:rPr lang="en-US" sz="2600" dirty="0">
                <a:latin typeface="Times New Roman"/>
                <a:cs typeface="Times New Roman"/>
              </a:rPr>
              <a:t>future</a:t>
            </a:r>
            <a:r>
              <a:rPr lang="en-US" sz="2600" spc="-40" dirty="0">
                <a:latin typeface="Times New Roman"/>
                <a:cs typeface="Times New Roman"/>
              </a:rPr>
              <a:t> </a:t>
            </a:r>
            <a:r>
              <a:rPr lang="en-US" sz="2600" dirty="0">
                <a:latin typeface="Times New Roman"/>
                <a:cs typeface="Times New Roman"/>
              </a:rPr>
              <a:t>cryptocurrency</a:t>
            </a:r>
            <a:r>
              <a:rPr lang="en-US" sz="2600" spc="-75" dirty="0">
                <a:latin typeface="Times New Roman"/>
                <a:cs typeface="Times New Roman"/>
              </a:rPr>
              <a:t> </a:t>
            </a:r>
            <a:r>
              <a:rPr lang="en-US" sz="2600" spc="-10" dirty="0">
                <a:latin typeface="Times New Roman"/>
                <a:cs typeface="Times New Roman"/>
              </a:rPr>
              <a:t>prices.</a:t>
            </a:r>
            <a:endParaRPr lang="en-US" sz="2600" dirty="0">
              <a:latin typeface="Times New Roman"/>
              <a:cs typeface="Times New Roman"/>
            </a:endParaRPr>
          </a:p>
          <a:p>
            <a:pPr marL="198755" marR="107950" indent="-186690" algn="just">
              <a:lnSpc>
                <a:spcPct val="100000"/>
              </a:lnSpc>
              <a:buFont typeface="Arial MT"/>
              <a:buChar char="•"/>
              <a:tabLst>
                <a:tab pos="201930" algn="l"/>
              </a:tabLst>
            </a:pPr>
            <a:r>
              <a:rPr lang="en-US" sz="2600" dirty="0">
                <a:latin typeface="Times New Roman"/>
                <a:cs typeface="Times New Roman"/>
              </a:rPr>
              <a:t>Our</a:t>
            </a:r>
            <a:r>
              <a:rPr lang="en-US" sz="2600" spc="-25" dirty="0">
                <a:latin typeface="Times New Roman"/>
                <a:cs typeface="Times New Roman"/>
              </a:rPr>
              <a:t> </a:t>
            </a:r>
            <a:r>
              <a:rPr lang="en-US" sz="2600" dirty="0">
                <a:latin typeface="Times New Roman"/>
                <a:cs typeface="Times New Roman"/>
              </a:rPr>
              <a:t>system</a:t>
            </a:r>
            <a:r>
              <a:rPr lang="en-US" sz="2600" spc="-45" dirty="0">
                <a:latin typeface="Times New Roman"/>
                <a:cs typeface="Times New Roman"/>
              </a:rPr>
              <a:t> </a:t>
            </a:r>
            <a:r>
              <a:rPr lang="en-US" sz="2600" dirty="0">
                <a:latin typeface="Times New Roman"/>
                <a:cs typeface="Times New Roman"/>
              </a:rPr>
              <a:t>integrates</a:t>
            </a:r>
            <a:r>
              <a:rPr lang="en-US" sz="2600" spc="-35" dirty="0">
                <a:latin typeface="Times New Roman"/>
                <a:cs typeface="Times New Roman"/>
              </a:rPr>
              <a:t> </a:t>
            </a:r>
            <a:r>
              <a:rPr lang="en-US" sz="2600" dirty="0">
                <a:latin typeface="Times New Roman"/>
                <a:cs typeface="Times New Roman"/>
              </a:rPr>
              <a:t>real-time</a:t>
            </a:r>
            <a:r>
              <a:rPr lang="en-US" sz="2600" spc="-25" dirty="0">
                <a:latin typeface="Times New Roman"/>
                <a:cs typeface="Times New Roman"/>
              </a:rPr>
              <a:t> </a:t>
            </a:r>
            <a:r>
              <a:rPr lang="en-US" sz="2600" spc="-10" dirty="0">
                <a:latin typeface="Times New Roman"/>
                <a:cs typeface="Times New Roman"/>
              </a:rPr>
              <a:t>data, features</a:t>
            </a:r>
            <a:r>
              <a:rPr lang="en-US" sz="2600" spc="-65" dirty="0">
                <a:latin typeface="Times New Roman"/>
                <a:cs typeface="Times New Roman"/>
              </a:rPr>
              <a:t> </a:t>
            </a:r>
            <a:r>
              <a:rPr lang="en-US" sz="2600" dirty="0">
                <a:latin typeface="Times New Roman"/>
                <a:cs typeface="Times New Roman"/>
              </a:rPr>
              <a:t>a</a:t>
            </a:r>
            <a:r>
              <a:rPr lang="en-US" sz="2600" spc="-35" dirty="0">
                <a:latin typeface="Times New Roman"/>
                <a:cs typeface="Times New Roman"/>
              </a:rPr>
              <a:t> </a:t>
            </a:r>
            <a:r>
              <a:rPr lang="en-US" sz="2600" spc="-25" dirty="0">
                <a:latin typeface="Times New Roman"/>
                <a:cs typeface="Times New Roman"/>
              </a:rPr>
              <a:t>user-</a:t>
            </a:r>
            <a:r>
              <a:rPr lang="en-US" sz="2600" spc="-10" dirty="0">
                <a:latin typeface="Times New Roman"/>
                <a:cs typeface="Times New Roman"/>
              </a:rPr>
              <a:t>friendly</a:t>
            </a:r>
            <a:r>
              <a:rPr lang="en-US" sz="2600" spc="-114" dirty="0">
                <a:latin typeface="Times New Roman"/>
                <a:cs typeface="Times New Roman"/>
              </a:rPr>
              <a:t> </a:t>
            </a:r>
            <a:r>
              <a:rPr lang="en-US" sz="2600" spc="-10" dirty="0">
                <a:latin typeface="Times New Roman"/>
                <a:cs typeface="Times New Roman"/>
              </a:rPr>
              <a:t>interface,</a:t>
            </a:r>
            <a:r>
              <a:rPr lang="en-US" sz="2600" spc="-75" dirty="0">
                <a:latin typeface="Times New Roman"/>
                <a:cs typeface="Times New Roman"/>
              </a:rPr>
              <a:t> </a:t>
            </a:r>
            <a:r>
              <a:rPr lang="en-US" sz="2600" dirty="0">
                <a:latin typeface="Times New Roman"/>
                <a:cs typeface="Times New Roman"/>
              </a:rPr>
              <a:t>offers</a:t>
            </a:r>
            <a:r>
              <a:rPr lang="en-US" sz="2600" spc="-45" dirty="0">
                <a:latin typeface="Times New Roman"/>
                <a:cs typeface="Times New Roman"/>
              </a:rPr>
              <a:t> </a:t>
            </a:r>
            <a:r>
              <a:rPr lang="en-US" sz="2600" spc="-10" dirty="0">
                <a:latin typeface="Times New Roman"/>
                <a:cs typeface="Times New Roman"/>
              </a:rPr>
              <a:t>customization,</a:t>
            </a:r>
            <a:r>
              <a:rPr lang="en-US" sz="2600" spc="-45" dirty="0">
                <a:latin typeface="Times New Roman"/>
                <a:cs typeface="Times New Roman"/>
              </a:rPr>
              <a:t> </a:t>
            </a:r>
            <a:r>
              <a:rPr lang="en-US" sz="2600" spc="-10" dirty="0">
                <a:latin typeface="Times New Roman"/>
                <a:cs typeface="Times New Roman"/>
              </a:rPr>
              <a:t>assesses</a:t>
            </a:r>
            <a:r>
              <a:rPr lang="en-US" sz="2600" spc="-45" dirty="0">
                <a:latin typeface="Times New Roman"/>
                <a:cs typeface="Times New Roman"/>
              </a:rPr>
              <a:t> </a:t>
            </a:r>
            <a:r>
              <a:rPr lang="en-US" sz="2600" spc="-20" dirty="0">
                <a:latin typeface="Times New Roman"/>
                <a:cs typeface="Times New Roman"/>
              </a:rPr>
              <a:t>accuracy,</a:t>
            </a:r>
            <a:r>
              <a:rPr lang="en-US" sz="2600" spc="-75" dirty="0">
                <a:latin typeface="Times New Roman"/>
                <a:cs typeface="Times New Roman"/>
              </a:rPr>
              <a:t> </a:t>
            </a:r>
            <a:r>
              <a:rPr lang="en-US" sz="2600" spc="-25" dirty="0">
                <a:latin typeface="Times New Roman"/>
                <a:cs typeface="Times New Roman"/>
              </a:rPr>
              <a:t>and </a:t>
            </a:r>
            <a:r>
              <a:rPr lang="en-US" sz="2600" dirty="0">
                <a:latin typeface="Times New Roman"/>
                <a:cs typeface="Times New Roman"/>
              </a:rPr>
              <a:t>includes</a:t>
            </a:r>
            <a:r>
              <a:rPr lang="en-US" sz="2600" spc="-65" dirty="0">
                <a:latin typeface="Times New Roman"/>
                <a:cs typeface="Times New Roman"/>
              </a:rPr>
              <a:t> </a:t>
            </a:r>
            <a:r>
              <a:rPr lang="en-US" sz="2600" dirty="0">
                <a:latin typeface="Times New Roman"/>
                <a:cs typeface="Times New Roman"/>
              </a:rPr>
              <a:t>currency</a:t>
            </a:r>
            <a:r>
              <a:rPr lang="en-US" sz="2600" spc="-70" dirty="0">
                <a:latin typeface="Times New Roman"/>
                <a:cs typeface="Times New Roman"/>
              </a:rPr>
              <a:t> </a:t>
            </a:r>
            <a:r>
              <a:rPr lang="en-US" sz="2600" dirty="0">
                <a:latin typeface="Times New Roman"/>
                <a:cs typeface="Times New Roman"/>
              </a:rPr>
              <a:t>conversion,</a:t>
            </a:r>
            <a:r>
              <a:rPr lang="en-US" sz="2600" spc="-35" dirty="0">
                <a:latin typeface="Times New Roman"/>
                <a:cs typeface="Times New Roman"/>
              </a:rPr>
              <a:t> </a:t>
            </a:r>
            <a:r>
              <a:rPr lang="en-US" sz="2600" dirty="0">
                <a:latin typeface="Times New Roman"/>
                <a:cs typeface="Times New Roman"/>
              </a:rPr>
              <a:t>empowering</a:t>
            </a:r>
            <a:r>
              <a:rPr lang="en-US" sz="2600" spc="-50" dirty="0">
                <a:latin typeface="Times New Roman"/>
                <a:cs typeface="Times New Roman"/>
              </a:rPr>
              <a:t> </a:t>
            </a:r>
            <a:r>
              <a:rPr lang="en-US" sz="2600" dirty="0">
                <a:latin typeface="Times New Roman"/>
                <a:cs typeface="Times New Roman"/>
              </a:rPr>
              <a:t>users</a:t>
            </a:r>
            <a:r>
              <a:rPr lang="en-US" sz="2600" spc="-60" dirty="0">
                <a:latin typeface="Times New Roman"/>
                <a:cs typeface="Times New Roman"/>
              </a:rPr>
              <a:t> </a:t>
            </a:r>
            <a:r>
              <a:rPr lang="en-US" sz="2600" dirty="0">
                <a:latin typeface="Times New Roman"/>
                <a:cs typeface="Times New Roman"/>
              </a:rPr>
              <a:t>to</a:t>
            </a:r>
            <a:r>
              <a:rPr lang="en-US" sz="2600" spc="-35" dirty="0">
                <a:latin typeface="Times New Roman"/>
                <a:cs typeface="Times New Roman"/>
              </a:rPr>
              <a:t> </a:t>
            </a:r>
            <a:r>
              <a:rPr lang="en-US" sz="2600" dirty="0">
                <a:latin typeface="Times New Roman"/>
                <a:cs typeface="Times New Roman"/>
              </a:rPr>
              <a:t>make</a:t>
            </a:r>
            <a:r>
              <a:rPr lang="en-US" sz="2600" spc="-55" dirty="0">
                <a:latin typeface="Times New Roman"/>
                <a:cs typeface="Times New Roman"/>
              </a:rPr>
              <a:t> </a:t>
            </a:r>
            <a:r>
              <a:rPr lang="en-US" sz="2600" dirty="0">
                <a:latin typeface="Times New Roman"/>
                <a:cs typeface="Times New Roman"/>
              </a:rPr>
              <a:t>informed</a:t>
            </a:r>
            <a:r>
              <a:rPr lang="en-US" sz="2600" spc="-45" dirty="0">
                <a:latin typeface="Times New Roman"/>
                <a:cs typeface="Times New Roman"/>
              </a:rPr>
              <a:t> </a:t>
            </a:r>
            <a:r>
              <a:rPr lang="en-US" sz="2600" spc="-10" dirty="0">
                <a:latin typeface="Times New Roman"/>
                <a:cs typeface="Times New Roman"/>
              </a:rPr>
              <a:t>decisions.</a:t>
            </a:r>
            <a:endParaRPr lang="en-US" sz="2600" dirty="0">
              <a:latin typeface="Times New Roman"/>
              <a:cs typeface="Times New Roman"/>
            </a:endParaRPr>
          </a:p>
          <a:p>
            <a:pPr algn="just" eaLnBrk="1" hangingPunct="1"/>
            <a:r>
              <a:rPr lang="en-US" sz="2600" dirty="0">
                <a:latin typeface="Times New Roman"/>
                <a:cs typeface="Times New Roman"/>
              </a:rPr>
              <a:t>The</a:t>
            </a:r>
            <a:r>
              <a:rPr lang="en-US" sz="2600" spc="-50" dirty="0">
                <a:latin typeface="Times New Roman"/>
                <a:cs typeface="Times New Roman"/>
              </a:rPr>
              <a:t> </a:t>
            </a:r>
            <a:r>
              <a:rPr lang="en-US" sz="2600" dirty="0">
                <a:latin typeface="Times New Roman"/>
                <a:cs typeface="Times New Roman"/>
              </a:rPr>
              <a:t>proposed</a:t>
            </a:r>
            <a:r>
              <a:rPr lang="en-US" sz="2600" spc="-20" dirty="0">
                <a:latin typeface="Times New Roman"/>
                <a:cs typeface="Times New Roman"/>
              </a:rPr>
              <a:t> </a:t>
            </a:r>
            <a:r>
              <a:rPr lang="en-US" sz="2600" spc="-10" dirty="0">
                <a:latin typeface="Times New Roman"/>
                <a:cs typeface="Times New Roman"/>
              </a:rPr>
              <a:t>cryptocurrency</a:t>
            </a:r>
            <a:r>
              <a:rPr lang="en-US" sz="2600" spc="-105" dirty="0">
                <a:latin typeface="Times New Roman"/>
                <a:cs typeface="Times New Roman"/>
              </a:rPr>
              <a:t> </a:t>
            </a:r>
            <a:r>
              <a:rPr lang="en-US" sz="2600" dirty="0">
                <a:latin typeface="Times New Roman"/>
                <a:cs typeface="Times New Roman"/>
              </a:rPr>
              <a:t>price</a:t>
            </a:r>
            <a:r>
              <a:rPr lang="en-US" sz="2600" spc="-15" dirty="0">
                <a:latin typeface="Times New Roman"/>
                <a:cs typeface="Times New Roman"/>
              </a:rPr>
              <a:t> </a:t>
            </a:r>
            <a:r>
              <a:rPr lang="en-US" sz="2600" dirty="0">
                <a:latin typeface="Times New Roman"/>
                <a:cs typeface="Times New Roman"/>
              </a:rPr>
              <a:t>prediction</a:t>
            </a:r>
            <a:r>
              <a:rPr lang="en-US" sz="2600" spc="-40" dirty="0">
                <a:latin typeface="Times New Roman"/>
                <a:cs typeface="Times New Roman"/>
              </a:rPr>
              <a:t> </a:t>
            </a:r>
            <a:r>
              <a:rPr lang="en-US" sz="2600" spc="-10" dirty="0">
                <a:latin typeface="Times New Roman"/>
                <a:cs typeface="Times New Roman"/>
              </a:rPr>
              <a:t>improves </a:t>
            </a:r>
            <a:r>
              <a:rPr lang="en-US" sz="2600" dirty="0">
                <a:latin typeface="Times New Roman"/>
                <a:cs typeface="Times New Roman"/>
              </a:rPr>
              <a:t>on</a:t>
            </a:r>
            <a:r>
              <a:rPr lang="en-US" sz="2600" spc="-35" dirty="0">
                <a:latin typeface="Times New Roman"/>
                <a:cs typeface="Times New Roman"/>
              </a:rPr>
              <a:t> </a:t>
            </a:r>
            <a:r>
              <a:rPr lang="en-US" sz="2600" dirty="0">
                <a:latin typeface="Times New Roman"/>
                <a:cs typeface="Times New Roman"/>
              </a:rPr>
              <a:t>current</a:t>
            </a:r>
            <a:r>
              <a:rPr lang="en-US" sz="2600" spc="-35" dirty="0">
                <a:latin typeface="Times New Roman"/>
                <a:cs typeface="Times New Roman"/>
              </a:rPr>
              <a:t> </a:t>
            </a:r>
            <a:r>
              <a:rPr lang="en-US" sz="2600" dirty="0">
                <a:latin typeface="Times New Roman"/>
                <a:cs typeface="Times New Roman"/>
              </a:rPr>
              <a:t>systems</a:t>
            </a:r>
            <a:r>
              <a:rPr lang="en-US" sz="2600" spc="-30" dirty="0">
                <a:latin typeface="Times New Roman"/>
                <a:cs typeface="Times New Roman"/>
              </a:rPr>
              <a:t> </a:t>
            </a:r>
            <a:r>
              <a:rPr lang="en-US" sz="2600" dirty="0">
                <a:latin typeface="Times New Roman"/>
                <a:cs typeface="Times New Roman"/>
              </a:rPr>
              <a:t>by</a:t>
            </a:r>
            <a:r>
              <a:rPr lang="en-US" sz="2600" spc="-55" dirty="0">
                <a:latin typeface="Times New Roman"/>
                <a:cs typeface="Times New Roman"/>
              </a:rPr>
              <a:t> </a:t>
            </a:r>
            <a:r>
              <a:rPr lang="en-US" sz="2600" dirty="0">
                <a:latin typeface="Times New Roman"/>
                <a:cs typeface="Times New Roman"/>
              </a:rPr>
              <a:t>using</a:t>
            </a:r>
            <a:r>
              <a:rPr lang="en-US" sz="2600" spc="-20" dirty="0">
                <a:latin typeface="Times New Roman"/>
                <a:cs typeface="Times New Roman"/>
              </a:rPr>
              <a:t> </a:t>
            </a:r>
            <a:r>
              <a:rPr lang="en-US" sz="2600" dirty="0">
                <a:latin typeface="Times New Roman"/>
                <a:cs typeface="Times New Roman"/>
              </a:rPr>
              <a:t>machine</a:t>
            </a:r>
            <a:r>
              <a:rPr lang="en-US" sz="2600" spc="15" dirty="0">
                <a:latin typeface="Times New Roman"/>
                <a:cs typeface="Times New Roman"/>
              </a:rPr>
              <a:t> </a:t>
            </a:r>
            <a:r>
              <a:rPr lang="en-US" sz="2600" dirty="0">
                <a:latin typeface="Times New Roman"/>
                <a:cs typeface="Times New Roman"/>
              </a:rPr>
              <a:t>learning</a:t>
            </a:r>
            <a:r>
              <a:rPr lang="en-US" sz="2600" spc="-35" dirty="0">
                <a:latin typeface="Times New Roman"/>
                <a:cs typeface="Times New Roman"/>
              </a:rPr>
              <a:t> </a:t>
            </a:r>
            <a:r>
              <a:rPr lang="en-US" sz="2600" dirty="0">
                <a:latin typeface="Times New Roman"/>
                <a:cs typeface="Times New Roman"/>
              </a:rPr>
              <a:t>algorithms</a:t>
            </a:r>
            <a:r>
              <a:rPr lang="en-US" sz="2600" spc="-30" dirty="0">
                <a:latin typeface="Times New Roman"/>
                <a:cs typeface="Times New Roman"/>
              </a:rPr>
              <a:t> </a:t>
            </a:r>
            <a:r>
              <a:rPr lang="en-US" sz="2600" dirty="0">
                <a:latin typeface="Times New Roman"/>
                <a:cs typeface="Times New Roman"/>
              </a:rPr>
              <a:t>to predict</a:t>
            </a:r>
            <a:r>
              <a:rPr lang="en-US" sz="2600" spc="-25" dirty="0">
                <a:latin typeface="Times New Roman"/>
                <a:cs typeface="Times New Roman"/>
              </a:rPr>
              <a:t> </a:t>
            </a:r>
            <a:r>
              <a:rPr lang="en-US" sz="2600" spc="-10" dirty="0">
                <a:latin typeface="Times New Roman"/>
                <a:cs typeface="Times New Roman"/>
              </a:rPr>
              <a:t>future </a:t>
            </a:r>
            <a:r>
              <a:rPr lang="en-US" sz="2600" dirty="0">
                <a:latin typeface="Times New Roman"/>
                <a:cs typeface="Times New Roman"/>
              </a:rPr>
              <a:t>cryptocurrency</a:t>
            </a:r>
            <a:r>
              <a:rPr lang="en-US" sz="2600" spc="-125" dirty="0">
                <a:latin typeface="Times New Roman"/>
                <a:cs typeface="Times New Roman"/>
              </a:rPr>
              <a:t> </a:t>
            </a:r>
            <a:r>
              <a:rPr lang="en-US" sz="2600" spc="-10" dirty="0">
                <a:latin typeface="Times New Roman"/>
                <a:cs typeface="Times New Roman"/>
              </a:rPr>
              <a:t>prices. </a:t>
            </a:r>
          </a:p>
        </p:txBody>
      </p:sp>
      <p:sp>
        <p:nvSpPr>
          <p:cNvPr id="9220" name="Slide Number Placeholder 1"/>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6</a:t>
            </a:fld>
            <a:endParaRPr lang="en-IN" altLang="en-US" sz="1200" b="1" dirty="0">
              <a:solidFill>
                <a:srgbClr val="C00000"/>
              </a:solidFill>
            </a:endParaRPr>
          </a:p>
        </p:txBody>
      </p:sp>
      <p:pic>
        <p:nvPicPr>
          <p:cNvPr id="9221" name="Picture 5"/>
          <p:cNvPicPr/>
          <p:nvPr/>
        </p:nvPicPr>
        <p:blipFill>
          <a:blip r:embed="rId2"/>
          <a:stretch>
            <a:fillRect/>
          </a:stretch>
        </p:blipFill>
        <p:spPr>
          <a:xfrm>
            <a:off x="11299825" y="0"/>
            <a:ext cx="901700" cy="993775"/>
          </a:xfrm>
          <a:prstGeom prst="rect">
            <a:avLst/>
          </a:prstGeom>
          <a:noFill/>
          <a:ln w="9525">
            <a:noFill/>
          </a:ln>
        </p:spPr>
      </p:pic>
      <p:pic>
        <p:nvPicPr>
          <p:cNvPr id="9222"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9225"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6" name="TextBox 5">
            <a:extLst>
              <a:ext uri="{FF2B5EF4-FFF2-40B4-BE49-F238E27FC236}">
                <a16:creationId xmlns:a16="http://schemas.microsoft.com/office/drawing/2014/main" id="{B4C319C0-F36D-E98B-7C8B-5BF000781810}"/>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838200" y="365125"/>
            <a:ext cx="10515600" cy="727075"/>
          </a:xfrm>
        </p:spPr>
        <p:txBody>
          <a:bodyPr vert="horz" wrap="square" lIns="91440" tIns="45720" rIns="91440" bIns="45720" anchor="ctr" anchorCtr="0"/>
          <a:lstStyle/>
          <a:p>
            <a:pPr eaLnBrk="1" hangingPunct="1"/>
            <a:r>
              <a:rPr lang="en-IN" altLang="en-US" b="1" dirty="0">
                <a:solidFill>
                  <a:srgbClr val="00B0F0"/>
                </a:solidFill>
                <a:latin typeface="Times New Roman" panose="02020603050405020304" pitchFamily="18" charset="0"/>
              </a:rPr>
              <a:t>System Architecture </a:t>
            </a:r>
          </a:p>
        </p:txBody>
      </p:sp>
      <p:sp>
        <p:nvSpPr>
          <p:cNvPr id="12291" name="Slide Number Placeholder 1"/>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7</a:t>
            </a:fld>
            <a:endParaRPr lang="en-IN" altLang="en-US" sz="1200" b="1" dirty="0">
              <a:solidFill>
                <a:srgbClr val="C00000"/>
              </a:solidFill>
            </a:endParaRPr>
          </a:p>
        </p:txBody>
      </p:sp>
      <p:pic>
        <p:nvPicPr>
          <p:cNvPr id="12293" name="Picture 5"/>
          <p:cNvPicPr/>
          <p:nvPr/>
        </p:nvPicPr>
        <p:blipFill>
          <a:blip r:embed="rId2"/>
          <a:stretch>
            <a:fillRect/>
          </a:stretch>
        </p:blipFill>
        <p:spPr>
          <a:xfrm>
            <a:off x="11290300" y="0"/>
            <a:ext cx="901700" cy="993775"/>
          </a:xfrm>
          <a:prstGeom prst="rect">
            <a:avLst/>
          </a:prstGeom>
          <a:noFill/>
          <a:ln w="9525">
            <a:noFill/>
          </a:ln>
        </p:spPr>
      </p:pic>
      <p:pic>
        <p:nvPicPr>
          <p:cNvPr id="12294"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2297"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6" name="TextBox 5">
            <a:extLst>
              <a:ext uri="{FF2B5EF4-FFF2-40B4-BE49-F238E27FC236}">
                <a16:creationId xmlns:a16="http://schemas.microsoft.com/office/drawing/2014/main" id="{94D7887A-E420-D51C-95D7-AB585685B752}"/>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A1D4CAE0-02C5-36C0-0A16-B9FB55DE7F8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47467" y="1187450"/>
            <a:ext cx="7261710" cy="4933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a:xfrm>
            <a:off x="2667000" y="2535788"/>
            <a:ext cx="6858000" cy="1786424"/>
          </a:xfrm>
        </p:spPr>
        <p:txBody>
          <a:bodyPr vert="horz" wrap="square" lIns="91440" tIns="45720" rIns="91440" bIns="45720" numCol="1" rtlCol="0" anchor="b" anchorCtr="0" compatLnSpc="1">
            <a:normAutofit/>
          </a:bodyPr>
          <a:lstStyle/>
          <a:p>
            <a:pPr marL="0" marR="0" lvl="0" indent="0" algn="ctr" defTabSz="914400" rtl="0" eaLnBrk="1" fontAlgn="auto" latinLnBrk="0" hangingPunct="1">
              <a:lnSpc>
                <a:spcPct val="90000"/>
              </a:lnSpc>
              <a:spcBef>
                <a:spcPct val="0"/>
              </a:spcBef>
              <a:spcAft>
                <a:spcPts val="0"/>
              </a:spcAft>
              <a:buClrTx/>
              <a:buSzTx/>
              <a:buFontTx/>
              <a:buNone/>
              <a:defRPr/>
            </a:pPr>
            <a:r>
              <a:rPr kumimoji="0" lang="en-IN" sz="6000" b="1" i="0" u="none" strike="noStrike" kern="1200" cap="none" spc="0" normalizeH="0" baseline="0" noProof="0" dirty="0">
                <a:ln>
                  <a:noFill/>
                </a:ln>
                <a:solidFill>
                  <a:srgbClr val="00B0F0"/>
                </a:solidFill>
                <a:effectLst/>
                <a:uLnTx/>
                <a:uFillTx/>
                <a:latin typeface="Times New Roman" panose="02020603050405020304" pitchFamily="18" charset="0"/>
                <a:ea typeface="+mj-ea"/>
                <a:cs typeface="Times New Roman" panose="02020603050405020304" pitchFamily="18" charset="0"/>
              </a:rPr>
              <a:t>Requirements Specification</a:t>
            </a:r>
          </a:p>
        </p:txBody>
      </p:sp>
      <p:sp>
        <p:nvSpPr>
          <p:cNvPr id="18435" name="Slide Number Placeholder 1"/>
          <p:cNvSpPr txBox="1">
            <a:spLocks noGrp="1"/>
          </p:cNvSpPr>
          <p:nvPr>
            <p:ph type="sldNum" sz="quarter" idx="4"/>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8</a:t>
            </a:fld>
            <a:endParaRPr lang="en-IN" altLang="en-US" sz="1200" b="1" dirty="0">
              <a:solidFill>
                <a:srgbClr val="C00000"/>
              </a:solidFill>
            </a:endParaRPr>
          </a:p>
        </p:txBody>
      </p:sp>
      <p:pic>
        <p:nvPicPr>
          <p:cNvPr id="18436" name="Picture 5"/>
          <p:cNvPicPr/>
          <p:nvPr/>
        </p:nvPicPr>
        <p:blipFill>
          <a:blip r:embed="rId2"/>
          <a:stretch>
            <a:fillRect/>
          </a:stretch>
        </p:blipFill>
        <p:spPr>
          <a:xfrm>
            <a:off x="11290300" y="0"/>
            <a:ext cx="901700" cy="993775"/>
          </a:xfrm>
          <a:prstGeom prst="rect">
            <a:avLst/>
          </a:prstGeom>
          <a:noFill/>
          <a:ln w="9525">
            <a:noFill/>
          </a:ln>
        </p:spPr>
      </p:pic>
      <p:pic>
        <p:nvPicPr>
          <p:cNvPr id="18437" name="Picture 5"/>
          <p:cNvPicPr/>
          <p:nvPr/>
        </p:nvPicPr>
        <p:blipFill>
          <a:blip r:embed="rId2"/>
          <a:stretch>
            <a:fillRect/>
          </a:stretch>
        </p:blipFill>
        <p:spPr>
          <a:xfrm>
            <a:off x="11290300" y="0"/>
            <a:ext cx="901700" cy="993775"/>
          </a:xfrm>
          <a:prstGeom prst="rect">
            <a:avLst/>
          </a:prstGeom>
          <a:noFill/>
          <a:ln w="9525">
            <a:noFill/>
          </a:ln>
        </p:spPr>
      </p:pic>
      <p:sp>
        <p:nvSpPr>
          <p:cNvPr id="5"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6" name="Rectangle 5"/>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8440" name="Picture 6"/>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7" name="TextBox 6">
            <a:extLst>
              <a:ext uri="{FF2B5EF4-FFF2-40B4-BE49-F238E27FC236}">
                <a16:creationId xmlns:a16="http://schemas.microsoft.com/office/drawing/2014/main" id="{5E2F2D89-A81C-9C98-D4DA-29E97D23165C}"/>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9" name="Content Placeholder 2"/>
          <p:cNvSpPr>
            <a:spLocks noGrp="1"/>
          </p:cNvSpPr>
          <p:nvPr>
            <p:ph idx="1"/>
          </p:nvPr>
        </p:nvSpPr>
        <p:spPr>
          <a:xfrm>
            <a:off x="400050" y="1671070"/>
            <a:ext cx="10658475" cy="2141311"/>
          </a:xfrm>
        </p:spPr>
        <p:txBody>
          <a:bodyPr vert="horz" wrap="square" lIns="91440" tIns="45720" rIns="91440" bIns="45720" anchor="t" anchorCtr="0"/>
          <a:lstStyle/>
          <a:p>
            <a:r>
              <a:rPr lang="en-IN" altLang="en-US" dirty="0">
                <a:latin typeface="Times New Roman" panose="02020603050405020304" pitchFamily="18" charset="0"/>
              </a:rPr>
              <a:t>Operating System: Windows</a:t>
            </a:r>
          </a:p>
          <a:p>
            <a:r>
              <a:rPr lang="en-IN" altLang="en-US" dirty="0">
                <a:latin typeface="Times New Roman" panose="02020603050405020304" pitchFamily="18" charset="0"/>
              </a:rPr>
              <a:t>Coding Language: Python 3.7 </a:t>
            </a:r>
          </a:p>
          <a:p>
            <a:r>
              <a:rPr lang="en-IN" altLang="en-US" dirty="0">
                <a:latin typeface="Times New Roman" panose="02020603050405020304" pitchFamily="18" charset="0"/>
              </a:rPr>
              <a:t>Platform : Jupyter Notebook </a:t>
            </a:r>
          </a:p>
          <a:p>
            <a:r>
              <a:rPr lang="en-IN" altLang="en-US" dirty="0">
                <a:latin typeface="Times New Roman" panose="02020603050405020304" pitchFamily="18" charset="0"/>
              </a:rPr>
              <a:t>Modules : Numpy , Pandas , Matplotlib , Scikit-learn</a:t>
            </a:r>
          </a:p>
          <a:p>
            <a:r>
              <a:rPr lang="en-IN" altLang="en-US" dirty="0">
                <a:latin typeface="Times New Roman" panose="02020603050405020304" pitchFamily="18" charset="0"/>
              </a:rPr>
              <a:t>Database : MySQL</a:t>
            </a:r>
          </a:p>
          <a:p>
            <a:r>
              <a:rPr lang="en-IN" altLang="en-US" dirty="0">
                <a:latin typeface="Times New Roman" panose="02020603050405020304" pitchFamily="18" charset="0"/>
              </a:rPr>
              <a:t>Framework : </a:t>
            </a:r>
            <a:r>
              <a:rPr lang="en-IN" altLang="en-US" dirty="0" err="1">
                <a:latin typeface="Times New Roman" panose="02020603050405020304" pitchFamily="18" charset="0"/>
              </a:rPr>
              <a:t>Streamlit</a:t>
            </a:r>
            <a:endParaRPr lang="en-IN" altLang="en-US" dirty="0">
              <a:latin typeface="Times New Roman" panose="02020603050405020304" pitchFamily="18" charset="0"/>
            </a:endParaRPr>
          </a:p>
          <a:p>
            <a:pPr eaLnBrk="1" hangingPunct="1"/>
            <a:endParaRPr lang="en-IN" altLang="en-US" dirty="0">
              <a:latin typeface="Times New Roman" panose="02020603050405020304" pitchFamily="18" charset="0"/>
            </a:endParaRPr>
          </a:p>
        </p:txBody>
      </p:sp>
      <p:sp>
        <p:nvSpPr>
          <p:cNvPr id="19460" name="Slide Number Placeholder 1"/>
          <p:cNvSpPr txBox="1">
            <a:spLocks noGrp="1"/>
          </p:cNvSpPr>
          <p:nvPr>
            <p:ph type="sldNum" sz="quarter" idx="12"/>
          </p:nvPr>
        </p:nvSpPr>
        <p:spPr>
          <a:noFill/>
          <a:ln>
            <a:noFill/>
          </a:ln>
        </p:spPr>
        <p:txBody>
          <a:bodyPr anchor="ctr" anchorCtr="0"/>
          <a:lstStyle/>
          <a:p>
            <a:pPr marL="0" indent="0" algn="r" eaLnBrk="1" hangingPunct="1">
              <a:lnSpc>
                <a:spcPct val="100000"/>
              </a:lnSpc>
              <a:spcBef>
                <a:spcPct val="0"/>
              </a:spcBef>
              <a:buFontTx/>
              <a:buNone/>
            </a:pPr>
            <a:fld id="{9A0DB2DC-4C9A-4742-B13C-FB6460FD3503}" type="slidenum">
              <a:rPr lang="en-IN" altLang="en-US" sz="1200" b="1" dirty="0">
                <a:solidFill>
                  <a:srgbClr val="C00000"/>
                </a:solidFill>
              </a:rPr>
              <a:t>9</a:t>
            </a:fld>
            <a:endParaRPr lang="en-IN" altLang="en-US" sz="1200" b="1" dirty="0">
              <a:solidFill>
                <a:srgbClr val="C00000"/>
              </a:solidFill>
            </a:endParaRPr>
          </a:p>
        </p:txBody>
      </p:sp>
      <p:pic>
        <p:nvPicPr>
          <p:cNvPr id="19461" name="Picture 5"/>
          <p:cNvPicPr/>
          <p:nvPr/>
        </p:nvPicPr>
        <p:blipFill>
          <a:blip r:embed="rId2"/>
          <a:stretch>
            <a:fillRect/>
          </a:stretch>
        </p:blipFill>
        <p:spPr>
          <a:xfrm>
            <a:off x="11290300" y="0"/>
            <a:ext cx="901700" cy="993775"/>
          </a:xfrm>
          <a:prstGeom prst="rect">
            <a:avLst/>
          </a:prstGeom>
          <a:noFill/>
          <a:ln w="9525">
            <a:noFill/>
          </a:ln>
        </p:spPr>
      </p:pic>
      <p:pic>
        <p:nvPicPr>
          <p:cNvPr id="19462" name="Picture 5"/>
          <p:cNvPicPr/>
          <p:nvPr/>
        </p:nvPicPr>
        <p:blipFill>
          <a:blip r:embed="rId2"/>
          <a:stretch>
            <a:fillRect/>
          </a:stretch>
        </p:blipFill>
        <p:spPr>
          <a:xfrm>
            <a:off x="11290300" y="0"/>
            <a:ext cx="901700" cy="993775"/>
          </a:xfrm>
          <a:prstGeom prst="rect">
            <a:avLst/>
          </a:prstGeom>
          <a:noFill/>
          <a:ln w="9525">
            <a:noFill/>
          </a:ln>
        </p:spPr>
      </p:pic>
      <p:sp>
        <p:nvSpPr>
          <p:cNvPr id="4" name="Rounded Rectangle 4"/>
          <p:cNvSpPr/>
          <p:nvPr/>
        </p:nvSpPr>
        <p:spPr>
          <a:xfrm>
            <a:off x="-15875" y="-128587"/>
            <a:ext cx="12207875"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endParaRPr kumimoji="0" lang="en-IN" sz="1800" b="1" i="0" u="none" strike="noStrike" kern="1200" cap="none" spc="0" normalizeH="0" baseline="0" noProof="0" dirty="0">
              <a:ln>
                <a:noFill/>
              </a:ln>
              <a:solidFill>
                <a:schemeClr val="tx1"/>
              </a:solidFill>
              <a:effectLst/>
              <a:uLnTx/>
              <a:uFillTx/>
              <a:latin typeface="Arial Rounded MT Bold" pitchFamily="34" charset="0"/>
              <a:ea typeface="+mn-ea"/>
              <a:cs typeface="+mn-cs"/>
            </a:endParaRPr>
          </a:p>
        </p:txBody>
      </p:sp>
      <p:sp>
        <p:nvSpPr>
          <p:cNvPr id="5" name="Rectangle 4"/>
          <p:cNvSpPr/>
          <p:nvPr/>
        </p:nvSpPr>
        <p:spPr>
          <a:xfrm>
            <a:off x="11261725" y="269875"/>
            <a:ext cx="914400" cy="723900"/>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anchor="ct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en-US" sz="1800" b="0" i="0" u="none" strike="noStrike" kern="1200" cap="none" spc="0" normalizeH="0" baseline="0" noProof="0">
              <a:ln>
                <a:noFill/>
              </a:ln>
              <a:solidFill>
                <a:schemeClr val="lt1"/>
              </a:solidFill>
              <a:effectLst/>
              <a:uLnTx/>
              <a:uFillTx/>
              <a:latin typeface="+mn-lt"/>
              <a:ea typeface="+mn-ea"/>
              <a:cs typeface="+mn-cs"/>
            </a:endParaRPr>
          </a:p>
        </p:txBody>
      </p:sp>
      <p:pic>
        <p:nvPicPr>
          <p:cNvPr id="19465" name="Picture 5"/>
          <p:cNvPicPr>
            <a:picLocks noChangeAspect="1"/>
          </p:cNvPicPr>
          <p:nvPr/>
        </p:nvPicPr>
        <p:blipFill>
          <a:blip r:embed="rId3"/>
          <a:stretch>
            <a:fillRect/>
          </a:stretch>
        </p:blipFill>
        <p:spPr>
          <a:xfrm>
            <a:off x="10899775" y="-128587"/>
            <a:ext cx="1276350" cy="1276350"/>
          </a:xfrm>
          <a:prstGeom prst="rect">
            <a:avLst/>
          </a:prstGeom>
          <a:noFill/>
          <a:ln w="9525">
            <a:noFill/>
          </a:ln>
        </p:spPr>
      </p:pic>
      <p:sp>
        <p:nvSpPr>
          <p:cNvPr id="2" name="Rounded Rectangle 4"/>
          <p:cNvSpPr/>
          <p:nvPr/>
        </p:nvSpPr>
        <p:spPr>
          <a:xfrm>
            <a:off x="0" y="6477000"/>
            <a:ext cx="12192000" cy="393700"/>
          </a:xfrm>
          <a:prstGeom prst="rect">
            <a:avLst/>
          </a:prstGeom>
          <a:solidFill>
            <a:srgbClr val="5B9BD5"/>
          </a:solidFill>
        </p:spPr>
        <p:style>
          <a:lnRef idx="2">
            <a:schemeClr val="accent1">
              <a:shade val="50000"/>
            </a:schemeClr>
          </a:lnRef>
          <a:fillRef idx="1">
            <a:schemeClr val="accent1"/>
          </a:fillRef>
          <a:effectRef idx="0">
            <a:schemeClr val="accent1"/>
          </a:effectRef>
          <a:fontRef idx="minor">
            <a:schemeClr val="lt1"/>
          </a:fontRef>
        </p:style>
        <p:txBody>
          <a:bodyPr anchor="ctr"/>
          <a:lstStyle/>
          <a:p>
            <a:pPr marL="0" marR="0" lvl="0" indent="0" algn="ctr" defTabSz="914400" rtl="0" eaLnBrk="0" fontAlgn="base" latinLnBrk="0" hangingPunct="0">
              <a:lnSpc>
                <a:spcPct val="100000"/>
              </a:lnSpc>
              <a:spcBef>
                <a:spcPct val="0"/>
              </a:spcBef>
              <a:spcAft>
                <a:spcPct val="0"/>
              </a:spcAft>
              <a:buClrTx/>
              <a:buSzTx/>
              <a:buFontTx/>
              <a:buNone/>
              <a:defRPr/>
            </a:pPr>
            <a:r>
              <a:rPr kumimoji="0" lang="en-IN" sz="1600" b="1" i="0" u="none" strike="noStrike" kern="1200" cap="none" spc="0" normalizeH="0" baseline="0" noProof="0" dirty="0" err="1">
                <a:ln>
                  <a:noFill/>
                </a:ln>
                <a:solidFill>
                  <a:schemeClr val="tx1"/>
                </a:solidFill>
                <a:effectLst/>
                <a:uLnTx/>
                <a:uFillTx/>
                <a:latin typeface="Arial Rounded MT Bold" pitchFamily="34" charset="0"/>
                <a:ea typeface="+mn-ea"/>
                <a:cs typeface="+mn-cs"/>
              </a:rPr>
              <a:t>B.Tech</a:t>
            </a:r>
            <a:r>
              <a:rPr kumimoji="0" lang="en-IN" sz="1600" b="1" i="0" u="none" strike="noStrike" kern="1200" cap="none" spc="0" normalizeH="0" baseline="0" noProof="0" dirty="0">
                <a:ln>
                  <a:noFill/>
                </a:ln>
                <a:solidFill>
                  <a:schemeClr val="tx1"/>
                </a:solidFill>
                <a:effectLst/>
                <a:uLnTx/>
                <a:uFillTx/>
                <a:latin typeface="Arial Rounded MT Bold" pitchFamily="34" charset="0"/>
                <a:ea typeface="+mn-ea"/>
                <a:cs typeface="+mn-cs"/>
              </a:rPr>
              <a:t> III Year – II Sem | Dept of Computational Intelligence| Application Development – II | Project Review</a:t>
            </a:r>
          </a:p>
        </p:txBody>
      </p:sp>
      <p:sp>
        <p:nvSpPr>
          <p:cNvPr id="7" name="Title 1">
            <a:extLst>
              <a:ext uri="{FF2B5EF4-FFF2-40B4-BE49-F238E27FC236}">
                <a16:creationId xmlns:a16="http://schemas.microsoft.com/office/drawing/2014/main" id="{D98DD94F-B423-14DD-DA15-83DDD8C6D77C}"/>
              </a:ext>
            </a:extLst>
          </p:cNvPr>
          <p:cNvSpPr txBox="1">
            <a:spLocks/>
          </p:cNvSpPr>
          <p:nvPr/>
        </p:nvSpPr>
        <p:spPr>
          <a:xfrm>
            <a:off x="400050" y="495300"/>
            <a:ext cx="11410950" cy="1228725"/>
          </a:xfrm>
          <a:prstGeom prst="rect">
            <a:avLst/>
          </a:prstGeom>
          <a:noFill/>
          <a:ln w="9525">
            <a:noFill/>
          </a:ln>
        </p:spPr>
        <p:txBody>
          <a:bodyPr vert="horz" wrap="square" lIns="91440" tIns="45720" rIns="91440" bIns="45720" anchor="ctr" anchorCtr="0"/>
          <a:lstStyle>
            <a:lvl1pPr algn="l" rtl="0" eaLnBrk="0" fontAlgn="base" hangingPunct="0">
              <a:lnSpc>
                <a:spcPct val="90000"/>
              </a:lnSpc>
              <a:spcBef>
                <a:spcPct val="0"/>
              </a:spcBef>
              <a:spcAft>
                <a:spcPct val="0"/>
              </a:spcAft>
              <a:defRPr sz="4400" kern="1200">
                <a:solidFill>
                  <a:schemeClr val="tx1"/>
                </a:solidFill>
                <a:latin typeface="+mj-lt"/>
                <a:ea typeface="+mj-ea"/>
                <a:cs typeface="+mj-cs"/>
              </a:defRPr>
            </a:lvl1pPr>
            <a:lvl2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2pPr>
            <a:lvl3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3pPr>
            <a:lvl4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4pPr>
            <a:lvl5pPr algn="l" rtl="0" eaLnBrk="0" fontAlgn="base" hangingPunct="0">
              <a:lnSpc>
                <a:spcPct val="90000"/>
              </a:lnSpc>
              <a:spcBef>
                <a:spcPct val="0"/>
              </a:spcBef>
              <a:spcAft>
                <a:spcPct val="0"/>
              </a:spcAft>
              <a:defRPr sz="4400">
                <a:solidFill>
                  <a:schemeClr val="tx1"/>
                </a:solidFill>
                <a:latin typeface="Calibri Light" panose="020F0302020204030204" pitchFamily="34" charset="0"/>
              </a:defRPr>
            </a:lvl5pPr>
            <a:lvl6pPr marL="457200" algn="l" rtl="0" fontAlgn="base">
              <a:lnSpc>
                <a:spcPct val="90000"/>
              </a:lnSpc>
              <a:spcBef>
                <a:spcPct val="0"/>
              </a:spcBef>
              <a:spcAft>
                <a:spcPct val="0"/>
              </a:spcAft>
              <a:defRPr sz="4400">
                <a:solidFill>
                  <a:schemeClr val="tx1"/>
                </a:solidFill>
                <a:latin typeface="Calibri Light" panose="020F0302020204030204" pitchFamily="34" charset="0"/>
              </a:defRPr>
            </a:lvl6pPr>
            <a:lvl7pPr marL="914400" algn="l" rtl="0" fontAlgn="base">
              <a:lnSpc>
                <a:spcPct val="90000"/>
              </a:lnSpc>
              <a:spcBef>
                <a:spcPct val="0"/>
              </a:spcBef>
              <a:spcAft>
                <a:spcPct val="0"/>
              </a:spcAft>
              <a:defRPr sz="4400">
                <a:solidFill>
                  <a:schemeClr val="tx1"/>
                </a:solidFill>
                <a:latin typeface="Calibri Light" panose="020F0302020204030204" pitchFamily="34" charset="0"/>
              </a:defRPr>
            </a:lvl7pPr>
            <a:lvl8pPr marL="1371600" algn="l" rtl="0" fontAlgn="base">
              <a:lnSpc>
                <a:spcPct val="90000"/>
              </a:lnSpc>
              <a:spcBef>
                <a:spcPct val="0"/>
              </a:spcBef>
              <a:spcAft>
                <a:spcPct val="0"/>
              </a:spcAft>
              <a:defRPr sz="4400">
                <a:solidFill>
                  <a:schemeClr val="tx1"/>
                </a:solidFill>
                <a:latin typeface="Calibri Light" panose="020F0302020204030204" pitchFamily="34" charset="0"/>
              </a:defRPr>
            </a:lvl8pPr>
            <a:lvl9pPr marL="1828800" algn="l" rtl="0" fontAlgn="base">
              <a:lnSpc>
                <a:spcPct val="90000"/>
              </a:lnSpc>
              <a:spcBef>
                <a:spcPct val="0"/>
              </a:spcBef>
              <a:spcAft>
                <a:spcPct val="0"/>
              </a:spcAft>
              <a:defRPr sz="4400">
                <a:solidFill>
                  <a:schemeClr val="tx1"/>
                </a:solidFill>
                <a:latin typeface="Calibri Light" panose="020F0302020204030204" pitchFamily="34" charset="0"/>
              </a:defRPr>
            </a:lvl9pPr>
          </a:lstStyle>
          <a:p>
            <a:pPr eaLnBrk="1" hangingPunct="1"/>
            <a:r>
              <a:rPr lang="en-IN" altLang="en-US" b="1" dirty="0">
                <a:solidFill>
                  <a:srgbClr val="00B0F0"/>
                </a:solidFill>
                <a:latin typeface="Times New Roman" panose="02020603050405020304" pitchFamily="18" charset="0"/>
              </a:rPr>
              <a:t>Software Requirement Specifications (SRS)</a:t>
            </a:r>
          </a:p>
        </p:txBody>
      </p:sp>
      <p:sp>
        <p:nvSpPr>
          <p:cNvPr id="6" name="TextBox 5">
            <a:extLst>
              <a:ext uri="{FF2B5EF4-FFF2-40B4-BE49-F238E27FC236}">
                <a16:creationId xmlns:a16="http://schemas.microsoft.com/office/drawing/2014/main" id="{9AAFF511-B772-2CF7-AD03-B7B712E13132}"/>
              </a:ext>
            </a:extLst>
          </p:cNvPr>
          <p:cNvSpPr txBox="1"/>
          <p:nvPr/>
        </p:nvSpPr>
        <p:spPr>
          <a:xfrm>
            <a:off x="2147467" y="-97079"/>
            <a:ext cx="6588967" cy="338554"/>
          </a:xfrm>
          <a:prstGeom prst="rect">
            <a:avLst/>
          </a:prstGeom>
          <a:noFill/>
        </p:spPr>
        <p:txBody>
          <a:bodyPr wrap="square" rtlCol="0">
            <a:spAutoFit/>
          </a:bodyPr>
          <a:lstStyle/>
          <a:p>
            <a:r>
              <a:rPr lang="en-US" sz="1600" b="1" dirty="0">
                <a:latin typeface="Arial Rounded MT Bold" panose="020F0704030504030204" pitchFamily="34" charset="0"/>
                <a:cs typeface="Arial" panose="020B0604020202020204" pitchFamily="34" charset="0"/>
              </a:rPr>
              <a:t>MALLA REDDY COLLEGE OF ENGINEERING AND TECHNOLOGY</a:t>
            </a:r>
            <a:endParaRPr lang="en-AG" sz="1600" b="1" dirty="0">
              <a:latin typeface="Arial Rounded MT Bold" panose="020F0704030504030204" pitchFamily="34" charset="0"/>
              <a:cs typeface="Arial" panose="020B0604020202020204" pitchFamily="34"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181</TotalTime>
  <Words>1605</Words>
  <Application>Microsoft Office PowerPoint</Application>
  <PresentationFormat>Widescreen</PresentationFormat>
  <Paragraphs>130</Paragraphs>
  <Slides>23</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Arial</vt:lpstr>
      <vt:lpstr>Arial MT</vt:lpstr>
      <vt:lpstr>Arial Rounded MT Bold</vt:lpstr>
      <vt:lpstr>Calibri</vt:lpstr>
      <vt:lpstr>Calibri Light</vt:lpstr>
      <vt:lpstr>Times New Roman</vt:lpstr>
      <vt:lpstr>Office Theme</vt:lpstr>
      <vt:lpstr>MALLA REDDY COLLEGE OF ENGINEERING &amp; TECHNOLOGY (AUTONOMUS INSTITUTION –UGC, GOVT. OF INDIA) Affiliated to JNTUH; Approved by AICTE, NBA-Tier 1 &amp; NAAC with A-GRADE| ISO 9001:2015</vt:lpstr>
      <vt:lpstr>Agenda</vt:lpstr>
      <vt:lpstr>Abstract</vt:lpstr>
      <vt:lpstr>Introduction</vt:lpstr>
      <vt:lpstr>Existing System</vt:lpstr>
      <vt:lpstr>Proposed System</vt:lpstr>
      <vt:lpstr>System Architecture </vt:lpstr>
      <vt:lpstr>Requirements Specification</vt:lpstr>
      <vt:lpstr>PowerPoint Presentation</vt:lpstr>
      <vt:lpstr>Hardware Requirement Specifications (HRS)</vt:lpstr>
      <vt:lpstr>PowerPoint Presentation</vt:lpstr>
      <vt:lpstr>Use Case Diagram</vt:lpstr>
      <vt:lpstr>Sequence Diagram</vt:lpstr>
      <vt:lpstr>Class Diagram</vt:lpstr>
      <vt:lpstr>PowerPoint Presentation</vt:lpstr>
      <vt:lpstr>PowerPoint Presentation</vt:lpstr>
      <vt:lpstr>PowerPoint Presentation</vt:lpstr>
      <vt:lpstr>PowerPoint Presentation</vt:lpstr>
      <vt:lpstr>PowerPoint Presentation</vt:lpstr>
      <vt:lpstr>Testing</vt:lpstr>
      <vt:lpstr>Conclusion &amp; Future Enhancements</vt:lpstr>
      <vt:lpstr>References</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 V Kamal</dc:creator>
  <cp:lastModifiedBy>22N31A66B5</cp:lastModifiedBy>
  <cp:revision>75</cp:revision>
  <dcterms:created xsi:type="dcterms:W3CDTF">2022-09-15T14:17:00Z</dcterms:created>
  <dcterms:modified xsi:type="dcterms:W3CDTF">2025-04-09T14:55:28Z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1F789172D32144BE91813DACD04A54D5_12</vt:lpwstr>
  </property>
  <property fmtid="{D5CDD505-2E9C-101B-9397-08002B2CF9AE}" pid="3" name="KSOProductBuildVer">
    <vt:lpwstr>1033-12.2.0.19805</vt:lpwstr>
  </property>
</Properties>
</file>