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7.xml" ContentType="application/vnd.openxmlformats-officedocument.theme+xml"/>
  <Override PartName="/ppt/theme/theme31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20" r:id="rId35"/>
    <p:sldMasterId id="2147483722" r:id="rId36"/>
    <p:sldMasterId id="2147483724" r:id="rId37"/>
    <p:sldMasterId id="2147483726" r:id="rId38"/>
  </p:sld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68" r:id="rId51"/>
    <p:sldId id="269" r:id="rId52"/>
    <p:sldId id="270" r:id="rId53"/>
    <p:sldId id="271" r:id="rId54"/>
    <p:sldId id="272" r:id="rId55"/>
    <p:sldId id="273" r:id="rId56"/>
    <p:sldId id="274" r:id="rId57"/>
    <p:sldId id="275" r:id="rId58"/>
    <p:sldId id="276" r:id="rId59"/>
    <p:sldId id="277" r:id="rId6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" Target="slides/slide1.xml"/><Relationship Id="rId40" Type="http://schemas.openxmlformats.org/officeDocument/2006/relationships/slide" Target="slides/slide2.xml"/><Relationship Id="rId41" Type="http://schemas.openxmlformats.org/officeDocument/2006/relationships/slide" Target="slides/slide3.xml"/><Relationship Id="rId42" Type="http://schemas.openxmlformats.org/officeDocument/2006/relationships/slide" Target="slides/slide4.xml"/><Relationship Id="rId43" Type="http://schemas.openxmlformats.org/officeDocument/2006/relationships/slide" Target="slides/slide5.xml"/><Relationship Id="rId44" Type="http://schemas.openxmlformats.org/officeDocument/2006/relationships/slide" Target="slides/slide6.xml"/><Relationship Id="rId45" Type="http://schemas.openxmlformats.org/officeDocument/2006/relationships/slide" Target="slides/slide7.xml"/><Relationship Id="rId46" Type="http://schemas.openxmlformats.org/officeDocument/2006/relationships/slide" Target="slides/slide8.xml"/><Relationship Id="rId47" Type="http://schemas.openxmlformats.org/officeDocument/2006/relationships/slide" Target="slides/slide9.xml"/><Relationship Id="rId48" Type="http://schemas.openxmlformats.org/officeDocument/2006/relationships/slide" Target="slides/slide10.xml"/><Relationship Id="rId49" Type="http://schemas.openxmlformats.org/officeDocument/2006/relationships/slide" Target="slides/slide11.xml"/><Relationship Id="rId50" Type="http://schemas.openxmlformats.org/officeDocument/2006/relationships/slide" Target="slides/slide12.xml"/><Relationship Id="rId51" Type="http://schemas.openxmlformats.org/officeDocument/2006/relationships/slide" Target="slides/slide13.xml"/><Relationship Id="rId52" Type="http://schemas.openxmlformats.org/officeDocument/2006/relationships/slide" Target="slides/slide14.xml"/><Relationship Id="rId53" Type="http://schemas.openxmlformats.org/officeDocument/2006/relationships/slide" Target="slides/slide15.xml"/><Relationship Id="rId54" Type="http://schemas.openxmlformats.org/officeDocument/2006/relationships/slide" Target="slides/slide16.xml"/><Relationship Id="rId55" Type="http://schemas.openxmlformats.org/officeDocument/2006/relationships/slide" Target="slides/slide17.xml"/><Relationship Id="rId56" Type="http://schemas.openxmlformats.org/officeDocument/2006/relationships/slide" Target="slides/slide18.xml"/><Relationship Id="rId57" Type="http://schemas.openxmlformats.org/officeDocument/2006/relationships/slide" Target="slides/slide19.xml"/><Relationship Id="rId58" Type="http://schemas.openxmlformats.org/officeDocument/2006/relationships/slide" Target="slides/slide20.xml"/><Relationship Id="rId59" Type="http://schemas.openxmlformats.org/officeDocument/2006/relationships/slide" Target="slides/slide21.xml"/><Relationship Id="rId60" Type="http://schemas.openxmlformats.org/officeDocument/2006/relationships/slide" Target="slides/slide22.xml"/><Relationship Id="rId6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45AFDB-7761-4C30-B0B7-22FB16AD5E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B080C79-4C55-4454-99F1-C7926A28DF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94293F4-F78B-433F-9600-6E4F2BDBE5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4AC61029-F26D-4592-A839-1737B0407E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C0D1A9B-4233-4CD0-94CF-B30ABEC7E8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ED79B372-22B0-4E75-8A01-EA6DE49BC4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99DC78C-A461-4F7D-83DD-35B945A379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E5AA855A-290B-4592-AA6E-E81135EC15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36F6CBE1-BE64-440A-AFC6-10BC1442B8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9EEA595C-4048-489A-BCD4-329555B0FF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88326C7E-9018-4AC0-BB0C-4A8D0FF3C0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ABB4C4-C61A-473C-AFC9-4DD88EA725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E96EE560-1ED7-45DD-8B05-B2878406B6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3F32503F-C3FD-44C1-BCB9-D01F49D2C6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61B3FBD1-C2F4-4276-B924-45764A5683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CE6CE791-E588-4BB4-AC52-17F570D1D2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3EA2C871-7ADD-4638-9038-97E940CC73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9748A4D4-C50E-455F-9957-19CB9459E9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DF115DE2-63EE-4D8A-A2A2-D53F4AA0A2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92D10FDF-CB5C-4FE8-A04B-E59298E8D1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A6E036F7-59F3-4877-955D-680078A095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C8977735-2CB1-4B46-8906-92CA7EA119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C68269-5F1F-42BD-B4D4-549B8411D7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140CCEF9-8CF2-404D-B64B-AA8D4E6A4F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762A1852-2038-4FAD-9F05-E475224B07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2EE66D53-9D8C-4510-AC62-F180EE049C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78CE9715-B0E4-460A-82BC-A47C697BC9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097F5A32-699F-4407-A9B3-C245ACB9A5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EB4E965E-9F11-4C46-8B28-0283030FB8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FD76C0AA-1B3F-482C-8167-327492CE3E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AB20883F-4E58-43EC-B820-EE4D34FE3F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62D08FD2-6166-4D40-8B1D-E14E56E05E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31002F3E-2AF1-4692-B002-FB31FAA377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E4E45DB-2C07-4D0B-A497-A51B00B384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2EB0E1FB-B440-4FAF-8FCD-B0718658C9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677F36E6-6CC7-456B-B05A-5B2727C77D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FE83A356-6593-42C3-8169-D1553F08E8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165A78E9-00D4-4390-B144-77A47D00A2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5AD47AE-E0EF-4D9B-B451-3B99FC04C6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AC671A5-1AA9-4529-9255-FEEF1DADE6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C76DF0A-F898-4477-95D8-A9B94631C2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AA1167A-09E9-4038-9BE9-BE14E0921A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DC7EAFC-C971-467C-A397-08A9A55631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40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1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2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4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3" name="Rectangle 6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5" name="Straight Connector 8"/>
          <p:cNvCxnSpPr/>
          <p:nvPr/>
        </p:nvCxnSpPr>
        <p:spPr>
          <a:xfrm>
            <a:off x="1207440" y="4343400"/>
            <a:ext cx="987732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11B4597-B55B-4E1B-B9D1-260D0378F210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83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84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28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29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98CBE95-C31D-4DC8-8D10-25161DA8E9B8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dt" idx="30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97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98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ftr" idx="31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sldNum" idx="32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014F160-DF32-4D78-9DBB-8B4E053D79A5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dt" idx="33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8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09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110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ftr" idx="34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35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0BF8A9A-A153-4EFC-9B05-6447D8F63C26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 idx="36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17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118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ftr" idx="37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38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F9D5F1B-0BE4-443E-B447-0B0137D54946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dt" idx="39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4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25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126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7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ftr" idx="40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41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EB7353B-5351-46DA-AE12-80C77060BC7E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 idx="42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36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137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ftr" idx="43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44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7E1FD12-867A-4AB3-8632-5C1B70E3F474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dt" idx="45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46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147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ftr" idx="46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 idx="47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054E304-D9B8-45C3-9A11-5F1F881ACFC9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dt" idx="48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9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60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161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2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ftr" idx="49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sldNum" idx="50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9E477C3-6A17-496C-94B9-292DD06B5854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dt" idx="51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72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173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ftr" idx="52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53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677B010-CC74-4863-A6FB-43D51220216E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 idx="54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9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80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181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2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ftr" idx="55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Num" idx="56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7533E7E-ED4C-4EDB-90B9-F84AA668E776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57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4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15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FFE5324-1E9A-4734-8C70-53DA1C87D9CF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7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88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189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0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ftr" idx="58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59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FFC1B1F-0DD2-4C35-A897-F50B15CF03CE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dt" idx="60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8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99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200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1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ftr" idx="61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62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DFF391A-C6DF-4578-8C17-64EBA1975529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dt" idx="63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8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09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210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1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ftr" idx="64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sldNum" idx="65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AE7A80C-76D9-49B8-8F8D-97740682A1BD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dt" idx="66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2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23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224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5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ftr" idx="67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sldNum" idx="68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07DB12E-5283-4115-9092-EFF545CEF659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dt" idx="69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4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35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236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7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ftr" idx="70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ldNum" idx="71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7AEF6A6-467A-46E3-B047-BA0803982327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dt" idx="72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2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43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244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5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ftr" idx="73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Num" idx="74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9C2F340-8360-4A39-A279-5591BD6EC354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dt" idx="75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0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51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252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3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ftr" idx="76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77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312FF1B-83A9-4D06-8C24-AC1AA9CFD33F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dt" idx="78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1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62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263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4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79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80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CD7DA80-FF0B-4E17-809F-0F882D069C16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dt" idx="81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1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72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273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4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ftr" idx="82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sldNum" idx="83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29D56D6-5685-43E4-B6CD-43EADA542239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dt" idx="84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5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86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287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8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ftr" idx="85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 idx="86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2677887-6984-495B-A037-D7A334AD9F4A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dt" idx="87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0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21" name="Rectangle 6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Rectangle 7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ftr" idx="7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8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9AF5481-BCDF-4D6E-8FD6-960F2BAD38E1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9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7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98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299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0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 type="ftr" idx="88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ldNum" idx="89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4F7A51E-D339-4ED4-88FE-5A53FB234663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dt" idx="90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5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306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307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8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9" name="PlaceHolder 1"/>
          <p:cNvSpPr>
            <a:spLocks noGrp="1"/>
          </p:cNvSpPr>
          <p:nvPr>
            <p:ph type="ftr" idx="91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Num" idx="92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C124688-006F-4FD5-9748-9F036800FF23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dt" idx="93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3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314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315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6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ftr" idx="94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95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C9CAB5F-2E4B-497D-B86A-915FB549B2E7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dt" idx="96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4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325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326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7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8" name="PlaceHolder 1"/>
          <p:cNvSpPr>
            <a:spLocks noGrp="1"/>
          </p:cNvSpPr>
          <p:nvPr>
            <p:ph type="ftr" idx="97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Num" idx="98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07D44CE-4370-4E34-964A-20318FDE3370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dt" idx="99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2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343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344" name="Rectangle 7"/>
          <p:cNvSpPr/>
          <p:nvPr/>
        </p:nvSpPr>
        <p:spPr>
          <a:xfrm>
            <a:off x="0" y="0"/>
            <a:ext cx="4048920" cy="685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5" name="Rectangle 8"/>
          <p:cNvSpPr/>
          <p:nvPr/>
        </p:nvSpPr>
        <p:spPr>
          <a:xfrm>
            <a:off x="4039920" y="0"/>
            <a:ext cx="62280" cy="68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6" name="PlaceHolder 1"/>
          <p:cNvSpPr>
            <a:spLocks noGrp="1"/>
          </p:cNvSpPr>
          <p:nvPr>
            <p:ph type="ftr" idx="100"/>
          </p:nvPr>
        </p:nvSpPr>
        <p:spPr>
          <a:xfrm>
            <a:off x="4800600" y="6459840"/>
            <a:ext cx="46465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ldNum" idx="101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2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C9513FD-8D30-488B-935E-2CAB76A98203}" type="slidenum">
              <a:rPr b="0" lang="en-US" sz="1050" strike="noStrike" u="none">
                <a:solidFill>
                  <a:schemeClr val="dk2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dt" idx="102"/>
          </p:nvPr>
        </p:nvSpPr>
        <p:spPr>
          <a:xfrm>
            <a:off x="465480" y="6459840"/>
            <a:ext cx="261684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0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351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352" name="Rectangle 7"/>
          <p:cNvSpPr/>
          <p:nvPr/>
        </p:nvSpPr>
        <p:spPr>
          <a:xfrm>
            <a:off x="0" y="4952880"/>
            <a:ext cx="12187080" cy="1903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3" name="Rectangle 8"/>
          <p:cNvSpPr/>
          <p:nvPr/>
        </p:nvSpPr>
        <p:spPr>
          <a:xfrm>
            <a:off x="0" y="491508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4" name="PlaceHolder 1"/>
          <p:cNvSpPr>
            <a:spLocks noGrp="1"/>
          </p:cNvSpPr>
          <p:nvPr>
            <p:ph type="ftr" idx="103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ldNum" idx="104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F3D6FF6-F558-4BD7-8C21-B13C7E52FFD3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dt" idx="105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8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359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360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1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2" name="PlaceHolder 1"/>
          <p:cNvSpPr>
            <a:spLocks noGrp="1"/>
          </p:cNvSpPr>
          <p:nvPr>
            <p:ph type="ftr" idx="106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ldNum" idx="107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15BB897-2334-4271-8198-8F3801E15D7C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dt" idx="108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8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369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370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1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2" name="PlaceHolder 1"/>
          <p:cNvSpPr>
            <a:spLocks noGrp="1"/>
          </p:cNvSpPr>
          <p:nvPr>
            <p:ph type="ftr" idx="109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ldNum" idx="110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8E6C636-CD1A-45D0-A49D-9C53F84AEFBD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dt" idx="111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Rectangle 8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8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ftr" idx="10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sldNum" idx="11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E8E107D-17D2-422A-8A0C-E7D4895A0954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dt" idx="12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38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39" name="Rectangle 6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Rectangle 7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41" name="Straight Connector 8"/>
          <p:cNvCxnSpPr/>
          <p:nvPr/>
        </p:nvCxnSpPr>
        <p:spPr>
          <a:xfrm>
            <a:off x="1207440" y="4343400"/>
            <a:ext cx="987732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42" name="PlaceHolder 1"/>
          <p:cNvSpPr>
            <a:spLocks noGrp="1"/>
          </p:cNvSpPr>
          <p:nvPr>
            <p:ph type="ftr" idx="13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14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39F8B65-13EF-4EC3-9A27-15134F9B736C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5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47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16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17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8A79A45-1C5A-4AA2-BE96-6853AB1FBB02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 idx="18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6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8" name="Rectangle 8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59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60" name="PlaceHolder 1"/>
          <p:cNvSpPr>
            <a:spLocks noGrp="1"/>
          </p:cNvSpPr>
          <p:nvPr>
            <p:ph type="ftr" idx="19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20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F82F6BB-A2D4-43B9-874F-8FF9485BE8EF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21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Rectangle 8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65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ftr" idx="22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23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E294383-8F04-4299-9764-5420422C6171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4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73" name="Straight Connector 9"/>
          <p:cNvCxnSpPr/>
          <p:nvPr/>
        </p:nvCxnSpPr>
        <p:spPr>
          <a:xfrm>
            <a:off x="1193400" y="1737720"/>
            <a:ext cx="9968760" cy="180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74" name="Rectangle 4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Rectangle 5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ftr" idx="25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26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B7F824E-233E-4E4F-94D2-940E6140CFC5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27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Box 1"/>
          <p:cNvSpPr/>
          <p:nvPr/>
        </p:nvSpPr>
        <p:spPr>
          <a:xfrm>
            <a:off x="692280" y="112680"/>
            <a:ext cx="1045188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UNIVERSITY OF VISVESVARAYA COLLEGE OF ENGINEERING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DEPARTMENT OF COMPUTER SCIENCE AND ENGINEERING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TextBox 4"/>
          <p:cNvSpPr/>
          <p:nvPr/>
        </p:nvSpPr>
        <p:spPr>
          <a:xfrm>
            <a:off x="456120" y="3067560"/>
            <a:ext cx="1054692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Seminar – I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Presentation on: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TextBox 6"/>
          <p:cNvSpPr/>
          <p:nvPr/>
        </p:nvSpPr>
        <p:spPr>
          <a:xfrm>
            <a:off x="1358640" y="3852360"/>
            <a:ext cx="97855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Utilization of generative AI for the characterization and identification of visual unknowns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TextBox 7"/>
          <p:cNvSpPr/>
          <p:nvPr/>
        </p:nvSpPr>
        <p:spPr>
          <a:xfrm>
            <a:off x="218520" y="5100480"/>
            <a:ext cx="376020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Times New Roman"/>
              </a:rPr>
              <a:t>Presented by: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      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Afsar   (P25UV24T065001)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16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Times New Roman"/>
              </a:rPr>
              <a:t>1</a:t>
            </a:r>
            <a:r>
              <a:rPr b="1" lang="en-US" sz="1600" strike="noStrike" u="none" baseline="30000">
                <a:solidFill>
                  <a:schemeClr val="dk1"/>
                </a:solidFill>
                <a:uFillTx/>
                <a:latin typeface="Times New Roman"/>
              </a:rPr>
              <a:t>st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Times New Roman"/>
              </a:rPr>
              <a:t> Sem, M. Tech IT,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1600" strike="noStrike" u="none">
                <a:solidFill>
                  <a:schemeClr val="dk1"/>
                </a:solidFill>
                <a:uFillTx/>
                <a:latin typeface="Times New Roman"/>
              </a:rPr>
              <a:t>UVCE Bengaluru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TextBox 8"/>
          <p:cNvSpPr/>
          <p:nvPr/>
        </p:nvSpPr>
        <p:spPr>
          <a:xfrm>
            <a:off x="8116200" y="4962240"/>
            <a:ext cx="2623680" cy="16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Times New Roman"/>
              </a:rPr>
              <a:t>      </a:t>
            </a:r>
            <a:r>
              <a:rPr b="0" lang="en-US" sz="18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Times New Roman"/>
              </a:rPr>
              <a:t>Under the guidance of: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Dr. Sunil Kumar 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1600" strike="noStrike" u="none">
                <a:solidFill>
                  <a:schemeClr val="dk1"/>
                </a:solidFill>
                <a:uFillTx/>
                <a:latin typeface="Times New Roman"/>
              </a:rPr>
              <a:t>Assistant Professor,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1600" strike="noStrike" u="none">
                <a:solidFill>
                  <a:schemeClr val="dk1"/>
                </a:solidFill>
                <a:uFillTx/>
                <a:latin typeface="Times New Roman"/>
              </a:rPr>
              <a:t>Dept of CSE,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1600" strike="noStrike" u="none">
                <a:solidFill>
                  <a:schemeClr val="dk1"/>
                </a:solidFill>
                <a:uFillTx/>
                <a:latin typeface="Times New Roman"/>
              </a:rPr>
              <a:t>UVCE, Bengaluru.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0" name="Picture 2" descr=""/>
          <p:cNvPicPr/>
          <p:nvPr/>
        </p:nvPicPr>
        <p:blipFill>
          <a:blip r:embed="rId1"/>
          <a:stretch/>
        </p:blipFill>
        <p:spPr>
          <a:xfrm>
            <a:off x="4416120" y="1297800"/>
            <a:ext cx="2627280" cy="1741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11"/>
          <p:cNvSpPr/>
          <p:nvPr/>
        </p:nvSpPr>
        <p:spPr>
          <a:xfrm>
            <a:off x="858240" y="230040"/>
            <a:ext cx="10099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75600" algn="ctr" defTabSz="457200">
              <a:lnSpc>
                <a:spcPct val="150000"/>
              </a:lnSpc>
              <a:spcAft>
                <a:spcPts val="799"/>
              </a:spcAf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METHODOLOGY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5" name="TextBox 3"/>
          <p:cNvSpPr/>
          <p:nvPr/>
        </p:nvSpPr>
        <p:spPr>
          <a:xfrm>
            <a:off x="383400" y="1101960"/>
            <a:ext cx="10830240" cy="48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1800" strike="noStrike" u="none">
                <a:solidFill>
                  <a:schemeClr val="dk1"/>
                </a:solidFill>
                <a:uFillTx/>
                <a:latin typeface="Times New Roman"/>
              </a:rPr>
              <a:t>Introduction of IRTARA and GIRTARA: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Times New Roman"/>
              </a:rPr>
              <a:t>IRTARA: Integrates a computer vision algorithm with analogical reasoning for identifying out-of-library visual objects.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Times New Roman"/>
              </a:rPr>
              <a:t>GIRTARA: A generative AI version of IRTARA that refines the process by using generative AI to make predictions.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Times New Roman"/>
              </a:rPr>
              <a:t>Both models start with image classification using a Convolutional Neural Network (CNN).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Term Frequency List (TFL):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Times New Roman"/>
              </a:rPr>
              <a:t>Both algorithms generate a term frequency list, which describes the object but doesn't directly identify it.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Times New Roman"/>
              </a:rPr>
              <a:t>GIRTARA sends the top-5 words to a generative AI model before evaluating the predictions via cosine similarity.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Box 8"/>
          <p:cNvSpPr/>
          <p:nvPr/>
        </p:nvSpPr>
        <p:spPr>
          <a:xfrm>
            <a:off x="991800" y="1300680"/>
            <a:ext cx="1028844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5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Book Antiqua"/>
            </a:endParaRPr>
          </a:p>
        </p:txBody>
      </p:sp>
      <p:sp>
        <p:nvSpPr>
          <p:cNvPr id="397" name="TextBox 5"/>
          <p:cNvSpPr/>
          <p:nvPr/>
        </p:nvSpPr>
        <p:spPr>
          <a:xfrm>
            <a:off x="389160" y="887760"/>
            <a:ext cx="10446840" cy="166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50000"/>
              </a:lnSpc>
              <a:spcAft>
                <a:spcPts val="799"/>
              </a:spcAft>
            </a:pPr>
            <a:r>
              <a:rPr b="0" lang="en-IN" sz="26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 </a:t>
            </a:r>
            <a:r>
              <a:rPr b="1" lang="en-IN" sz="26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MODEL ARCHITECTURE – IRTARA and GIRTARA Framework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  <a:spcAft>
                <a:spcPts val="799"/>
              </a:spcAft>
            </a:pPr>
            <a:r>
              <a:rPr b="0" lang="en-IN" sz="16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1828800" y="1828800"/>
            <a:ext cx="8686800" cy="3429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9" name="TextBox 10"/>
          <p:cNvSpPr/>
          <p:nvPr/>
        </p:nvSpPr>
        <p:spPr>
          <a:xfrm>
            <a:off x="3047040" y="5425920"/>
            <a:ext cx="6096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rPr>
              <a:t>FIGURE 1. </a:t>
            </a:r>
            <a:r>
              <a:rPr b="0" lang="en-IN" sz="18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IRTARA and GIRTARA Framework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Box 2"/>
          <p:cNvSpPr/>
          <p:nvPr/>
        </p:nvSpPr>
        <p:spPr>
          <a:xfrm>
            <a:off x="1091520" y="104760"/>
            <a:ext cx="10007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50000"/>
              </a:lnSpc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Book Antiqua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TextBox 1"/>
          <p:cNvSpPr/>
          <p:nvPr/>
        </p:nvSpPr>
        <p:spPr>
          <a:xfrm>
            <a:off x="432720" y="884880"/>
            <a:ext cx="11757600" cy="11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50000"/>
              </a:lnSpc>
              <a:spcAft>
                <a:spcPts val="799"/>
              </a:spcAft>
            </a:pPr>
            <a:r>
              <a:rPr b="1" lang="en-US" sz="2600" strike="noStrike" u="none">
                <a:solidFill>
                  <a:schemeClr val="dk1"/>
                </a:solidFill>
                <a:uFillTx/>
                <a:latin typeface="Times New Roman"/>
              </a:rPr>
              <a:t>Detailed Process – (Processes 1 – 3)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  <a:spcAft>
                <a:spcPts val="799"/>
              </a:spcAf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9601200" cy="3429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3" name="TextBox 9"/>
          <p:cNvSpPr/>
          <p:nvPr/>
        </p:nvSpPr>
        <p:spPr>
          <a:xfrm>
            <a:off x="3047040" y="5425920"/>
            <a:ext cx="6096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FIGURE 2. In-depth visualization of processes 1–3.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Box 3"/>
          <p:cNvSpPr/>
          <p:nvPr/>
        </p:nvSpPr>
        <p:spPr>
          <a:xfrm>
            <a:off x="830520" y="780840"/>
            <a:ext cx="10812960" cy="446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Step 1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: Classify Images Using CNN and Select Top-K Classes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Step 2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: Convert Class Names to Word Embeddings Using Analogical Reasoning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Step 3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: Create an Unknown Word Vector for Images with Uncertain Class Labels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2"/>
          <p:cNvSpPr/>
          <p:nvPr/>
        </p:nvSpPr>
        <p:spPr>
          <a:xfrm>
            <a:off x="457200" y="457200"/>
            <a:ext cx="11383920" cy="6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53000"/>
              </a:lnSpc>
              <a:tabLst>
                <a:tab algn="l" pos="0"/>
              </a:tabLst>
            </a:pPr>
            <a:r>
              <a:rPr b="1" lang="en-IN" sz="2600" strike="noStrike" u="none">
                <a:solidFill>
                  <a:schemeClr val="dk1"/>
                </a:solidFill>
                <a:uFillTx/>
                <a:latin typeface="Times New Roman"/>
              </a:rPr>
              <a:t>METRICS AND RESULTS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TextBox 3"/>
          <p:cNvSpPr/>
          <p:nvPr/>
        </p:nvSpPr>
        <p:spPr>
          <a:xfrm>
            <a:off x="685800" y="2001240"/>
            <a:ext cx="10947600" cy="32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GIRTARA achieves strong precision, recall, and similarity scores, validating its accuracy in label generation.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Experts and users rated GIRTARA’s labels highly for relevance, accuracy, and interpretability.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GIRTARA outperforms TF-IDF and LDA-based models in precision and relevance.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GIRTARA captures high-level semantics but faces challenges with domain-specific terms.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GIRTARA improves label accuracy and relevance, with potential for further enhancement using transformers.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18"/>
          <p:cNvSpPr/>
          <p:nvPr/>
        </p:nvSpPr>
        <p:spPr>
          <a:xfrm>
            <a:off x="457200" y="457200"/>
            <a:ext cx="11383920" cy="6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53000"/>
              </a:lnSpc>
              <a:tabLst>
                <a:tab algn="l" pos="0"/>
              </a:tabLst>
            </a:pPr>
            <a:r>
              <a:rPr b="1" lang="en-IN" sz="2600" strike="noStrike" u="none">
                <a:solidFill>
                  <a:schemeClr val="dk1"/>
                </a:solidFill>
                <a:uFillTx/>
                <a:latin typeface="Times New Roman"/>
              </a:rPr>
              <a:t>METRICS AND RESULTS(Cont)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TextBox 19"/>
          <p:cNvSpPr/>
          <p:nvPr/>
        </p:nvSpPr>
        <p:spPr>
          <a:xfrm>
            <a:off x="685800" y="2001240"/>
            <a:ext cx="10947600" cy="342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Top-5 words from IRTARA’s term frequency lists (Table 5) used as input.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AI models were prompted to predict the object described.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Cosine similarity (GloVe-wiki-gigaword-300 model) used for evaluation.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Eg: Iguana isn'ta Snake or Panther but had 54% similarity.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9" name=""/>
          <p:cNvGraphicFramePr/>
          <p:nvPr/>
        </p:nvGraphicFramePr>
        <p:xfrm>
          <a:off x="1107720" y="4651920"/>
          <a:ext cx="6239160" cy="1372680"/>
        </p:xfrm>
        <a:graphic>
          <a:graphicData uri="http://schemas.openxmlformats.org/drawingml/2006/table">
            <a:tbl>
              <a:tblPr/>
              <a:tblGrid>
                <a:gridCol w="2537640"/>
                <a:gridCol w="3701880"/>
              </a:tblGrid>
              <a:tr h="287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True Unknown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Top 5 words from IRTARA 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AK- 47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Long, Small, Move, Person, Played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42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Iguana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Long, Small, Large, Coat, Genus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Box 16"/>
          <p:cNvSpPr/>
          <p:nvPr/>
        </p:nvSpPr>
        <p:spPr>
          <a:xfrm>
            <a:off x="457200" y="457200"/>
            <a:ext cx="11383920" cy="6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53000"/>
              </a:lnSpc>
              <a:tabLst>
                <a:tab algn="l" pos="0"/>
              </a:tabLst>
            </a:pPr>
            <a:r>
              <a:rPr b="1" lang="en-IN" sz="2600" strike="noStrike" u="none">
                <a:solidFill>
                  <a:schemeClr val="dk1"/>
                </a:solidFill>
                <a:uFillTx/>
                <a:latin typeface="Times New Roman"/>
              </a:rPr>
              <a:t>AI MODELS AND THEIR PERFORMANCE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1" name="TextBox 17"/>
          <p:cNvSpPr/>
          <p:nvPr/>
        </p:nvSpPr>
        <p:spPr>
          <a:xfrm>
            <a:off x="685800" y="2001240"/>
            <a:ext cx="10947600" cy="12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2286000" y="2001240"/>
            <a:ext cx="7315200" cy="371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3" name="TextBox 22"/>
          <p:cNvSpPr/>
          <p:nvPr/>
        </p:nvSpPr>
        <p:spPr>
          <a:xfrm>
            <a:off x="3047400" y="5715000"/>
            <a:ext cx="6096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FIGURE 3. Performance of Generative AI models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20"/>
          <p:cNvSpPr/>
          <p:nvPr/>
        </p:nvSpPr>
        <p:spPr>
          <a:xfrm>
            <a:off x="457200" y="457200"/>
            <a:ext cx="11383920" cy="6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53000"/>
              </a:lnSpc>
              <a:tabLst>
                <a:tab algn="l" pos="0"/>
              </a:tabLst>
            </a:pPr>
            <a:r>
              <a:rPr b="1" lang="en-IN" sz="2600" strike="noStrike" u="none">
                <a:solidFill>
                  <a:schemeClr val="dk1"/>
                </a:solidFill>
                <a:uFillTx/>
                <a:latin typeface="Times New Roman"/>
              </a:rPr>
              <a:t>AI MODELS AND THEIR PERFORMANCE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5" name="TextBox 21"/>
          <p:cNvSpPr/>
          <p:nvPr/>
        </p:nvSpPr>
        <p:spPr>
          <a:xfrm>
            <a:off x="685800" y="2001240"/>
            <a:ext cx="10947600" cy="425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Microsoft Bing (27%) had the highest average similarity, suggesting it produced the most semantically relevant predictions overall.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Google Bard (24%) also performed well, slightly behind Bing.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OpenAI ChatGPT (21.8%) and GPT-3.5 (18.5%) performed moderately.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YouChat (17.1%) had the lowest average similarity, meaning its predictions were less accurate.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Box 14"/>
          <p:cNvSpPr/>
          <p:nvPr/>
        </p:nvSpPr>
        <p:spPr>
          <a:xfrm>
            <a:off x="324360" y="807840"/>
            <a:ext cx="11383920" cy="6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53000"/>
              </a:lnSpc>
              <a:tabLst>
                <a:tab algn="l" pos="0"/>
              </a:tabLst>
            </a:pPr>
            <a:r>
              <a:rPr b="1" lang="en-IN" sz="2600" strike="noStrike" u="none">
                <a:solidFill>
                  <a:schemeClr val="dk1"/>
                </a:solidFill>
                <a:uFillTx/>
                <a:latin typeface="Times New Roman"/>
              </a:rPr>
              <a:t>FUTURE ENHANCEMENT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TextBox 15"/>
          <p:cNvSpPr/>
          <p:nvPr/>
        </p:nvSpPr>
        <p:spPr>
          <a:xfrm>
            <a:off x="655560" y="1631880"/>
            <a:ext cx="1094760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Develop hybrid models that combine visual and text-based reasoning for better object interpretation.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Integrate other types of sensory data (e.g., audio, tactile feedback) with visual data to improve the recognition and prediction of complex objects.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Enhance the cosine similarity algorithm by incorporating more advanced techniques like semantic similarity or context-aware embeddings to improve the matching accuracy.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Incorporate a feedback loop where users can provide corrections to the model's predictions, allowing for continuous learning and refinement of the model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2"/>
          <p:cNvSpPr/>
          <p:nvPr/>
        </p:nvSpPr>
        <p:spPr>
          <a:xfrm>
            <a:off x="324360" y="807840"/>
            <a:ext cx="11383920" cy="6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53000"/>
              </a:lnSpc>
              <a:tabLst>
                <a:tab algn="l" pos="0"/>
              </a:tabLst>
            </a:pPr>
            <a:r>
              <a:rPr b="1" lang="en-IN" sz="2600" strike="noStrike" u="none">
                <a:solidFill>
                  <a:schemeClr val="dk1"/>
                </a:solidFill>
                <a:uFillTx/>
                <a:latin typeface="Times New Roman"/>
              </a:rPr>
              <a:t>CONCLUSION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TextBox 13"/>
          <p:cNvSpPr/>
          <p:nvPr/>
        </p:nvSpPr>
        <p:spPr>
          <a:xfrm>
            <a:off x="655560" y="1631880"/>
            <a:ext cx="10947600" cy="461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Introduced IRTARA, integrating image classification with semantic understanding through analogical reasoning.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Developed GIRTARA, which enhances recognition using generative AI.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Evaluation showed GIRTARA achieved up to 65% accuracy in predicting unknown class names.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Analogical reasoning proved effective in describing out-of-library objects.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An ensemble learning-based method has been used to enhance the proposed system.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</a:rPr>
              <a:t>Highlights AI’s potential to bridge visual perception and semantic understanding without prior training on unseen concepts.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Box 2"/>
          <p:cNvSpPr/>
          <p:nvPr/>
        </p:nvSpPr>
        <p:spPr>
          <a:xfrm>
            <a:off x="896760" y="660960"/>
            <a:ext cx="10396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CONTENT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TextBox 4"/>
          <p:cNvSpPr/>
          <p:nvPr/>
        </p:nvSpPr>
        <p:spPr>
          <a:xfrm>
            <a:off x="636120" y="1425960"/>
            <a:ext cx="1065744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Abstract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Introduction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Literature Survey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Contribution of Work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Methodology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Model Architecture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Results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Future Work and Conclusion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References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Box 2"/>
          <p:cNvSpPr/>
          <p:nvPr/>
        </p:nvSpPr>
        <p:spPr>
          <a:xfrm>
            <a:off x="868680" y="549360"/>
            <a:ext cx="1015740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50000"/>
              </a:lnSpc>
            </a:pPr>
            <a:r>
              <a:rPr b="1" lang="en-US" sz="2600" strike="noStrike" u="none">
                <a:solidFill>
                  <a:schemeClr val="dk1"/>
                </a:solidFill>
                <a:uFillTx/>
                <a:latin typeface="Book Antiqua"/>
              </a:rPr>
              <a:t>REFERENCES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1" name="TextBox 4"/>
          <p:cNvSpPr/>
          <p:nvPr/>
        </p:nvSpPr>
        <p:spPr>
          <a:xfrm>
            <a:off x="344160" y="1523880"/>
            <a:ext cx="11698560" cy="40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Times New Roman"/>
              </a:rPr>
              <a:t>[1] A. Antic, ‘‘Analogical Proportions and Reasoning,’’ J. Artif. Intell. Res., vol. 58, pp. 123–135, Jun. 2022.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Times New Roman"/>
              </a:rPr>
              <a:t>[2] M. Bihl and T. J. Talbert, ‘‘Generative AI in e-Government,’’ IEEE Trans. Gov. Inf. Syst., vol. 12, no. 3, pp. 45–56, Oct. 2024.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Times New Roman"/>
              </a:rPr>
              <a:t>[3] M. A. Boden and E. A. Edmonds, ‘‘Understanding Generative Art and AI Creativity,’’ Comput. Aesthet., vol. 5, pp. 78–92, Mar. 2009.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Times New Roman"/>
              </a:rPr>
              <a:t>[4] P. Bojanowski, E. Grave, A. Joulin, and T. Mikolov, ‘‘Enhancing Word Representations with Subword Information,’’ Trans. Comput. Linguist., vol. 45, no. 2, pp. 233–248, Jul. 2017.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Times New Roman"/>
              </a:rPr>
              <a:t>[5] T. B. RiasaBrown, B. Mann, N. Ryder, et al., ‘‘Large Language Models and Learnings,’’ Adv. Neural Netw., vol. 63, pp. 345–359, Sep. 2020.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Box 2"/>
          <p:cNvSpPr/>
          <p:nvPr/>
        </p:nvSpPr>
        <p:spPr>
          <a:xfrm>
            <a:off x="344160" y="1297800"/>
            <a:ext cx="11846160" cy="43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Times New Roman"/>
              </a:rPr>
              <a:t>[6] B. Nikkel, ‘‘Fintech Forensics: Criminal Investigation and Digital Evidence,’’ Forensic Sci. Int., vol. 312, pp. 102–118, Dec. 2020.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Times New Roman"/>
              </a:rPr>
              <a:t>[7] A. Chowdhery, S. Narang, and J. Devlin, ‘‘Scaling Language Models with Pathways,’’ Proc. IEEE Int. Conf. Mach. Learn., vol. 56, pp. 79–95, Jun. 2022.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Times New Roman"/>
              </a:rPr>
              <a:t>[8] E. Collins and Z. Ghahramani, ‘‘Google’s Conversational AI: LaMDA,’’ IEEE Trans. Neural Netw. Learn. Syst., vol. 45, no. 4, pp. 210–225, May 2021.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Times New Roman"/>
              </a:rPr>
              <a:t>[9] K. L. Combs, ‘‘AI-Powered Visual Knowledge Extraction,’’ Artif. Intell. Vis. Comput., vol. 19, no. 3, pp. 130–145, Nov. 2021.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Times New Roman"/>
              </a:rPr>
              <a:t>[10] M. Chen, J. Tworek, H. Jun, et al., ‘‘Evaluation of Large Language Models for Code Generation,’’ J. Softw. Eng. Res. Dev., vol. 14, pp. 27–43, Oct. 2021.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Box 2"/>
          <p:cNvSpPr/>
          <p:nvPr/>
        </p:nvSpPr>
        <p:spPr>
          <a:xfrm>
            <a:off x="813600" y="3044160"/>
            <a:ext cx="105631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4400" strike="noStrike" u="none">
                <a:solidFill>
                  <a:schemeClr val="dk1"/>
                </a:solidFill>
                <a:uFillTx/>
                <a:latin typeface="Book Antiqua"/>
              </a:rPr>
              <a:t>THANK YOU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Box 2"/>
          <p:cNvSpPr/>
          <p:nvPr/>
        </p:nvSpPr>
        <p:spPr>
          <a:xfrm>
            <a:off x="662760" y="685800"/>
            <a:ext cx="10308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ABSTRACT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TextBox 4"/>
          <p:cNvSpPr/>
          <p:nvPr/>
        </p:nvSpPr>
        <p:spPr>
          <a:xfrm>
            <a:off x="270000" y="1236240"/>
            <a:ext cx="11650320" cy="56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AI struggles with accurately interpreting out-of-library objects.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Analogical Reasoning (AR) is proposed to address this issue by using abductive reasoning to infer unknown scenarios based on familiar ones. 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IRTARA (Image Recognition Through Analogical Reasoning Algorithm) characterizes unknown objects using a term frequency list.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GIRTARA (Generative IRTARA) predicts object identity based on this frequency list.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Evaluated using cosine similarity analysis, achieving up to 65% accuracy in matching true labels.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50000"/>
              </a:lnSpc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50000"/>
              </a:lnSpc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50000"/>
              </a:lnSpc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2"/>
          <p:cNvSpPr/>
          <p:nvPr/>
        </p:nvSpPr>
        <p:spPr>
          <a:xfrm>
            <a:off x="855720" y="751680"/>
            <a:ext cx="10285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INTRODUCTION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TextBox 4"/>
          <p:cNvSpPr/>
          <p:nvPr/>
        </p:nvSpPr>
        <p:spPr>
          <a:xfrm>
            <a:off x="235800" y="1317600"/>
            <a:ext cx="11688840" cy="51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AI struggles with interpreting out-of-library objects as it only recognizes what it was trained 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AI encounters four possible scenarios—known knowns, unknown knowns, known unknowns, and unknown unknowns ("true unknowns").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Identifying unseen objects is crucial for AI applications in healthcare, defense, and business.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Analogical Reasoning helps AI infer unknown objects using knowledge from similar known objects.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Most visual AR research focuses on geometric patterns rather than real-world images.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This paper introduces IRTARA and GIRTARA—AI models that improve AI’s ability to describe and predict true unknowns through analogical reasoning and generative AI.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Box 2"/>
          <p:cNvSpPr/>
          <p:nvPr/>
        </p:nvSpPr>
        <p:spPr>
          <a:xfrm>
            <a:off x="668880" y="419040"/>
            <a:ext cx="10226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Book Antiqua"/>
              </a:rPr>
              <a:t>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Book Antiqua"/>
              </a:rPr>
              <a:t>LITERATURE SURVEY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88" name="Table 4"/>
          <p:cNvGraphicFramePr/>
          <p:nvPr/>
        </p:nvGraphicFramePr>
        <p:xfrm>
          <a:off x="591840" y="1350000"/>
          <a:ext cx="11025720" cy="4907520"/>
        </p:xfrm>
        <a:graphic>
          <a:graphicData uri="http://schemas.openxmlformats.org/drawingml/2006/table">
            <a:tbl>
              <a:tblPr/>
              <a:tblGrid>
                <a:gridCol w="3777480"/>
                <a:gridCol w="2013480"/>
                <a:gridCol w="5235120"/>
              </a:tblGrid>
              <a:tr h="568800"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uFillTx/>
                          <a:latin typeface="Times New Roman"/>
                        </a:rPr>
                        <a:t>Title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uFillTx/>
                          <a:latin typeface="Times New Roman"/>
                        </a:rPr>
                        <a:t>Author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uFillTx/>
                          <a:latin typeface="Times New Roman"/>
                        </a:rPr>
                        <a:t>Description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6892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Analogical Proportions and Reasoning (2021)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AAntic, C.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Explores mathematical modeling of analogical reasoning, providing a framework for automating analogy-making processes.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16495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Generative AI in e-Government (2022)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MBihl, T.J., Talbert, M.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Discusses AI-driven analytics integration in e-government for decision-making and automation.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Table 2"/>
          <p:cNvGraphicFramePr/>
          <p:nvPr/>
        </p:nvGraphicFramePr>
        <p:xfrm>
          <a:off x="875160" y="481680"/>
          <a:ext cx="10441080" cy="5668920"/>
        </p:xfrm>
        <a:graphic>
          <a:graphicData uri="http://schemas.openxmlformats.org/drawingml/2006/table">
            <a:tbl>
              <a:tblPr/>
              <a:tblGrid>
                <a:gridCol w="2318760"/>
                <a:gridCol w="2653200"/>
                <a:gridCol w="5469480"/>
              </a:tblGrid>
              <a:tr h="329400"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uFillTx/>
                          <a:latin typeface="Book Antiqua"/>
                        </a:rPr>
                        <a:t>Title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uFillTx/>
                          <a:latin typeface="Book Antiqua"/>
                        </a:rPr>
                        <a:t>Author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uFillTx/>
                          <a:latin typeface="Book Antiqua"/>
                        </a:rPr>
                        <a:t>Description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049560"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Large Language Models and Learnings (2022)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nn-NO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RiasaBrown, T.B., Mann, B., Ryder, N., et al.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Emphasizes real-time fraud detection and predictive analytics, addressing challenges like implementation costs and data privacy.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216520"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Scaling Language Models with Pathways (2022)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Chowdhery, A., Narang, S., Devlin, J., et al.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Introduces Google's PaLM model and discusses scaling techniques for language understanding improvements.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" name="Table 4"/>
          <p:cNvGraphicFramePr/>
          <p:nvPr/>
        </p:nvGraphicFramePr>
        <p:xfrm>
          <a:off x="875160" y="481680"/>
          <a:ext cx="10441080" cy="5668920"/>
        </p:xfrm>
        <a:graphic>
          <a:graphicData uri="http://schemas.openxmlformats.org/drawingml/2006/table">
            <a:tbl>
              <a:tblPr/>
              <a:tblGrid>
                <a:gridCol w="2318760"/>
                <a:gridCol w="2653200"/>
                <a:gridCol w="5469480"/>
              </a:tblGrid>
              <a:tr h="329400"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uFillTx/>
                          <a:latin typeface="Book Antiqua"/>
                        </a:rPr>
                        <a:t>Title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uFillTx/>
                          <a:latin typeface="Book Antiqua"/>
                        </a:rPr>
                        <a:t>Author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uFillTx/>
                          <a:latin typeface="Book Antiqua"/>
                        </a:rPr>
                        <a:t>Description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049560"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Human Factors in Explainable AI Systems (2023)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nn-NO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ZCombs, K., Ganapathy, S., Bihl, T.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Examines how AI can be made explainable, emphasizing human cognition in AI-generated explanations.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216520"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Multimodal AI for Text and Images (2023)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Gemini Team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Introduces Google's Gemini AI for processing both text and images, integrating vision and language models.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Table 1"/>
          <p:cNvGraphicFramePr/>
          <p:nvPr/>
        </p:nvGraphicFramePr>
        <p:xfrm>
          <a:off x="816120" y="729000"/>
          <a:ext cx="10561680" cy="2653920"/>
        </p:xfrm>
        <a:graphic>
          <a:graphicData uri="http://schemas.openxmlformats.org/drawingml/2006/table">
            <a:tbl>
              <a:tblPr/>
              <a:tblGrid>
                <a:gridCol w="3519000"/>
                <a:gridCol w="3521520"/>
                <a:gridCol w="35215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uFillTx/>
                          <a:latin typeface="Book Antiqua"/>
                        </a:rPr>
                        <a:t>Title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uFillTx/>
                          <a:latin typeface="Book Antiqua"/>
                        </a:rPr>
                        <a:t>Author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uFillTx/>
                          <a:latin typeface="Book Antiqua"/>
                        </a:rPr>
                        <a:t>Description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Generative AI in Radiology Report Simplification (2023)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Doshi, R., Amin, K., Khosla, P., Bajaj, S., et al.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Compares AI models (ChatGPT, Bard, Bing) for simplifying radiology reports, focusing on accuracy and readability.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just"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Box 11"/>
          <p:cNvSpPr/>
          <p:nvPr/>
        </p:nvSpPr>
        <p:spPr>
          <a:xfrm>
            <a:off x="682200" y="338400"/>
            <a:ext cx="10099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75600" algn="ctr" defTabSz="457200">
              <a:lnSpc>
                <a:spcPct val="150000"/>
              </a:lnSpc>
              <a:spcAft>
                <a:spcPts val="799"/>
              </a:spcAf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CONTRIBUTIONS OF THE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TextBox 3"/>
          <p:cNvSpPr/>
          <p:nvPr/>
        </p:nvSpPr>
        <p:spPr>
          <a:xfrm>
            <a:off x="309600" y="928440"/>
            <a:ext cx="11570760" cy="58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50000"/>
              </a:lnSpc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imes New Roman"/>
              </a:rPr>
              <a:t>This paper contributes the following :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Image-Based Analogical Reasoning and Generative AI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Image Recognition Through Analogical Reasoning Algorithm (IRTARA)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Generative AI-Enhanced Recognition (GIRTARA)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Analogical reasoning evaluation, and human evaluation, to validate their effectiveness in identifying    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unknown objects.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Application of Generative AI in Object Recognition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en-IN" sz="2000" strike="noStrike" u="none">
                <a:solidFill>
                  <a:schemeClr val="dk1"/>
                </a:solidFill>
                <a:uFillTx/>
                <a:latin typeface="Times New Roman"/>
              </a:rPr>
              <a:t>Future Directions for Generative AI in Computer Vision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3290</TotalTime>
  <Application>LibreOffice/24.8.6.2$Linux_X86_64 LibreOffice_project/d50be90c1d90f0f90a5235ffcbbafbbfa38a83c2</Application>
  <AppVersion>15.0000</AppVersion>
  <Words>1787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2022-05-19T16:04:46Z</dcterms:created>
  <dc:creator>Dilip S</dc:creator>
  <dc:description/>
  <dc:language>en-US</dc:language>
  <cp:lastModifiedBy/>
  <dcterms:modified xsi:type="dcterms:W3CDTF">2025-04-02T11:12:27Z</dcterms:modified>
  <cp:revision>121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