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74" r:id="rId3"/>
    <p:sldId id="265" r:id="rId4"/>
    <p:sldId id="260" r:id="rId5"/>
    <p:sldId id="261" r:id="rId6"/>
    <p:sldId id="266" r:id="rId7"/>
    <p:sldId id="267" r:id="rId8"/>
    <p:sldId id="263" r:id="rId9"/>
    <p:sldId id="276" r:id="rId10"/>
    <p:sldId id="270" r:id="rId11"/>
    <p:sldId id="272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3" d="100"/>
          <a:sy n="103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D4EE-3BEA-8343-A402-E770CDD8ED5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B933-ABA0-D940-9387-E38167D5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B933-ABA0-D940-9387-E38167D5F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9497-508B-1D13-B547-3E190BAE1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79A8D-C7F8-92D6-FC5C-7C7244AF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C280-E485-2CB3-9ED0-9EFCABEE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57A4-8111-2C53-9B58-E8993C22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13DF-2303-C555-2C0E-3052E361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9569-8543-0132-FD74-593B34BB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F757E-AFD2-1B13-97CF-D29ACEA3E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540B-71E1-EA8E-70B9-B4CD9A72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3269-2590-E121-C772-80D28CDB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96A5-4B30-CBD0-D623-46C0116C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292B4-DD34-4567-99AC-98766DFA1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5A36E-1E00-E485-6673-45E85E13F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0B06-2362-8A73-CCFE-4380532C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9A91-49B5-AA54-47EB-BDD45355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BC95-7106-2090-7A22-1541C4F9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741-5798-2F60-57BE-3D28313E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B0C6-4449-A495-C1A9-ED605E61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D6C5-A27A-FB4B-13BF-991D605E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24B2-15C3-CA98-1C76-D8C257AB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AF0A-7264-FF83-3C4C-E130BD7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FD0A-DFFE-74AF-7A05-D9FFF5EF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18CE9-C179-A403-E61D-BC83FFC0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57D-3E3B-D24F-1A1D-A5B3A1C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1F86-172C-2655-5C8D-E856BD7C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291E-13AF-4970-5992-086569AA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11D2-A413-4BDF-0AD5-11FE7E8A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ECB4-A9E2-73FA-64F6-61AA819F3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3B31-CA93-4F4D-6A96-F937F3ECC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5C13E-7C72-8B08-C4B5-7E486F6F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E5783-321D-06DD-BE43-B7E73536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5602-CB27-E3F1-965C-152C5910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218F-A4E4-B862-C4B6-21169E11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389E-B704-1D75-E3FE-EAF141F9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7BBE-D854-A52E-6E46-3F39AB2D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1D8B8-E0D3-C99D-C1DD-A881F4AD7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F0F13-E5FA-B5C9-6F98-8C50997B3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3CD7-AB10-5157-A63C-7AF69550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D4FFC-B817-03DC-7B23-D4D481E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0C0E5-5FC1-61A6-1879-36B03A9E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740C-A0AF-D947-33E0-B91C5F2A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5875-BCA6-AB60-1679-9FC8952D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BCF13-B3CC-981F-F0ED-82308FA7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A636D-B9B0-ED7B-A5A5-D74B03B1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455EA-C8B9-E209-BF29-A96EA4B1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AD44D-6584-637D-320A-9038D21B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0F86-A5BC-3C2B-6583-AE0CF29C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2C6-4321-F116-BB03-E26D184D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98BD-E894-EBA4-A663-7AE6B91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9F83-23AD-DB66-5692-49302426C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5662-BB87-5D44-9151-067B32F8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6C9-BE9B-0C36-140E-F3B90D3C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29C5-54A4-588B-4D06-12A407D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00D1-2739-5B96-05F9-B2681ED7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E5ED-ACA2-91D7-A603-DD8DCD7D4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DC1A4-9463-A939-2E7C-7EFB9376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4C53-8484-EC8E-FD8B-326C9A3E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C5CD-2B10-A280-22F6-0EDE9864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C3E90-309B-121A-EE57-B7320171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22F2F-9A74-6076-7645-E726A4A6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6EBB-E3F9-C8B5-C91D-1ED391AD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37B1-57E9-064F-4C22-C1A13B53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00782-0E06-F74E-9B79-EBCA7D5D8286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4FF9-52B9-7B11-680D-600359475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C6F5-7309-0947-6983-71386F9B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F5A15-8A26-1D4E-A7B3-5F989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6765D-ADA8-1448-ACE6-C5EB48B76707}"/>
              </a:ext>
            </a:extLst>
          </p:cNvPr>
          <p:cNvSpPr txBox="1"/>
          <p:nvPr/>
        </p:nvSpPr>
        <p:spPr>
          <a:xfrm>
            <a:off x="1051302" y="1951672"/>
            <a:ext cx="10089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is to build a machine learning model to classify insurance claims as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fraudulent or legitimate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based on historical claim details and customer profiles. The model will analyze key features such as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claim amounts, customer profiles, claim types, and approval times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 predict fraudulent activity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claims are approved.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6DAFD-311C-80E8-BCF3-8122900316EC}"/>
              </a:ext>
            </a:extLst>
          </p:cNvPr>
          <p:cNvSpPr txBox="1"/>
          <p:nvPr/>
        </p:nvSpPr>
        <p:spPr>
          <a:xfrm>
            <a:off x="1051302" y="631572"/>
            <a:ext cx="5780867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200" b="1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0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250C1-91D4-FD1D-EB52-AF0899B0B0AA}"/>
              </a:ext>
            </a:extLst>
          </p:cNvPr>
          <p:cNvSpPr txBox="1"/>
          <p:nvPr/>
        </p:nvSpPr>
        <p:spPr>
          <a:xfrm>
            <a:off x="422834" y="174583"/>
            <a:ext cx="11346331" cy="650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can we analyze historical claim data to detect patterns that indicate fraudulent claims?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By performing </a:t>
            </a:r>
            <a:r>
              <a:rPr lang="en-US" sz="16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1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visualizing trends, and identifying anomalies.</a:t>
            </a:r>
            <a:endParaRPr lang="en-US" sz="1600" kern="100" dirty="0">
              <a:solidFill>
                <a:srgbClr val="00000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Using statistical methods to detect correlations and clusters within fraudulent vs. legitimate claim</a:t>
            </a:r>
            <a:endParaRPr lang="en-US" sz="1600" b="1" kern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Which features are most predictive of fraudulent behavior?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Strong Predictors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Total Claim Amount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Higher claim amounts tend to be linked to fraudulent cases.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Injury, Property, and Vehicle Claims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These claims show strong correlation, meaning fraud cases often involve multiple high-value claims.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Injury, Property, and Vehicle Claims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These claims show strong correlation, meaning fraud cases often involve multiple high-value claims.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Capital Gains/Loss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While most values are zero, large spikes could indicate suspicious activity.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Incident Time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Certain peak hours may correlate with fraudulent claims.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Moderately Predictive Features: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Annual Premium &amp; Policy Deductible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Higher deductibles may lead to lower premiums, but extreme cases may suggest fraud.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Number of Vehicles Involved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Fraudulent claims may be linked to incidents with multiple vehicles.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Bodily Injuries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– While most cases involve 0 or 1 injury, fraudulent claims may exaggerate injuries for higher payouts.</a:t>
            </a:r>
          </a:p>
        </p:txBody>
      </p:sp>
    </p:spTree>
    <p:extLst>
      <p:ext uri="{BB962C8B-B14F-4D97-AF65-F5344CB8AC3E}">
        <p14:creationId xmlns:p14="http://schemas.microsoft.com/office/powerpoint/2010/main" val="161035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2CB019-50F5-CA35-2EA8-C995F2050F88}"/>
              </a:ext>
            </a:extLst>
          </p:cNvPr>
          <p:cNvSpPr txBox="1"/>
          <p:nvPr/>
        </p:nvSpPr>
        <p:spPr>
          <a:xfrm>
            <a:off x="220361" y="209432"/>
            <a:ext cx="11751277" cy="643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600" b="1" kern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 we predict the likelihood of fraud for an incoming claim, based on past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Hobbies like Chess (0.83) and Cross-fit (0.59)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→ Certain hobbies show a strong association with fraudulent claims.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Incident Severity &amp; Location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→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Major damage (0.60)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and claims originating from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Ohio (0.53)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indicate a heightened fraud risk.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Vehicle Models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→ Auto models like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F150 (0.42) and ML350 (0.40)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appear more frequently in fraudulent claims.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b="1" kern="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insights can be drawn from the model that can help improve the fraud detection process?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/>
              <a:t>Enhancing Fraud Identification (Recall Improvement)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/>
              <a:t>Linear Regression performs better (Recall: 65%)</a:t>
            </a:r>
            <a:r>
              <a:rPr lang="en-US" sz="1600" dirty="0"/>
              <a:t>, meaning it correctly identifies more fraudulent claims.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/>
              <a:t>Random Forest struggles (Recall: 33%)</a:t>
            </a:r>
            <a:r>
              <a:rPr lang="en-US" sz="1600" dirty="0"/>
              <a:t>, suggesting it may need fine-tuning (e.g., adjusting hyperparameters or balancing class distribution).</a:t>
            </a:r>
            <a:endParaRPr lang="en-US" sz="1600" b="1" dirty="0"/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/>
              <a:t>Balancing Fraud &amp; Legitimate Cases (Specificity Considerations)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/>
              <a:t>Random Forest has high specificity (91.71%)</a:t>
            </a:r>
            <a:r>
              <a:rPr lang="en-US" sz="1600" dirty="0"/>
              <a:t>, meaning it is very effective at identifying legitimate claims. However, this can lead to missing actual fraud cases.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/>
              <a:t>A </a:t>
            </a:r>
            <a:r>
              <a:rPr lang="en-US" sz="1600" b="1" dirty="0"/>
              <a:t>more balanced approach</a:t>
            </a:r>
            <a:r>
              <a:rPr lang="en-US" sz="1600" dirty="0"/>
              <a:t> is needed to ensure </a:t>
            </a:r>
            <a:r>
              <a:rPr lang="en-US" sz="1600" b="1" dirty="0"/>
              <a:t>fraudulent cases aren't overlooked</a:t>
            </a:r>
            <a:r>
              <a:rPr lang="en-US" sz="1600" dirty="0"/>
              <a:t>.</a:t>
            </a:r>
            <a:endParaRPr lang="en-US" sz="1600" b="1" dirty="0"/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/>
              <a:t>Optimizing Fraud Prediction (F1-Score &amp; Precision Analysis)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/>
              <a:t>Linear Regression has a better F1-Score (63%)</a:t>
            </a:r>
            <a:r>
              <a:rPr lang="en-US" sz="1600" dirty="0"/>
              <a:t>, showing it maintains a strong balance between detecting fraud and avoiding false positives.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/>
              <a:t>While </a:t>
            </a:r>
            <a:r>
              <a:rPr lang="en-US" sz="1600" b="1" dirty="0"/>
              <a:t>Random Forest’s Precision (60%)</a:t>
            </a:r>
            <a:r>
              <a:rPr lang="en-US" sz="1600" dirty="0"/>
              <a:t> is similar, its lower F1-Score (43%) indicates inefficiency in fraud detection.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2381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AC96D4-5645-E556-5567-A6FA2005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52522"/>
              </p:ext>
            </p:extLst>
          </p:nvPr>
        </p:nvGraphicFramePr>
        <p:xfrm>
          <a:off x="838200" y="1761014"/>
          <a:ext cx="9161463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1063">
                  <a:extLst>
                    <a:ext uri="{9D8B030D-6E8A-4147-A177-3AD203B41FA5}">
                      <a16:colId xmlns:a16="http://schemas.microsoft.com/office/drawing/2014/main" val="3157500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106344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8586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666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Recall (Sensitivity)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0.6506</a:t>
                      </a:r>
                      <a:r>
                        <a:rPr lang="en-US"/>
                        <a:t> (Better at detecting fraud cases)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0.3373 (Misses many fraud cases)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621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Specificity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0.8433 (Balances fraud detection with legitimate cases)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0.9171</a:t>
                      </a:r>
                      <a:r>
                        <a:rPr lang="en-US"/>
                        <a:t> (Higher, but may indicate bias toward legitimate claims)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89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0.6136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73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F1-Score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0.6316</a:t>
                      </a:r>
                      <a:r>
                        <a:rPr lang="en-US" dirty="0"/>
                        <a:t> (Good balance of Precision &amp; Recall)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0.4341 (Lower fraud detection efficiency)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873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DF7D3A-B514-B2EF-C518-01C84645FD7B}"/>
              </a:ext>
            </a:extLst>
          </p:cNvPr>
          <p:cNvSpPr txBox="1"/>
          <p:nvPr/>
        </p:nvSpPr>
        <p:spPr>
          <a:xfrm>
            <a:off x="752581" y="71669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Comparison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27E1B-E37B-9C04-7B3C-E4824FC7DE31}"/>
              </a:ext>
            </a:extLst>
          </p:cNvPr>
          <p:cNvSpPr txBox="1"/>
          <p:nvPr/>
        </p:nvSpPr>
        <p:spPr>
          <a:xfrm>
            <a:off x="658300" y="5393410"/>
            <a:ext cx="1090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Linear Regression</a:t>
            </a:r>
            <a:r>
              <a:rPr lang="en-US" dirty="0"/>
              <a:t> performed better overall, with a higher ability to correctly identify fraud cases.</a:t>
            </a:r>
          </a:p>
          <a:p>
            <a:r>
              <a:rPr lang="en-US" b="1" dirty="0"/>
              <a:t>Random Forest</a:t>
            </a:r>
            <a:r>
              <a:rPr lang="en-US" dirty="0"/>
              <a:t> had higher specificity, meaning it was good at identifying legitimate claims but missed many fraudulent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9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06196-215D-154F-A418-7BB7D00E8594}"/>
              </a:ext>
            </a:extLst>
          </p:cNvPr>
          <p:cNvSpPr txBox="1"/>
          <p:nvPr/>
        </p:nvSpPr>
        <p:spPr>
          <a:xfrm>
            <a:off x="752581" y="1957954"/>
            <a:ext cx="9812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Linear Regression model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is currently more effective at detecting fraud than the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Random Forest model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but Random Forest could improve with better tuning and data balancing.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D783C-3439-1043-6602-AA106A4E3324}"/>
              </a:ext>
            </a:extLst>
          </p:cNvPr>
          <p:cNvSpPr txBox="1"/>
          <p:nvPr/>
        </p:nvSpPr>
        <p:spPr>
          <a:xfrm>
            <a:off x="752581" y="716698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546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8331-FD41-30CC-2B74-F627087B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b="1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C6193-D33F-2BD5-CB68-6FB6CB22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04" y="1055842"/>
            <a:ext cx="8322591" cy="4746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845B8-EA84-24E4-7ECE-DC9F1952F134}"/>
              </a:ext>
            </a:extLst>
          </p:cNvPr>
          <p:cNvSpPr txBox="1"/>
          <p:nvPr/>
        </p:nvSpPr>
        <p:spPr>
          <a:xfrm>
            <a:off x="492384" y="40353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Numerical columns and their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1664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7B656-AB26-2DAE-4F38-2F24775CC024}"/>
              </a:ext>
            </a:extLst>
          </p:cNvPr>
          <p:cNvSpPr txBox="1"/>
          <p:nvPr/>
        </p:nvSpPr>
        <p:spPr>
          <a:xfrm>
            <a:off x="723900" y="197346"/>
            <a:ext cx="10744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Months as a customer</a:t>
            </a:r>
            <a:r>
              <a:rPr lang="en-US" dirty="0"/>
              <a:t>: Most customers have been with the company for around </a:t>
            </a:r>
            <a:r>
              <a:rPr lang="en-US" b="1" dirty="0"/>
              <a:t>200–300 months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Age</a:t>
            </a:r>
            <a:r>
              <a:rPr lang="en-US" dirty="0"/>
              <a:t>: The majority of customers fall within the </a:t>
            </a:r>
            <a:r>
              <a:rPr lang="en-US" b="1" dirty="0"/>
              <a:t>30 to 60 years</a:t>
            </a:r>
            <a:r>
              <a:rPr lang="en-US" dirty="0"/>
              <a:t> age range.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Policy deductible</a:t>
            </a:r>
            <a:r>
              <a:rPr lang="en-US" dirty="0"/>
              <a:t>: Common deductible amounts are </a:t>
            </a:r>
            <a:r>
              <a:rPr lang="en-US" b="1" dirty="0"/>
              <a:t>500, 1000, and 2000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Annual premium</a:t>
            </a:r>
            <a:r>
              <a:rPr lang="en-US" dirty="0"/>
              <a:t>: Most premiums are in the range of </a:t>
            </a:r>
            <a:r>
              <a:rPr lang="en-US" b="1" dirty="0"/>
              <a:t>800 to 1600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Capital gains/loss</a:t>
            </a:r>
            <a:r>
              <a:rPr lang="en-US" dirty="0"/>
              <a:t>: Most values are </a:t>
            </a:r>
            <a:r>
              <a:rPr lang="en-US" b="1" dirty="0"/>
              <a:t>zero</a:t>
            </a:r>
            <a:r>
              <a:rPr lang="en-US" dirty="0"/>
              <a:t>, but there are a few large spikes.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Incident time</a:t>
            </a:r>
            <a:r>
              <a:rPr lang="en-US" dirty="0"/>
              <a:t>: Events occur at </a:t>
            </a:r>
            <a:r>
              <a:rPr lang="en-US" b="1" dirty="0"/>
              <a:t>various times</a:t>
            </a:r>
            <a:r>
              <a:rPr lang="en-US" dirty="0"/>
              <a:t>, with some peak hours standing out.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Number of vehicles involved</a:t>
            </a:r>
            <a:r>
              <a:rPr lang="en-US" dirty="0"/>
              <a:t>: Typically </a:t>
            </a:r>
            <a:r>
              <a:rPr lang="en-US" b="1" dirty="0"/>
              <a:t>1 or 2</a:t>
            </a:r>
            <a:r>
              <a:rPr lang="en-US" dirty="0"/>
              <a:t> vehicles per incident.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Bodily injuries</a:t>
            </a:r>
            <a:r>
              <a:rPr lang="en-US" dirty="0"/>
              <a:t>: Most incidents involve </a:t>
            </a:r>
            <a:r>
              <a:rPr lang="en-US" b="1" dirty="0"/>
              <a:t>0 or 1</a:t>
            </a:r>
            <a:r>
              <a:rPr lang="en-US" dirty="0"/>
              <a:t> injury.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Witnesses</a:t>
            </a:r>
            <a:r>
              <a:rPr lang="en-US" dirty="0"/>
              <a:t>: Incidents commonly have </a:t>
            </a:r>
            <a:r>
              <a:rPr lang="en-US" b="1" dirty="0"/>
              <a:t>0 to 3</a:t>
            </a:r>
            <a:r>
              <a:rPr lang="en-US" dirty="0"/>
              <a:t> witnesses.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Claim amounts</a:t>
            </a:r>
            <a:r>
              <a:rPr lang="en-US" dirty="0"/>
              <a:t>: Claims tend to fall between </a:t>
            </a:r>
            <a:r>
              <a:rPr lang="en-US" b="1" dirty="0"/>
              <a:t>20,000 to 80,000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Injury, property, and vehicle claims</a:t>
            </a:r>
            <a:r>
              <a:rPr lang="en-US" dirty="0"/>
              <a:t>: Show a similar pattern, peaking around </a:t>
            </a:r>
            <a:r>
              <a:rPr lang="en-US" b="1" dirty="0"/>
              <a:t>5,000–30,000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Car model years</a:t>
            </a:r>
            <a:r>
              <a:rPr lang="en-US" dirty="0"/>
              <a:t>: Vehicles range between </a:t>
            </a:r>
            <a:r>
              <a:rPr lang="en-US" b="1" dirty="0"/>
              <a:t>1995 and 2015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61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FA5CDC-519C-4F2D-6DF3-2C81455B7694}"/>
              </a:ext>
            </a:extLst>
          </p:cNvPr>
          <p:cNvSpPr txBox="1"/>
          <p:nvPr/>
        </p:nvSpPr>
        <p:spPr>
          <a:xfrm>
            <a:off x="351330" y="500011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matrix for numerical columns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70BA80-3C1E-AFEA-2763-5AE3A65B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35" y="995474"/>
            <a:ext cx="9020013" cy="53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E557B-6277-F142-2D73-0F6932B05B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1593" y="929900"/>
            <a:ext cx="10848814" cy="3342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Strong correlations</a:t>
            </a:r>
            <a:r>
              <a:rPr lang="en-US" sz="2400" dirty="0"/>
              <a:t>: Features such as </a:t>
            </a:r>
            <a:r>
              <a:rPr lang="en-US" sz="2400" i="1" dirty="0"/>
              <a:t>total claim amount</a:t>
            </a:r>
            <a:r>
              <a:rPr lang="en-US" sz="2400" dirty="0"/>
              <a:t>, </a:t>
            </a:r>
            <a:r>
              <a:rPr lang="en-US" sz="2400" i="1" dirty="0"/>
              <a:t>injury claim</a:t>
            </a:r>
            <a:r>
              <a:rPr lang="en-US" sz="2400" dirty="0"/>
              <a:t>, </a:t>
            </a:r>
            <a:r>
              <a:rPr lang="en-US" sz="2400" i="1" dirty="0"/>
              <a:t>vehicle claim</a:t>
            </a:r>
            <a:r>
              <a:rPr lang="en-US" sz="2400" dirty="0"/>
              <a:t>, and </a:t>
            </a:r>
            <a:r>
              <a:rPr lang="en-US" sz="2400" i="1" dirty="0"/>
              <a:t>property claim</a:t>
            </a:r>
            <a:r>
              <a:rPr lang="en-US" sz="2400" dirty="0"/>
              <a:t> are likely to be positively correlated, meaning that an increase in one of these values tends to result in increases in the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Moderate correlations</a:t>
            </a:r>
            <a:r>
              <a:rPr lang="en-US" sz="2400" dirty="0"/>
              <a:t>: </a:t>
            </a:r>
            <a:r>
              <a:rPr lang="en-US" sz="2400" i="1" dirty="0"/>
              <a:t>Annual premium</a:t>
            </a:r>
            <a:r>
              <a:rPr lang="en-US" sz="2400" dirty="0"/>
              <a:t> and </a:t>
            </a:r>
            <a:r>
              <a:rPr lang="en-US" sz="2400" i="1" dirty="0"/>
              <a:t>policy deductible</a:t>
            </a:r>
            <a:r>
              <a:rPr lang="en-US" sz="2400" dirty="0"/>
              <a:t> may show some correlation, as higher deductibles often lead to lower premiums.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Weak or no correlation</a:t>
            </a:r>
            <a:r>
              <a:rPr lang="en-US" sz="2400" dirty="0"/>
              <a:t>: Attributes like </a:t>
            </a:r>
            <a:r>
              <a:rPr lang="en-US" sz="2400" i="1" dirty="0"/>
              <a:t>incident time</a:t>
            </a:r>
            <a:r>
              <a:rPr lang="en-US" sz="2400" dirty="0"/>
              <a:t> and </a:t>
            </a:r>
            <a:r>
              <a:rPr lang="en-US" sz="2400" i="1" dirty="0"/>
              <a:t>insured ZIP codes</a:t>
            </a:r>
            <a:r>
              <a:rPr lang="en-US" sz="2400" dirty="0"/>
              <a:t> may not show significant correlation with monetary claim values, indicating that claims are distributed across various locations and times without clear patterns.</a:t>
            </a:r>
          </a:p>
        </p:txBody>
      </p:sp>
    </p:spTree>
    <p:extLst>
      <p:ext uri="{BB962C8B-B14F-4D97-AF65-F5344CB8AC3E}">
        <p14:creationId xmlns:p14="http://schemas.microsoft.com/office/powerpoint/2010/main" val="424098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D4A5E-67E7-0EF6-D66A-85004DEFCC2C}"/>
              </a:ext>
            </a:extLst>
          </p:cNvPr>
          <p:cNvSpPr txBox="1"/>
          <p:nvPr/>
        </p:nvSpPr>
        <p:spPr>
          <a:xfrm>
            <a:off x="503066" y="505994"/>
            <a:ext cx="8109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Relationship between numerical features and the target variable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E15F1-5796-380A-40A5-BD9FC25A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71" y="1168093"/>
            <a:ext cx="9531457" cy="51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3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AA5CE-DF20-2A68-A56F-6BD5423120F1}"/>
              </a:ext>
            </a:extLst>
          </p:cNvPr>
          <p:cNvSpPr txBox="1"/>
          <p:nvPr/>
        </p:nvSpPr>
        <p:spPr>
          <a:xfrm>
            <a:off x="276386" y="565564"/>
            <a:ext cx="116392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Customer-related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Months as a customer</a:t>
            </a:r>
            <a:r>
              <a:rPr lang="en-US" dirty="0"/>
              <a:t>: Most customers have been with the company for </a:t>
            </a:r>
            <a:r>
              <a:rPr lang="en-US" b="1" dirty="0"/>
              <a:t>100 to 400 months</a:t>
            </a:r>
            <a:r>
              <a:rPr lang="en-US" dirty="0"/>
              <a:t>, with a peak around </a:t>
            </a:r>
            <a:r>
              <a:rPr lang="en-US" b="1" dirty="0"/>
              <a:t>200-300 months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: The majority fall between </a:t>
            </a:r>
            <a:r>
              <a:rPr lang="en-US" b="1" dirty="0"/>
              <a:t>30 and 60 years</a:t>
            </a:r>
            <a:r>
              <a:rPr lang="en-US" dirty="0"/>
              <a:t>, peaking around </a:t>
            </a:r>
            <a:r>
              <a:rPr lang="en-US" b="1" dirty="0"/>
              <a:t>40-50 years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Financial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Policy deductible</a:t>
            </a:r>
            <a:r>
              <a:rPr lang="en-US" dirty="0"/>
              <a:t>: Common values are </a:t>
            </a:r>
            <a:r>
              <a:rPr lang="en-US" b="1" dirty="0"/>
              <a:t>600, 800, 1200, 1400, 1600, 1800, and 2000</a:t>
            </a:r>
            <a:r>
              <a:rPr lang="en-US" dirty="0"/>
              <a:t>, with peaks at </a:t>
            </a:r>
            <a:r>
              <a:rPr lang="en-US" b="1" dirty="0"/>
              <a:t>600 and 2000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Annual premium</a:t>
            </a:r>
            <a:r>
              <a:rPr lang="en-US" dirty="0"/>
              <a:t>: Ranges from </a:t>
            </a:r>
            <a:r>
              <a:rPr lang="en-US" b="1" dirty="0"/>
              <a:t>400 to 2000</a:t>
            </a:r>
            <a:r>
              <a:rPr lang="en-US" dirty="0"/>
              <a:t>, with most values between </a:t>
            </a:r>
            <a:r>
              <a:rPr lang="en-US" b="1" dirty="0"/>
              <a:t>800 and 1600</a:t>
            </a:r>
            <a:r>
              <a:rPr lang="en-US" dirty="0"/>
              <a:t>, peaking near </a:t>
            </a:r>
            <a:r>
              <a:rPr lang="en-US" b="1" dirty="0"/>
              <a:t>1200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Umbrella limit</a:t>
            </a:r>
            <a:r>
              <a:rPr lang="en-US" dirty="0"/>
              <a:t>: Predominantly </a:t>
            </a:r>
            <a:r>
              <a:rPr lang="en-US" b="1" dirty="0"/>
              <a:t>0</a:t>
            </a:r>
            <a:r>
              <a:rPr lang="en-US" dirty="0"/>
              <a:t>, with a few significantly higher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Capital gains/loss</a:t>
            </a:r>
            <a:r>
              <a:rPr lang="en-US" dirty="0"/>
              <a:t>: Mostly </a:t>
            </a:r>
            <a:r>
              <a:rPr lang="en-US" b="1" dirty="0"/>
              <a:t>0</a:t>
            </a:r>
            <a:r>
              <a:rPr lang="en-US" dirty="0"/>
              <a:t>, with some large gains up to </a:t>
            </a:r>
            <a:r>
              <a:rPr lang="en-US" b="1" dirty="0"/>
              <a:t>100,000</a:t>
            </a:r>
            <a:r>
              <a:rPr lang="en-US" dirty="0"/>
              <a:t> and losses down to </a:t>
            </a:r>
            <a:r>
              <a:rPr lang="en-US" b="1" dirty="0"/>
              <a:t>-100,000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Incident-related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Incident time</a:t>
            </a:r>
            <a:r>
              <a:rPr lang="en-US" dirty="0"/>
              <a:t>: Distributed across </a:t>
            </a:r>
            <a:r>
              <a:rPr lang="en-US" b="1" dirty="0"/>
              <a:t>24 hours</a:t>
            </a:r>
            <a:r>
              <a:rPr lang="en-US" dirty="0"/>
              <a:t>, without a strong peak but showing spread.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 of vehicles involved</a:t>
            </a:r>
            <a:r>
              <a:rPr lang="en-US" dirty="0"/>
              <a:t>: Mostly </a:t>
            </a:r>
            <a:r>
              <a:rPr lang="en-US" b="1" dirty="0"/>
              <a:t>1 or 2</a:t>
            </a:r>
            <a:r>
              <a:rPr lang="en-US" dirty="0"/>
              <a:t>, fewer incidents involve </a:t>
            </a:r>
            <a:r>
              <a:rPr lang="en-US" b="1" dirty="0"/>
              <a:t>3 or 4</a:t>
            </a:r>
            <a:r>
              <a:rPr lang="en-US" dirty="0"/>
              <a:t>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Bodily injuries</a:t>
            </a:r>
            <a:r>
              <a:rPr lang="en-US" dirty="0"/>
              <a:t>: Typically </a:t>
            </a:r>
            <a:r>
              <a:rPr lang="en-US" b="1" dirty="0"/>
              <a:t>0 or 1</a:t>
            </a:r>
            <a:r>
              <a:rPr lang="en-US" dirty="0"/>
              <a:t> injury per incident.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Witnesses</a:t>
            </a:r>
            <a:r>
              <a:rPr lang="en-US" dirty="0"/>
              <a:t>: Mostly </a:t>
            </a:r>
            <a:r>
              <a:rPr lang="en-US" b="1" dirty="0"/>
              <a:t>0 to 3</a:t>
            </a:r>
            <a:r>
              <a:rPr lang="en-US" dirty="0"/>
              <a:t> witnesses.</a:t>
            </a:r>
          </a:p>
          <a:p>
            <a:pPr>
              <a:buNone/>
            </a:pPr>
            <a:r>
              <a:rPr lang="en-US" b="1" dirty="0"/>
              <a:t>Claim amounts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claim amount</a:t>
            </a:r>
            <a:r>
              <a:rPr lang="en-US" dirty="0"/>
              <a:t>: Ranges from </a:t>
            </a:r>
            <a:r>
              <a:rPr lang="en-US" b="1" dirty="0"/>
              <a:t>0 to 100,000</a:t>
            </a:r>
            <a:r>
              <a:rPr lang="en-US" dirty="0"/>
              <a:t>, with most claims falling between </a:t>
            </a:r>
            <a:r>
              <a:rPr lang="en-US" b="1" dirty="0"/>
              <a:t>20,000 and 80,000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Injury claim</a:t>
            </a:r>
            <a:r>
              <a:rPr lang="en-US" dirty="0"/>
              <a:t>: Mostly between </a:t>
            </a:r>
            <a:r>
              <a:rPr lang="en-US" b="1" dirty="0"/>
              <a:t>2,000 and 15,000</a:t>
            </a:r>
            <a:r>
              <a:rPr lang="en-US" dirty="0"/>
              <a:t>, with a peak around </a:t>
            </a:r>
            <a:r>
              <a:rPr lang="en-US" b="1" dirty="0"/>
              <a:t>5,000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Property claim</a:t>
            </a:r>
            <a:r>
              <a:rPr lang="en-US" dirty="0"/>
              <a:t>: Similar distribution to injury claims, peaking around </a:t>
            </a:r>
            <a:r>
              <a:rPr lang="en-US" b="1" dirty="0"/>
              <a:t>5,000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Vehicle claim</a:t>
            </a:r>
            <a:r>
              <a:rPr lang="en-US" dirty="0"/>
              <a:t>: Ranges </a:t>
            </a:r>
            <a:r>
              <a:rPr lang="en-US" b="1" dirty="0"/>
              <a:t>10,000 to 50,000</a:t>
            </a:r>
            <a:r>
              <a:rPr lang="en-US" dirty="0"/>
              <a:t>, peaking near </a:t>
            </a:r>
            <a:r>
              <a:rPr lang="en-US" b="1" dirty="0"/>
              <a:t>30,000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2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383CB-18B5-3AF2-253A-B717BABBD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BFE0-394D-9860-9672-5C61553B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b="1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3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1198</Words>
  <Application>Microsoft Macintosh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Times New Roman</vt:lpstr>
      <vt:lpstr>Office Theme</vt:lpstr>
      <vt:lpstr>PowerPoint Presentation</vt:lpstr>
      <vt:lpstr>EDA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Md, Afsarunnisa</dc:creator>
  <cp:lastModifiedBy>Md, Afsarunnisa</cp:lastModifiedBy>
  <cp:revision>2</cp:revision>
  <dcterms:created xsi:type="dcterms:W3CDTF">2025-05-18T11:23:20Z</dcterms:created>
  <dcterms:modified xsi:type="dcterms:W3CDTF">2025-05-19T13:45:10Z</dcterms:modified>
</cp:coreProperties>
</file>