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9" d="100"/>
          <a:sy n="99" d="100"/>
        </p:scale>
        <p:origin x="99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20EXCEL%20NAAN.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NAAN.xlsx]Sheet1!PivotTable2</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Sheet1!$B$4:$B$5</c:f>
              <c:strCache>
                <c:ptCount val="1"/>
                <c:pt idx="0">
                  <c:v>HIGH</c:v>
                </c:pt>
              </c:strCache>
            </c:strRef>
          </c:tx>
          <c:spPr>
            <a:solidFill>
              <a:schemeClr val="accent1"/>
            </a:solidFill>
            <a:ln>
              <a:noFill/>
            </a:ln>
            <a:effectLst/>
            <a:sp3d/>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13.0</c:v>
                </c:pt>
                <c:pt idx="1">
                  <c:v>14.0</c:v>
                </c:pt>
                <c:pt idx="2">
                  <c:v>10.0</c:v>
                </c:pt>
                <c:pt idx="3">
                  <c:v>12.0</c:v>
                </c:pt>
                <c:pt idx="4">
                  <c:v>14.0</c:v>
                </c:pt>
                <c:pt idx="5">
                  <c:v>10.0</c:v>
                </c:pt>
                <c:pt idx="6">
                  <c:v>14.0</c:v>
                </c:pt>
                <c:pt idx="7">
                  <c:v>16.0</c:v>
                </c:pt>
                <c:pt idx="8">
                  <c:v>16.0</c:v>
                </c:pt>
                <c:pt idx="9">
                  <c:v>15.0</c:v>
                </c:pt>
              </c:numCache>
            </c:numRef>
          </c:val>
        </c:ser>
        <c:ser>
          <c:idx val="1"/>
          <c:order val="1"/>
          <c:tx>
            <c:strRef>
              <c:f>Sheet1!$C$4:$C$5</c:f>
              <c:strCache>
                <c:ptCount val="1"/>
                <c:pt idx="0">
                  <c:v>LOW</c:v>
                </c:pt>
              </c:strCache>
            </c:strRef>
          </c:tx>
          <c:spPr>
            <a:solidFill>
              <a:schemeClr val="accent2"/>
            </a:solidFill>
            <a:ln>
              <a:noFill/>
            </a:ln>
            <a:effectLst/>
            <a:sp3d/>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12.0</c:v>
                </c:pt>
                <c:pt idx="1">
                  <c:v>26.0</c:v>
                </c:pt>
                <c:pt idx="2">
                  <c:v>18.0</c:v>
                </c:pt>
                <c:pt idx="3">
                  <c:v>12.0</c:v>
                </c:pt>
                <c:pt idx="4">
                  <c:v>16.0</c:v>
                </c:pt>
                <c:pt idx="5">
                  <c:v>9.0</c:v>
                </c:pt>
                <c:pt idx="6">
                  <c:v>12.0</c:v>
                </c:pt>
                <c:pt idx="7">
                  <c:v>10.0</c:v>
                </c:pt>
                <c:pt idx="8">
                  <c:v>10.0</c:v>
                </c:pt>
                <c:pt idx="9">
                  <c:v>21.0</c:v>
                </c:pt>
              </c:numCache>
            </c:numRef>
          </c:val>
        </c:ser>
        <c:ser>
          <c:idx val="2"/>
          <c:order val="2"/>
          <c:tx>
            <c:strRef>
              <c:f>Sheet1!$D$4:$D$5</c:f>
              <c:strCache>
                <c:ptCount val="1"/>
                <c:pt idx="0">
                  <c:v>MED</c:v>
                </c:pt>
              </c:strCache>
            </c:strRef>
          </c:tx>
          <c:spPr>
            <a:solidFill>
              <a:schemeClr val="accent3"/>
            </a:solidFill>
            <a:ln>
              <a:noFill/>
            </a:ln>
            <a:effectLst/>
            <a:sp3d/>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54.0</c:v>
                </c:pt>
                <c:pt idx="1">
                  <c:v>51.0</c:v>
                </c:pt>
                <c:pt idx="2">
                  <c:v>62.0</c:v>
                </c:pt>
                <c:pt idx="3">
                  <c:v>61.0</c:v>
                </c:pt>
                <c:pt idx="4">
                  <c:v>83.0</c:v>
                </c:pt>
                <c:pt idx="5">
                  <c:v>66.0</c:v>
                </c:pt>
                <c:pt idx="6">
                  <c:v>59.0</c:v>
                </c:pt>
                <c:pt idx="7">
                  <c:v>72.0</c:v>
                </c:pt>
                <c:pt idx="8">
                  <c:v>67.0</c:v>
                </c:pt>
                <c:pt idx="9">
                  <c:v>66.0</c:v>
                </c:pt>
              </c:numCache>
            </c:numRef>
          </c:val>
        </c:ser>
        <c:ser>
          <c:idx val="3"/>
          <c:order val="3"/>
          <c:tx>
            <c:strRef>
              <c:f>Sheet1!$E$4:$E$5</c:f>
              <c:strCache>
                <c:ptCount val="1"/>
                <c:pt idx="0">
                  <c:v>VERY HIGH</c:v>
                </c:pt>
              </c:strCache>
            </c:strRef>
          </c:tx>
          <c:spPr>
            <a:solidFill>
              <a:schemeClr val="accent4"/>
            </a:solidFill>
            <a:ln>
              <a:noFill/>
            </a:ln>
            <a:effectLst/>
            <a:sp3d/>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9.0</c:v>
                </c:pt>
                <c:pt idx="1">
                  <c:v>4.0</c:v>
                </c:pt>
                <c:pt idx="2">
                  <c:v>10.0</c:v>
                </c:pt>
                <c:pt idx="3">
                  <c:v>13.0</c:v>
                </c:pt>
                <c:pt idx="4">
                  <c:v>13.0</c:v>
                </c:pt>
                <c:pt idx="5">
                  <c:v>5.0</c:v>
                </c:pt>
                <c:pt idx="6">
                  <c:v>10.0</c:v>
                </c:pt>
                <c:pt idx="7">
                  <c:v>8.0</c:v>
                </c:pt>
                <c:pt idx="8">
                  <c:v>5.0</c:v>
                </c:pt>
                <c:pt idx="9">
                  <c:v>10.0</c:v>
                </c:pt>
              </c:numCache>
            </c:numRef>
          </c:val>
        </c:ser>
        <c:dLbls>
          <c:showLegendKey val="0"/>
          <c:showVal val="0"/>
          <c:showCatName val="0"/>
          <c:showSerName val="0"/>
          <c:showPercent val="0"/>
          <c:showBubbleSize val="0"/>
        </c:dLbls>
        <c:gapWidth val="150"/>
        <c:shape val="box"/>
        <c:axId val="1672027152"/>
        <c:axId val="1884625808"/>
        <c:axId val="0"/>
      </c:bar3DChart>
      <c:catAx>
        <c:axId val="16720271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S"/>
          </a:p>
        </c:txPr>
        <c:crossAx val="1884625808"/>
        <c:crosses val="autoZero"/>
        <c:auto val="1"/>
        <c:lblAlgn val="ctr"/>
        <c:lblOffset val="100"/>
        <c:noMultiLvlLbl val="0"/>
      </c:catAx>
      <c:valAx>
        <c:axId val="1884625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S"/>
          </a:p>
        </c:txPr>
        <c:crossAx val="1672027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A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 </a:t>
            </a:r>
            <a:r>
              <a:rPr dirty="0" sz="2400" lang="en-US" err="1"/>
              <a:t>Afsheen</a:t>
            </a:r>
            <a:r>
              <a:rPr dirty="0" sz="2400" lang="en-US"/>
              <a:t> </a:t>
            </a:r>
            <a:r>
              <a:rPr dirty="0" sz="2400" lang="en-US" err="1"/>
              <a:t>Fathima.T</a:t>
            </a:r>
            <a:endParaRPr dirty="0" sz="2400" lang="en-US"/>
          </a:p>
          <a:p>
            <a:r>
              <a:rPr dirty="0" sz="2400" lang="en-US"/>
              <a:t>REGISTER NO</a:t>
            </a:r>
            <a:r>
              <a:rPr dirty="0" sz="2400" lang="en-US"/>
              <a:t>/</a:t>
            </a:r>
            <a:r>
              <a:rPr dirty="0" sz="2400" lang="en-US"/>
              <a:t>N</a:t>
            </a:r>
            <a:r>
              <a:rPr dirty="0" sz="2400" lang="en-US"/>
              <a:t>M</a:t>
            </a:r>
            <a:r>
              <a:rPr dirty="0" sz="2400" lang="en-US"/>
              <a:t> </a:t>
            </a:r>
            <a:r>
              <a:rPr dirty="0" sz="2400" lang="en-US"/>
              <a:t>I</a:t>
            </a:r>
            <a:r>
              <a:rPr dirty="0" sz="2400" lang="en-US"/>
              <a:t>D</a:t>
            </a:r>
            <a:r>
              <a:rPr dirty="0" sz="2400" lang="en-US"/>
              <a:t> </a:t>
            </a:r>
            <a:r>
              <a:rPr dirty="0" sz="2400" lang="en-US"/>
              <a:t>:22COM807</a:t>
            </a:r>
            <a:r>
              <a:rPr dirty="0" sz="2400" lang="en-US"/>
              <a:t> </a:t>
            </a:r>
            <a:r>
              <a:rPr dirty="0" sz="2400" lang="en-US"/>
              <a:t>/</a:t>
            </a:r>
            <a:r>
              <a:rPr dirty="0" sz="2400" lang="en-US"/>
              <a:t>B6351B27634477389EF4A19ADB0AF20A</a:t>
            </a:r>
            <a:endParaRPr altLang="en-US" lang="zh-CN"/>
          </a:p>
          <a:p>
            <a:r>
              <a:rPr dirty="0" sz="2400" lang="en-US"/>
              <a:t>DEPARTMENT:B.COM (General)</a:t>
            </a:r>
          </a:p>
          <a:p>
            <a:r>
              <a:rPr dirty="0" sz="2400" lang="en-US"/>
              <a:t>COLLEGE: </a:t>
            </a:r>
            <a:r>
              <a:rPr dirty="0" sz="2400" lang="en-US" err="1"/>
              <a:t>Vallimmal</a:t>
            </a:r>
            <a:r>
              <a:rPr dirty="0" sz="2400" lang="en-US"/>
              <a:t>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lang="en-US" spc="15">
                <a:latin typeface="Trebuchet MS"/>
                <a:cs typeface="Trebuchet MS"/>
              </a:rPr>
              <a:t>M</a:t>
            </a:r>
            <a:r>
              <a:rPr b="1" dirty="0" sz="4800" lang="en-US">
                <a:latin typeface="Trebuchet MS"/>
                <a:cs typeface="Trebuchet MS"/>
              </a:rPr>
              <a:t>O</a:t>
            </a:r>
            <a:r>
              <a:rPr b="1" dirty="0" sz="4800" lang="en-US" spc="-15">
                <a:latin typeface="Trebuchet MS"/>
                <a:cs typeface="Trebuchet MS"/>
              </a:rPr>
              <a:t>D</a:t>
            </a:r>
            <a:r>
              <a:rPr b="1" dirty="0" sz="4800" lang="en-US" spc="-35">
                <a:latin typeface="Trebuchet MS"/>
                <a:cs typeface="Trebuchet MS"/>
              </a:rPr>
              <a:t>E</a:t>
            </a:r>
            <a:r>
              <a:rPr b="1" dirty="0" sz="4800" lang="en-US" spc="-30">
                <a:latin typeface="Trebuchet MS"/>
                <a:cs typeface="Trebuchet MS"/>
              </a:rPr>
              <a:t>LL</a:t>
            </a:r>
            <a:r>
              <a:rPr b="1" dirty="0" sz="4800" lang="en-US" spc="-5">
                <a:latin typeface="Trebuchet MS"/>
                <a:cs typeface="Trebuchet MS"/>
              </a:rPr>
              <a:t>I</a:t>
            </a:r>
            <a:r>
              <a:rPr b="1" dirty="0" sz="4800" lang="en-US" spc="30">
                <a:latin typeface="Trebuchet MS"/>
                <a:cs typeface="Trebuchet MS"/>
              </a:rPr>
              <a:t>N</a:t>
            </a:r>
            <a:r>
              <a:rPr b="1" dirty="0" sz="4800" lang="en-US"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p:nvPr/>
        </p:nvSpPr>
        <p:spPr>
          <a:xfrm>
            <a:off x="19493" y="1524000"/>
            <a:ext cx="9753599" cy="307777"/>
          </a:xfrm>
          <a:prstGeom prst="rect"/>
        </p:spPr>
        <p:txBody>
          <a:bodyPr wrap="square">
            <a:spAutoFit/>
          </a:bodyPr>
          <a:p>
            <a:pPr algn="just" fontAlgn="base" indent="-342900" marL="342900">
              <a:buFont typeface="Arial" panose="020B0604020202020204" pitchFamily="34" charset="0"/>
              <a:buChar char="•"/>
            </a:pPr>
            <a:endParaRPr b="0" dirty="0" sz="1400" i="0" lang="en-US">
              <a:solidFill>
                <a:srgbClr val="273B68"/>
              </a:solidFill>
              <a:effectLst/>
              <a:latin typeface="Public Sans"/>
            </a:endParaRPr>
          </a:p>
        </p:txBody>
      </p:sp>
      <p:sp>
        <p:nvSpPr>
          <p:cNvPr id="1048682" name="Rectangle 5"/>
          <p:cNvSpPr>
            <a:spLocks noChangeArrowheads="1"/>
          </p:cNvSpPr>
          <p:nvPr/>
        </p:nvSpPr>
        <p:spPr bwMode="auto">
          <a:xfrm>
            <a:off x="1142999" y="1281967"/>
            <a:ext cx="8296585" cy="4561839"/>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AS" baseline="0" b="1" cap="none" dirty="0" sz="1400" i="0" kumimoji="0" lang="en-AS" normalizeH="0" strike="noStrike" u="none">
                <a:ln>
                  <a:noFill/>
                </a:ln>
                <a:solidFill>
                  <a:schemeClr val="tx1"/>
                </a:solidFill>
                <a:effectLst/>
                <a:latin typeface="Arial" panose="020B0604020202020204" pitchFamily="34" charset="0"/>
              </a:rPr>
              <a:t>Data Collection:</a:t>
            </a:r>
            <a:endParaRPr altLang="en-AS" baseline="0" b="0" cap="none" dirty="0" sz="1400" i="0" kumimoji="0" lang="en-AS" normalizeH="0" strike="noStrike" u="none">
              <a:ln>
                <a:noFill/>
              </a:ln>
              <a:solidFill>
                <a:schemeClr val="tx1"/>
              </a:solidFill>
              <a:effectLst/>
              <a:latin typeface="Arial" panose="020B0604020202020204" pitchFamily="34"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Employee Profiles:</a:t>
            </a:r>
            <a:r>
              <a:rPr altLang="en-AS" baseline="0" b="0" cap="none" dirty="0" sz="1400" i="0" kumimoji="0" lang="en-AS" normalizeH="0" strike="noStrike" u="none">
                <a:ln>
                  <a:noFill/>
                </a:ln>
                <a:solidFill>
                  <a:schemeClr val="tx1"/>
                </a:solidFill>
                <a:effectLst/>
                <a:latin typeface="Arial" panose="020B0604020202020204" pitchFamily="34" charset="0"/>
              </a:rPr>
              <a:t> Capture essential information like employee names, job titles, and departments.</a:t>
            </a: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Performance Metrics:</a:t>
            </a:r>
            <a:r>
              <a:rPr altLang="en-AS" baseline="0" b="0" cap="none" dirty="0" sz="1400" i="0" kumimoji="0" lang="en-AS" normalizeH="0" strike="noStrike" u="none">
                <a:ln>
                  <a:noFill/>
                </a:ln>
                <a:solidFill>
                  <a:schemeClr val="tx1"/>
                </a:solidFill>
                <a:effectLst/>
                <a:latin typeface="Arial" panose="020B0604020202020204" pitchFamily="34" charset="0"/>
              </a:rPr>
              <a:t> Collect quantitative data such as completed tasks, project deadlines, and sales figures.</a:t>
            </a: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Qualitative Feedback:</a:t>
            </a:r>
            <a:r>
              <a:rPr altLang="en-AS" baseline="0" b="0" cap="none" dirty="0" sz="1400" i="0" kumimoji="0" lang="en-AS" normalizeH="0" strike="noStrike" u="none">
                <a:ln>
                  <a:noFill/>
                </a:ln>
                <a:solidFill>
                  <a:schemeClr val="tx1"/>
                </a:solidFill>
                <a:effectLst/>
                <a:latin typeface="Arial" panose="020B0604020202020204" pitchFamily="34" charset="0"/>
              </a:rPr>
              <a:t> Gather feedback from performance reviews, peer evaluations, and self-assessments.</a:t>
            </a:r>
          </a:p>
          <a:p>
            <a:pPr algn="just" defTabSz="914400" eaLnBrk="0" fontAlgn="base" hangingPunct="0" indent="0" latinLnBrk="0" lvl="0" marL="0" marR="0" rtl="0">
              <a:lnSpc>
                <a:spcPct val="100000"/>
              </a:lnSpc>
              <a:spcBef>
                <a:spcPct val="0"/>
              </a:spcBef>
              <a:spcAft>
                <a:spcPct val="0"/>
              </a:spcAft>
              <a:buClrTx/>
              <a:buSzTx/>
              <a:buFontTx/>
              <a:buNone/>
            </a:pPr>
            <a:r>
              <a:rPr altLang="en-AS" baseline="0" b="1" cap="none" dirty="0" sz="1400" i="0" kumimoji="0" lang="en-AS" normalizeH="0" strike="noStrike" u="none">
                <a:ln>
                  <a:noFill/>
                </a:ln>
                <a:solidFill>
                  <a:schemeClr val="tx1"/>
                </a:solidFill>
                <a:effectLst/>
                <a:latin typeface="Arial" panose="020B0604020202020204" pitchFamily="34" charset="0"/>
              </a:rPr>
              <a:t>2. Feature Collection:</a:t>
            </a:r>
            <a:endParaRPr altLang="en-AS" baseline="0" b="0" cap="none" dirty="0" sz="1400" i="0" kumimoji="0" lang="en-AS" normalizeH="0" strike="noStrike" u="none">
              <a:ln>
                <a:noFill/>
              </a:ln>
              <a:solidFill>
                <a:schemeClr val="tx1"/>
              </a:solidFill>
              <a:effectLst/>
              <a:latin typeface="Arial" panose="020B0604020202020204" pitchFamily="34"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Key Metrics:</a:t>
            </a:r>
            <a:r>
              <a:rPr altLang="en-AS" baseline="0" b="0" cap="none" dirty="0" sz="1400" i="0" kumimoji="0" lang="en-AS" normalizeH="0" strike="noStrike" u="none">
                <a:ln>
                  <a:noFill/>
                </a:ln>
                <a:solidFill>
                  <a:schemeClr val="tx1"/>
                </a:solidFill>
                <a:effectLst/>
                <a:latin typeface="Arial" panose="020B0604020202020204" pitchFamily="34" charset="0"/>
              </a:rPr>
              <a:t> Define and record performance indicators such as efficiency rates, error frequencies, and achievement of goals.</a:t>
            </a: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Historical Data:</a:t>
            </a:r>
            <a:r>
              <a:rPr altLang="en-AS" baseline="0" b="0" cap="none" dirty="0" sz="1400" i="0" kumimoji="0" lang="en-AS" normalizeH="0" strike="noStrike" u="none">
                <a:ln>
                  <a:noFill/>
                </a:ln>
                <a:solidFill>
                  <a:schemeClr val="tx1"/>
                </a:solidFill>
                <a:effectLst/>
                <a:latin typeface="Arial" panose="020B0604020202020204" pitchFamily="34" charset="0"/>
              </a:rPr>
              <a:t> Accumulate historical performance data to track progress and establish benchmarks.</a:t>
            </a: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Contextual Information:</a:t>
            </a:r>
            <a:r>
              <a:rPr altLang="en-AS" baseline="0" b="0" cap="none" dirty="0" sz="1400" i="0" kumimoji="0" lang="en-AS" normalizeH="0" strike="noStrike" u="none">
                <a:ln>
                  <a:noFill/>
                </a:ln>
                <a:solidFill>
                  <a:schemeClr val="tx1"/>
                </a:solidFill>
                <a:effectLst/>
                <a:latin typeface="Arial" panose="020B0604020202020204" pitchFamily="34" charset="0"/>
              </a:rPr>
              <a:t> Include additional data like attendance records, training participation, and employee engagement levels.</a:t>
            </a:r>
          </a:p>
          <a:p>
            <a:pPr algn="just" defTabSz="914400" eaLnBrk="0" fontAlgn="base" hangingPunct="0" indent="0" latinLnBrk="0" lvl="0" marL="0" marR="0" rtl="0">
              <a:lnSpc>
                <a:spcPct val="100000"/>
              </a:lnSpc>
              <a:spcBef>
                <a:spcPct val="0"/>
              </a:spcBef>
              <a:spcAft>
                <a:spcPct val="0"/>
              </a:spcAft>
              <a:buClrTx/>
              <a:buSzTx/>
              <a:buFontTx/>
              <a:buNone/>
            </a:pPr>
            <a:r>
              <a:rPr altLang="en-AS" baseline="0" b="1" cap="none" dirty="0" sz="1400" i="0" kumimoji="0" lang="en-AS" normalizeH="0" strike="noStrike" u="none">
                <a:ln>
                  <a:noFill/>
                </a:ln>
                <a:solidFill>
                  <a:schemeClr val="tx1"/>
                </a:solidFill>
                <a:effectLst/>
                <a:latin typeface="Arial" panose="020B0604020202020204" pitchFamily="34" charset="0"/>
              </a:rPr>
              <a:t>3. Performance Level:</a:t>
            </a:r>
            <a:endParaRPr altLang="en-AS" baseline="0" b="0" cap="none" dirty="0" sz="1400" i="0" kumimoji="0" lang="en-AS" normalizeH="0" strike="noStrike" u="none">
              <a:ln>
                <a:noFill/>
              </a:ln>
              <a:solidFill>
                <a:schemeClr val="tx1"/>
              </a:solidFill>
              <a:effectLst/>
              <a:latin typeface="Arial" panose="020B0604020202020204" pitchFamily="34"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Scoring Mechanism:</a:t>
            </a:r>
            <a:r>
              <a:rPr altLang="en-AS" baseline="0" b="0" cap="none" dirty="0" sz="1400" i="0" kumimoji="0" lang="en-AS" normalizeH="0" strike="noStrike" u="none">
                <a:ln>
                  <a:noFill/>
                </a:ln>
                <a:solidFill>
                  <a:schemeClr val="tx1"/>
                </a:solidFill>
                <a:effectLst/>
                <a:latin typeface="Arial" panose="020B0604020202020204" pitchFamily="34" charset="0"/>
              </a:rPr>
              <a:t> Implement a scoring system to rate performance based on collected metrics.</a:t>
            </a: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Benchmarking:</a:t>
            </a:r>
            <a:r>
              <a:rPr altLang="en-AS" baseline="0" b="0" cap="none" dirty="0" sz="1400" i="0" kumimoji="0" lang="en-AS" normalizeH="0" strike="noStrike" u="none">
                <a:ln>
                  <a:noFill/>
                </a:ln>
                <a:solidFill>
                  <a:schemeClr val="tx1"/>
                </a:solidFill>
                <a:effectLst/>
                <a:latin typeface="Arial" panose="020B0604020202020204" pitchFamily="34" charset="0"/>
              </a:rPr>
              <a:t> Compare performance against set benchmarks or historical data to assess relative performance.</a:t>
            </a: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Trend Analysis:</a:t>
            </a:r>
            <a:r>
              <a:rPr altLang="en-AS" baseline="0" b="0" cap="none" dirty="0" sz="1400" i="0" kumimoji="0" lang="en-AS" normalizeH="0" strike="noStrike" u="none">
                <a:ln>
                  <a:noFill/>
                </a:ln>
                <a:solidFill>
                  <a:schemeClr val="tx1"/>
                </a:solidFill>
                <a:effectLst/>
                <a:latin typeface="Arial" panose="020B0604020202020204" pitchFamily="34" charset="0"/>
              </a:rPr>
              <a:t> Evaluate performance trends over time to identify strengths, weaknesses, and areas for improvement.</a:t>
            </a:r>
          </a:p>
          <a:p>
            <a:pPr algn="just" defTabSz="914400" eaLnBrk="0" fontAlgn="base" hangingPunct="0" indent="0" latinLnBrk="0" lvl="0" marL="0" marR="0" rtl="0">
              <a:lnSpc>
                <a:spcPct val="100000"/>
              </a:lnSpc>
              <a:spcBef>
                <a:spcPct val="0"/>
              </a:spcBef>
              <a:spcAft>
                <a:spcPct val="0"/>
              </a:spcAft>
              <a:buClrTx/>
              <a:buSzTx/>
              <a:buFontTx/>
              <a:buNone/>
            </a:pPr>
            <a:r>
              <a:rPr altLang="en-AS" baseline="0" b="1" cap="none" dirty="0" sz="1400" i="0" kumimoji="0" lang="en-AS" normalizeH="0" strike="noStrike" u="none">
                <a:ln>
                  <a:noFill/>
                </a:ln>
                <a:solidFill>
                  <a:schemeClr val="tx1"/>
                </a:solidFill>
                <a:effectLst/>
                <a:latin typeface="Arial" panose="020B0604020202020204" pitchFamily="34" charset="0"/>
              </a:rPr>
              <a:t>4. Summary:</a:t>
            </a:r>
            <a:endParaRPr altLang="en-AS" baseline="0" b="0" cap="none" dirty="0" sz="1400" i="0" kumimoji="0" lang="en-AS" normalizeH="0" strike="noStrike" u="none">
              <a:ln>
                <a:noFill/>
              </a:ln>
              <a:solidFill>
                <a:schemeClr val="tx1"/>
              </a:solidFill>
              <a:effectLst/>
              <a:latin typeface="Arial" panose="020B0604020202020204" pitchFamily="34"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AS" baseline="0" b="1" cap="none" dirty="0" sz="1400" i="0" kumimoji="0" lang="en-AS" normalizeH="0" strike="noStrike" u="none">
                <a:ln>
                  <a:noFill/>
                </a:ln>
                <a:solidFill>
                  <a:schemeClr val="tx1"/>
                </a:solidFill>
                <a:effectLst/>
                <a:latin typeface="Arial" panose="020B0604020202020204" pitchFamily="34" charset="0"/>
              </a:rPr>
              <a:t>Insightful Analysis:</a:t>
            </a:r>
            <a:r>
              <a:rPr altLang="en-AS" baseline="0" b="0" cap="none" dirty="0" sz="1400" i="0" kumimoji="0" lang="en-AS" normalizeH="0" strike="noStrike" u="none">
                <a:ln>
                  <a:noFill/>
                </a:ln>
                <a:solidFill>
                  <a:schemeClr val="tx1"/>
                </a:solidFill>
                <a:effectLst/>
                <a:latin typeface="Arial" panose="020B0604020202020204" pitchFamily="34" charset="0"/>
              </a:rPr>
              <a:t> Excel enables a detailed and visual representation of employee performance, supporting data-driven decisions and targeted development plans.</a:t>
            </a:r>
          </a:p>
          <a:p>
            <a:pPr algn="just" defTabSz="914400" eaLnBrk="0" fontAlgn="base" hangingPunct="0" indent="0" latinLnBrk="0" lvl="0" marL="0" marR="0" rtl="0">
              <a:lnSpc>
                <a:spcPct val="100000"/>
              </a:lnSpc>
              <a:spcBef>
                <a:spcPct val="0"/>
              </a:spcBef>
              <a:spcAft>
                <a:spcPct val="0"/>
              </a:spcAft>
              <a:buClrTx/>
              <a:buSzTx/>
              <a:buFontTx/>
              <a:buNone/>
            </a:pPr>
            <a:endParaRPr altLang="en-AS" baseline="0" b="0" cap="none" dirty="0" sz="1400" i="0" kumimoji="0" lang="en-A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666874" y="2027891"/>
          <a:ext cx="7208622" cy="333468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2626176" y="2418079"/>
            <a:ext cx="5740902" cy="2021840"/>
          </a:xfrm>
          <a:prstGeom prst="rect"/>
        </p:spPr>
        <p:txBody>
          <a:bodyPr wrap="square">
            <a:spAutoFit/>
          </a:bodyPr>
          <a:p>
            <a:pPr indent="-342900" marL="342900">
              <a:buFont typeface="Arial" panose="020B0604020202020204" pitchFamily="34" charset="0"/>
              <a:buChar char="•"/>
            </a:pPr>
            <a:r>
              <a:rPr dirty="0" sz="1600" lang="en-US"/>
              <a:t>Excel proves to be an effective tool for analyzing and visualizing employee performance data. The structured approach offers significant benefits, including improved accuracy in performance assessments and the ability to derive actionable insights. By integrating Excel-based analysis into performance management practices, organizations can enhance their evaluation processes and support employee development more effectively.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2190646" y="2324259"/>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752155" y="1390322"/>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itle 10"/>
          <p:cNvSpPr>
            <a:spLocks noGrp="1"/>
          </p:cNvSpPr>
          <p:nvPr>
            <p:ph type="title"/>
          </p:nvPr>
        </p:nvSpPr>
        <p:spPr>
          <a:xfrm>
            <a:off x="755332" y="385444"/>
            <a:ext cx="10681335" cy="6819900"/>
          </a:xfrm>
        </p:spPr>
        <p:txBody>
          <a:bodyPr/>
          <a:p>
            <a:pPr fontAlgn="base" indent="-914400" marL="914400">
              <a:buFont typeface="+mj-lt"/>
              <a:buAutoNum type="arabicPeriod"/>
            </a:pPr>
            <a:r>
              <a:rPr dirty="0" lang="en-US"/>
              <a:t>Problem statement</a:t>
            </a:r>
            <a:br>
              <a:rPr dirty="0" lang="en-US"/>
            </a:br>
            <a:br>
              <a:rPr dirty="0" lang="en-US"/>
            </a:br>
            <a:r>
              <a:rPr dirty="0" sz="2400" lang="en-US"/>
              <a:t>1.</a:t>
            </a:r>
            <a:r>
              <a:rPr b="0" dirty="0" sz="2400" lang="en-US"/>
              <a:t>The criteria for evaluation of employees’ performance is not unified.</a:t>
            </a:r>
            <a:br>
              <a:rPr b="0" dirty="0" sz="2400" lang="en-US"/>
            </a:br>
            <a:r>
              <a:rPr b="0" dirty="0" sz="2400" lang="en-US"/>
              <a:t>2.No data repository for the performance of set metrics.</a:t>
            </a:r>
            <a:br>
              <a:rPr b="0" dirty="0" sz="2400" lang="en-US"/>
            </a:br>
            <a:r>
              <a:rPr b="0" dirty="0" sz="2400" lang="en-US"/>
              <a:t>3.There is no clear-cut way to derive useful conclusions from the information stored in various places.</a:t>
            </a:r>
            <a:br>
              <a:rPr b="0" dirty="0" sz="2400" lang="en-US"/>
            </a:br>
            <a:r>
              <a:rPr b="0" dirty="0" sz="2400" lang="en-US"/>
              <a:t>4.There is a need for initial metrics providing a set of parameters that will help in determining the level of employee performance qualitatively and quantitatively.</a:t>
            </a:r>
            <a:br>
              <a:rPr b="0" dirty="0" sz="2400" lang="en-US"/>
            </a:br>
            <a:r>
              <a:rPr b="0" dirty="0" sz="2400" lang="en-US"/>
              <a:t>Project Overview</a:t>
            </a:r>
            <a:br>
              <a:rPr b="0" dirty="0" sz="2400" lang="en-US"/>
            </a:br>
            <a:br>
              <a:rPr dirty="0" sz="2400" lang="en-US"/>
            </a:br>
            <a:br>
              <a:rPr dirty="0" lang="en-US"/>
            </a:br>
            <a:br>
              <a:rPr dirty="0" lang="en-US"/>
            </a:br>
            <a:endParaRPr dirty="0" lang="en-A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834640"/>
          </a:xfrm>
          <a:prstGeom prst="rect"/>
          <a:noFill/>
        </p:spPr>
        <p:txBody>
          <a:bodyPr rtlCol="0" wrap="square">
            <a:spAutoFit/>
          </a:bodyPr>
          <a:p>
            <a:pPr fontAlgn="base"/>
            <a:r>
              <a:rPr dirty="0" sz="2000" lang="en-US"/>
              <a:t>Domain: The project will result in the creation of an Excel-based tool for collection, processing and dissemination of data on employee performance. The purpose is to improve management’s decision-making capabilities and increase productivity as a whole.</a:t>
            </a:r>
          </a:p>
          <a:p>
            <a:pPr fontAlgn="base"/>
            <a:r>
              <a:rPr dirty="0" sz="2000" lang="en-US"/>
              <a:t>Main Functionalities:</a:t>
            </a:r>
          </a:p>
          <a:p>
            <a:pPr fontAlgn="base"/>
            <a:r>
              <a:rPr dirty="0" sz="2000" lang="en-US"/>
              <a:t>Templates for data entry concerning performance metrics.</a:t>
            </a:r>
          </a:p>
          <a:p>
            <a:pPr fontAlgn="base"/>
            <a:r>
              <a:rPr dirty="0" sz="2000" lang="en-US"/>
              <a:t>Input of performance scores and generation of performance grades.</a:t>
            </a:r>
          </a:p>
          <a:p>
            <a:pPr fontAlgn="base"/>
            <a:r>
              <a:rPr dirty="0" sz="2000" lang="en-US"/>
              <a:t>Graphs and maps for simplified comprehension of data.</a:t>
            </a:r>
          </a:p>
          <a:p>
            <a:pPr fontAlgn="base"/>
            <a:r>
              <a:rPr dirty="0" sz="2000" lang="en-US"/>
              <a:t>Trends and reporting feature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1447800" y="2551837"/>
            <a:ext cx="7696200" cy="2847340"/>
          </a:xfrm>
          <a:prstGeom prst="rect"/>
        </p:spPr>
        <p:txBody>
          <a:bodyPr wrap="square">
            <a:spAutoFit/>
          </a:bodyPr>
          <a:p>
            <a:pPr fontAlgn="base"/>
            <a:r>
              <a:rPr dirty="0" sz="2400" lang="en-US">
                <a:latin typeface="Public Sans"/>
              </a:rPr>
              <a:t>Main Users:</a:t>
            </a:r>
          </a:p>
          <a:p>
            <a:pPr fontAlgn="base"/>
            <a:r>
              <a:rPr dirty="0" sz="2400" lang="en-US">
                <a:latin typeface="Public Sans"/>
              </a:rPr>
              <a:t>HR Managers: To track the individual employee’s effectiveness and suggest the necessary training plans or promotions or demotions or other probable steps.</a:t>
            </a:r>
          </a:p>
          <a:p>
            <a:pPr fontAlgn="base"/>
            <a:r>
              <a:rPr dirty="0" sz="2400" lang="en-US">
                <a:latin typeface="Public Sans"/>
              </a:rPr>
              <a:t>Department Heads: To analyze the performance of the unit and set performance goals as well as individual performance goals</a:t>
            </a:r>
            <a:r>
              <a:rPr dirty="0" lang="en-US">
                <a:solidFill>
                  <a:srgbClr val="273B68"/>
                </a:solidFill>
                <a:latin typeface="Public Sans"/>
              </a:rPr>
              <a:t>.</a:t>
            </a:r>
            <a:endParaRPr dirty="0" lang="en-AS"/>
          </a:p>
          <a:p>
            <a:pPr fontAlgn="base"/>
            <a:endParaRPr b="0" dirty="0" i="0" lang="en-US">
              <a:solidFill>
                <a:srgbClr val="273B68"/>
              </a:solidFill>
              <a:effectLst/>
              <a:latin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523926" y="2012866"/>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3457525" y="1597109"/>
            <a:ext cx="7105750" cy="4686935"/>
          </a:xfrm>
          <a:prstGeom prst="rect"/>
        </p:spPr>
        <p:txBody>
          <a:bodyPr bIns="0" lIns="0" rIns="0" rtlCol="0" tIns="13335" vert="horz" wrap="square">
            <a:spAutoFit/>
          </a:bodyPr>
          <a:p>
            <a:br>
              <a:rPr dirty="0" sz="1400" lang="en-US"/>
            </a:br>
            <a:r>
              <a:rPr dirty="0" sz="1400" lang="en-US"/>
              <a:t>Performance Metrics Tracking: Monitor key indicators like task completion, quality, and punctuality.</a:t>
            </a:r>
            <a:br>
              <a:rPr dirty="0" sz="1400" lang="en-US"/>
            </a:br>
            <a:r>
              <a:rPr dirty="0" sz="1400" lang="en-US"/>
              <a:t>Automated Calculations: Utilize Excel functions for real-time performance scoring.</a:t>
            </a:r>
            <a:br>
              <a:rPr dirty="0" sz="1400" lang="en-US"/>
            </a:br>
            <a:r>
              <a:rPr dirty="0" sz="1400" lang="en-US"/>
              <a:t>Visualization Tools: Create charts and dashboards for clear data presentation.</a:t>
            </a:r>
            <a:br>
              <a:rPr dirty="0" sz="1400" lang="en-US"/>
            </a:br>
            <a:r>
              <a:rPr dirty="0" sz="1400" lang="en-US"/>
              <a:t>Customizable Templates: Adaptable to specific organizational needs.</a:t>
            </a:r>
            <a:br>
              <a:rPr dirty="0" sz="1400" lang="en-US"/>
            </a:br>
            <a:r>
              <a:rPr dirty="0" sz="1400" lang="en-US"/>
              <a:t>Trend Analysis: Identify patterns and training needs over time.</a:t>
            </a:r>
            <a:br>
              <a:rPr dirty="0" sz="1400" lang="en-US"/>
            </a:br>
            <a:r>
              <a:rPr dirty="0" sz="1400" lang="en-US"/>
              <a:t>Value Proposition:</a:t>
            </a:r>
            <a:br>
              <a:rPr dirty="0" sz="1400" lang="en-US"/>
            </a:br>
            <a:r>
              <a:rPr dirty="0" sz="1400" lang="en-US"/>
              <a:t>Cost-Effective: Leverages an existing, affordable tool with no additional software costs.</a:t>
            </a:r>
            <a:br>
              <a:rPr dirty="0" sz="1400" lang="en-US"/>
            </a:br>
            <a:r>
              <a:rPr dirty="0" sz="1400" lang="en-US"/>
              <a:t>Customizable: Flexible to meet unique departmental requirements.</a:t>
            </a:r>
            <a:br>
              <a:rPr dirty="0" sz="1400" lang="en-US"/>
            </a:br>
            <a:r>
              <a:rPr dirty="0" sz="1400" lang="en-US"/>
              <a:t>Data-Driven Insights: Enables informed decision-making for promotions and development.</a:t>
            </a:r>
            <a:br>
              <a:rPr dirty="0" sz="1400" lang="en-US"/>
            </a:br>
            <a:r>
              <a:rPr dirty="0" sz="1400" lang="en-US"/>
              <a:t>Enhanced Visibility: Provides clear performance trends through visual dashboards.</a:t>
            </a:r>
            <a:br>
              <a:rPr dirty="0" sz="1400" lang="en-US"/>
            </a:br>
            <a:r>
              <a:rPr dirty="0" sz="1400" lang="en-US"/>
              <a:t>Easy Integration: Seamlessly integrates with other systems for smooth data handling.</a:t>
            </a:r>
            <a:br>
              <a:rPr dirty="0" sz="1400" lang="en-US"/>
            </a:br>
            <a:r>
              <a:rPr dirty="0" sz="1400" lang="en-US"/>
              <a:t>Empowering Managers: Facilitates targeted feedback and support.</a:t>
            </a:r>
            <a:br>
              <a:rPr dirty="0" sz="1400" lang="en-US"/>
            </a:br>
            <a:r>
              <a:rPr dirty="0" sz="1400" lang="en-US"/>
              <a:t>Performance Improvement: Supports goal-setting and continuous employee development</a:t>
            </a:r>
            <a:br>
              <a:rPr dirty="0" sz="1400" lang="en-US"/>
            </a:br>
            <a:br>
              <a:rPr dirty="0" sz="1400" lang="en-US"/>
            </a:br>
            <a:br>
              <a:rPr dirty="0" sz="1400" lang="en-US"/>
            </a:br>
            <a:br>
              <a:rPr dirty="0" sz="1400" lang="en-US"/>
            </a:br>
            <a:br>
              <a:rPr dirty="0" sz="1400" lang="en-US"/>
            </a:br>
            <a:br>
              <a:rPr dirty="0" sz="1400" lang="en-US"/>
            </a:br>
            <a:br>
              <a:rPr dirty="0" sz="1400" lang="en-US"/>
            </a:br>
            <a:br>
              <a:rPr dirty="0" sz="1400" lang="en-US"/>
            </a:br>
            <a:endParaRPr dirty="0" sz="14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2274838"/>
            <a:ext cx="6096000" cy="369332"/>
          </a:xfrm>
          <a:prstGeom prst="rect"/>
        </p:spPr>
        <p:txBody>
          <a:bodyPr wrap="square">
            <a:spAutoFit/>
          </a:bodyPr>
          <a:p>
            <a:pPr>
              <a:buFont typeface="Arial" panose="020B0604020202020204" pitchFamily="34" charset="0"/>
              <a:buChar char="•"/>
            </a:pPr>
            <a:endParaRPr dirty="0" lang="en-US"/>
          </a:p>
        </p:txBody>
      </p:sp>
      <p:sp>
        <p:nvSpPr>
          <p:cNvPr id="1048667" name="Rectangle 20"/>
          <p:cNvSpPr/>
          <p:nvPr/>
        </p:nvSpPr>
        <p:spPr>
          <a:xfrm>
            <a:off x="1295400" y="618778"/>
            <a:ext cx="6628838" cy="461665"/>
          </a:xfrm>
          <a:prstGeom prst="rect"/>
        </p:spPr>
        <p:txBody>
          <a:bodyPr wrap="square">
            <a:spAutoFit/>
          </a:bodyPr>
          <a:p>
            <a:r>
              <a:rPr b="1" dirty="0" sz="2400" lang="en-US" spc="10"/>
              <a:t>O</a:t>
            </a:r>
            <a:r>
              <a:rPr b="1" dirty="0" sz="2400" lang="en-US" spc="25"/>
              <a:t>U</a:t>
            </a:r>
            <a:r>
              <a:rPr b="1" dirty="0" sz="2400" lang="en-US"/>
              <a:t>R</a:t>
            </a:r>
            <a:r>
              <a:rPr b="1" dirty="0" sz="2400" lang="en-US" spc="5"/>
              <a:t> </a:t>
            </a:r>
            <a:r>
              <a:rPr b="1" dirty="0" sz="2400" lang="en-US" spc="25"/>
              <a:t>S</a:t>
            </a:r>
            <a:r>
              <a:rPr b="1" dirty="0" sz="2400" lang="en-US" spc="10"/>
              <a:t>O</a:t>
            </a:r>
            <a:r>
              <a:rPr b="1" dirty="0" sz="2400" lang="en-US" spc="25"/>
              <a:t>LU</a:t>
            </a:r>
            <a:r>
              <a:rPr b="1" dirty="0" sz="2400" lang="en-US" spc="-35"/>
              <a:t>T</a:t>
            </a:r>
            <a:r>
              <a:rPr b="1" dirty="0" sz="2400" lang="en-US" spc="-30"/>
              <a:t>I</a:t>
            </a:r>
            <a:r>
              <a:rPr b="1" dirty="0" sz="2400" lang="en-US" spc="10"/>
              <a:t>O</a:t>
            </a:r>
            <a:r>
              <a:rPr b="1" dirty="0" sz="2400" lang="en-US"/>
              <a:t>N</a:t>
            </a:r>
            <a:r>
              <a:rPr b="1" dirty="0" sz="2400" lang="en-US" spc="-345"/>
              <a:t> </a:t>
            </a:r>
            <a:r>
              <a:rPr b="1" dirty="0" sz="2400" lang="en-US" spc="-35"/>
              <a:t>A</a:t>
            </a:r>
            <a:r>
              <a:rPr b="1" dirty="0" sz="2400" lang="en-US" spc="-5"/>
              <a:t>N</a:t>
            </a:r>
            <a:r>
              <a:rPr b="1" dirty="0" sz="2400" lang="en-US"/>
              <a:t>D</a:t>
            </a:r>
            <a:r>
              <a:rPr b="1" dirty="0" sz="2400" lang="en-US" spc="35"/>
              <a:t> </a:t>
            </a:r>
            <a:r>
              <a:rPr b="1" dirty="0" sz="2400" lang="en-US" spc="-30"/>
              <a:t>I</a:t>
            </a:r>
            <a:r>
              <a:rPr b="1" dirty="0" sz="2400" lang="en-US" spc="-35"/>
              <a:t>T</a:t>
            </a:r>
            <a:r>
              <a:rPr b="1" dirty="0" sz="2400" lang="en-US"/>
              <a:t>S</a:t>
            </a:r>
            <a:r>
              <a:rPr b="1" dirty="0" sz="2400" lang="en-US" spc="60"/>
              <a:t> </a:t>
            </a:r>
            <a:r>
              <a:rPr b="1" dirty="0" sz="2400" lang="en-US" spc="-295"/>
              <a:t>V</a:t>
            </a:r>
            <a:r>
              <a:rPr b="1" dirty="0" sz="2400" lang="en-US" spc="-35"/>
              <a:t>A</a:t>
            </a:r>
            <a:r>
              <a:rPr b="1" dirty="0" sz="2400" lang="en-US" spc="25"/>
              <a:t>LU</a:t>
            </a:r>
            <a:r>
              <a:rPr b="1" dirty="0" sz="2400" lang="en-US"/>
              <a:t>E</a:t>
            </a:r>
            <a:r>
              <a:rPr b="1" dirty="0" sz="2400" lang="en-US" spc="-65"/>
              <a:t> </a:t>
            </a:r>
            <a:r>
              <a:rPr b="1" dirty="0" sz="2400" lang="en-US" spc="-15"/>
              <a:t>P</a:t>
            </a:r>
            <a:r>
              <a:rPr b="1" dirty="0" sz="2400" lang="en-US" spc="-30"/>
              <a:t>R</a:t>
            </a:r>
            <a:r>
              <a:rPr b="1" dirty="0" sz="2400" lang="en-US" spc="10"/>
              <a:t>O</a:t>
            </a:r>
            <a:r>
              <a:rPr b="1" dirty="0" sz="2400" lang="en-US" spc="-15"/>
              <a:t>P</a:t>
            </a:r>
            <a:r>
              <a:rPr b="1" dirty="0" sz="2400" lang="en-US" spc="10"/>
              <a:t>O</a:t>
            </a:r>
            <a:r>
              <a:rPr b="1" dirty="0" sz="2400" lang="en-US" spc="25"/>
              <a:t>S</a:t>
            </a:r>
            <a:r>
              <a:rPr b="1" dirty="0" sz="2400" lang="en-US" spc="-30"/>
              <a:t>I</a:t>
            </a:r>
            <a:r>
              <a:rPr b="1" dirty="0" sz="2400" lang="en-US" spc="-35"/>
              <a:t>T</a:t>
            </a:r>
            <a:r>
              <a:rPr b="1" dirty="0" sz="2400" lang="en-US" spc="-30"/>
              <a:t>I</a:t>
            </a:r>
            <a:r>
              <a:rPr b="1" dirty="0" sz="2400" lang="en-US" spc="10"/>
              <a:t>O</a:t>
            </a:r>
            <a:r>
              <a:rPr b="1" dirty="0" sz="2400" lang="en-US"/>
              <a:t>N</a:t>
            </a:r>
            <a:endParaRPr b="1" dirty="0" sz="2400" lang="en-A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10439400"/>
          </a:xfrm>
        </p:spPr>
        <p:txBody>
          <a:bodyPr/>
          <a:p>
            <a:pPr fontAlgn="base"/>
            <a:r>
              <a:rPr dirty="0" lang="en-IN"/>
              <a:t>Dataset Description</a:t>
            </a:r>
            <a:br>
              <a:rPr dirty="0" lang="en-IN"/>
            </a:br>
            <a:r>
              <a:rPr dirty="0" lang="en-IN"/>
              <a:t>             </a:t>
            </a:r>
            <a:r>
              <a:rPr dirty="0" sz="2400" lang="en-US"/>
              <a:t>Dataset Structure:</a:t>
            </a:r>
            <a:br>
              <a:rPr b="0" dirty="0" sz="2400" lang="en-US"/>
            </a:br>
            <a:r>
              <a:rPr b="0" dirty="0" sz="2400" lang="en-US"/>
              <a:t>Employee ID: specific number assigned to each individual employee.</a:t>
            </a:r>
            <a:br>
              <a:rPr b="0" dirty="0" sz="2400" lang="en-US"/>
            </a:br>
            <a:r>
              <a:rPr b="0" dirty="0" sz="2400" lang="en-US"/>
              <a:t>Name: Employees full name as appeared on identification documents.</a:t>
            </a:r>
            <a:br>
              <a:rPr b="0" dirty="0" sz="2400" lang="en-US"/>
            </a:br>
            <a:r>
              <a:rPr b="0" dirty="0" sz="2400" lang="en-US"/>
              <a:t>Department: The unit/section the employee is attached to</a:t>
            </a:r>
            <a:br>
              <a:rPr b="0" dirty="0" sz="2400" lang="en-US"/>
            </a:br>
            <a:r>
              <a:rPr b="0" dirty="0" sz="2400" lang="en-US"/>
              <a:t>Role: Participating role of the employee at work</a:t>
            </a:r>
            <a:br>
              <a:rPr b="0" dirty="0" sz="2400" lang="en-US"/>
            </a:br>
            <a:r>
              <a:rPr b="0" dirty="0" sz="2400" lang="en-US"/>
              <a:t>Performance Metrics: Business parameters, usually referred to as KPIs such as amount of sales, number of projects delivered and entry feedback of clients.</a:t>
            </a:r>
            <a:br>
              <a:rPr b="0" dirty="0" sz="2400" lang="en-US"/>
            </a:br>
            <a:r>
              <a:rPr b="0" dirty="0" sz="2400" lang="en-US"/>
              <a:t>Review Period: The period in question during the assessment exercise (for instance </a:t>
            </a:r>
            <a:r>
              <a:rPr b="0" dirty="0" sz="2400" lang="en-US" err="1"/>
              <a:t>quandra</a:t>
            </a:r>
            <a:r>
              <a:rPr b="0" dirty="0" sz="2400" lang="en-US"/>
              <a:t>)</a:t>
            </a:r>
            <a:br>
              <a:rPr b="0" dirty="0" sz="2400" lang="en-US"/>
            </a:br>
            <a:br>
              <a:rPr b="0" dirty="0" sz="2400" lang="en-US"/>
            </a:br>
            <a:br>
              <a:rPr dirty="0" lang="en-IN"/>
            </a:br>
            <a:br>
              <a:rPr dirty="0" lang="en-IN"/>
            </a:br>
            <a:br>
              <a:rPr dirty="0" lang="en-IN"/>
            </a:br>
            <a:br>
              <a:rPr dirty="0" lang="en-IN"/>
            </a:br>
            <a:br>
              <a:rPr dirty="0" lang="en-IN"/>
            </a:br>
            <a:br>
              <a:rPr dirty="0" lang="en-IN"/>
            </a:br>
            <a:br>
              <a:rPr dirty="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Rectangle 9"/>
          <p:cNvSpPr/>
          <p:nvPr/>
        </p:nvSpPr>
        <p:spPr>
          <a:xfrm>
            <a:off x="2533650" y="1997839"/>
            <a:ext cx="6610350" cy="4244340"/>
          </a:xfrm>
          <a:prstGeom prst="rect"/>
        </p:spPr>
        <p:txBody>
          <a:bodyPr wrap="square">
            <a:spAutoFit/>
          </a:bodyPr>
          <a:p>
            <a:pPr indent="-342900" marL="342900">
              <a:buFont typeface="Arial" panose="020B0604020202020204" pitchFamily="34" charset="0"/>
              <a:buChar char="•"/>
            </a:pPr>
            <a:r>
              <a:rPr dirty="0" sz="2000" lang="en-US"/>
              <a:t>The "WOW" factor in our Employee Performance Analysis solution using Excel is its ability to deliver </a:t>
            </a:r>
            <a:r>
              <a:rPr b="1" dirty="0" sz="2000" lang="en-US"/>
              <a:t>dynamic, interactive dashboards</a:t>
            </a:r>
            <a:r>
              <a:rPr dirty="0" sz="2000" lang="en-US"/>
              <a:t> and </a:t>
            </a:r>
            <a:r>
              <a:rPr b="1" dirty="0" sz="2000" lang="en-US"/>
              <a:t>advanced visualizations</a:t>
            </a:r>
            <a:r>
              <a:rPr dirty="0" sz="2000" lang="en-US"/>
              <a:t> that make complex performance data easily interpretable. By automating performance scoring and integrating a broad range of metrics, our solution provides </a:t>
            </a:r>
            <a:r>
              <a:rPr b="1" dirty="0" sz="2000" lang="en-US"/>
              <a:t>comprehensive and actionable insights</a:t>
            </a:r>
            <a:r>
              <a:rPr dirty="0" sz="2000" lang="en-US"/>
              <a:t>. It combines </a:t>
            </a:r>
            <a:r>
              <a:rPr b="1" dirty="0" sz="2000" lang="en-US"/>
              <a:t>customizability</a:t>
            </a:r>
            <a:r>
              <a:rPr dirty="0" sz="2000" lang="en-US"/>
              <a:t> with a </a:t>
            </a:r>
            <a:r>
              <a:rPr b="1" dirty="0" sz="2000" lang="en-US"/>
              <a:t>user-friendly interface</a:t>
            </a:r>
            <a:r>
              <a:rPr dirty="0" sz="2000" lang="en-US"/>
              <a:t>, ensuring both detailed analysis and ease of use, which leads to more effective decision-making and performance management</a:t>
            </a:r>
            <a:r>
              <a:rPr dirty="0" lang="en-US"/>
              <a:t>.</a:t>
            </a:r>
          </a:p>
          <a:p>
            <a:pPr indent="-342900" marL="342900">
              <a:buFont typeface="Arial" panose="020B0604020202020204" pitchFamily="34" charset="0"/>
              <a:buChar char="•"/>
            </a:pPr>
            <a:endParaRPr dirty="0" lang="en-US"/>
          </a:p>
          <a:p>
            <a:pPr indent="-342900" marL="342900">
              <a:buFont typeface="Arial" panose="020B0604020202020204" pitchFamily="34" charset="0"/>
              <a:buChar char="•"/>
            </a:pPr>
            <a:r>
              <a:rPr dirty="0" lang="en-US"/>
              <a:t> Example – performance level: =IFS(Z9&gt;=5,"VERY HIGH",Z9&gt;=4,"HIGH",Z3&gt;=3,"MED",TRUE,"LOW")</a:t>
            </a:r>
            <a:endParaRPr dirty="0" lang="en-A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Admin</cp:lastModifiedBy>
  <dcterms:created xsi:type="dcterms:W3CDTF">2024-03-29T04:07:22Z</dcterms:created>
  <dcterms:modified xsi:type="dcterms:W3CDTF">2024-09-02T06:14:54Z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51cf53ac1ee448f6b800b12c8eb6bb26</vt:lpwstr>
  </property>
</Properties>
</file>