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4" name="Google Shape;219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5" name="Google Shape;219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6" name="Google Shape;219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7" name="Google Shape;219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98" name="Google Shape;219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2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1" name="Google Shape;221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12" name="Google Shape;221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3" name="Google Shape;221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14" name="Google Shape;221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8" name="Google Shape;2268;p11"/>
          <p:cNvSpPr txBox="1">
            <a:spLocks noGrp="1"/>
          </p:cNvSpPr>
          <p:nvPr>
            <p:ph type="body" idx="1"/>
          </p:nvPr>
        </p:nvSpPr>
        <p:spPr>
          <a:xfrm rot="5400000">
            <a:off x="3809608" y="-1813102"/>
            <a:ext cx="4572900" cy="11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 rtl="0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 rtl="0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69" name="Google Shape;226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0" name="Google Shape;227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71" name="Google Shape;227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2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2"/>
          <p:cNvSpPr txBox="1">
            <a:spLocks noGrp="1"/>
          </p:cNvSpPr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5" name="Google Shape;2275;p12"/>
          <p:cNvSpPr txBox="1">
            <a:spLocks noGrp="1"/>
          </p:cNvSpPr>
          <p:nvPr>
            <p:ph type="body" idx="1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76" name="Google Shape;2276;p12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12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12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0" name="Google Shape;228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81" name="Google Shape;228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7" name="Google Shape;221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18" name="Google Shape;221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5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23" name="Google Shape;222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5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7" name="Google Shape;222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8" name="Google Shape;222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9" name="Google Shape;222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30" name="Google Shape;223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3" name="Google Shape;223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34" name="Google Shape;223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800" cy="4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35" name="Google Shape;223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6" name="Google Shape;223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37" name="Google Shape;223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0" name="Google Shape;224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2241" name="Google Shape;224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42" name="Google Shape;224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2243" name="Google Shape;224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 rtl="0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244" name="Google Shape;224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5" name="Google Shape;224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46" name="Google Shape;224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9" name="Google Shape;224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50" name="Google Shape;225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9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4" name="Google Shape;225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 rtl="0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 rtl="0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 rtl="0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 rtl="0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5" name="Google Shape;225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56" name="Google Shape;225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7" name="Google Shape;225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58" name="Google Shape;225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62" name="Google Shape;226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 rtl="0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 rtl="0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 rtl="0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63" name="Google Shape;226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4" name="Google Shape;226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65" name="Google Shape;226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5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1" name="Google Shape;220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500" cy="4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02" name="Google Shape;220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203" name="Google Shape;220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4" name="Google Shape;2204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5" name="Google Shape;2205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7" name="Google Shape;220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4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AI AGENT FOR NAAC ACCREDITATION 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sz="3200" b="1" i="0" u="none" strike="noStrike" cap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13"/>
          <p:cNvSpPr txBox="1"/>
          <p:nvPr/>
        </p:nvSpPr>
        <p:spPr>
          <a:xfrm>
            <a:off x="3117529" y="4586365"/>
            <a:ext cx="79803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2000" b="1">
                <a:solidFill>
                  <a:srgbClr val="1482AB"/>
                </a:solidFill>
              </a:rPr>
              <a:t> Shaik Afshiya Sulthana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Madanapalle </a:t>
            </a:r>
            <a:r>
              <a:rPr lang="en-US" sz="2000" b="1">
                <a:solidFill>
                  <a:srgbClr val="1482AB"/>
                </a:solidFill>
              </a:rPr>
              <a:t>I</a:t>
            </a: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nstitute of </a:t>
            </a:r>
            <a:r>
              <a:rPr lang="en-US" sz="2000" b="1">
                <a:solidFill>
                  <a:srgbClr val="1482AB"/>
                </a:solidFill>
              </a:rPr>
              <a:t>Technology </a:t>
            </a: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1">
                <a:solidFill>
                  <a:srgbClr val="1482AB"/>
                </a:solidFill>
              </a:rPr>
              <a:t>Sc</a:t>
            </a:r>
            <a:r>
              <a:rPr lang="en-US" sz="2000" b="1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ience</a:t>
            </a:r>
            <a:r>
              <a:rPr lang="en-US" sz="2000" b="1">
                <a:solidFill>
                  <a:srgbClr val="1482AB"/>
                </a:solidFill>
              </a:rPr>
              <a:t>, Computer Science &amp; Engineering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2394" name="Google Shape;2394;p2"/>
          <p:cNvPicPr preferRelativeResize="0"/>
          <p:nvPr/>
        </p:nvPicPr>
        <p:blipFill rotWithShape="1">
          <a:blip r:embed="rId3">
            <a:alphaModFix/>
          </a:blip>
          <a:srcRect t="42241" b="42239"/>
          <a:stretch/>
        </p:blipFill>
        <p:spPr>
          <a:xfrm>
            <a:off x="994100" y="1836151"/>
            <a:ext cx="10203775" cy="35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2397" name="Google Shape;2397;p3"/>
          <p:cNvPicPr preferRelativeResize="0"/>
          <p:nvPr/>
        </p:nvPicPr>
        <p:blipFill rotWithShape="1">
          <a:blip r:embed="rId3">
            <a:alphaModFix/>
          </a:blip>
          <a:srcRect t="38811" b="38811"/>
          <a:stretch/>
        </p:blipFill>
        <p:spPr>
          <a:xfrm>
            <a:off x="3144375" y="1747600"/>
            <a:ext cx="6762749" cy="51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2400" name="Google Shape;2400;p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NAAC Accreditation Agent successfully simplifies and accelerates the complex process of preparing accreditation documents.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By leveraging IBM Granite and Retrieval-Augmented Generation (RAG), the system generates accurate, criteria-specific content in natural language.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This AI assistant reduces manual effort, enhances documentation quality, and empowers faculty with real-time support for NAAC compliance.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Google Shape;240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1.AQAR &amp; NBA Support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2.Voice-Based Interaction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3.Multilingual Support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4.Department-Specific Template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5.Auto-Fill from Internal Data Sources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5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p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0B9B6-60E3-95CB-7807-760E191EA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81" y="1232556"/>
            <a:ext cx="8128819" cy="48443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0AABF-42D5-2698-97CA-814C83572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438275"/>
            <a:ext cx="685800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1"/>
          <p:cNvSpPr/>
          <p:nvPr/>
        </p:nvSpPr>
        <p:spPr>
          <a:xfrm>
            <a:off x="416967" y="3031897"/>
            <a:ext cx="63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hub lik : </a:t>
            </a: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https://github.com/AfshiyaSulthana08</a:t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2382" name="Google Shape;2382;p2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Make sure that there should be readme 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30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2294" name="Google Shape;2294;p14"/>
          <p:cNvSpPr txBox="1">
            <a:spLocks noGrp="1"/>
          </p:cNvSpPr>
          <p:nvPr>
            <p:ph type="body" idx="1"/>
          </p:nvPr>
        </p:nvSpPr>
        <p:spPr>
          <a:xfrm>
            <a:off x="849573" y="1461920"/>
            <a:ext cx="11019000" cy="5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Proposed Solution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IBM Cloud Sevices used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Wow Factors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End users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Algorithm &amp; Deployment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Conclusion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315594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◼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GitHub link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lang="en-US" sz="3959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959"/>
          </a:p>
        </p:txBody>
      </p:sp>
      <p:sp>
        <p:nvSpPr>
          <p:cNvPr id="2300" name="Google Shape;2300;p15"/>
          <p:cNvSpPr txBox="1">
            <a:spLocks noGrp="1"/>
          </p:cNvSpPr>
          <p:nvPr>
            <p:ph type="body" idx="1"/>
          </p:nvPr>
        </p:nvSpPr>
        <p:spPr>
          <a:xfrm>
            <a:off x="452300" y="1689250"/>
            <a:ext cx="11029500" cy="4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118"/>
              </a:spcBef>
              <a:spcAft>
                <a:spcPts val="0"/>
              </a:spcAft>
              <a:buSzPts val="2383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NAAC (National Assessment and Accreditation Council) accreditation requires institutions to submit detailed documentation like the SSR (Self Study Report), best practices, and criteria-based evidence.</a:t>
            </a:r>
            <a:endParaRPr sz="25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18"/>
              </a:spcBef>
              <a:spcAft>
                <a:spcPts val="0"/>
              </a:spcAft>
              <a:buSzPts val="2383"/>
              <a:buNone/>
            </a:pP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Preparing this data manually is time-consuming and error-prone. Faculty often struggle with formatting, aligning with current guidelines, and retrieving previous reports. There is a need for an AI agent that simplifies, standardizes, and accelerates this process.</a:t>
            </a:r>
            <a:br>
              <a:rPr lang="en-US" sz="259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59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590">
                <a:latin typeface="Calibri"/>
                <a:ea typeface="Calibri"/>
                <a:cs typeface="Calibri"/>
                <a:sym typeface="Calibri"/>
              </a:rPr>
            </a:br>
            <a:endParaRPr sz="1017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16"/>
          <p:cNvSpPr txBox="1">
            <a:spLocks noGrp="1"/>
          </p:cNvSpPr>
          <p:nvPr>
            <p:ph type="title"/>
          </p:nvPr>
        </p:nvSpPr>
        <p:spPr>
          <a:xfrm>
            <a:off x="581200" y="702150"/>
            <a:ext cx="11029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59"/>
              <a:buFont typeface="Arial"/>
              <a:buNone/>
            </a:pPr>
            <a:r>
              <a:rPr lang="en-US" sz="3959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 </a:t>
            </a:r>
            <a:endParaRPr sz="3959"/>
          </a:p>
        </p:txBody>
      </p:sp>
      <p:sp>
        <p:nvSpPr>
          <p:cNvPr id="2306" name="Google Shape;2306;p16"/>
          <p:cNvSpPr txBox="1">
            <a:spLocks noGrp="1"/>
          </p:cNvSpPr>
          <p:nvPr>
            <p:ph type="body" idx="1"/>
          </p:nvPr>
        </p:nvSpPr>
        <p:spPr>
          <a:xfrm>
            <a:off x="441675" y="1927950"/>
            <a:ext cx="11613600" cy="4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proposed system is an AI-powered assistant that uses IBM Granite and Retrieval-Augmented Generation (RAG) to support NAAC documentation.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The system helps faculty: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Retrieve NAAC criteria and documentation formats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Draft content for SSR criteria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Generate best practices examples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Answer queries like “What is required in Criterion 3?”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Improve documentation consistency and reduce manual effort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2312" name="Google Shape;2312;p1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1.IBM Granite Large Language Models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IBM Cloud Lite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IBM Watson NLP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IBM Retrieval-Augmented Generation (RAG)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IBM Cloud Object Storage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IBM Cloud App Runtime / Hosting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18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1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Solves a real academic pain point – Automates NAAC documentation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Uses RAG + IBM Granite – Modern, enterprise-grade AI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Natural language interaction – Easy for faculty to use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Custom responses – Tailored for criteria, department, and institution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Scalable design – Can extend to NBA, AQAR, IQAC tasks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r>
              <a:rPr lang="en-US" sz="217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High practical value – Useful for real colleges, not just a demo</a:t>
            </a: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96"/>
              <a:buNone/>
            </a:pPr>
            <a:endParaRPr sz="217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2324" name="Google Shape;2324;p19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1.IQAC Coordinators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2.Accreditation Committee Members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3.Faculty Members preparing SSR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4.Department Heads (HoDs)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5.NAAC Coordinators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6.Principal / Academic Deans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7.Administrative Staff involved in documentation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0"/>
          <p:cNvSpPr txBox="1">
            <a:spLocks noGrp="1"/>
          </p:cNvSpPr>
          <p:nvPr>
            <p:ph type="title"/>
          </p:nvPr>
        </p:nvSpPr>
        <p:spPr>
          <a:xfrm>
            <a:off x="691225" y="861650"/>
            <a:ext cx="11500800" cy="55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Algorithm &amp; Deployment 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Flow Steps: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1. User asks a question (e.g., “Give best practices for teaching-learning”)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2. IBM Granite interprets the query using NLP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3. RAG retrieves relevant content from stored NAAC documents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4. AI returns a structured and formatted response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Deployment: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Hosted on IBM Cloud Lite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dk1"/>
                </a:solidFill>
              </a:rPr>
              <a:t>Front-end built using Streamlit (web-based interface)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2391" name="Google Shape;2391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3929" r="13936"/>
          <a:stretch/>
        </p:blipFill>
        <p:spPr>
          <a:xfrm>
            <a:off x="941375" y="2013625"/>
            <a:ext cx="10088100" cy="3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