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Jeff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Justin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Justin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Jeff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Stephen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Stephen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Stephen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Jeff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Justin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1200150" x="0"/>
            <a:ext cy="2743199" cx="9144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grpSp>
        <p:nvGrpSpPr>
          <p:cNvPr id="9" name="Shape 9"/>
          <p:cNvGrpSpPr/>
          <p:nvPr/>
        </p:nvGrpSpPr>
        <p:grpSpPr>
          <a:xfrm>
            <a:off y="-1078" x="0"/>
            <a:ext cy="5144627" cx="1827407"/>
            <a:chOff y="-1438" x="0"/>
            <a:chExt cy="6859503" cx="798029"/>
          </a:xfrm>
        </p:grpSpPr>
        <p:sp>
          <p:nvSpPr>
            <p:cNvPr id="10" name="Shape 10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11" name="Shape 11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12" name="Shape 12"/>
          <p:cNvGrpSpPr/>
          <p:nvPr/>
        </p:nvGrpSpPr>
        <p:grpSpPr>
          <a:xfrm flipH="1">
            <a:off y="0" x="7316591"/>
            <a:ext cy="5144627" cx="1827407"/>
            <a:chOff y="-1438" x="0"/>
            <a:chExt cy="6859503" cx="798029"/>
          </a:xfrm>
        </p:grpSpPr>
        <p:sp>
          <p:nvSpPr>
            <p:cNvPr id="13" name="Shape 13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14" name="Shape 14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15" name="Shape 15"/>
          <p:cNvSpPr txBox="1"/>
          <p:nvPr>
            <p:ph type="ctrTitle"/>
          </p:nvPr>
        </p:nvSpPr>
        <p:spPr>
          <a:xfrm>
            <a:off y="1568184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2914650" x="685800"/>
            <a:ext cy="6585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1524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1pPr>
            <a:lvl2pPr algn="ctr" indent="152400" marL="0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2pPr>
            <a:lvl3pPr algn="ctr" indent="152400" marL="0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3pPr>
            <a:lvl4pPr algn="ctr" indent="1524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4pPr>
            <a:lvl5pPr algn="ctr" indent="1524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5pPr>
            <a:lvl6pPr algn="ctr" indent="1524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6pPr>
            <a:lvl7pPr algn="ctr" indent="1524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7pPr>
            <a:lvl8pPr algn="ctr" indent="1524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8pPr>
            <a:lvl9pPr algn="ctr" indent="1524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grpSp>
        <p:nvGrpSpPr>
          <p:cNvPr id="19" name="Shape 19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20" name="Shape 20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21" name="Shape 21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22" name="Shape 22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23" name="Shape 2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24" name="Shape 2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25" name="Shape 25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grpSp>
        <p:nvGrpSpPr>
          <p:cNvPr id="30" name="Shape 30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31" name="Shape 31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32" name="Shape 32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33" name="Shape 33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34" name="Shape 34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35" name="Shape 35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36" name="Shape 36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grpSp>
        <p:nvGrpSpPr>
          <p:cNvPr id="42" name="Shape 4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43" name="Shape 4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44" name="Shape 4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45" name="Shape 4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46" name="Shape 4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47" name="Shape 4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48" name="Shape 4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grpSp>
        <p:nvGrpSpPr>
          <p:cNvPr id="52" name="Shape 5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53" name="Shape 5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54" name="Shape 5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55" name="Shape 5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56" name="Shape 5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57" name="Shape 5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58" name="Shape 5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Clr>
                <a:schemeClr val="lt2"/>
              </a:buClr>
              <a:buSzPct val="100000"/>
              <a:buNone/>
              <a:defRPr sz="1800">
                <a:solidFill>
                  <a:schemeClr val="lt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grpSp>
        <p:nvGrpSpPr>
          <p:cNvPr id="62" name="Shape 6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63" name="Shape 6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64" name="Shape 6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65" name="Shape 6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66" name="Shape 6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67" name="Shape 6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68" name="Shape 6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228600" marL="0"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228600" marL="0"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228600" marL="0"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228600" marL="0"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228600" marL="0"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228600" marL="0"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228600" marL="0"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228600" marL="0"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lt1"/>
              </a:buClr>
              <a:buSzPct val="100000"/>
              <a:buFont typeface="Trebuchet MS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3350" marL="742950"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76200" marL="1143000"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4300" marL="16002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4300" marL="20574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4300" marL="25146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4300" marL="29718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4300" marL="34290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4300" marL="38862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y="1568184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4000" lang="en"/>
              <a:t>University Catalogue Explorer</a:t>
            </a:r>
          </a:p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y="2914650" x="685800"/>
            <a:ext cy="6585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By: Stephen Heeps</a:t>
            </a:r>
          </a:p>
          <a:p>
            <a:pPr rtl="0" lvl="0">
              <a:buNone/>
            </a:pPr>
            <a:r>
              <a:rPr lang="en"/>
              <a:t>Jeff Paige</a:t>
            </a:r>
          </a:p>
          <a:p>
            <a:pPr rtl="0" lvl="0">
              <a:buNone/>
            </a:pPr>
            <a:r>
              <a:rPr lang="en"/>
              <a:t>Justin Smith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How does it work pt. 6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00000"/>
              <a:buFont typeface="Trebuchet MS"/>
              <a:buChar char="●"/>
            </a:pPr>
            <a:r>
              <a:rPr lang="en"/>
              <a:t>Concerns for security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Trebuchet MS"/>
              <a:buChar char="○"/>
            </a:pPr>
            <a:r>
              <a:rPr lang="en"/>
              <a:t>Things to consider:</a:t>
            </a:r>
          </a:p>
          <a:p>
            <a:pPr rtl="0" lvl="2" indent="-381000" marL="1371600">
              <a:buClr>
                <a:schemeClr val="lt1"/>
              </a:buClr>
              <a:buSzPct val="80000"/>
              <a:buFont typeface="Trebuchet MS"/>
              <a:buChar char="■"/>
            </a:pPr>
            <a:r>
              <a:rPr lang="en"/>
              <a:t>Secure Session Tracking</a:t>
            </a:r>
          </a:p>
          <a:p>
            <a:pPr rtl="0" lvl="2" indent="-381000" marL="1371600">
              <a:buClr>
                <a:schemeClr val="lt1"/>
              </a:buClr>
              <a:buSzPct val="80000"/>
              <a:buFont typeface="Trebuchet MS"/>
              <a:buChar char="■"/>
            </a:pPr>
            <a:r>
              <a:rPr lang="en"/>
              <a:t>Encryption for login procedures</a:t>
            </a:r>
          </a:p>
          <a:p>
            <a:pPr rtl="0" lvl="2" indent="-381000" marL="1371600">
              <a:buClr>
                <a:schemeClr val="lt1"/>
              </a:buClr>
              <a:buSzPct val="80000"/>
              <a:buFont typeface="Trebuchet MS"/>
              <a:buChar char="■"/>
            </a:pPr>
            <a:r>
              <a:rPr lang="en"/>
              <a:t>Encrypting/Salting/Hashing Stored Passwords</a:t>
            </a:r>
          </a:p>
          <a:p>
            <a:pPr rtl="0" lvl="2" indent="-381000" marL="1371600">
              <a:buClr>
                <a:schemeClr val="lt1"/>
              </a:buClr>
              <a:buSzPct val="80000"/>
              <a:buFont typeface="Trebuchet MS"/>
              <a:buChar char="■"/>
            </a:pPr>
            <a:r>
              <a:rPr lang="en"/>
              <a:t>Sanitizing inputs for database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Q&amp;A?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34900" x="722125"/>
            <a:ext cy="1312749" cx="7699749"/>
          </a:xfrm>
          <a:prstGeom prst="rect">
            <a:avLst/>
          </a:prstGeom>
        </p:spPr>
      </p:pic>
      <p:pic>
        <p:nvPicPr>
          <p:cNvPr id="135" name="Shape 13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618850" x="2760912"/>
            <a:ext cy="2037475" cx="362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What is the UCE?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u="sng" lang="en"/>
              <a:t>U</a:t>
            </a:r>
            <a:r>
              <a:rPr lang="en"/>
              <a:t>niversity </a:t>
            </a:r>
            <a:r>
              <a:rPr u="sng" lang="en"/>
              <a:t>C</a:t>
            </a:r>
            <a:r>
              <a:rPr lang="en"/>
              <a:t>atalogue </a:t>
            </a:r>
            <a:r>
              <a:rPr u="sng" lang="en"/>
              <a:t>E</a:t>
            </a:r>
            <a:r>
              <a:rPr lang="en"/>
              <a:t>xplorer</a:t>
            </a:r>
          </a:p>
          <a:p>
            <a:pPr rtl="0" lvl="0" indent="-419100" marL="457200">
              <a:buClr>
                <a:schemeClr val="lt1"/>
              </a:buClr>
              <a:buSzPct val="100000"/>
              <a:buFont typeface="Trebuchet MS"/>
              <a:buChar char="●"/>
            </a:pPr>
            <a:r>
              <a:rPr lang="en"/>
              <a:t>Explore your university's course offerings.</a:t>
            </a:r>
          </a:p>
          <a:p>
            <a:pPr rtl="0" lvl="0" indent="-419100" marL="457200">
              <a:buClr>
                <a:schemeClr val="lt1"/>
              </a:buClr>
              <a:buSzPct val="100000"/>
              <a:buFont typeface="Trebuchet MS"/>
              <a:buChar char="●"/>
            </a:pPr>
            <a:r>
              <a:rPr lang="en"/>
              <a:t>Find what other students thought of the courses.</a:t>
            </a:r>
          </a:p>
          <a:p>
            <a:pPr rtl="0" lvl="0" indent="-419100" marL="457200">
              <a:buClr>
                <a:schemeClr val="lt1"/>
              </a:buClr>
              <a:buSzPct val="100000"/>
              <a:buFont typeface="Trebuchet MS"/>
              <a:buChar char="●"/>
            </a:pPr>
            <a:r>
              <a:rPr lang="en"/>
              <a:t>Easily accessible professor evaluations.</a:t>
            </a:r>
          </a:p>
          <a:p>
            <a:pPr rtl="0" lvl="0" indent="-419100" marL="457200">
              <a:buClr>
                <a:schemeClr val="lt1"/>
              </a:buClr>
              <a:buSzPct val="100000"/>
              <a:buFont typeface="Trebuchet MS"/>
              <a:buChar char="●"/>
            </a:pPr>
            <a:r>
              <a:rPr lang="en"/>
              <a:t>Integrated schedule construction tools.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Why?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063375" x="457200"/>
            <a:ext cy="3725699" cx="498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1800" lang="en"/>
              <a:t>Make both students and academic advisor’s lives easier.</a:t>
            </a:r>
          </a:p>
          <a:p>
            <a:pPr rtl="0" lvl="0" indent="-3429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1800" lang="en"/>
              <a:t>Reduce schedule creation confusion and time investment.</a:t>
            </a:r>
          </a:p>
          <a:p>
            <a:pPr rtl="0" lvl="0" indent="-3429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1800" lang="en"/>
              <a:t>Allow students to openly discuss their experiences.</a:t>
            </a:r>
          </a:p>
          <a:p>
            <a:pPr rtl="0" lvl="0" indent="-3429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1800" lang="en"/>
              <a:t>Provide centralized tool for many different utilities.</a:t>
            </a:r>
          </a:p>
          <a:p>
            <a:pPr rtl="0" lvl="0" indent="-3429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1800" lang="en"/>
              <a:t>Plan multiple semesters in advance.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How will it be made?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Hyper Text Markup Language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Cascading Style Sheets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JavaScript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PHP: Hypertext Preprocessor 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Structured Query Language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My(Structured Query Language)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Visual Studio 2013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How does it work?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735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2500" lang="en"/>
              <a:t>Search function to search for classes/universities</a:t>
            </a:r>
          </a:p>
          <a:p>
            <a:pPr rtl="0" lvl="0" indent="-38735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2500" lang="en"/>
              <a:t>Universities can upload catalogues into database</a:t>
            </a:r>
          </a:p>
          <a:p>
            <a:pPr rtl="0" lvl="0" indent="-38735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2500" lang="en"/>
              <a:t>Students can access catalogue of majors/minors/concentrations/etc.</a:t>
            </a:r>
          </a:p>
          <a:p>
            <a:pPr rtl="0" lvl="0" indent="-38735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2500" lang="en"/>
              <a:t>Outline of classes to take per semester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How does it work pt.2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 indent="-419100" marL="457200">
              <a:buClr>
                <a:schemeClr val="lt1"/>
              </a:buClr>
              <a:buSzPct val="100000"/>
              <a:buFont typeface="Trebuchet MS"/>
              <a:buChar char="●"/>
            </a:pPr>
            <a:r>
              <a:rPr lang="en"/>
              <a:t>Utilization of 3-Tier Architecture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236258" x="982275"/>
            <a:ext cy="1854691" cx="717944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How does it work pt.3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200150" x="822225"/>
            <a:ext cy="3725699" cx="7499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109" name="Shape 10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00150" x="822225"/>
            <a:ext cy="2265849" cx="61615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How does it work pt.4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1200150" x="866450"/>
            <a:ext cy="3725699" cx="7411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00000"/>
              <a:buFont typeface="Trebuchet MS"/>
              <a:buChar char="●"/>
            </a:pPr>
            <a:r>
              <a:rPr lang="en"/>
              <a:t>C# WCF Web Services</a:t>
            </a:r>
          </a:p>
          <a:p>
            <a:pPr rtl="0" lvl="0" indent="-419100" marL="457200">
              <a:buClr>
                <a:schemeClr val="lt1"/>
              </a:buClr>
              <a:buSzPct val="100000"/>
              <a:buFont typeface="Trebuchet MS"/>
              <a:buChar char="●"/>
            </a:pPr>
            <a:r>
              <a:rPr u="sng" lang="en"/>
              <a:t>S</a:t>
            </a:r>
            <a:r>
              <a:rPr lang="en"/>
              <a:t>imple </a:t>
            </a:r>
            <a:r>
              <a:rPr u="sng" lang="en"/>
              <a:t>O</a:t>
            </a:r>
            <a:r>
              <a:rPr lang="en"/>
              <a:t>bject </a:t>
            </a:r>
            <a:r>
              <a:rPr u="sng" lang="en"/>
              <a:t>A</a:t>
            </a:r>
            <a:r>
              <a:rPr lang="en"/>
              <a:t>ccess </a:t>
            </a:r>
            <a:r>
              <a:rPr u="sng" lang="en"/>
              <a:t>P</a:t>
            </a:r>
            <a:r>
              <a:rPr lang="en"/>
              <a:t>rotocol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Trebuchet MS"/>
              <a:buChar char="○"/>
            </a:pPr>
            <a:r>
              <a:rPr lang="en"/>
              <a:t>Framework for data transfer</a:t>
            </a:r>
          </a:p>
          <a:p>
            <a:pPr lvl="0" indent="-419100" marL="457200">
              <a:buClr>
                <a:schemeClr val="lt1"/>
              </a:buClr>
              <a:buSzPct val="100000"/>
              <a:buFont typeface="Trebuchet MS"/>
              <a:buChar char="●"/>
            </a:pPr>
            <a:r>
              <a:rPr lang="en"/>
              <a:t>Acts as an intermediary between the client browser and the database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How does it work pt.5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1200150" x="866450"/>
            <a:ext cy="3725699" cx="7411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122" name="Shape 1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00150" x="1357997"/>
            <a:ext cy="3725700" cx="6428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