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4A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912D0-70EF-4681-B5BA-6D45C0FC1937}" type="doc">
      <dgm:prSet loTypeId="urn:microsoft.com/office/officeart/2005/8/layout/cycle7" loCatId="cycle" qsTypeId="urn:microsoft.com/office/officeart/2005/8/quickstyle/simple2" qsCatId="simple" csTypeId="urn:microsoft.com/office/officeart/2005/8/colors/accent1_2" csCatId="accent1" phldr="1"/>
      <dgm:spPr/>
      <dgm:t>
        <a:bodyPr/>
        <a:lstStyle/>
        <a:p>
          <a:endParaRPr lang="en-GB"/>
        </a:p>
      </dgm:t>
    </dgm:pt>
    <dgm:pt modelId="{9CBE2E0E-7EE2-482A-B5EC-3C69EF07B59B}">
      <dgm:prSet phldrT="[Text]"/>
      <dgm:spPr>
        <a:solidFill>
          <a:srgbClr val="002060"/>
        </a:solidFill>
      </dgm:spPr>
      <dgm:t>
        <a:bodyPr/>
        <a:lstStyle/>
        <a:p>
          <a:r>
            <a:rPr lang="en-US" dirty="0"/>
            <a:t>NLB Availability Checker</a:t>
          </a:r>
          <a:endParaRPr lang="en-GB" dirty="0"/>
        </a:p>
      </dgm:t>
    </dgm:pt>
    <dgm:pt modelId="{A5084073-7551-4B73-9C9B-AF9A19208FE7}" type="parTrans" cxnId="{1E8E5253-A376-41D7-A2DC-79807036DDBA}">
      <dgm:prSet/>
      <dgm:spPr/>
      <dgm:t>
        <a:bodyPr/>
        <a:lstStyle/>
        <a:p>
          <a:endParaRPr lang="en-GB"/>
        </a:p>
      </dgm:t>
    </dgm:pt>
    <dgm:pt modelId="{7D57B14D-DB53-4643-87A9-B931BB6B5D7C}" type="sibTrans" cxnId="{1E8E5253-A376-41D7-A2DC-79807036DDBA}">
      <dgm:prSet/>
      <dgm:spPr>
        <a:solidFill>
          <a:srgbClr val="00B0F0"/>
        </a:solidFill>
        <a:ln>
          <a:solidFill>
            <a:schemeClr val="tx1"/>
          </a:solidFill>
        </a:ln>
      </dgm:spPr>
      <dgm:t>
        <a:bodyPr/>
        <a:lstStyle/>
        <a:p>
          <a:endParaRPr lang="en-GB"/>
        </a:p>
      </dgm:t>
    </dgm:pt>
    <dgm:pt modelId="{6BC7B54A-CA0E-494A-80EF-D34369007173}">
      <dgm:prSet phldrT="[Text]"/>
      <dgm:spPr>
        <a:solidFill>
          <a:srgbClr val="002060"/>
        </a:solidFill>
      </dgm:spPr>
      <dgm:t>
        <a:bodyPr/>
        <a:lstStyle/>
        <a:p>
          <a:r>
            <a:rPr lang="en-US" dirty="0"/>
            <a:t>Intelligent Title Matcher and Abstract Summary</a:t>
          </a:r>
          <a:endParaRPr lang="en-GB" dirty="0"/>
        </a:p>
      </dgm:t>
    </dgm:pt>
    <dgm:pt modelId="{C71F379E-6216-4F87-BB1B-073F863612BD}" type="parTrans" cxnId="{F7E1B1CF-6956-4361-8EC3-A63959FADA59}">
      <dgm:prSet/>
      <dgm:spPr/>
      <dgm:t>
        <a:bodyPr/>
        <a:lstStyle/>
        <a:p>
          <a:endParaRPr lang="en-GB"/>
        </a:p>
      </dgm:t>
    </dgm:pt>
    <dgm:pt modelId="{EDF74137-28FD-40C0-AE20-8267EB85F3EA}" type="sibTrans" cxnId="{F7E1B1CF-6956-4361-8EC3-A63959FADA59}">
      <dgm:prSet/>
      <dgm:spPr>
        <a:solidFill>
          <a:srgbClr val="00B0F0"/>
        </a:solidFill>
        <a:ln>
          <a:solidFill>
            <a:schemeClr val="tx1"/>
          </a:solidFill>
        </a:ln>
      </dgm:spPr>
      <dgm:t>
        <a:bodyPr/>
        <a:lstStyle/>
        <a:p>
          <a:endParaRPr lang="en-GB"/>
        </a:p>
      </dgm:t>
    </dgm:pt>
    <dgm:pt modelId="{E4D46893-99B7-4C8F-80BD-D32F867265F6}">
      <dgm:prSet phldrT="[Text]"/>
      <dgm:spPr>
        <a:solidFill>
          <a:srgbClr val="002060"/>
        </a:solidFill>
      </dgm:spPr>
      <dgm:t>
        <a:bodyPr/>
        <a:lstStyle/>
        <a:p>
          <a:r>
            <a:rPr lang="en-US" dirty="0"/>
            <a:t>Amazon Recommendation System</a:t>
          </a:r>
          <a:endParaRPr lang="en-GB" dirty="0"/>
        </a:p>
      </dgm:t>
    </dgm:pt>
    <dgm:pt modelId="{FDC1A311-5742-413B-BDA1-0CCF9591EBF6}" type="parTrans" cxnId="{732AA1F8-9CD1-4D82-8711-7215D9F6F88A}">
      <dgm:prSet/>
      <dgm:spPr/>
      <dgm:t>
        <a:bodyPr/>
        <a:lstStyle/>
        <a:p>
          <a:endParaRPr lang="en-GB"/>
        </a:p>
      </dgm:t>
    </dgm:pt>
    <dgm:pt modelId="{B6562DF0-32DD-4250-9D20-A2BF2EB543DC}" type="sibTrans" cxnId="{732AA1F8-9CD1-4D82-8711-7215D9F6F88A}">
      <dgm:prSet/>
      <dgm:spPr>
        <a:solidFill>
          <a:srgbClr val="00B0F0"/>
        </a:solidFill>
        <a:ln>
          <a:solidFill>
            <a:schemeClr val="tx1"/>
          </a:solidFill>
        </a:ln>
      </dgm:spPr>
      <dgm:t>
        <a:bodyPr/>
        <a:lstStyle/>
        <a:p>
          <a:endParaRPr lang="en-GB"/>
        </a:p>
      </dgm:t>
    </dgm:pt>
    <dgm:pt modelId="{61378296-D8C1-4C43-B2B5-864EE6ABFB01}" type="pres">
      <dgm:prSet presAssocID="{7F6912D0-70EF-4681-B5BA-6D45C0FC1937}" presName="Name0" presStyleCnt="0">
        <dgm:presLayoutVars>
          <dgm:dir/>
          <dgm:resizeHandles val="exact"/>
        </dgm:presLayoutVars>
      </dgm:prSet>
      <dgm:spPr/>
    </dgm:pt>
    <dgm:pt modelId="{0AE36B6F-2109-4959-986C-43DF82C19A76}" type="pres">
      <dgm:prSet presAssocID="{9CBE2E0E-7EE2-482A-B5EC-3C69EF07B59B}" presName="node" presStyleLbl="node1" presStyleIdx="0" presStyleCnt="3" custRadScaleRad="99525">
        <dgm:presLayoutVars>
          <dgm:bulletEnabled val="1"/>
        </dgm:presLayoutVars>
      </dgm:prSet>
      <dgm:spPr/>
    </dgm:pt>
    <dgm:pt modelId="{13E5FB38-E292-4676-8D24-1F814DEA220B}" type="pres">
      <dgm:prSet presAssocID="{7D57B14D-DB53-4643-87A9-B931BB6B5D7C}" presName="sibTrans" presStyleLbl="sibTrans2D1" presStyleIdx="0" presStyleCnt="3" custScaleX="123048" custScaleY="123531"/>
      <dgm:spPr/>
    </dgm:pt>
    <dgm:pt modelId="{D9D07908-5AFE-44D6-B2B9-67783735C9BA}" type="pres">
      <dgm:prSet presAssocID="{7D57B14D-DB53-4643-87A9-B931BB6B5D7C}" presName="connectorText" presStyleLbl="sibTrans2D1" presStyleIdx="0" presStyleCnt="3"/>
      <dgm:spPr/>
    </dgm:pt>
    <dgm:pt modelId="{68B2CC35-B542-4108-AE55-BF4BBDEA6707}" type="pres">
      <dgm:prSet presAssocID="{6BC7B54A-CA0E-494A-80EF-D34369007173}" presName="node" presStyleLbl="node1" presStyleIdx="1" presStyleCnt="3">
        <dgm:presLayoutVars>
          <dgm:bulletEnabled val="1"/>
        </dgm:presLayoutVars>
      </dgm:prSet>
      <dgm:spPr/>
    </dgm:pt>
    <dgm:pt modelId="{7EC17D98-2A4D-4182-B234-CEE03AD2216F}" type="pres">
      <dgm:prSet presAssocID="{EDF74137-28FD-40C0-AE20-8267EB85F3EA}" presName="sibTrans" presStyleLbl="sibTrans2D1" presStyleIdx="1" presStyleCnt="3" custScaleX="123048" custScaleY="123531"/>
      <dgm:spPr/>
    </dgm:pt>
    <dgm:pt modelId="{4097039B-0795-4636-AF2F-6CEA7090FF8E}" type="pres">
      <dgm:prSet presAssocID="{EDF74137-28FD-40C0-AE20-8267EB85F3EA}" presName="connectorText" presStyleLbl="sibTrans2D1" presStyleIdx="1" presStyleCnt="3"/>
      <dgm:spPr/>
    </dgm:pt>
    <dgm:pt modelId="{D99BE87E-6735-4AF5-B98F-3D065A66BEE8}" type="pres">
      <dgm:prSet presAssocID="{E4D46893-99B7-4C8F-80BD-D32F867265F6}" presName="node" presStyleLbl="node1" presStyleIdx="2" presStyleCnt="3">
        <dgm:presLayoutVars>
          <dgm:bulletEnabled val="1"/>
        </dgm:presLayoutVars>
      </dgm:prSet>
      <dgm:spPr/>
    </dgm:pt>
    <dgm:pt modelId="{AE71EE6F-F10D-4639-9236-9172C773AB54}" type="pres">
      <dgm:prSet presAssocID="{B6562DF0-32DD-4250-9D20-A2BF2EB543DC}" presName="sibTrans" presStyleLbl="sibTrans2D1" presStyleIdx="2" presStyleCnt="3" custScaleX="123048" custScaleY="123531"/>
      <dgm:spPr/>
    </dgm:pt>
    <dgm:pt modelId="{DB5413F2-8EFF-4902-9EC4-92A94511D8C8}" type="pres">
      <dgm:prSet presAssocID="{B6562DF0-32DD-4250-9D20-A2BF2EB543DC}" presName="connectorText" presStyleLbl="sibTrans2D1" presStyleIdx="2" presStyleCnt="3"/>
      <dgm:spPr/>
    </dgm:pt>
  </dgm:ptLst>
  <dgm:cxnLst>
    <dgm:cxn modelId="{6E59B00C-C27B-4BB9-B2D5-7F5D1A0AD17E}" type="presOf" srcId="{7F6912D0-70EF-4681-B5BA-6D45C0FC1937}" destId="{61378296-D8C1-4C43-B2B5-864EE6ABFB01}" srcOrd="0" destOrd="0" presId="urn:microsoft.com/office/officeart/2005/8/layout/cycle7"/>
    <dgm:cxn modelId="{ACB9E01E-690E-4523-A6DF-694DD34C0B7E}" type="presOf" srcId="{E4D46893-99B7-4C8F-80BD-D32F867265F6}" destId="{D99BE87E-6735-4AF5-B98F-3D065A66BEE8}" srcOrd="0" destOrd="0" presId="urn:microsoft.com/office/officeart/2005/8/layout/cycle7"/>
    <dgm:cxn modelId="{59467744-0F9E-4BA8-9B33-486C0C834774}" type="presOf" srcId="{B6562DF0-32DD-4250-9D20-A2BF2EB543DC}" destId="{AE71EE6F-F10D-4639-9236-9172C773AB54}" srcOrd="0" destOrd="0" presId="urn:microsoft.com/office/officeart/2005/8/layout/cycle7"/>
    <dgm:cxn modelId="{1E8E5253-A376-41D7-A2DC-79807036DDBA}" srcId="{7F6912D0-70EF-4681-B5BA-6D45C0FC1937}" destId="{9CBE2E0E-7EE2-482A-B5EC-3C69EF07B59B}" srcOrd="0" destOrd="0" parTransId="{A5084073-7551-4B73-9C9B-AF9A19208FE7}" sibTransId="{7D57B14D-DB53-4643-87A9-B931BB6B5D7C}"/>
    <dgm:cxn modelId="{791D3481-41C2-4116-B387-0B86DFD5884C}" type="presOf" srcId="{7D57B14D-DB53-4643-87A9-B931BB6B5D7C}" destId="{D9D07908-5AFE-44D6-B2B9-67783735C9BA}" srcOrd="1" destOrd="0" presId="urn:microsoft.com/office/officeart/2005/8/layout/cycle7"/>
    <dgm:cxn modelId="{EF585884-1F87-486D-BCD3-5F4ED4F3160B}" type="presOf" srcId="{EDF74137-28FD-40C0-AE20-8267EB85F3EA}" destId="{7EC17D98-2A4D-4182-B234-CEE03AD2216F}" srcOrd="0" destOrd="0" presId="urn:microsoft.com/office/officeart/2005/8/layout/cycle7"/>
    <dgm:cxn modelId="{70C7D384-A15C-40CA-8372-D5E908D54A46}" type="presOf" srcId="{7D57B14D-DB53-4643-87A9-B931BB6B5D7C}" destId="{13E5FB38-E292-4676-8D24-1F814DEA220B}" srcOrd="0" destOrd="0" presId="urn:microsoft.com/office/officeart/2005/8/layout/cycle7"/>
    <dgm:cxn modelId="{C2DB8C9A-4911-486B-A02E-871E114F3638}" type="presOf" srcId="{6BC7B54A-CA0E-494A-80EF-D34369007173}" destId="{68B2CC35-B542-4108-AE55-BF4BBDEA6707}" srcOrd="0" destOrd="0" presId="urn:microsoft.com/office/officeart/2005/8/layout/cycle7"/>
    <dgm:cxn modelId="{AA07A5A8-AA28-4A3C-87FE-F30CF5D0E37B}" type="presOf" srcId="{9CBE2E0E-7EE2-482A-B5EC-3C69EF07B59B}" destId="{0AE36B6F-2109-4959-986C-43DF82C19A76}" srcOrd="0" destOrd="0" presId="urn:microsoft.com/office/officeart/2005/8/layout/cycle7"/>
    <dgm:cxn modelId="{C8A599AE-5734-496F-8089-17B597B9076E}" type="presOf" srcId="{EDF74137-28FD-40C0-AE20-8267EB85F3EA}" destId="{4097039B-0795-4636-AF2F-6CEA7090FF8E}" srcOrd="1" destOrd="0" presId="urn:microsoft.com/office/officeart/2005/8/layout/cycle7"/>
    <dgm:cxn modelId="{F7E1B1CF-6956-4361-8EC3-A63959FADA59}" srcId="{7F6912D0-70EF-4681-B5BA-6D45C0FC1937}" destId="{6BC7B54A-CA0E-494A-80EF-D34369007173}" srcOrd="1" destOrd="0" parTransId="{C71F379E-6216-4F87-BB1B-073F863612BD}" sibTransId="{EDF74137-28FD-40C0-AE20-8267EB85F3EA}"/>
    <dgm:cxn modelId="{77E0B0DF-595D-4F53-A6E5-54D694DDB54B}" type="presOf" srcId="{B6562DF0-32DD-4250-9D20-A2BF2EB543DC}" destId="{DB5413F2-8EFF-4902-9EC4-92A94511D8C8}" srcOrd="1" destOrd="0" presId="urn:microsoft.com/office/officeart/2005/8/layout/cycle7"/>
    <dgm:cxn modelId="{732AA1F8-9CD1-4D82-8711-7215D9F6F88A}" srcId="{7F6912D0-70EF-4681-B5BA-6D45C0FC1937}" destId="{E4D46893-99B7-4C8F-80BD-D32F867265F6}" srcOrd="2" destOrd="0" parTransId="{FDC1A311-5742-413B-BDA1-0CCF9591EBF6}" sibTransId="{B6562DF0-32DD-4250-9D20-A2BF2EB543DC}"/>
    <dgm:cxn modelId="{831A2CB9-6C9A-4F6A-9458-04CCAE61F3EE}" type="presParOf" srcId="{61378296-D8C1-4C43-B2B5-864EE6ABFB01}" destId="{0AE36B6F-2109-4959-986C-43DF82C19A76}" srcOrd="0" destOrd="0" presId="urn:microsoft.com/office/officeart/2005/8/layout/cycle7"/>
    <dgm:cxn modelId="{871DAC51-9FDC-431E-97B9-047875E2D31E}" type="presParOf" srcId="{61378296-D8C1-4C43-B2B5-864EE6ABFB01}" destId="{13E5FB38-E292-4676-8D24-1F814DEA220B}" srcOrd="1" destOrd="0" presId="urn:microsoft.com/office/officeart/2005/8/layout/cycle7"/>
    <dgm:cxn modelId="{920ACFF4-DF48-47CE-BEB2-06757A3BE10F}" type="presParOf" srcId="{13E5FB38-E292-4676-8D24-1F814DEA220B}" destId="{D9D07908-5AFE-44D6-B2B9-67783735C9BA}" srcOrd="0" destOrd="0" presId="urn:microsoft.com/office/officeart/2005/8/layout/cycle7"/>
    <dgm:cxn modelId="{0CEEA701-D1B7-4231-8BF7-E15E224ED1E6}" type="presParOf" srcId="{61378296-D8C1-4C43-B2B5-864EE6ABFB01}" destId="{68B2CC35-B542-4108-AE55-BF4BBDEA6707}" srcOrd="2" destOrd="0" presId="urn:microsoft.com/office/officeart/2005/8/layout/cycle7"/>
    <dgm:cxn modelId="{9899F44C-4385-4F52-832D-F916A8F1071B}" type="presParOf" srcId="{61378296-D8C1-4C43-B2B5-864EE6ABFB01}" destId="{7EC17D98-2A4D-4182-B234-CEE03AD2216F}" srcOrd="3" destOrd="0" presId="urn:microsoft.com/office/officeart/2005/8/layout/cycle7"/>
    <dgm:cxn modelId="{928C866A-3CF2-4CC4-A1A8-86C23AFDE1C0}" type="presParOf" srcId="{7EC17D98-2A4D-4182-B234-CEE03AD2216F}" destId="{4097039B-0795-4636-AF2F-6CEA7090FF8E}" srcOrd="0" destOrd="0" presId="urn:microsoft.com/office/officeart/2005/8/layout/cycle7"/>
    <dgm:cxn modelId="{84193CCD-3BC8-4839-AD59-9EF10EFBE48D}" type="presParOf" srcId="{61378296-D8C1-4C43-B2B5-864EE6ABFB01}" destId="{D99BE87E-6735-4AF5-B98F-3D065A66BEE8}" srcOrd="4" destOrd="0" presId="urn:microsoft.com/office/officeart/2005/8/layout/cycle7"/>
    <dgm:cxn modelId="{E1AEE229-1DD0-42EE-8637-57AB3B72E8AC}" type="presParOf" srcId="{61378296-D8C1-4C43-B2B5-864EE6ABFB01}" destId="{AE71EE6F-F10D-4639-9236-9172C773AB54}" srcOrd="5" destOrd="0" presId="urn:microsoft.com/office/officeart/2005/8/layout/cycle7"/>
    <dgm:cxn modelId="{B44A572A-2CE8-4C7D-8A79-5C24776EBC48}" type="presParOf" srcId="{AE71EE6F-F10D-4639-9236-9172C773AB54}" destId="{DB5413F2-8EFF-4902-9EC4-92A94511D8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36B6F-2109-4959-986C-43DF82C19A76}">
      <dsp:nvSpPr>
        <dsp:cNvPr id="0" name=""/>
        <dsp:cNvSpPr/>
      </dsp:nvSpPr>
      <dsp:spPr>
        <a:xfrm>
          <a:off x="1777224" y="8834"/>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NLB Availability Checker</a:t>
          </a:r>
          <a:endParaRPr lang="en-GB" sz="1600" kern="1200" dirty="0"/>
        </a:p>
      </dsp:txBody>
      <dsp:txXfrm>
        <a:off x="1802421" y="34031"/>
        <a:ext cx="1670164" cy="809885"/>
      </dsp:txXfrm>
    </dsp:sp>
    <dsp:sp modelId="{13E5FB38-E292-4676-8D24-1F814DEA220B}">
      <dsp:nvSpPr>
        <dsp:cNvPr id="0" name=""/>
        <dsp:cNvSpPr/>
      </dsp:nvSpPr>
      <dsp:spPr>
        <a:xfrm rot="3595275">
          <a:off x="2796083"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907668" y="1554036"/>
        <a:ext cx="880579" cy="223169"/>
      </dsp:txXfrm>
    </dsp:sp>
    <dsp:sp modelId="{68B2CC35-B542-4108-AE55-BF4BBDEA6707}">
      <dsp:nvSpPr>
        <dsp:cNvPr id="0" name=""/>
        <dsp:cNvSpPr/>
      </dsp:nvSpPr>
      <dsp:spPr>
        <a:xfrm>
          <a:off x="3198133"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Intelligent Title Matcher and Abstract Summary</a:t>
          </a:r>
          <a:endParaRPr lang="en-GB" sz="1600" kern="1200" dirty="0"/>
        </a:p>
      </dsp:txBody>
      <dsp:txXfrm>
        <a:off x="3223330" y="2487324"/>
        <a:ext cx="1670164" cy="809885"/>
      </dsp:txXfrm>
    </dsp:sp>
    <dsp:sp modelId="{7EC17D98-2A4D-4182-B234-CEE03AD2216F}">
      <dsp:nvSpPr>
        <dsp:cNvPr id="0" name=""/>
        <dsp:cNvSpPr/>
      </dsp:nvSpPr>
      <dsp:spPr>
        <a:xfrm rot="10800000">
          <a:off x="2085628" y="2706292"/>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2197213" y="2780682"/>
        <a:ext cx="880579" cy="223169"/>
      </dsp:txXfrm>
    </dsp:sp>
    <dsp:sp modelId="{D99BE87E-6735-4AF5-B98F-3D065A66BEE8}">
      <dsp:nvSpPr>
        <dsp:cNvPr id="0" name=""/>
        <dsp:cNvSpPr/>
      </dsp:nvSpPr>
      <dsp:spPr>
        <a:xfrm>
          <a:off x="356315" y="2462127"/>
          <a:ext cx="1720558" cy="860279"/>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Amazon Recommendation System</a:t>
          </a:r>
          <a:endParaRPr lang="en-GB" sz="1600" kern="1200" dirty="0"/>
        </a:p>
      </dsp:txBody>
      <dsp:txXfrm>
        <a:off x="381512" y="2487324"/>
        <a:ext cx="1670164" cy="809885"/>
      </dsp:txXfrm>
    </dsp:sp>
    <dsp:sp modelId="{AE71EE6F-F10D-4639-9236-9172C773AB54}">
      <dsp:nvSpPr>
        <dsp:cNvPr id="0" name=""/>
        <dsp:cNvSpPr/>
      </dsp:nvSpPr>
      <dsp:spPr>
        <a:xfrm rot="18004725">
          <a:off x="1375174" y="1479646"/>
          <a:ext cx="1103749" cy="371949"/>
        </a:xfrm>
        <a:prstGeom prst="leftRightArrow">
          <a:avLst>
            <a:gd name="adj1" fmla="val 60000"/>
            <a:gd name="adj2" fmla="val 50000"/>
          </a:avLst>
        </a:prstGeom>
        <a:solidFill>
          <a:srgbClr val="00B0F0"/>
        </a:solidFill>
        <a:ln>
          <a:solidFill>
            <a:schemeClr val="tx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486759" y="1554036"/>
        <a:ext cx="880579" cy="22316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25/4/2021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25/4/2021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508" y="121836"/>
            <a:ext cx="1291532" cy="1292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BB4D8E1-FD71-4746-8152-541C10CAC6BF}"/>
              </a:ext>
            </a:extLst>
          </p:cNvPr>
          <p:cNvSpPr/>
          <p:nvPr/>
        </p:nvSpPr>
        <p:spPr>
          <a:xfrm>
            <a:off x="274884" y="1446184"/>
            <a:ext cx="2651324" cy="4261723"/>
          </a:xfrm>
          <a:prstGeom prst="round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sp>
        <p:nvSpPr>
          <p:cNvPr id="7" name="Rectangle: Rounded Corners 6">
            <a:extLst>
              <a:ext uri="{FF2B5EF4-FFF2-40B4-BE49-F238E27FC236}">
                <a16:creationId xmlns:a16="http://schemas.microsoft.com/office/drawing/2014/main" id="{08C722D0-77D2-4A38-89DA-728E6665E314}"/>
              </a:ext>
            </a:extLst>
          </p:cNvPr>
          <p:cNvSpPr/>
          <p:nvPr/>
        </p:nvSpPr>
        <p:spPr>
          <a:xfrm>
            <a:off x="601461" y="2032009"/>
            <a:ext cx="1997798"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Input from user through text or voice</a:t>
            </a:r>
          </a:p>
        </p:txBody>
      </p:sp>
      <p:sp>
        <p:nvSpPr>
          <p:cNvPr id="8" name="Rectangle: Rounded Corners 7">
            <a:extLst>
              <a:ext uri="{FF2B5EF4-FFF2-40B4-BE49-F238E27FC236}">
                <a16:creationId xmlns:a16="http://schemas.microsoft.com/office/drawing/2014/main" id="{80867651-018F-4F41-9F9D-05CD4090FFE1}"/>
              </a:ext>
            </a:extLst>
          </p:cNvPr>
          <p:cNvSpPr/>
          <p:nvPr/>
        </p:nvSpPr>
        <p:spPr>
          <a:xfrm>
            <a:off x="601461" y="4018703"/>
            <a:ext cx="1996459" cy="120623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Email for User</a:t>
            </a:r>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grpSp>
        <p:nvGrpSpPr>
          <p:cNvPr id="3" name="Group 2">
            <a:extLst>
              <a:ext uri="{FF2B5EF4-FFF2-40B4-BE49-F238E27FC236}">
                <a16:creationId xmlns:a16="http://schemas.microsoft.com/office/drawing/2014/main" id="{D8C1EC2D-B73C-40F1-8871-54E9D8392060}"/>
              </a:ext>
            </a:extLst>
          </p:cNvPr>
          <p:cNvGrpSpPr/>
          <p:nvPr/>
        </p:nvGrpSpPr>
        <p:grpSpPr>
          <a:xfrm>
            <a:off x="3446936" y="1446185"/>
            <a:ext cx="2651324" cy="2462684"/>
            <a:chOff x="3316616" y="1096445"/>
            <a:chExt cx="2651324" cy="2462684"/>
          </a:xfrm>
        </p:grpSpPr>
        <p:sp>
          <p:nvSpPr>
            <p:cNvPr id="25" name="Rectangle: Rounded Corners 24">
              <a:extLst>
                <a:ext uri="{FF2B5EF4-FFF2-40B4-BE49-F238E27FC236}">
                  <a16:creationId xmlns:a16="http://schemas.microsoft.com/office/drawing/2014/main" id="{9FA99CDD-2986-4564-80C1-63FFEEDDEC9B}"/>
                </a:ext>
              </a:extLst>
            </p:cNvPr>
            <p:cNvSpPr/>
            <p:nvPr/>
          </p:nvSpPr>
          <p:spPr>
            <a:xfrm>
              <a:off x="3664648" y="1335143"/>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User Intent Handling</a:t>
              </a:r>
            </a:p>
          </p:txBody>
        </p:sp>
        <p:sp>
          <p:nvSpPr>
            <p:cNvPr id="26" name="Rectangle: Rounded Corners 25">
              <a:extLst>
                <a:ext uri="{FF2B5EF4-FFF2-40B4-BE49-F238E27FC236}">
                  <a16:creationId xmlns:a16="http://schemas.microsoft.com/office/drawing/2014/main" id="{318919DB-F13F-488C-84A8-934A8AC215C3}"/>
                </a:ext>
              </a:extLst>
            </p:cNvPr>
            <p:cNvSpPr/>
            <p:nvPr/>
          </p:nvSpPr>
          <p:spPr>
            <a:xfrm>
              <a:off x="3664648" y="2346347"/>
              <a:ext cx="1955260" cy="92146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 Handling</a:t>
              </a:r>
            </a:p>
          </p:txBody>
        </p:sp>
        <p:sp>
          <p:nvSpPr>
            <p:cNvPr id="27" name="Rectangle: Rounded Corners 26">
              <a:extLst>
                <a:ext uri="{FF2B5EF4-FFF2-40B4-BE49-F238E27FC236}">
                  <a16:creationId xmlns:a16="http://schemas.microsoft.com/office/drawing/2014/main" id="{209EF772-40D5-46D6-8035-B4CF29ECF87B}"/>
                </a:ext>
              </a:extLst>
            </p:cNvPr>
            <p:cNvSpPr/>
            <p:nvPr/>
          </p:nvSpPr>
          <p:spPr>
            <a:xfrm>
              <a:off x="3316616" y="1096445"/>
              <a:ext cx="2651324" cy="2462684"/>
            </a:xfrm>
            <a:prstGeom prst="roundRect">
              <a:avLst/>
            </a:prstGeom>
            <a:noFill/>
            <a:ln w="381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sz="1600" dirty="0">
                <a:solidFill>
                  <a:schemeClr val="tx1"/>
                </a:solidFill>
              </a:endParaRPr>
            </a:p>
          </p:txBody>
        </p:sp>
      </p:grpSp>
      <p:grpSp>
        <p:nvGrpSpPr>
          <p:cNvPr id="29" name="Group 28">
            <a:extLst>
              <a:ext uri="{FF2B5EF4-FFF2-40B4-BE49-F238E27FC236}">
                <a16:creationId xmlns:a16="http://schemas.microsoft.com/office/drawing/2014/main" id="{90EA6B7B-1E37-4788-A974-3AD688FE1888}"/>
              </a:ext>
            </a:extLst>
          </p:cNvPr>
          <p:cNvGrpSpPr/>
          <p:nvPr/>
        </p:nvGrpSpPr>
        <p:grpSpPr>
          <a:xfrm>
            <a:off x="6618987" y="1446185"/>
            <a:ext cx="5275007" cy="4261722"/>
            <a:chOff x="6531903" y="1298139"/>
            <a:chExt cx="5275007" cy="4261722"/>
          </a:xfrm>
        </p:grpSpPr>
        <p:sp>
          <p:nvSpPr>
            <p:cNvPr id="6" name="Rectangle: Rounded Corners 5">
              <a:extLst>
                <a:ext uri="{FF2B5EF4-FFF2-40B4-BE49-F238E27FC236}">
                  <a16:creationId xmlns:a16="http://schemas.microsoft.com/office/drawing/2014/main" id="{C9AAB3E2-6C0E-4F9E-ABFC-D1D81228E389}"/>
                </a:ext>
              </a:extLst>
            </p:cNvPr>
            <p:cNvSpPr/>
            <p:nvPr/>
          </p:nvSpPr>
          <p:spPr>
            <a:xfrm>
              <a:off x="6531904" y="1298139"/>
              <a:ext cx="5275006" cy="4261722"/>
            </a:xfrm>
            <a:prstGeom prst="roundRect">
              <a:avLst/>
            </a:prstGeom>
            <a:noFill/>
            <a:ln w="38100">
              <a:solidFill>
                <a:srgbClr val="4285F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endParaRPr lang="en-SG" dirty="0">
                <a:solidFill>
                  <a:schemeClr val="tx1"/>
                </a:solidFill>
              </a:endParaRPr>
            </a:p>
          </p:txBody>
        </p:sp>
        <p:graphicFrame>
          <p:nvGraphicFramePr>
            <p:cNvPr id="28" name="Diagram 27">
              <a:extLst>
                <a:ext uri="{FF2B5EF4-FFF2-40B4-BE49-F238E27FC236}">
                  <a16:creationId xmlns:a16="http://schemas.microsoft.com/office/drawing/2014/main" id="{1BE63BD0-6329-410A-AD91-EEB6EF4D174F}"/>
                </a:ext>
              </a:extLst>
            </p:cNvPr>
            <p:cNvGraphicFramePr/>
            <p:nvPr>
              <p:extLst>
                <p:ext uri="{D42A27DB-BD31-4B8C-83A1-F6EECF244321}">
                  <p14:modId xmlns:p14="http://schemas.microsoft.com/office/powerpoint/2010/main" val="1453472786"/>
                </p:ext>
              </p:extLst>
            </p:nvPr>
          </p:nvGraphicFramePr>
          <p:xfrm>
            <a:off x="6531903" y="1595741"/>
            <a:ext cx="5275007" cy="332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30" name="Arrow: Right 29">
            <a:extLst>
              <a:ext uri="{FF2B5EF4-FFF2-40B4-BE49-F238E27FC236}">
                <a16:creationId xmlns:a16="http://schemas.microsoft.com/office/drawing/2014/main" id="{5E930A03-8823-4B24-81DD-DE99213FDF58}"/>
              </a:ext>
            </a:extLst>
          </p:cNvPr>
          <p:cNvSpPr/>
          <p:nvPr/>
        </p:nvSpPr>
        <p:spPr>
          <a:xfrm>
            <a:off x="5932050" y="2373867"/>
            <a:ext cx="912711"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Left-Right 33">
            <a:extLst>
              <a:ext uri="{FF2B5EF4-FFF2-40B4-BE49-F238E27FC236}">
                <a16:creationId xmlns:a16="http://schemas.microsoft.com/office/drawing/2014/main" id="{AE442A0B-69C8-479C-A954-82EC147820F6}"/>
              </a:ext>
            </a:extLst>
          </p:cNvPr>
          <p:cNvSpPr/>
          <p:nvPr/>
        </p:nvSpPr>
        <p:spPr>
          <a:xfrm>
            <a:off x="2732089" y="2373877"/>
            <a:ext cx="912711" cy="522494"/>
          </a:xfrm>
          <a:prstGeom prst="lef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BFD9606E-1753-4D44-B54B-1964B415A4BD}"/>
              </a:ext>
            </a:extLst>
          </p:cNvPr>
          <p:cNvSpPr/>
          <p:nvPr/>
        </p:nvSpPr>
        <p:spPr>
          <a:xfrm rot="10800000">
            <a:off x="2708365" y="4360559"/>
            <a:ext cx="4023360" cy="5225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Picture 2">
            <a:extLst>
              <a:ext uri="{FF2B5EF4-FFF2-40B4-BE49-F238E27FC236}">
                <a16:creationId xmlns:a16="http://schemas.microsoft.com/office/drawing/2014/main" id="{3581F00A-6249-493D-82EC-BD85FC6DF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687" y="3974821"/>
            <a:ext cx="1267573" cy="335709"/>
          </a:xfrm>
          <a:prstGeom prst="rect">
            <a:avLst/>
          </a:prstGeom>
          <a:solidFill>
            <a:schemeClr val="bg1"/>
          </a:solidFill>
        </p:spPr>
      </p:pic>
      <p:pic>
        <p:nvPicPr>
          <p:cNvPr id="38" name="Picture 6" descr="Release 6.14.0">
            <a:extLst>
              <a:ext uri="{FF2B5EF4-FFF2-40B4-BE49-F238E27FC236}">
                <a16:creationId xmlns:a16="http://schemas.microsoft.com/office/drawing/2014/main" id="{1F91342E-A6F5-40F1-9F57-8B22838C9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7503" y="5793129"/>
            <a:ext cx="1136491" cy="4166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0DDA2D2-E961-4158-B36A-E50823ADDC62}"/>
              </a:ext>
            </a:extLst>
          </p:cNvPr>
          <p:cNvSpPr txBox="1"/>
          <p:nvPr/>
        </p:nvSpPr>
        <p:spPr>
          <a:xfrm>
            <a:off x="548015" y="1155053"/>
            <a:ext cx="2105063"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User Input &amp; Output</a:t>
            </a:r>
          </a:p>
        </p:txBody>
      </p:sp>
      <p:sp>
        <p:nvSpPr>
          <p:cNvPr id="40" name="TextBox 39">
            <a:extLst>
              <a:ext uri="{FF2B5EF4-FFF2-40B4-BE49-F238E27FC236}">
                <a16:creationId xmlns:a16="http://schemas.microsoft.com/office/drawing/2014/main" id="{DB53C88C-85C4-41FC-A7B1-670BD4C7EAAA}"/>
              </a:ext>
            </a:extLst>
          </p:cNvPr>
          <p:cNvSpPr txBox="1"/>
          <p:nvPr/>
        </p:nvSpPr>
        <p:spPr>
          <a:xfrm>
            <a:off x="3855198" y="1152657"/>
            <a:ext cx="1834798"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Conversational UI</a:t>
            </a:r>
          </a:p>
        </p:txBody>
      </p:sp>
      <p:sp>
        <p:nvSpPr>
          <p:cNvPr id="41" name="TextBox 40">
            <a:extLst>
              <a:ext uri="{FF2B5EF4-FFF2-40B4-BE49-F238E27FC236}">
                <a16:creationId xmlns:a16="http://schemas.microsoft.com/office/drawing/2014/main" id="{78B52E51-4252-40B5-AE6B-FBAE7CBDADBB}"/>
              </a:ext>
            </a:extLst>
          </p:cNvPr>
          <p:cNvSpPr txBox="1"/>
          <p:nvPr/>
        </p:nvSpPr>
        <p:spPr>
          <a:xfrm>
            <a:off x="8487080" y="1152657"/>
            <a:ext cx="1538819" cy="369332"/>
          </a:xfrm>
          <a:prstGeom prst="rect">
            <a:avLst/>
          </a:prstGeom>
          <a:solidFill>
            <a:schemeClr val="bg1"/>
          </a:solidFill>
          <a:ln>
            <a:solidFill>
              <a:srgbClr val="002060"/>
            </a:solidFill>
          </a:ln>
          <a:effectLst>
            <a:outerShdw blurRad="50800" dist="38100" dir="2700000" algn="tl" rotWithShape="0">
              <a:prstClr val="black">
                <a:alpha val="40000"/>
              </a:prstClr>
            </a:outerShdw>
          </a:effectLst>
        </p:spPr>
        <p:txBody>
          <a:bodyPr wrap="none" rtlCol="0">
            <a:spAutoFit/>
          </a:bodyPr>
          <a:lstStyle/>
          <a:p>
            <a:r>
              <a:rPr lang="en-SG" dirty="0"/>
              <a:t>RPA Controller</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60499" cy="369332"/>
          </a:xfrm>
          <a:prstGeom prst="rect">
            <a:avLst/>
          </a:prstGeom>
          <a:noFill/>
        </p:spPr>
        <p:txBody>
          <a:bodyPr wrap="none" rtlCol="0">
            <a:spAutoFit/>
          </a:bodyPr>
          <a:lstStyle/>
          <a:p>
            <a:r>
              <a:rPr lang="en-SG" b="1" u="sng" dirty="0"/>
              <a:t>Technical Explanation of Use Cases</a:t>
            </a:r>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a:t>
            </a:r>
            <a:r>
              <a:rPr lang="en-US" altLang="ja-JP" dirty="0">
                <a:solidFill>
                  <a:schemeClr val="bg1"/>
                </a:solidFill>
                <a:latin typeface="Arial" panose="020B0604020202020204" pitchFamily="34" charset="0"/>
                <a:ea typeface="DengXian" panose="02010600030101010101" pitchFamily="2" charset="-122"/>
                <a:cs typeface="Arial" panose="020B0604020202020204" pitchFamily="34" charset="0"/>
              </a:rPr>
              <a:t>E</a:t>
            </a: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Google Assistant &amp; </a:t>
            </a:r>
            <a:r>
              <a:rPr lang="en-SG" dirty="0" err="1">
                <a:solidFill>
                  <a:schemeClr val="tx1"/>
                </a:solidFill>
              </a:rPr>
              <a:t>Dialogflow</a:t>
            </a:r>
            <a:endParaRPr lang="en-SG" dirty="0">
              <a:solidFill>
                <a:schemeClr val="tx1"/>
              </a:solidFill>
            </a:endParaRPr>
          </a:p>
          <a:p>
            <a:pPr marL="285750" indent="-285750">
              <a:buFont typeface="Arial" panose="020B0604020202020204" pitchFamily="34" charset="0"/>
              <a:buChar char="•"/>
            </a:pPr>
            <a:endParaRPr lang="en-SG" dirty="0">
              <a:solidFill>
                <a:schemeClr val="tx1"/>
              </a:solidFill>
            </a:endParaRPr>
          </a:p>
          <a:p>
            <a:pPr marL="285750" indent="-285750">
              <a:buFont typeface="Arial" panose="020B0604020202020204" pitchFamily="34" charset="0"/>
              <a:buChar char="•"/>
            </a:pPr>
            <a:r>
              <a:rPr lang="en-SG" dirty="0">
                <a:solidFill>
                  <a:schemeClr val="tx1"/>
                </a:solidFill>
              </a:rPr>
              <a:t>Powered by Gmail</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640563" y="1548418"/>
            <a:ext cx="2264130"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721" y="777786"/>
            <a:ext cx="1703428" cy="1705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6225471" y="1397231"/>
            <a:ext cx="1730449" cy="73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4463092" y="1121982"/>
            <a:ext cx="1762379" cy="1371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E9ACEE18-34A1-433F-BCE3-148909EDB2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268" y="2557479"/>
            <a:ext cx="1998895" cy="529395"/>
          </a:xfrm>
          <a:prstGeom prst="rect">
            <a:avLst/>
          </a:prstGeom>
          <a:solidFill>
            <a:schemeClr val="bg1"/>
          </a:solidFill>
        </p:spPr>
      </p:pic>
      <p:pic>
        <p:nvPicPr>
          <p:cNvPr id="17" name="Picture 6" descr="Release 6.14.0">
            <a:extLst>
              <a:ext uri="{FF2B5EF4-FFF2-40B4-BE49-F238E27FC236}">
                <a16:creationId xmlns:a16="http://schemas.microsoft.com/office/drawing/2014/main" id="{B9708D2D-7439-4C37-9549-9E86CF20F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447" y="2369735"/>
            <a:ext cx="1628678" cy="5970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155126E9-0A69-4C32-988D-12D625D441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343" b="71284"/>
          <a:stretch/>
        </p:blipFill>
        <p:spPr bwMode="auto">
          <a:xfrm>
            <a:off x="5564701" y="5967469"/>
            <a:ext cx="2286000" cy="811053"/>
          </a:xfrm>
          <a:prstGeom prst="rect">
            <a:avLst/>
          </a:prstGeom>
          <a:noFill/>
          <a:ln>
            <a:noFill/>
          </a:ln>
          <a:effectLst>
            <a:outerShdw blurRad="50800" dist="38100" dir="2700000" algn="tl" rotWithShape="0">
              <a:prstClr val="black">
                <a:alpha val="40000"/>
              </a:prstClr>
            </a:outerShdw>
          </a:effectLst>
        </p:spPr>
      </p:pic>
      <p:sp>
        <p:nvSpPr>
          <p:cNvPr id="36" name="Rectangle 35">
            <a:extLst>
              <a:ext uri="{FF2B5EF4-FFF2-40B4-BE49-F238E27FC236}">
                <a16:creationId xmlns:a16="http://schemas.microsoft.com/office/drawing/2014/main" id="{BC6D5EF3-2BCB-4C9C-9710-50244CD3B25D}"/>
              </a:ext>
            </a:extLst>
          </p:cNvPr>
          <p:cNvSpPr/>
          <p:nvPr/>
        </p:nvSpPr>
        <p:spPr>
          <a:xfrm>
            <a:off x="9116521" y="609651"/>
            <a:ext cx="1035661" cy="6154022"/>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Python Webhook Thread</a:t>
            </a:r>
          </a:p>
          <a:p>
            <a:pPr algn="ctr"/>
            <a:endParaRPr lang="en-US" sz="1400" dirty="0">
              <a:solidFill>
                <a:sysClr val="windowText" lastClr="000000"/>
              </a:solidFill>
            </a:endParaRPr>
          </a:p>
          <a:p>
            <a:pPr algn="ctr"/>
            <a:r>
              <a:rPr lang="en-US" sz="1400" dirty="0">
                <a:solidFill>
                  <a:sysClr val="windowText" lastClr="000000"/>
                </a:solidFill>
              </a:rPr>
              <a:t>Flask Library</a:t>
            </a:r>
          </a:p>
        </p:txBody>
      </p:sp>
      <p:grpSp>
        <p:nvGrpSpPr>
          <p:cNvPr id="47" name="Group 46">
            <a:extLst>
              <a:ext uri="{FF2B5EF4-FFF2-40B4-BE49-F238E27FC236}">
                <a16:creationId xmlns:a16="http://schemas.microsoft.com/office/drawing/2014/main" id="{FE811B1E-A79B-4019-A3A7-B8A5288FBEA3}"/>
              </a:ext>
            </a:extLst>
          </p:cNvPr>
          <p:cNvGrpSpPr/>
          <p:nvPr/>
        </p:nvGrpSpPr>
        <p:grpSpPr>
          <a:xfrm>
            <a:off x="3802944" y="4062148"/>
            <a:ext cx="5342684" cy="2004591"/>
            <a:chOff x="3907452" y="4227619"/>
            <a:chExt cx="5342684" cy="2004591"/>
          </a:xfrm>
        </p:grpSpPr>
        <p:sp>
          <p:nvSpPr>
            <p:cNvPr id="44" name="Freeform: Shape 43">
              <a:extLst>
                <a:ext uri="{FF2B5EF4-FFF2-40B4-BE49-F238E27FC236}">
                  <a16:creationId xmlns:a16="http://schemas.microsoft.com/office/drawing/2014/main" id="{EB788737-59A6-4A3D-BE6F-A43F6D9E42D4}"/>
                </a:ext>
              </a:extLst>
            </p:cNvPr>
            <p:cNvSpPr/>
            <p:nvPr/>
          </p:nvSpPr>
          <p:spPr>
            <a:xfrm rot="5400000">
              <a:off x="5576498" y="2558573"/>
              <a:ext cx="2004591" cy="5342684"/>
            </a:xfrm>
            <a:custGeom>
              <a:avLst/>
              <a:gdLst>
                <a:gd name="connsiteX0" fmla="*/ 0 w 2004591"/>
                <a:gd name="connsiteY0" fmla="*/ 5443413 h 5443413"/>
                <a:gd name="connsiteX1" fmla="*/ 0 w 2004591"/>
                <a:gd name="connsiteY1" fmla="*/ 5139978 h 5443413"/>
                <a:gd name="connsiteX2" fmla="*/ 1557938 w 2004591"/>
                <a:gd name="connsiteY2" fmla="*/ 5139978 h 5443413"/>
                <a:gd name="connsiteX3" fmla="*/ 1557938 w 2004591"/>
                <a:gd name="connsiteY3" fmla="*/ 2690714 h 5443413"/>
                <a:gd name="connsiteX4" fmla="*/ 1166568 w 2004591"/>
                <a:gd name="connsiteY4" fmla="*/ 2690714 h 5443413"/>
                <a:gd name="connsiteX5" fmla="*/ 1166568 w 2004591"/>
                <a:gd name="connsiteY5" fmla="*/ 2391924 h 5443413"/>
                <a:gd name="connsiteX6" fmla="*/ 1557938 w 2004591"/>
                <a:gd name="connsiteY6" fmla="*/ 2391924 h 5443413"/>
                <a:gd name="connsiteX7" fmla="*/ 1557938 w 2004591"/>
                <a:gd name="connsiteY7" fmla="*/ 306342 h 5443413"/>
                <a:gd name="connsiteX8" fmla="*/ 1414720 w 2004591"/>
                <a:gd name="connsiteY8" fmla="*/ 306342 h 5443413"/>
                <a:gd name="connsiteX9" fmla="*/ 1709656 w 2004591"/>
                <a:gd name="connsiteY9" fmla="*/ 0 h 5443413"/>
                <a:gd name="connsiteX10" fmla="*/ 2004591 w 2004591"/>
                <a:gd name="connsiteY10" fmla="*/ 306342 h 5443413"/>
                <a:gd name="connsiteX11" fmla="*/ 1861373 w 2004591"/>
                <a:gd name="connsiteY11" fmla="*/ 306342 h 5443413"/>
                <a:gd name="connsiteX12" fmla="*/ 1861373 w 2004591"/>
                <a:gd name="connsiteY12" fmla="*/ 5443413 h 544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04591" h="5443413">
                  <a:moveTo>
                    <a:pt x="0" y="5443413"/>
                  </a:moveTo>
                  <a:lnTo>
                    <a:pt x="0" y="5139978"/>
                  </a:lnTo>
                  <a:lnTo>
                    <a:pt x="1557938" y="5139978"/>
                  </a:lnTo>
                  <a:lnTo>
                    <a:pt x="1557938" y="2690714"/>
                  </a:lnTo>
                  <a:lnTo>
                    <a:pt x="1166568" y="2690714"/>
                  </a:lnTo>
                  <a:lnTo>
                    <a:pt x="1166568" y="2391924"/>
                  </a:lnTo>
                  <a:lnTo>
                    <a:pt x="1557938" y="2391924"/>
                  </a:lnTo>
                  <a:lnTo>
                    <a:pt x="1557938" y="306342"/>
                  </a:lnTo>
                  <a:lnTo>
                    <a:pt x="1414720" y="306342"/>
                  </a:lnTo>
                  <a:lnTo>
                    <a:pt x="1709656" y="0"/>
                  </a:lnTo>
                  <a:lnTo>
                    <a:pt x="2004591" y="306342"/>
                  </a:lnTo>
                  <a:lnTo>
                    <a:pt x="1861373" y="306342"/>
                  </a:lnTo>
                  <a:lnTo>
                    <a:pt x="1861373" y="5443413"/>
                  </a:lnTo>
                  <a:close/>
                </a:path>
              </a:pathLst>
            </a:cu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3" name="TextBox 42">
              <a:extLst>
                <a:ext uri="{FF2B5EF4-FFF2-40B4-BE49-F238E27FC236}">
                  <a16:creationId xmlns:a16="http://schemas.microsoft.com/office/drawing/2014/main" id="{6AF7C831-770E-465B-85D7-6BDA8F97142E}"/>
                </a:ext>
              </a:extLst>
            </p:cNvPr>
            <p:cNvSpPr txBox="1"/>
            <p:nvPr/>
          </p:nvSpPr>
          <p:spPr>
            <a:xfrm>
              <a:off x="5577376" y="5808733"/>
              <a:ext cx="1329820" cy="276999"/>
            </a:xfrm>
            <a:prstGeom prst="rect">
              <a:avLst/>
            </a:prstGeom>
            <a:noFill/>
          </p:spPr>
          <p:txBody>
            <a:bodyPr wrap="square" rtlCol="0">
              <a:spAutoFit/>
            </a:bodyPr>
            <a:lstStyle/>
            <a:p>
              <a:pPr algn="ctr"/>
              <a:r>
                <a:rPr lang="en-US" sz="1200" dirty="0">
                  <a:solidFill>
                    <a:schemeClr val="bg1"/>
                  </a:solidFill>
                </a:rPr>
                <a:t>Trigger RPA</a:t>
              </a:r>
              <a:endParaRPr lang="en-GB" sz="1200" dirty="0">
                <a:solidFill>
                  <a:schemeClr val="bg1"/>
                </a:solidFill>
              </a:endParaRPr>
            </a:p>
          </p:txBody>
        </p:sp>
      </p:grpSp>
      <p:sp>
        <p:nvSpPr>
          <p:cNvPr id="48" name="Rectangle 47">
            <a:extLst>
              <a:ext uri="{FF2B5EF4-FFF2-40B4-BE49-F238E27FC236}">
                <a16:creationId xmlns:a16="http://schemas.microsoft.com/office/drawing/2014/main" id="{2469EECA-5CF9-45B0-A9C0-94B1BAC0EF45}"/>
              </a:ext>
            </a:extLst>
          </p:cNvPr>
          <p:cNvSpPr/>
          <p:nvPr/>
        </p:nvSpPr>
        <p:spPr>
          <a:xfrm>
            <a:off x="10254038" y="5242549"/>
            <a:ext cx="1035661" cy="1521124"/>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Parallel RPA Thread</a:t>
            </a:r>
          </a:p>
        </p:txBody>
      </p:sp>
      <p:pic>
        <p:nvPicPr>
          <p:cNvPr id="25" name="Picture 24">
            <a:extLst>
              <a:ext uri="{FF2B5EF4-FFF2-40B4-BE49-F238E27FC236}">
                <a16:creationId xmlns:a16="http://schemas.microsoft.com/office/drawing/2014/main" id="{D66BAF3E-1E8E-4760-BBB2-322ECFF869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68" b="46822"/>
          <a:stretch/>
        </p:blipFill>
        <p:spPr bwMode="auto">
          <a:xfrm>
            <a:off x="5570250" y="3097150"/>
            <a:ext cx="2286000" cy="1140211"/>
          </a:xfrm>
          <a:prstGeom prst="rect">
            <a:avLst/>
          </a:prstGeom>
          <a:noFill/>
          <a:ln>
            <a:noFill/>
          </a:ln>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105594" cy="369332"/>
          </a:xfrm>
          <a:prstGeom prst="rect">
            <a:avLst/>
          </a:prstGeom>
          <a:noFill/>
        </p:spPr>
        <p:txBody>
          <a:bodyPr wrap="none" rtlCol="0">
            <a:spAutoFit/>
          </a:bodyPr>
          <a:lstStyle/>
          <a:p>
            <a:r>
              <a:rPr lang="en-SG" b="1" u="sng" dirty="0"/>
              <a:t>Conversational UI Architecture</a:t>
            </a:r>
          </a:p>
        </p:txBody>
      </p:sp>
      <p:pic>
        <p:nvPicPr>
          <p:cNvPr id="3" name="Picture 2">
            <a:extLst>
              <a:ext uri="{FF2B5EF4-FFF2-40B4-BE49-F238E27FC236}">
                <a16:creationId xmlns:a16="http://schemas.microsoft.com/office/drawing/2014/main" id="{3BC2829E-6E56-4B24-8D7C-6A816C4899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93" y="185285"/>
            <a:ext cx="1010508" cy="267627"/>
          </a:xfrm>
          <a:prstGeom prst="rect">
            <a:avLst/>
          </a:prstGeom>
          <a:solidFill>
            <a:schemeClr val="bg1"/>
          </a:solidFill>
        </p:spPr>
      </p:pic>
      <p:pic>
        <p:nvPicPr>
          <p:cNvPr id="6" name="Picture 5">
            <a:extLst>
              <a:ext uri="{FF2B5EF4-FFF2-40B4-BE49-F238E27FC236}">
                <a16:creationId xmlns:a16="http://schemas.microsoft.com/office/drawing/2014/main" id="{3176F6BD-50FD-4A8D-83A0-656A5F1AFEE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75876"/>
          <a:stretch/>
        </p:blipFill>
        <p:spPr bwMode="auto">
          <a:xfrm>
            <a:off x="4282196" y="609652"/>
            <a:ext cx="2286000" cy="1195369"/>
          </a:xfrm>
          <a:prstGeom prst="rect">
            <a:avLst/>
          </a:prstGeom>
          <a:noFill/>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075A168-0697-4D99-8925-122703737591}"/>
              </a:ext>
            </a:extLst>
          </p:cNvPr>
          <p:cNvSpPr txBox="1"/>
          <p:nvPr/>
        </p:nvSpPr>
        <p:spPr>
          <a:xfrm>
            <a:off x="6151509" y="998237"/>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pic>
        <p:nvPicPr>
          <p:cNvPr id="5" name="Picture 4">
            <a:extLst>
              <a:ext uri="{FF2B5EF4-FFF2-40B4-BE49-F238E27FC236}">
                <a16:creationId xmlns:a16="http://schemas.microsoft.com/office/drawing/2014/main" id="{DA041C1C-9E33-4717-8602-A9113A634528}"/>
              </a:ext>
            </a:extLst>
          </p:cNvPr>
          <p:cNvPicPr>
            <a:picLocks noChangeAspect="1"/>
          </p:cNvPicPr>
          <p:nvPr/>
        </p:nvPicPr>
        <p:blipFill rotWithShape="1">
          <a:blip r:embed="rId6"/>
          <a:srcRect l="24400" r="26838"/>
          <a:stretch/>
        </p:blipFill>
        <p:spPr>
          <a:xfrm>
            <a:off x="998159" y="1151902"/>
            <a:ext cx="1501951" cy="3080175"/>
          </a:xfrm>
          <a:prstGeom prst="rect">
            <a:avLst/>
          </a:prstGeom>
        </p:spPr>
      </p:pic>
      <p:pic>
        <p:nvPicPr>
          <p:cNvPr id="2050" name="Picture 2" descr="Google Assistant Logo Png | Transparent PNG Download #2180302 - Vippng">
            <a:extLst>
              <a:ext uri="{FF2B5EF4-FFF2-40B4-BE49-F238E27FC236}">
                <a16:creationId xmlns:a16="http://schemas.microsoft.com/office/drawing/2014/main" id="{241E48A7-CD5C-49F2-B603-FD4E96AE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6244" y="1151902"/>
            <a:ext cx="805704" cy="63935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Left-Right 11">
            <a:extLst>
              <a:ext uri="{FF2B5EF4-FFF2-40B4-BE49-F238E27FC236}">
                <a16:creationId xmlns:a16="http://schemas.microsoft.com/office/drawing/2014/main" id="{49EA33E7-8AD2-4E13-82A8-922442F47BD9}"/>
              </a:ext>
            </a:extLst>
          </p:cNvPr>
          <p:cNvSpPr/>
          <p:nvPr/>
        </p:nvSpPr>
        <p:spPr>
          <a:xfrm>
            <a:off x="2564877" y="1831785"/>
            <a:ext cx="1182384" cy="570493"/>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84C6CB28-3944-4E42-9F12-634ED35251D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660" b="53823"/>
          <a:stretch/>
        </p:blipFill>
        <p:spPr bwMode="auto">
          <a:xfrm>
            <a:off x="4282196" y="1831785"/>
            <a:ext cx="2286000" cy="1066238"/>
          </a:xfrm>
          <a:prstGeom prst="rect">
            <a:avLst/>
          </a:prstGeom>
          <a:noFill/>
          <a:ln>
            <a:no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F3FB6979-11E4-46E3-A643-178F1B035A3C}"/>
              </a:ext>
            </a:extLst>
          </p:cNvPr>
          <p:cNvSpPr txBox="1"/>
          <p:nvPr/>
        </p:nvSpPr>
        <p:spPr>
          <a:xfrm>
            <a:off x="6151509" y="1322132"/>
            <a:ext cx="1501951" cy="430887"/>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Expecting Book Title</a:t>
            </a:r>
            <a:endParaRPr lang="en-GB" sz="1100" dirty="0"/>
          </a:p>
        </p:txBody>
      </p:sp>
      <p:sp>
        <p:nvSpPr>
          <p:cNvPr id="19" name="TextBox 18">
            <a:extLst>
              <a:ext uri="{FF2B5EF4-FFF2-40B4-BE49-F238E27FC236}">
                <a16:creationId xmlns:a16="http://schemas.microsoft.com/office/drawing/2014/main" id="{20794A77-5D11-4C08-A940-40B0B434328D}"/>
              </a:ext>
            </a:extLst>
          </p:cNvPr>
          <p:cNvSpPr txBox="1"/>
          <p:nvPr/>
        </p:nvSpPr>
        <p:spPr>
          <a:xfrm>
            <a:off x="6151508" y="2297859"/>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pic>
        <p:nvPicPr>
          <p:cNvPr id="21" name="Picture 20">
            <a:extLst>
              <a:ext uri="{FF2B5EF4-FFF2-40B4-BE49-F238E27FC236}">
                <a16:creationId xmlns:a16="http://schemas.microsoft.com/office/drawing/2014/main" id="{FBDBF0E6-7A69-44FD-A398-6AB0FF618B4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55444" b="23031"/>
          <a:stretch/>
        </p:blipFill>
        <p:spPr bwMode="auto">
          <a:xfrm>
            <a:off x="3016692" y="3167099"/>
            <a:ext cx="2286000" cy="1066238"/>
          </a:xfrm>
          <a:prstGeom prst="rect">
            <a:avLst/>
          </a:prstGeom>
          <a:noFill/>
          <a:ln>
            <a:noFill/>
          </a:ln>
          <a:effectLst>
            <a:outerShdw blurRad="50800" dist="38100" dir="2700000" algn="tl" rotWithShape="0">
              <a:prstClr val="black">
                <a:alpha val="40000"/>
              </a:prstClr>
            </a:outerShdw>
          </a:effectLst>
        </p:spPr>
      </p:pic>
      <p:sp>
        <p:nvSpPr>
          <p:cNvPr id="26" name="Arrow: Right 25">
            <a:extLst>
              <a:ext uri="{FF2B5EF4-FFF2-40B4-BE49-F238E27FC236}">
                <a16:creationId xmlns:a16="http://schemas.microsoft.com/office/drawing/2014/main" id="{ACAF8BE2-7213-4FD6-B3DD-A4F2AD434C3A}"/>
              </a:ext>
            </a:extLst>
          </p:cNvPr>
          <p:cNvSpPr/>
          <p:nvPr/>
        </p:nvSpPr>
        <p:spPr>
          <a:xfrm rot="5400000" flipV="1">
            <a:off x="4552881" y="2807188"/>
            <a:ext cx="54998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27" name="TextBox 26">
            <a:extLst>
              <a:ext uri="{FF2B5EF4-FFF2-40B4-BE49-F238E27FC236}">
                <a16:creationId xmlns:a16="http://schemas.microsoft.com/office/drawing/2014/main" id="{9B228543-F979-4591-88EF-91AC725D2762}"/>
              </a:ext>
            </a:extLst>
          </p:cNvPr>
          <p:cNvSpPr txBox="1"/>
          <p:nvPr/>
        </p:nvSpPr>
        <p:spPr>
          <a:xfrm>
            <a:off x="4009394" y="4076409"/>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29" name="Arrow: Right 28">
            <a:extLst>
              <a:ext uri="{FF2B5EF4-FFF2-40B4-BE49-F238E27FC236}">
                <a16:creationId xmlns:a16="http://schemas.microsoft.com/office/drawing/2014/main" id="{F2F2444D-B929-4904-A454-339CEBB4F431}"/>
              </a:ext>
            </a:extLst>
          </p:cNvPr>
          <p:cNvSpPr/>
          <p:nvPr/>
        </p:nvSpPr>
        <p:spPr>
          <a:xfrm>
            <a:off x="7821318" y="3007707"/>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30" name="Arrow: Right 29">
            <a:extLst>
              <a:ext uri="{FF2B5EF4-FFF2-40B4-BE49-F238E27FC236}">
                <a16:creationId xmlns:a16="http://schemas.microsoft.com/office/drawing/2014/main" id="{93ABB3EE-02BF-496E-98D1-8B9DBF5B60FB}"/>
              </a:ext>
            </a:extLst>
          </p:cNvPr>
          <p:cNvSpPr/>
          <p:nvPr/>
        </p:nvSpPr>
        <p:spPr>
          <a:xfrm rot="10800000" flipV="1">
            <a:off x="5011287" y="3637590"/>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pic>
        <p:nvPicPr>
          <p:cNvPr id="31" name="Picture 30">
            <a:extLst>
              <a:ext uri="{FF2B5EF4-FFF2-40B4-BE49-F238E27FC236}">
                <a16:creationId xmlns:a16="http://schemas.microsoft.com/office/drawing/2014/main" id="{A3CB3C79-D0E6-4EB6-BD84-637BA8583E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379" b="22010"/>
          <a:stretch/>
        </p:blipFill>
        <p:spPr bwMode="auto">
          <a:xfrm>
            <a:off x="5580182" y="4385554"/>
            <a:ext cx="2286000" cy="1169956"/>
          </a:xfrm>
          <a:prstGeom prst="rect">
            <a:avLst/>
          </a:prstGeom>
          <a:noFill/>
          <a:ln>
            <a:noFill/>
          </a:ln>
          <a:effectLst>
            <a:outerShdw blurRad="50800" dist="38100" dir="2700000" algn="tl" rotWithShape="0">
              <a:prstClr val="black">
                <a:alpha val="40000"/>
              </a:prstClr>
            </a:outerShdw>
          </a:effectLst>
        </p:spPr>
      </p:pic>
      <p:sp>
        <p:nvSpPr>
          <p:cNvPr id="32" name="TextBox 31">
            <a:extLst>
              <a:ext uri="{FF2B5EF4-FFF2-40B4-BE49-F238E27FC236}">
                <a16:creationId xmlns:a16="http://schemas.microsoft.com/office/drawing/2014/main" id="{F7899094-ECCA-4982-983D-DF2444E4C4DA}"/>
              </a:ext>
            </a:extLst>
          </p:cNvPr>
          <p:cNvSpPr txBox="1"/>
          <p:nvPr/>
        </p:nvSpPr>
        <p:spPr>
          <a:xfrm>
            <a:off x="7104418" y="5324351"/>
            <a:ext cx="995530" cy="261610"/>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Reset Context</a:t>
            </a:r>
          </a:p>
        </p:txBody>
      </p:sp>
      <p:sp>
        <p:nvSpPr>
          <p:cNvPr id="33" name="Arrow: Right 32">
            <a:extLst>
              <a:ext uri="{FF2B5EF4-FFF2-40B4-BE49-F238E27FC236}">
                <a16:creationId xmlns:a16="http://schemas.microsoft.com/office/drawing/2014/main" id="{D8390B4D-897A-4201-9DC5-602FE5057D00}"/>
              </a:ext>
            </a:extLst>
          </p:cNvPr>
          <p:cNvSpPr/>
          <p:nvPr/>
        </p:nvSpPr>
        <p:spPr>
          <a:xfrm rot="5400000" flipV="1">
            <a:off x="6255263" y="4144474"/>
            <a:ext cx="536373"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4" name="TextBox 33">
            <a:extLst>
              <a:ext uri="{FF2B5EF4-FFF2-40B4-BE49-F238E27FC236}">
                <a16:creationId xmlns:a16="http://schemas.microsoft.com/office/drawing/2014/main" id="{20752D73-CB18-44E9-98C1-4E5F8FACA9BF}"/>
              </a:ext>
            </a:extLst>
          </p:cNvPr>
          <p:cNvSpPr txBox="1"/>
          <p:nvPr/>
        </p:nvSpPr>
        <p:spPr>
          <a:xfrm>
            <a:off x="7523813" y="3567080"/>
            <a:ext cx="1501951" cy="600164"/>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Set Output Context: </a:t>
            </a:r>
          </a:p>
          <a:p>
            <a:pPr algn="ctr"/>
            <a:r>
              <a:rPr lang="en-US" sz="1100" dirty="0"/>
              <a:t>Follow up context – yes, no</a:t>
            </a:r>
            <a:endParaRPr lang="en-GB" sz="1100" dirty="0"/>
          </a:p>
        </p:txBody>
      </p:sp>
      <p:sp>
        <p:nvSpPr>
          <p:cNvPr id="35" name="Arrow: Right 34">
            <a:extLst>
              <a:ext uri="{FF2B5EF4-FFF2-40B4-BE49-F238E27FC236}">
                <a16:creationId xmlns:a16="http://schemas.microsoft.com/office/drawing/2014/main" id="{EBF46B02-B016-4F27-A97E-7324AB1472EB}"/>
              </a:ext>
            </a:extLst>
          </p:cNvPr>
          <p:cNvSpPr/>
          <p:nvPr/>
        </p:nvSpPr>
        <p:spPr>
          <a:xfrm rot="5400000" flipV="1">
            <a:off x="5638145" y="2803858"/>
            <a:ext cx="54998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sp>
        <p:nvSpPr>
          <p:cNvPr id="37" name="TextBox 36">
            <a:extLst>
              <a:ext uri="{FF2B5EF4-FFF2-40B4-BE49-F238E27FC236}">
                <a16:creationId xmlns:a16="http://schemas.microsoft.com/office/drawing/2014/main" id="{25815E41-4245-4666-B130-583D59D97CD2}"/>
              </a:ext>
            </a:extLst>
          </p:cNvPr>
          <p:cNvSpPr txBox="1"/>
          <p:nvPr/>
        </p:nvSpPr>
        <p:spPr>
          <a:xfrm>
            <a:off x="7887225" y="4719634"/>
            <a:ext cx="995530" cy="261610"/>
          </a:xfrm>
          <a:prstGeom prst="rect">
            <a:avLst/>
          </a:prstGeom>
          <a:solidFill>
            <a:schemeClr val="accent6">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Book List Full</a:t>
            </a:r>
          </a:p>
        </p:txBody>
      </p:sp>
      <p:sp>
        <p:nvSpPr>
          <p:cNvPr id="38" name="Arrow: Right 37">
            <a:extLst>
              <a:ext uri="{FF2B5EF4-FFF2-40B4-BE49-F238E27FC236}">
                <a16:creationId xmlns:a16="http://schemas.microsoft.com/office/drawing/2014/main" id="{4B91CFD3-F33A-486D-9D60-A28F6ADDCC6B}"/>
              </a:ext>
            </a:extLst>
          </p:cNvPr>
          <p:cNvSpPr/>
          <p:nvPr/>
        </p:nvSpPr>
        <p:spPr>
          <a:xfrm>
            <a:off x="7821318" y="4302726"/>
            <a:ext cx="1367855"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
        <p:nvSpPr>
          <p:cNvPr id="45" name="Arrow: Right 44">
            <a:extLst>
              <a:ext uri="{FF2B5EF4-FFF2-40B4-BE49-F238E27FC236}">
                <a16:creationId xmlns:a16="http://schemas.microsoft.com/office/drawing/2014/main" id="{57C5FF74-CC8D-4A60-BD69-96FE1E07CB02}"/>
              </a:ext>
            </a:extLst>
          </p:cNvPr>
          <p:cNvSpPr/>
          <p:nvPr/>
        </p:nvSpPr>
        <p:spPr>
          <a:xfrm>
            <a:off x="9153632" y="5253751"/>
            <a:ext cx="1146934" cy="778152"/>
          </a:xfrm>
          <a:prstGeom prs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Triggers RPA Thread</a:t>
            </a:r>
            <a:endParaRPr lang="en-GB" sz="1200" dirty="0">
              <a:solidFill>
                <a:sysClr val="windowText" lastClr="000000"/>
              </a:solidFill>
            </a:endParaRPr>
          </a:p>
        </p:txBody>
      </p:sp>
      <p:pic>
        <p:nvPicPr>
          <p:cNvPr id="2052" name="Picture 4" descr="Installing Python 3 and Flask on GoDaddy | by Jordan Ireland | Towards Data  Science">
            <a:extLst>
              <a:ext uri="{FF2B5EF4-FFF2-40B4-BE49-F238E27FC236}">
                <a16:creationId xmlns:a16="http://schemas.microsoft.com/office/drawing/2014/main" id="{E7B51BE6-C414-4D90-B1A9-59C0B0B78D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6521" y="24656"/>
            <a:ext cx="899277" cy="5620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ease 6.14.0">
            <a:extLst>
              <a:ext uri="{FF2B5EF4-FFF2-40B4-BE49-F238E27FC236}">
                <a16:creationId xmlns:a16="http://schemas.microsoft.com/office/drawing/2014/main" id="{25E97357-572E-4F6B-B05A-EBD92BEAD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3217" y="4837170"/>
            <a:ext cx="982211" cy="360056"/>
          </a:xfrm>
          <a:prstGeom prst="rect">
            <a:avLst/>
          </a:prstGeom>
          <a:noFill/>
          <a:extLst>
            <a:ext uri="{909E8E84-426E-40DD-AFC4-6F175D3DCCD1}">
              <a14:hiddenFill xmlns:a14="http://schemas.microsoft.com/office/drawing/2010/main">
                <a:solidFill>
                  <a:srgbClr val="FFFFFF"/>
                </a:solidFill>
              </a14:hiddenFill>
            </a:ext>
          </a:extLst>
        </p:spPr>
      </p:pic>
      <p:sp>
        <p:nvSpPr>
          <p:cNvPr id="49" name="Arrow: Left 48">
            <a:extLst>
              <a:ext uri="{FF2B5EF4-FFF2-40B4-BE49-F238E27FC236}">
                <a16:creationId xmlns:a16="http://schemas.microsoft.com/office/drawing/2014/main" id="{5A56997F-7AC2-47CC-969E-4857F13073ED}"/>
              </a:ext>
            </a:extLst>
          </p:cNvPr>
          <p:cNvSpPr/>
          <p:nvPr/>
        </p:nvSpPr>
        <p:spPr>
          <a:xfrm>
            <a:off x="7523813" y="6202222"/>
            <a:ext cx="1481673" cy="536373"/>
          </a:xfrm>
          <a:prstGeom prst="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Ongoing query</a:t>
            </a:r>
            <a:endParaRPr lang="en-GB" sz="1200" dirty="0"/>
          </a:p>
        </p:txBody>
      </p:sp>
      <p:sp>
        <p:nvSpPr>
          <p:cNvPr id="55" name="Arrow: Left-Right 54">
            <a:extLst>
              <a:ext uri="{FF2B5EF4-FFF2-40B4-BE49-F238E27FC236}">
                <a16:creationId xmlns:a16="http://schemas.microsoft.com/office/drawing/2014/main" id="{259DC383-2E0B-437C-8921-FE18CF693B92}"/>
              </a:ext>
            </a:extLst>
          </p:cNvPr>
          <p:cNvSpPr/>
          <p:nvPr/>
        </p:nvSpPr>
        <p:spPr>
          <a:xfrm>
            <a:off x="9025764" y="6120750"/>
            <a:ext cx="1228274" cy="651609"/>
          </a:xfrm>
          <a:prstGeom prst="leftRightArrow">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Check presence of RPA Thread</a:t>
            </a:r>
            <a:endParaRPr lang="en-GB" sz="800" dirty="0">
              <a:solidFill>
                <a:sysClr val="windowText" lastClr="000000"/>
              </a:solidFill>
            </a:endParaRPr>
          </a:p>
        </p:txBody>
      </p:sp>
      <p:sp>
        <p:nvSpPr>
          <p:cNvPr id="56" name="TextBox 55">
            <a:extLst>
              <a:ext uri="{FF2B5EF4-FFF2-40B4-BE49-F238E27FC236}">
                <a16:creationId xmlns:a16="http://schemas.microsoft.com/office/drawing/2014/main" id="{C2BAF97D-30BA-4029-B334-24A6EAFD18B0}"/>
              </a:ext>
            </a:extLst>
          </p:cNvPr>
          <p:cNvSpPr txBox="1"/>
          <p:nvPr/>
        </p:nvSpPr>
        <p:spPr>
          <a:xfrm>
            <a:off x="7302164" y="5951161"/>
            <a:ext cx="1501951" cy="261610"/>
          </a:xfrm>
          <a:prstGeom prst="rect">
            <a:avLst/>
          </a:prstGeom>
          <a:solidFill>
            <a:schemeClr val="accent4">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sz="1100" dirty="0"/>
              <a:t>Welcome Intent</a:t>
            </a:r>
            <a:endParaRPr lang="en-GB" sz="1100" dirty="0"/>
          </a:p>
        </p:txBody>
      </p:sp>
      <p:sp>
        <p:nvSpPr>
          <p:cNvPr id="15" name="Arrow: Right 14">
            <a:extLst>
              <a:ext uri="{FF2B5EF4-FFF2-40B4-BE49-F238E27FC236}">
                <a16:creationId xmlns:a16="http://schemas.microsoft.com/office/drawing/2014/main" id="{F16A7872-ABA3-47C6-B2EF-DF0AD6877DD3}"/>
              </a:ext>
            </a:extLst>
          </p:cNvPr>
          <p:cNvSpPr/>
          <p:nvPr/>
        </p:nvSpPr>
        <p:spPr>
          <a:xfrm>
            <a:off x="6568196" y="1767783"/>
            <a:ext cx="2620977"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to Book List</a:t>
            </a:r>
            <a:endParaRPr lang="en-GB" sz="1200" dirty="0"/>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4747903" cy="369332"/>
          </a:xfrm>
          <a:prstGeom prst="rect">
            <a:avLst/>
          </a:prstGeom>
          <a:noFill/>
        </p:spPr>
        <p:txBody>
          <a:bodyPr wrap="none" rtlCol="0">
            <a:spAutoFit/>
          </a:bodyPr>
          <a:lstStyle/>
          <a:p>
            <a:r>
              <a:rPr lang="en-SG" b="1" u="sng" dirty="0"/>
              <a:t>Intelligent Title Matcher &amp; Abstract Summarizer</a:t>
            </a:r>
          </a:p>
        </p:txBody>
      </p:sp>
    </p:spTree>
    <p:extLst>
      <p:ext uri="{BB962C8B-B14F-4D97-AF65-F5344CB8AC3E}">
        <p14:creationId xmlns:p14="http://schemas.microsoft.com/office/powerpoint/2010/main" val="30185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1820307" cy="369332"/>
          </a:xfrm>
          <a:prstGeom prst="rect">
            <a:avLst/>
          </a:prstGeom>
          <a:noFill/>
        </p:spPr>
        <p:txBody>
          <a:bodyPr wrap="none" rtlCol="0">
            <a:spAutoFit/>
          </a:bodyPr>
          <a:lstStyle/>
          <a:p>
            <a:r>
              <a:rPr lang="en-SG" b="1" u="sng" dirty="0"/>
              <a:t>RPA: Email Agent</a:t>
            </a:r>
          </a:p>
        </p:txBody>
      </p:sp>
      <p:pic>
        <p:nvPicPr>
          <p:cNvPr id="3074" name="Picture 2" descr="Gmail has a new logo that's a lot more Google - The Verge">
            <a:extLst>
              <a:ext uri="{FF2B5EF4-FFF2-40B4-BE49-F238E27FC236}">
                <a16:creationId xmlns:a16="http://schemas.microsoft.com/office/drawing/2014/main" id="{911B1456-355C-4061-9352-BF0201EB3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 y="3115376"/>
            <a:ext cx="1925480" cy="96274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9337120-277A-4AE3-BF02-19E327FA4391}"/>
              </a:ext>
            </a:extLst>
          </p:cNvPr>
          <p:cNvSpPr/>
          <p:nvPr/>
        </p:nvSpPr>
        <p:spPr>
          <a:xfrm>
            <a:off x="2290354" y="3248403"/>
            <a:ext cx="1537879" cy="69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Checks for Logged in Account</a:t>
            </a:r>
            <a:endParaRPr lang="en-GB" sz="1200" dirty="0"/>
          </a:p>
        </p:txBody>
      </p:sp>
      <p:pic>
        <p:nvPicPr>
          <p:cNvPr id="5" name="Picture 6" descr="Release 6.14.0">
            <a:extLst>
              <a:ext uri="{FF2B5EF4-FFF2-40B4-BE49-F238E27FC236}">
                <a16:creationId xmlns:a16="http://schemas.microsoft.com/office/drawing/2014/main" id="{90560B04-D1C9-4484-91F0-B91C71CE7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25" y="621259"/>
            <a:ext cx="1153263" cy="42276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694A85CA-3866-4D26-9C9F-155A0A753270}"/>
              </a:ext>
            </a:extLst>
          </p:cNvPr>
          <p:cNvSpPr/>
          <p:nvPr/>
        </p:nvSpPr>
        <p:spPr>
          <a:xfrm>
            <a:off x="3828233" y="2354974"/>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GB" sz="1200" dirty="0"/>
          </a:p>
        </p:txBody>
      </p:sp>
      <p:sp>
        <p:nvSpPr>
          <p:cNvPr id="7" name="Arrow: Right 6">
            <a:extLst>
              <a:ext uri="{FF2B5EF4-FFF2-40B4-BE49-F238E27FC236}">
                <a16:creationId xmlns:a16="http://schemas.microsoft.com/office/drawing/2014/main" id="{6EDEA6E6-FF61-4D30-8001-05622914BCE8}"/>
              </a:ext>
            </a:extLst>
          </p:cNvPr>
          <p:cNvSpPr/>
          <p:nvPr/>
        </p:nvSpPr>
        <p:spPr>
          <a:xfrm rot="10800000" flipH="1" flipV="1">
            <a:off x="3828233" y="4305126"/>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GB" sz="1200" dirty="0"/>
          </a:p>
        </p:txBody>
      </p:sp>
      <p:pic>
        <p:nvPicPr>
          <p:cNvPr id="3" name="Picture 2">
            <a:extLst>
              <a:ext uri="{FF2B5EF4-FFF2-40B4-BE49-F238E27FC236}">
                <a16:creationId xmlns:a16="http://schemas.microsoft.com/office/drawing/2014/main" id="{0B1B4FA2-C564-4092-924D-BB9D89E8E384}"/>
              </a:ext>
            </a:extLst>
          </p:cNvPr>
          <p:cNvPicPr>
            <a:picLocks noChangeAspect="1"/>
          </p:cNvPicPr>
          <p:nvPr/>
        </p:nvPicPr>
        <p:blipFill>
          <a:blip r:embed="rId4"/>
          <a:stretch>
            <a:fillRect/>
          </a:stretch>
        </p:blipFill>
        <p:spPr>
          <a:xfrm>
            <a:off x="4564459" y="1413351"/>
            <a:ext cx="1801507" cy="2140657"/>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98BB56D2-E820-4AE3-9957-9F301585CEEC}"/>
              </a:ext>
            </a:extLst>
          </p:cNvPr>
          <p:cNvSpPr txBox="1"/>
          <p:nvPr/>
        </p:nvSpPr>
        <p:spPr>
          <a:xfrm>
            <a:off x="6126832" y="1413351"/>
            <a:ext cx="1071154" cy="646331"/>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200" dirty="0"/>
              <a:t>Direct to log in page for user to log in</a:t>
            </a:r>
            <a:endParaRPr lang="en-GB" sz="1200" dirty="0"/>
          </a:p>
        </p:txBody>
      </p:sp>
      <p:sp>
        <p:nvSpPr>
          <p:cNvPr id="8" name="Rectangle 7">
            <a:extLst>
              <a:ext uri="{FF2B5EF4-FFF2-40B4-BE49-F238E27FC236}">
                <a16:creationId xmlns:a16="http://schemas.microsoft.com/office/drawing/2014/main" id="{47F3C956-63F6-4084-B85B-8D6EC30BC807}"/>
              </a:ext>
            </a:extLst>
          </p:cNvPr>
          <p:cNvSpPr/>
          <p:nvPr/>
        </p:nvSpPr>
        <p:spPr>
          <a:xfrm>
            <a:off x="4586756" y="4258723"/>
            <a:ext cx="261123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no recipient detected in “email_recipient.txt”</a:t>
            </a:r>
            <a:r>
              <a:rPr lang="en-GB" sz="1200" dirty="0"/>
              <a:t>, o</a:t>
            </a:r>
            <a:r>
              <a:rPr lang="en-US" sz="1200" dirty="0" err="1"/>
              <a:t>btain</a:t>
            </a:r>
            <a:r>
              <a:rPr lang="en-US" sz="1200" dirty="0"/>
              <a:t> currently logged in email to store as recipient</a:t>
            </a:r>
            <a:endParaRPr lang="en-GB" sz="1200" dirty="0"/>
          </a:p>
        </p:txBody>
      </p:sp>
      <p:sp>
        <p:nvSpPr>
          <p:cNvPr id="12" name="Arrow: Right 11">
            <a:extLst>
              <a:ext uri="{FF2B5EF4-FFF2-40B4-BE49-F238E27FC236}">
                <a16:creationId xmlns:a16="http://schemas.microsoft.com/office/drawing/2014/main" id="{8FF6494A-8B82-4E55-ADF7-D1F32AD10AAA}"/>
              </a:ext>
            </a:extLst>
          </p:cNvPr>
          <p:cNvSpPr/>
          <p:nvPr/>
        </p:nvSpPr>
        <p:spPr>
          <a:xfrm rot="16200000" flipH="1" flipV="1">
            <a:off x="5557068" y="3401253"/>
            <a:ext cx="685390"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pic>
        <p:nvPicPr>
          <p:cNvPr id="10" name="Picture 9">
            <a:extLst>
              <a:ext uri="{FF2B5EF4-FFF2-40B4-BE49-F238E27FC236}">
                <a16:creationId xmlns:a16="http://schemas.microsoft.com/office/drawing/2014/main" id="{46A08E8C-6CB1-4009-8CBC-2F2241924C49}"/>
              </a:ext>
            </a:extLst>
          </p:cNvPr>
          <p:cNvPicPr>
            <a:picLocks noChangeAspect="1"/>
          </p:cNvPicPr>
          <p:nvPr/>
        </p:nvPicPr>
        <p:blipFill rotWithShape="1">
          <a:blip r:embed="rId5"/>
          <a:srcRect l="25693" t="10030"/>
          <a:stretch/>
        </p:blipFill>
        <p:spPr>
          <a:xfrm>
            <a:off x="8265103" y="1665141"/>
            <a:ext cx="3428739" cy="3741476"/>
          </a:xfrm>
          <a:prstGeom prst="rect">
            <a:avLst/>
          </a:prstGeom>
          <a:effectLst>
            <a:outerShdw blurRad="50800" dist="38100" dir="2700000" algn="tl" rotWithShape="0">
              <a:prstClr val="black">
                <a:alpha val="40000"/>
              </a:prstClr>
            </a:outerShdw>
          </a:effectLst>
        </p:spPr>
      </p:pic>
      <p:sp>
        <p:nvSpPr>
          <p:cNvPr id="14" name="Arrow: Right 13">
            <a:extLst>
              <a:ext uri="{FF2B5EF4-FFF2-40B4-BE49-F238E27FC236}">
                <a16:creationId xmlns:a16="http://schemas.microsoft.com/office/drawing/2014/main" id="{4393335D-E542-4B73-AEB3-D9C87251F1F3}"/>
              </a:ext>
            </a:extLst>
          </p:cNvPr>
          <p:cNvSpPr/>
          <p:nvPr/>
        </p:nvSpPr>
        <p:spPr>
          <a:xfrm rot="10800000" flipH="1" flipV="1">
            <a:off x="7142460" y="4391130"/>
            <a:ext cx="1304854" cy="536373"/>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Email Recipient</a:t>
            </a:r>
            <a:endParaRPr lang="en-GB" sz="1200" dirty="0"/>
          </a:p>
        </p:txBody>
      </p:sp>
      <p:sp>
        <p:nvSpPr>
          <p:cNvPr id="11" name="TextBox 10">
            <a:extLst>
              <a:ext uri="{FF2B5EF4-FFF2-40B4-BE49-F238E27FC236}">
                <a16:creationId xmlns:a16="http://schemas.microsoft.com/office/drawing/2014/main" id="{F64BC3B4-A44C-4EF4-98BD-90A679178831}"/>
              </a:ext>
            </a:extLst>
          </p:cNvPr>
          <p:cNvSpPr txBox="1"/>
          <p:nvPr/>
        </p:nvSpPr>
        <p:spPr>
          <a:xfrm>
            <a:off x="6507956" y="3379003"/>
            <a:ext cx="1401364" cy="461665"/>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NLB Information</a:t>
            </a:r>
            <a:endParaRPr lang="en-GB" sz="1200" dirty="0"/>
          </a:p>
        </p:txBody>
      </p:sp>
      <p:sp>
        <p:nvSpPr>
          <p:cNvPr id="16" name="TextBox 15">
            <a:extLst>
              <a:ext uri="{FF2B5EF4-FFF2-40B4-BE49-F238E27FC236}">
                <a16:creationId xmlns:a16="http://schemas.microsoft.com/office/drawing/2014/main" id="{91EF4F9C-D49C-4FAE-A803-632F879EBED9}"/>
              </a:ext>
            </a:extLst>
          </p:cNvPr>
          <p:cNvSpPr txBox="1"/>
          <p:nvPr/>
        </p:nvSpPr>
        <p:spPr>
          <a:xfrm>
            <a:off x="6504552" y="2803787"/>
            <a:ext cx="1401364" cy="461665"/>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rtlCol="0" anchor="ctr">
            <a:noAutofit/>
          </a:bodyPr>
          <a:lstStyle/>
          <a:p>
            <a:pPr algn="ctr"/>
            <a:r>
              <a:rPr lang="en-US" sz="1200" dirty="0"/>
              <a:t>Amazon Information</a:t>
            </a:r>
            <a:endParaRPr lang="en-GB" sz="1200" dirty="0"/>
          </a:p>
        </p:txBody>
      </p:sp>
      <p:sp>
        <p:nvSpPr>
          <p:cNvPr id="17" name="TextBox 16">
            <a:extLst>
              <a:ext uri="{FF2B5EF4-FFF2-40B4-BE49-F238E27FC236}">
                <a16:creationId xmlns:a16="http://schemas.microsoft.com/office/drawing/2014/main" id="{055B3711-C2B1-44FE-BA8D-A33F83429F97}"/>
              </a:ext>
            </a:extLst>
          </p:cNvPr>
          <p:cNvSpPr txBox="1"/>
          <p:nvPr/>
        </p:nvSpPr>
        <p:spPr>
          <a:xfrm>
            <a:off x="8785074" y="1295809"/>
            <a:ext cx="2388795" cy="369332"/>
          </a:xfrm>
          <a:prstGeom prst="rect">
            <a:avLst/>
          </a:prstGeom>
          <a:noFill/>
        </p:spPr>
        <p:txBody>
          <a:bodyPr wrap="none" rtlCol="0">
            <a:spAutoFit/>
          </a:bodyPr>
          <a:lstStyle/>
          <a:p>
            <a:r>
              <a:rPr lang="en-SG" b="1" dirty="0"/>
              <a:t>Compose &amp; Send Email</a:t>
            </a:r>
          </a:p>
        </p:txBody>
      </p:sp>
      <p:sp>
        <p:nvSpPr>
          <p:cNvPr id="18" name="Arrow: Right 17">
            <a:extLst>
              <a:ext uri="{FF2B5EF4-FFF2-40B4-BE49-F238E27FC236}">
                <a16:creationId xmlns:a16="http://schemas.microsoft.com/office/drawing/2014/main" id="{2336A4F8-EABC-498F-95B3-2CF42B8D2ED5}"/>
              </a:ext>
            </a:extLst>
          </p:cNvPr>
          <p:cNvSpPr/>
          <p:nvPr/>
        </p:nvSpPr>
        <p:spPr>
          <a:xfrm rot="10800000" flipH="1" flipV="1">
            <a:off x="7794886" y="284995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0" name="Arrow: Right 19">
            <a:extLst>
              <a:ext uri="{FF2B5EF4-FFF2-40B4-BE49-F238E27FC236}">
                <a16:creationId xmlns:a16="http://schemas.microsoft.com/office/drawing/2014/main" id="{F3D8BE11-6C75-4E5B-B9C4-010A04FD96FB}"/>
              </a:ext>
            </a:extLst>
          </p:cNvPr>
          <p:cNvSpPr/>
          <p:nvPr/>
        </p:nvSpPr>
        <p:spPr>
          <a:xfrm rot="10800000" flipH="1" flipV="1">
            <a:off x="7794887" y="3456573"/>
            <a:ext cx="536375" cy="369332"/>
          </a:xfrm>
          <a:prstGeom prst="rightArrow">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Tree>
    <p:extLst>
      <p:ext uri="{BB962C8B-B14F-4D97-AF65-F5344CB8AC3E}">
        <p14:creationId xmlns:p14="http://schemas.microsoft.com/office/powerpoint/2010/main" val="180288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519</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Yang, Jieshen</cp:lastModifiedBy>
  <cp:revision>50</cp:revision>
  <dcterms:created xsi:type="dcterms:W3CDTF">2021-04-20T04:12:47Z</dcterms:created>
  <dcterms:modified xsi:type="dcterms:W3CDTF">2021-04-25T10:49:22Z</dcterms:modified>
</cp:coreProperties>
</file>