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2" r:id="rId3"/>
    <p:sldId id="264" r:id="rId4"/>
    <p:sldId id="256" r:id="rId5"/>
    <p:sldId id="266" r:id="rId6"/>
    <p:sldId id="265" r:id="rId7"/>
    <p:sldId id="267" r:id="rId8"/>
    <p:sldId id="268" r:id="rId9"/>
    <p:sldId id="257" r:id="rId10"/>
    <p:sldId id="258" r:id="rId11"/>
    <p:sldId id="269" r:id="rId12"/>
    <p:sldId id="259" r:id="rId13"/>
    <p:sldId id="260" r:id="rId14"/>
    <p:sldId id="273" r:id="rId15"/>
    <p:sldId id="270" r:id="rId16"/>
    <p:sldId id="271" r:id="rId17"/>
    <p:sldId id="272" r:id="rId18"/>
    <p:sldId id="261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53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4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7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C20435F-AB41-4C44-A8F7-2E74222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3AA7D6A-809B-4BD6-90C7-AA99D1F90CA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E703E79-EDFA-452E-B7B7-665CB8BE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1461C56-765E-4ABD-B284-1F8185E62D6E}"/>
              </a:ext>
            </a:extLst>
          </p:cNvPr>
          <p:cNvSpPr/>
          <p:nvPr/>
        </p:nvSpPr>
        <p:spPr>
          <a:xfrm>
            <a:off x="4490799" y="1959769"/>
            <a:ext cx="525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0" b="1" dirty="0">
                <a:solidFill>
                  <a:srgbClr val="1C1917"/>
                </a:solidFill>
                <a:latin typeface="Nunito" pitchFamily="2" charset="0"/>
              </a:rPr>
              <a:t>Title</a:t>
            </a:r>
            <a:endParaRPr lang="en-US" sz="4370" dirty="0">
              <a:latin typeface="Nunito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82D5D54-0B62-46A5-AFAF-2C5BD68B1728}"/>
              </a:ext>
            </a:extLst>
          </p:cNvPr>
          <p:cNvSpPr/>
          <p:nvPr/>
        </p:nvSpPr>
        <p:spPr>
          <a:xfrm>
            <a:off x="5037815" y="2970087"/>
            <a:ext cx="8584287" cy="1144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IN" sz="2800" b="1" i="1" dirty="0">
                <a:effectLst/>
                <a:latin typeface="Nunito" pitchFamily="2" charset="0"/>
              </a:rPr>
              <a:t>Meta Back-End Developer Professional Certificate (COURSERA) </a:t>
            </a:r>
            <a:endParaRPr lang="en-US" sz="2800" b="1" i="1" dirty="0">
              <a:latin typeface="Nunito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6829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408589" y="6803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Version Control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26089" y="1393348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" pitchFamily="2" charset="0"/>
                <a:ea typeface="PT Sans" pitchFamily="34" charset="-122"/>
                <a:cs typeface="PT Sans" pitchFamily="34" charset="-120"/>
              </a:rPr>
              <a:t>Learned the importance of version control and how to effectively use Git, enabling collaboration and tracking changes in a development project.</a:t>
            </a:r>
            <a:endParaRPr lang="en-US" sz="2000" dirty="0">
              <a:latin typeface="Nunito" pitchFamily="2" charset="0"/>
            </a:endParaRPr>
          </a:p>
        </p:txBody>
      </p:sp>
      <p:pic>
        <p:nvPicPr>
          <p:cNvPr id="21" name="Image 1" descr="preencoded.png">
            <a:extLst>
              <a:ext uri="{FF2B5EF4-FFF2-40B4-BE49-F238E27FC236}">
                <a16:creationId xmlns:a16="http://schemas.microsoft.com/office/drawing/2014/main" id="{27DB13D4-99E9-455A-B5D3-27DD348B3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2474119"/>
            <a:ext cx="3481149" cy="2151459"/>
          </a:xfrm>
          <a:prstGeom prst="rect">
            <a:avLst/>
          </a:prstGeom>
        </p:spPr>
      </p:pic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368EC4FC-82FD-4874-9856-E1C76041B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4625" y="2474119"/>
            <a:ext cx="3481149" cy="2151459"/>
          </a:xfrm>
          <a:prstGeom prst="rect">
            <a:avLst/>
          </a:prstGeom>
        </p:spPr>
      </p:pic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5626B02E-3D6C-4111-832B-E973C32E1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031" y="2474119"/>
            <a:ext cx="3481149" cy="2151459"/>
          </a:xfrm>
          <a:prstGeom prst="rect">
            <a:avLst/>
          </a:prstGeom>
        </p:spPr>
      </p:pic>
      <p:sp>
        <p:nvSpPr>
          <p:cNvPr id="26" name="Text 2">
            <a:extLst>
              <a:ext uri="{FF2B5EF4-FFF2-40B4-BE49-F238E27FC236}">
                <a16:creationId xmlns:a16="http://schemas.microsoft.com/office/drawing/2014/main" id="{B6401842-E892-404B-880C-75F351CFD35C}"/>
              </a:ext>
            </a:extLst>
          </p:cNvPr>
          <p:cNvSpPr/>
          <p:nvPr/>
        </p:nvSpPr>
        <p:spPr>
          <a:xfrm>
            <a:off x="2827270" y="4903232"/>
            <a:ext cx="13470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Git Basics</a:t>
            </a:r>
            <a:endParaRPr lang="en-US" sz="2187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BF6D2FA2-9383-47C4-8799-19DF6E1310C1}"/>
              </a:ext>
            </a:extLst>
          </p:cNvPr>
          <p:cNvSpPr/>
          <p:nvPr/>
        </p:nvSpPr>
        <p:spPr>
          <a:xfrm>
            <a:off x="5831078" y="4903232"/>
            <a:ext cx="29682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Branching and Merging</a:t>
            </a:r>
            <a:endParaRPr lang="en-US" sz="2187" dirty="0"/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BFB126B5-253F-4FF7-9B4A-521E866062E6}"/>
              </a:ext>
            </a:extLst>
          </p:cNvPr>
          <p:cNvSpPr/>
          <p:nvPr/>
        </p:nvSpPr>
        <p:spPr>
          <a:xfrm>
            <a:off x="9731335" y="4903232"/>
            <a:ext cx="27965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Remote Repositories</a:t>
            </a:r>
            <a:endParaRPr lang="en-US" sz="2187" dirty="0"/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266E4264-71FF-44F7-B92F-4E4BA86CF1B3}"/>
              </a:ext>
            </a:extLst>
          </p:cNvPr>
          <p:cNvSpPr/>
          <p:nvPr/>
        </p:nvSpPr>
        <p:spPr>
          <a:xfrm>
            <a:off x="1760220" y="5472589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Nunito" pitchFamily="2" charset="0"/>
                <a:ea typeface="Montserrat" pitchFamily="34" charset="-122"/>
                <a:cs typeface="Montserrat" pitchFamily="34" charset="-120"/>
              </a:rPr>
              <a:t>Learn the basics of version control with Git and its importance in collaborative software development.</a:t>
            </a:r>
            <a:endParaRPr lang="en-US" sz="2000" dirty="0">
              <a:latin typeface="Nunito" pitchFamily="2" charset="0"/>
            </a:endParaRPr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681EC17E-9DCE-441E-AC41-FF91DD34619E}"/>
              </a:ext>
            </a:extLst>
          </p:cNvPr>
          <p:cNvSpPr/>
          <p:nvPr/>
        </p:nvSpPr>
        <p:spPr>
          <a:xfrm>
            <a:off x="5574625" y="5472589"/>
            <a:ext cx="3481149" cy="1627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Nunito" pitchFamily="2" charset="0"/>
                <a:ea typeface="Montserrat" pitchFamily="34" charset="-122"/>
                <a:cs typeface="Montserrat" pitchFamily="34" charset="-120"/>
              </a:rPr>
              <a:t>Discover branching strategies and techniques to manage parallel development efforts.</a:t>
            </a:r>
            <a:endParaRPr lang="en-US" sz="2000" dirty="0">
              <a:latin typeface="Nunito" pitchFamily="2" charset="0"/>
            </a:endParaRPr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8869485C-4BE8-45FA-ABD0-8054BE95F4AA}"/>
              </a:ext>
            </a:extLst>
          </p:cNvPr>
          <p:cNvSpPr/>
          <p:nvPr/>
        </p:nvSpPr>
        <p:spPr>
          <a:xfrm>
            <a:off x="9389031" y="5472589"/>
            <a:ext cx="348114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Nunito" pitchFamily="2" charset="0"/>
                <a:ea typeface="Montserrat" pitchFamily="34" charset="-122"/>
                <a:cs typeface="Montserrat" pitchFamily="34" charset="-120"/>
              </a:rPr>
              <a:t>Explore remote repositories and their role in distributed version control systems.</a:t>
            </a:r>
            <a:endParaRPr lang="en-US" sz="2000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408589" y="68032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Common GIT commands &amp; their </a:t>
            </a:r>
            <a:r>
              <a:rPr lang="en-IN" sz="4374" b="1" dirty="0">
                <a:solidFill>
                  <a:srgbClr val="00002E"/>
                </a:solidFill>
                <a:latin typeface="Nunito" pitchFamily="34" charset="0"/>
              </a:rPr>
              <a:t>usage 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26089" y="1393348"/>
            <a:ext cx="9933503" cy="4308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Here are some common Git commands and their usage:</a:t>
            </a:r>
          </a:p>
          <a:p>
            <a:pPr algn="l"/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1. git </a:t>
            </a:r>
            <a:r>
              <a:rPr lang="en-US" sz="2000" b="1" i="0" dirty="0" err="1">
                <a:solidFill>
                  <a:srgbClr val="1C1917"/>
                </a:solidFill>
                <a:effectLst/>
                <a:latin typeface="Nunito" pitchFamily="2" charset="0"/>
              </a:rPr>
              <a:t>init</a:t>
            </a:r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Initializes a new local Git repository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2. git clone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Clones/copies a remote repository to your local machine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3. git add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Stages files to be committed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4. git commit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Records changes to the local repository with a commit message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5. git push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Pushes local commits to the remote repository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6. git pull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Pulls latest commits from the remote repo to local repo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7. git status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Views state of files and changes in working directory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8. git log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Shows commit history and details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9. git branch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Lists, creates, or deletes branches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10. git checkout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Switches between branches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11. git merge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Merges branch with current working branch</a:t>
            </a:r>
          </a:p>
        </p:txBody>
      </p:sp>
    </p:spTree>
    <p:extLst>
      <p:ext uri="{BB962C8B-B14F-4D97-AF65-F5344CB8AC3E}">
        <p14:creationId xmlns:p14="http://schemas.microsoft.com/office/powerpoint/2010/main" val="63630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8" y="92142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Databases for Back-End Development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348389" y="2520790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" pitchFamily="2" charset="0"/>
                <a:ea typeface="PT Sans" pitchFamily="34" charset="-122"/>
                <a:cs typeface="PT Sans" pitchFamily="34" charset="-120"/>
              </a:rPr>
              <a:t>Explored the fundamentals of database management systems (DBMS) and the role of databases in back-end development. Learned SQL to manipulate and query data.</a:t>
            </a:r>
            <a:endParaRPr lang="en-US" sz="2000" dirty="0">
              <a:latin typeface="Nunito" pitchFamily="2" charset="0"/>
            </a:endParaRPr>
          </a:p>
        </p:txBody>
      </p:sp>
      <p:pic>
        <p:nvPicPr>
          <p:cNvPr id="2050" name="Picture 2" descr="Top 15 most popular databases for web applications in 2023 | by chris evans  | Javarevisited | Medium">
            <a:extLst>
              <a:ext uri="{FF2B5EF4-FFF2-40B4-BE49-F238E27FC236}">
                <a16:creationId xmlns:a16="http://schemas.microsoft.com/office/drawing/2014/main" id="{ACB61FCC-91E8-45AA-86E2-691B53D0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9" y="3592054"/>
            <a:ext cx="6603403" cy="37161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Capstone Project: Chat Application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" pitchFamily="2" charset="0"/>
                <a:ea typeface="PT Sans" pitchFamily="34" charset="-122"/>
                <a:cs typeface="PT Sans" pitchFamily="34" charset="-120"/>
              </a:rPr>
              <a:t>Developed a chat application using Java Swing, AWT, and Socket Programming. This project involved building a client-server chat system with real-time messaging functionality.</a:t>
            </a:r>
            <a:endParaRPr lang="en-US" sz="2000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3290" y="170609"/>
            <a:ext cx="7477601" cy="855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Flowchart </a:t>
            </a: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7961F-638C-41A5-B5B7-DCD728D9AB42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7119" y="1031394"/>
            <a:ext cx="5689600" cy="66505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322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408589" y="680322"/>
            <a:ext cx="79132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Project </a:t>
            </a:r>
            <a:r>
              <a:rPr lang="en-IN" sz="4374" b="1" dirty="0">
                <a:solidFill>
                  <a:srgbClr val="00002E"/>
                </a:solidFill>
                <a:latin typeface="Nunito" pitchFamily="34" charset="0"/>
              </a:rPr>
              <a:t>Implementation Steps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26089" y="1393348"/>
            <a:ext cx="2693511" cy="422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1" dirty="0">
                <a:solidFill>
                  <a:srgbClr val="1C1917"/>
                </a:solidFill>
                <a:latin typeface="Nunito" pitchFamily="2" charset="0"/>
              </a:rPr>
              <a:t>1. Initializing Server:</a:t>
            </a:r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D7567-593D-4838-A4C6-F6E8F6E99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588" y="1834754"/>
            <a:ext cx="6757511" cy="5714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E5EDE-E9AF-4E54-BB62-EB3E090DB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200" y="1834753"/>
            <a:ext cx="4546601" cy="57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4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408589" y="680322"/>
            <a:ext cx="79132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Project </a:t>
            </a:r>
            <a:r>
              <a:rPr lang="en-IN" sz="4374" b="1" dirty="0">
                <a:solidFill>
                  <a:srgbClr val="00002E"/>
                </a:solidFill>
                <a:latin typeface="Nunito" pitchFamily="34" charset="0"/>
              </a:rPr>
              <a:t>Implementation Steps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26090" y="1393348"/>
            <a:ext cx="2528410" cy="422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1" dirty="0">
                <a:solidFill>
                  <a:srgbClr val="1C1917"/>
                </a:solidFill>
                <a:latin typeface="Nunito" pitchFamily="2" charset="0"/>
              </a:rPr>
              <a:t>2. Initializing Client:</a:t>
            </a:r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66827-3807-4E68-8AC1-31731AD0D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599" y="1857258"/>
            <a:ext cx="5816601" cy="5692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F7B2F5-F8C8-4326-A9BB-6B0751840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292" y="1816100"/>
            <a:ext cx="4522308" cy="57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408589" y="680322"/>
            <a:ext cx="79132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</a:rPr>
              <a:t>Project </a:t>
            </a:r>
            <a:r>
              <a:rPr lang="en-IN" sz="4374" b="1" dirty="0">
                <a:solidFill>
                  <a:srgbClr val="00002E"/>
                </a:solidFill>
                <a:latin typeface="Nunito" pitchFamily="34" charset="0"/>
              </a:rPr>
              <a:t>Implementation Steps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26090" y="1393348"/>
            <a:ext cx="3882230" cy="422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3. Final Outpu</a:t>
            </a:r>
            <a:r>
              <a:rPr lang="en-US" sz="2000" b="1" dirty="0">
                <a:solidFill>
                  <a:srgbClr val="1C1917"/>
                </a:solidFill>
                <a:latin typeface="Nunito" pitchFamily="2" charset="0"/>
              </a:rPr>
              <a:t>t (Conversation)</a:t>
            </a:r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endParaRPr lang="en-US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E8AA07-4A59-4AB7-9B80-47413A48A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22" y="1816100"/>
            <a:ext cx="4273770" cy="57331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612BD4-543E-49D6-9B7D-F1CF8FC93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082" y="1816099"/>
            <a:ext cx="4273770" cy="57331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037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087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1736408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40712" y="1986320"/>
            <a:ext cx="3451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New Skills and Knowledge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40712" y="2555677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Gained valuable hands-on experience in the field of back-end development, equipped with essential skills and knowledge.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490799" y="3738563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740712" y="3988475"/>
            <a:ext cx="3345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Networking Opportunities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4740712" y="4557832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Had the chance to connect and collaborate with professionals, expanding my professional network in the industry.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740718"/>
            <a:ext cx="9306401" cy="1779984"/>
          </a:xfrm>
          <a:prstGeom prst="roundRect">
            <a:avLst>
              <a:gd name="adj" fmla="val 22470"/>
            </a:avLst>
          </a:prstGeom>
          <a:solidFill>
            <a:srgbClr val="F3F3FF"/>
          </a:solidFill>
          <a:ln w="27742">
            <a:solidFill>
              <a:srgbClr val="AD1F9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40712" y="59906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Career Growth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40712" y="6559987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Prepared to embark on an exciting career journey as a back-end developer, confident in my abilities and ready for future opportunities.</a:t>
            </a:r>
            <a:endParaRPr lang="en-US" sz="1750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C20435F-AB41-4C44-A8F7-2E74222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3AA7D6A-809B-4BD6-90C7-AA99D1F90CA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E703E79-EDFA-452E-B7B7-665CB8BE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1461C56-765E-4ABD-B284-1F8185E62D6E}"/>
              </a:ext>
            </a:extLst>
          </p:cNvPr>
          <p:cNvSpPr/>
          <p:nvPr/>
        </p:nvSpPr>
        <p:spPr>
          <a:xfrm>
            <a:off x="4490799" y="1959769"/>
            <a:ext cx="525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0" b="1" i="0" dirty="0">
                <a:solidFill>
                  <a:srgbClr val="1C1917"/>
                </a:solidFill>
                <a:effectLst/>
                <a:latin typeface="Nunito" pitchFamily="2" charset="0"/>
              </a:rPr>
              <a:t>Agenda</a:t>
            </a:r>
            <a:endParaRPr lang="en-US" sz="4370" dirty="0">
              <a:latin typeface="Nunito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82D5D54-0B62-46A5-AFAF-2C5BD68B1728}"/>
              </a:ext>
            </a:extLst>
          </p:cNvPr>
          <p:cNvSpPr/>
          <p:nvPr/>
        </p:nvSpPr>
        <p:spPr>
          <a:xfrm>
            <a:off x="5037815" y="2970087"/>
            <a:ext cx="8584287" cy="1991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Nunito" pitchFamily="2" charset="0"/>
              </a:rPr>
              <a:t>Overview of program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Nunito" pitchFamily="2" charset="0"/>
              </a:rPr>
              <a:t>Key topics covered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Nunito" pitchFamily="2" charset="0"/>
              </a:rPr>
              <a:t>Project work completed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Nunito" pitchFamily="2" charset="0"/>
              </a:rPr>
              <a:t>Skills gained</a:t>
            </a:r>
            <a:endParaRPr lang="en-IN" sz="2800" b="1" dirty="0">
              <a:latin typeface="Nunito" pitchFamily="2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20295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C20435F-AB41-4C44-A8F7-2E742229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03AA7D6A-809B-4BD6-90C7-AA99D1F90CA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E703E79-EDFA-452E-B7B7-665CB8BE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11" y="0"/>
            <a:ext cx="3657600" cy="82296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1461C56-765E-4ABD-B284-1F8185E62D6E}"/>
              </a:ext>
            </a:extLst>
          </p:cNvPr>
          <p:cNvSpPr/>
          <p:nvPr/>
        </p:nvSpPr>
        <p:spPr>
          <a:xfrm>
            <a:off x="4490799" y="1959769"/>
            <a:ext cx="525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0" b="1" dirty="0">
                <a:solidFill>
                  <a:srgbClr val="1C1917"/>
                </a:solidFill>
                <a:latin typeface="Nunito" pitchFamily="2" charset="0"/>
              </a:rPr>
              <a:t>Overview of program</a:t>
            </a:r>
            <a:endParaRPr lang="en-US" sz="4370" dirty="0">
              <a:latin typeface="Nunito" pitchFamily="2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82D5D54-0B62-46A5-AFAF-2C5BD68B1728}"/>
              </a:ext>
            </a:extLst>
          </p:cNvPr>
          <p:cNvSpPr/>
          <p:nvPr/>
        </p:nvSpPr>
        <p:spPr>
          <a:xfrm>
            <a:off x="5037815" y="2970087"/>
            <a:ext cx="8584287" cy="3299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800" b="1" i="1" dirty="0">
                <a:solidFill>
                  <a:srgbClr val="1C1917"/>
                </a:solidFill>
                <a:effectLst/>
                <a:latin typeface="-apple-system"/>
              </a:rPr>
              <a:t>Meta Back-End Developer Professional Certificate </a:t>
            </a:r>
            <a:r>
              <a:rPr lang="en-US" sz="2800" b="0" i="0" dirty="0">
                <a:solidFill>
                  <a:srgbClr val="1C1917"/>
                </a:solidFill>
                <a:effectLst/>
                <a:latin typeface="-apple-system"/>
              </a:rPr>
              <a:t>Internship duration: 4 weeks Provided hands-on training in: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1C1917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1C1917"/>
                </a:solidFill>
                <a:effectLst/>
                <a:latin typeface="-apple-system"/>
              </a:rPr>
              <a:t>evelopment fundamentals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-apple-system"/>
              </a:rPr>
              <a:t>Core Java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-apple-system"/>
              </a:rPr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0" dirty="0">
                <a:solidFill>
                  <a:srgbClr val="1C1917"/>
                </a:solidFill>
                <a:effectLst/>
                <a:latin typeface="-apple-system"/>
              </a:rPr>
              <a:t>Version control with Git/GitHub</a:t>
            </a:r>
          </a:p>
        </p:txBody>
      </p:sp>
    </p:spTree>
    <p:extLst>
      <p:ext uri="{BB962C8B-B14F-4D97-AF65-F5344CB8AC3E}">
        <p14:creationId xmlns:p14="http://schemas.microsoft.com/office/powerpoint/2010/main" val="351364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8911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911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Front-End &amp; Back-End Development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5212913" y="3584496"/>
            <a:ext cx="4549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Front-End vs. Back-End Developers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Learned the key differences and responsibilities of front-end and back-end developers in web development.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9AC408-7283-46E7-958C-77130083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301" y="5084207"/>
            <a:ext cx="7747398" cy="2400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12584"/>
            <a:ext cx="9306401" cy="916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Basics Front-End</a:t>
            </a:r>
            <a:endParaRPr lang="en-US" sz="4374" dirty="0"/>
          </a:p>
        </p:txBody>
      </p:sp>
      <p:sp>
        <p:nvSpPr>
          <p:cNvPr id="10" name="Shape 6"/>
          <p:cNvSpPr/>
          <p:nvPr/>
        </p:nvSpPr>
        <p:spPr>
          <a:xfrm>
            <a:off x="4559343" y="256386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708844" y="2563862"/>
            <a:ext cx="200939" cy="414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</a:rPr>
              <a:t>1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37802" y="2563862"/>
            <a:ext cx="3901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What is Front-End?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37802" y="3222324"/>
            <a:ext cx="8584287" cy="3762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Front-end development refers to the client-side of web development, focusing on the user interface and presentation layer of web applications.</a:t>
            </a:r>
          </a:p>
          <a:p>
            <a:pPr algn="l"/>
            <a:endParaRPr lang="en-IN" sz="2000" b="0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Some key front-end technologies include:</a:t>
            </a:r>
          </a:p>
          <a:p>
            <a:pPr algn="l"/>
            <a:endParaRPr lang="en-IN" sz="2000" b="1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	</a:t>
            </a:r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1. HTML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Provides structure and content for webpages</a:t>
            </a:r>
          </a:p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	</a:t>
            </a:r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2. CSS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Styles and formats HTML content</a:t>
            </a:r>
          </a:p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	</a:t>
            </a:r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3. JavaScript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Adds interactivity and dynamic behaviour</a:t>
            </a:r>
          </a:p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	</a:t>
            </a:r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4. Front-end frameworks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like React, Angular, Vue - Simplifies 		     front-end development</a:t>
            </a:r>
          </a:p>
          <a:p>
            <a:pPr algn="l"/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	</a:t>
            </a:r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5. UI libraries like Bootstrap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Provides reusable interface 	     	     components</a:t>
            </a:r>
          </a:p>
        </p:txBody>
      </p:sp>
    </p:spTree>
    <p:extLst>
      <p:ext uri="{BB962C8B-B14F-4D97-AF65-F5344CB8AC3E}">
        <p14:creationId xmlns:p14="http://schemas.microsoft.com/office/powerpoint/2010/main" val="89620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06480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Front-End </a:t>
            </a:r>
            <a:r>
              <a:rPr lang="en-IN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frameworks</a:t>
            </a:r>
            <a:endParaRPr lang="en-US" sz="4374" dirty="0"/>
          </a:p>
        </p:txBody>
      </p:sp>
      <p:sp>
        <p:nvSpPr>
          <p:cNvPr id="10" name="Shape 6"/>
          <p:cNvSpPr/>
          <p:nvPr/>
        </p:nvSpPr>
        <p:spPr>
          <a:xfrm>
            <a:off x="4577088" y="249199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726591" y="2500091"/>
            <a:ext cx="200939" cy="274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2491999"/>
            <a:ext cx="3421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UI Frameworks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078223" y="3151973"/>
            <a:ext cx="8584287" cy="39907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00002E"/>
                </a:solidFill>
                <a:latin typeface="Nunito" pitchFamily="2" charset="0"/>
                <a:ea typeface="PT Sans" pitchFamily="34" charset="-122"/>
                <a:cs typeface="PT Sans" pitchFamily="34" charset="-120"/>
              </a:rPr>
              <a:t>Explored the advantages of working with UI frameworks like React and Angular for efficient front-end development.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b="1" dirty="0">
              <a:solidFill>
                <a:srgbClr val="00002E"/>
              </a:solidFill>
              <a:latin typeface="Nunito" pitchFamily="2" charset="0"/>
              <a:ea typeface="PT Sans" pitchFamily="34" charset="-122"/>
              <a:cs typeface="PT Sans" pitchFamily="34" charset="-120"/>
            </a:endParaRP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1. Faster development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UI components allow for rapid building of user interfaces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2. Responsive design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Adaptive to different devices and screen sizes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3. Popular community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Large user base provides learning resources and support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4. Saves time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No need to code basic UI elements from scratch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5. Clean code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Implements separation of concerns and best practices</a:t>
            </a:r>
          </a:p>
          <a:p>
            <a:pPr algn="l"/>
            <a:r>
              <a:rPr lang="en-US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6. Future proof - </a:t>
            </a:r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Framework improvements keep pace with emerging UI needs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b="1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67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06481"/>
            <a:ext cx="9306401" cy="720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Back-End</a:t>
            </a:r>
            <a:endParaRPr lang="en-US" sz="4374" dirty="0"/>
          </a:p>
        </p:txBody>
      </p:sp>
      <p:sp>
        <p:nvSpPr>
          <p:cNvPr id="10" name="Shape 6"/>
          <p:cNvSpPr/>
          <p:nvPr/>
        </p:nvSpPr>
        <p:spPr>
          <a:xfrm>
            <a:off x="4578280" y="161948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726591" y="1641771"/>
            <a:ext cx="200939" cy="274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</a:rPr>
              <a:t>1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2" y="1641771"/>
            <a:ext cx="3621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What is Back-End?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145567" y="3662999"/>
            <a:ext cx="8584287" cy="30807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1. It powers the core functionality and capabilities of a web app.</a:t>
            </a:r>
          </a:p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2. It handles data storage and access, business logic, APIs, security, and              more.</a:t>
            </a:r>
          </a:p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3. The front-end depends on the backend to deliver dynamic content,  enable interactivity, connect to databases, and process user requests.</a:t>
            </a:r>
          </a:p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4. It ensures smooth technical operation of the application.</a:t>
            </a:r>
          </a:p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5. Back-end code is executed on the server before results are sent to the client.</a:t>
            </a:r>
          </a:p>
          <a:p>
            <a:pPr algn="l"/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6. It provides scalability and maintenance of the application.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637AD-F3C4-4418-AEF0-560FF499C6C8}"/>
              </a:ext>
            </a:extLst>
          </p:cNvPr>
          <p:cNvSpPr txBox="1"/>
          <p:nvPr/>
        </p:nvSpPr>
        <p:spPr>
          <a:xfrm>
            <a:off x="5212912" y="2255547"/>
            <a:ext cx="844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The backend refers to the server-side of a web application and includes all the behind-the-scenes logic and infrastructure.</a:t>
            </a:r>
            <a:endParaRPr lang="en-IN" sz="2000" dirty="0">
              <a:latin typeface="Nunito" pitchFamily="2" charset="0"/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CB467685-3B6E-411E-A89C-E77D0B7CD2CA}"/>
              </a:ext>
            </a:extLst>
          </p:cNvPr>
          <p:cNvSpPr/>
          <p:nvPr/>
        </p:nvSpPr>
        <p:spPr>
          <a:xfrm>
            <a:off x="4578280" y="303246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53237CFC-F481-4137-8A93-5D4E9F9636C2}"/>
              </a:ext>
            </a:extLst>
          </p:cNvPr>
          <p:cNvSpPr/>
          <p:nvPr/>
        </p:nvSpPr>
        <p:spPr>
          <a:xfrm>
            <a:off x="5212911" y="3108845"/>
            <a:ext cx="36212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What is need of it?</a:t>
            </a:r>
            <a:endParaRPr lang="en-US" sz="2187" dirty="0"/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0A457D2F-1E3E-48A6-BE90-6EB7B236D8B4}"/>
              </a:ext>
            </a:extLst>
          </p:cNvPr>
          <p:cNvSpPr/>
          <p:nvPr/>
        </p:nvSpPr>
        <p:spPr>
          <a:xfrm>
            <a:off x="4726591" y="3033942"/>
            <a:ext cx="200939" cy="2748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</a:rPr>
              <a:t>2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401522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001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06481"/>
            <a:ext cx="9306401" cy="720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Technologies used in Back-End</a:t>
            </a:r>
            <a:endParaRPr lang="en-US" sz="4374" dirty="0"/>
          </a:p>
        </p:txBody>
      </p:sp>
      <p:sp>
        <p:nvSpPr>
          <p:cNvPr id="12" name="Text 8"/>
          <p:cNvSpPr/>
          <p:nvPr/>
        </p:nvSpPr>
        <p:spPr>
          <a:xfrm>
            <a:off x="5212912" y="1641771"/>
            <a:ext cx="74616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List of tools used to develop </a:t>
            </a:r>
            <a:r>
              <a:rPr lang="en-IN" sz="2187" b="1" dirty="0">
                <a:solidFill>
                  <a:srgbClr val="015F98"/>
                </a:solidFill>
                <a:latin typeface="Nunito" pitchFamily="34" charset="0"/>
              </a:rPr>
              <a:t>business</a:t>
            </a:r>
            <a:r>
              <a:rPr lang="en-US" sz="2187" b="1" dirty="0">
                <a:solidFill>
                  <a:srgbClr val="015F98"/>
                </a:solidFill>
                <a:latin typeface="Nunito" pitchFamily="34" charset="0"/>
              </a:rPr>
              <a:t> logic</a:t>
            </a:r>
            <a:endParaRPr lang="en-US" sz="218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637AD-F3C4-4418-AEF0-560FF499C6C8}"/>
              </a:ext>
            </a:extLst>
          </p:cNvPr>
          <p:cNvSpPr txBox="1"/>
          <p:nvPr/>
        </p:nvSpPr>
        <p:spPr>
          <a:xfrm>
            <a:off x="5212912" y="2255547"/>
            <a:ext cx="84495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1. Java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Primary backend language for logic and processing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2. Spring Framework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Popular Java framework for enterprise applications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3. Hibernate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ORM library for database access in Java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4. MySQL, PostgreSQL, etc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Relational database management systems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5. MongoDB, Cassandra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NoSQL/non-relational database solutions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6.Tomcat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Java web server and servlet container</a:t>
            </a:r>
          </a:p>
          <a:p>
            <a:pPr algn="l"/>
            <a:r>
              <a:rPr lang="en-IN" sz="2000" b="1" dirty="0">
                <a:solidFill>
                  <a:srgbClr val="1C1917"/>
                </a:solidFill>
                <a:latin typeface="Nunito" pitchFamily="2" charset="0"/>
              </a:rPr>
              <a:t>7. JSP – </a:t>
            </a:r>
            <a:r>
              <a:rPr lang="en-IN" sz="2000" dirty="0">
                <a:solidFill>
                  <a:srgbClr val="1C1917"/>
                </a:solidFill>
                <a:latin typeface="Nunito" pitchFamily="2" charset="0"/>
              </a:rPr>
              <a:t>Java Server Pages</a:t>
            </a:r>
            <a:endParaRPr lang="en-IN" sz="2000" b="0" i="0" dirty="0">
              <a:solidFill>
                <a:srgbClr val="1C1917"/>
              </a:solidFill>
              <a:effectLst/>
              <a:latin typeface="Nunito" pitchFamily="2" charset="0"/>
            </a:endParaRP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8. Git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Version control system</a:t>
            </a:r>
          </a:p>
          <a:p>
            <a:pPr algn="l"/>
            <a:r>
              <a:rPr lang="en-IN" sz="2000" b="1" i="0" dirty="0">
                <a:solidFill>
                  <a:srgbClr val="1C1917"/>
                </a:solidFill>
                <a:effectLst/>
                <a:latin typeface="Nunito" pitchFamily="2" charset="0"/>
              </a:rPr>
              <a:t>9. Docker - </a:t>
            </a:r>
            <a:r>
              <a:rPr lang="en-IN" sz="2000" b="0" i="0" dirty="0">
                <a:solidFill>
                  <a:srgbClr val="1C1917"/>
                </a:solidFill>
                <a:effectLst/>
                <a:latin typeface="Nunito" pitchFamily="2" charset="0"/>
              </a:rPr>
              <a:t>Containerization technology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40656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 w="55483">
            <a:solidFill>
              <a:srgbClr val="DFDFEB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959769"/>
            <a:ext cx="525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Programming in Java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2D4DF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1652" y="320266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237309"/>
            <a:ext cx="2438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 Fundamentals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806666"/>
            <a:ext cx="8584287" cy="1182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Studied the core concepts of Java programming, including variables, data types, conditional statements, functions, loops, interfaces, collections,  socket programming, AWT and Swing </a:t>
            </a:r>
            <a:r>
              <a:rPr lang="en-IN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Framework</a:t>
            </a: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7742">
            <a:solidFill>
              <a:srgbClr val="015F98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641652" y="495490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4989552"/>
            <a:ext cx="3901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Programming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Explored the principles of object-oriented programming: encapsulation, inheritance, polymorphism, and abstraction.</a:t>
            </a:r>
            <a:endParaRPr lang="en-US" sz="2000" dirty="0"/>
          </a:p>
        </p:txBody>
      </p:sp>
      <p:pic>
        <p:nvPicPr>
          <p:cNvPr id="1026" name="Picture 2" descr="Java Logo, symbol, meaning, history, PNG, brand">
            <a:extLst>
              <a:ext uri="{FF2B5EF4-FFF2-40B4-BE49-F238E27FC236}">
                <a16:creationId xmlns:a16="http://schemas.microsoft.com/office/drawing/2014/main" id="{0C85E9BC-FDCE-4976-AE9B-FF553B36D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89" y="630754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963</Words>
  <Application>Microsoft Office PowerPoint</Application>
  <PresentationFormat>Custom</PresentationFormat>
  <Paragraphs>124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Barlow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Aftab Nadaf</cp:lastModifiedBy>
  <cp:revision>17</cp:revision>
  <dcterms:created xsi:type="dcterms:W3CDTF">2023-11-09T16:13:54Z</dcterms:created>
  <dcterms:modified xsi:type="dcterms:W3CDTF">2023-11-09T20:26:52Z</dcterms:modified>
</cp:coreProperties>
</file>