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1" r:id="rId4"/>
    <p:sldId id="272" r:id="rId5"/>
    <p:sldId id="258" r:id="rId6"/>
    <p:sldId id="269" r:id="rId7"/>
    <p:sldId id="270" r:id="rId8"/>
    <p:sldId id="262" r:id="rId9"/>
    <p:sldId id="268" r:id="rId10"/>
    <p:sldId id="263" r:id="rId11"/>
    <p:sldId id="273" r:id="rId12"/>
    <p:sldId id="264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EA85B0-C60B-4E67-B4C7-57842F0FB8B0}">
          <p14:sldIdLst>
            <p14:sldId id="259"/>
            <p14:sldId id="256"/>
            <p14:sldId id="261"/>
            <p14:sldId id="272"/>
            <p14:sldId id="258"/>
            <p14:sldId id="269"/>
            <p14:sldId id="270"/>
            <p14:sldId id="262"/>
            <p14:sldId id="268"/>
            <p14:sldId id="263"/>
            <p14:sldId id="273"/>
            <p14:sldId id="264"/>
            <p14:sldId id="265"/>
            <p14:sldId id="26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commonplaces.com/blog/what-is-open-source-son-multi-headed-beas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335" y="506544"/>
            <a:ext cx="4455844" cy="1280890"/>
          </a:xfrm>
        </p:spPr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527" y="5617029"/>
            <a:ext cx="3144269" cy="995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t="11491" r="2256" b="5558"/>
          <a:stretch/>
        </p:blipFill>
        <p:spPr>
          <a:xfrm>
            <a:off x="3762838" y="1929101"/>
            <a:ext cx="6578897" cy="2539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34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286" y="469563"/>
            <a:ext cx="8911687" cy="1280890"/>
          </a:xfrm>
        </p:spPr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 </a:t>
            </a:r>
            <a:r>
              <a:rPr lang="en-GB" sz="2800" b="1" dirty="0" err="1" smtClean="0"/>
              <a:t>Magento</a:t>
            </a:r>
            <a:r>
              <a:rPr lang="en-GB" sz="2800" b="1" dirty="0" smtClean="0"/>
              <a:t> 2 </a:t>
            </a:r>
            <a:r>
              <a:rPr lang="en-GB" sz="2800" b="1" dirty="0"/>
              <a:t>offers significantly improved scalability. Full page caching has been built into the Community Edition, which allows for faster speeds by reducing the number of disk reads and network round-trips. </a:t>
            </a:r>
            <a:endParaRPr lang="en-GB" sz="2800" b="1" dirty="0" smtClean="0"/>
          </a:p>
          <a:p>
            <a:r>
              <a:rPr lang="en-GB" sz="2800" b="1" dirty="0" smtClean="0"/>
              <a:t>In </a:t>
            </a:r>
            <a:r>
              <a:rPr lang="en-GB" sz="2800" b="1" dirty="0"/>
              <a:t>fact, </a:t>
            </a:r>
            <a:r>
              <a:rPr lang="en-GB" sz="2800" b="1" dirty="0" err="1"/>
              <a:t>Magento</a:t>
            </a:r>
            <a:r>
              <a:rPr lang="en-GB" sz="2800" b="1" dirty="0"/>
              <a:t> 2 has quite literally been stripped down and rebuilt from scratch to be quicker, easier and safer than the predecessors.</a:t>
            </a:r>
          </a:p>
        </p:txBody>
      </p:sp>
    </p:spTree>
    <p:extLst>
      <p:ext uri="{BB962C8B-B14F-4D97-AF65-F5344CB8AC3E}">
        <p14:creationId xmlns:p14="http://schemas.microsoft.com/office/powerpoint/2010/main" val="24309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4800" b="1" dirty="0" smtClean="0">
                <a:solidFill>
                  <a:srgbClr val="444444"/>
                </a:solidFill>
                <a:latin typeface="Droid Sans"/>
              </a:rPr>
              <a:t>History: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>
                <a:solidFill>
                  <a:srgbClr val="444444"/>
                </a:solidFill>
                <a:latin typeface="Droid Sans"/>
              </a:rPr>
              <a:t>   </a:t>
            </a:r>
            <a:r>
              <a:rPr lang="en-GB" sz="3600" dirty="0" err="1">
                <a:solidFill>
                  <a:srgbClr val="444444"/>
                </a:solidFill>
                <a:latin typeface="Droid Sans"/>
              </a:rPr>
              <a:t>Magento</a:t>
            </a:r>
            <a:r>
              <a:rPr lang="en-GB" sz="3600" dirty="0">
                <a:solidFill>
                  <a:srgbClr val="444444"/>
                </a:solidFill>
                <a:latin typeface="Droid Sans"/>
              </a:rPr>
              <a:t> 2 was announced in 2010. The plans were to release it by the end of </a:t>
            </a:r>
            <a:r>
              <a:rPr lang="en-GB" sz="3600" dirty="0" smtClean="0">
                <a:solidFill>
                  <a:srgbClr val="444444"/>
                </a:solidFill>
                <a:latin typeface="Droid Sans"/>
              </a:rPr>
              <a:t>2011.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196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Magento</a:t>
            </a:r>
            <a:r>
              <a:rPr lang="en-GB" b="1" dirty="0"/>
              <a:t> 2 Features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03416"/>
            <a:ext cx="8915400" cy="4502331"/>
          </a:xfrm>
        </p:spPr>
        <p:txBody>
          <a:bodyPr/>
          <a:lstStyle/>
          <a:p>
            <a:r>
              <a:rPr lang="en-GB" sz="2400" b="1" dirty="0"/>
              <a:t>Open, Flexible </a:t>
            </a:r>
            <a:r>
              <a:rPr lang="en-GB" sz="2400" b="1" dirty="0" smtClean="0"/>
              <a:t>Architecture:</a:t>
            </a:r>
            <a:endParaRPr lang="en-GB" sz="2400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222C3A"/>
                </a:solidFill>
                <a:latin typeface="fs_melight"/>
              </a:rPr>
              <a:t>      Powered </a:t>
            </a:r>
            <a:r>
              <a:rPr lang="en-GB" dirty="0">
                <a:solidFill>
                  <a:srgbClr val="222C3A"/>
                </a:solidFill>
                <a:latin typeface="fs_melight"/>
              </a:rPr>
              <a:t>by an entirely new, next-generation architecture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222C3A"/>
                </a:solidFill>
                <a:latin typeface="fs_melight"/>
              </a:rPr>
              <a:t> 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     </a:t>
            </a:r>
            <a:r>
              <a:rPr lang="en-GB" dirty="0" err="1">
                <a:solidFill>
                  <a:srgbClr val="222C3A"/>
                </a:solidFill>
                <a:latin typeface="fs_melight"/>
              </a:rPr>
              <a:t>Magento</a:t>
            </a:r>
            <a:r>
              <a:rPr lang="en-GB" dirty="0">
                <a:solidFill>
                  <a:srgbClr val="222C3A"/>
                </a:solidFill>
                <a:latin typeface="fs_melight"/>
              </a:rPr>
              <a:t> 2 provides unparalleled flexibility to bring your 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commerce</a:t>
            </a:r>
          </a:p>
          <a:p>
            <a:pPr marL="0" indent="0">
              <a:buNone/>
            </a:pPr>
            <a:r>
              <a:rPr lang="en-GB" dirty="0">
                <a:solidFill>
                  <a:srgbClr val="222C3A"/>
                </a:solidFill>
                <a:latin typeface="fs_melight"/>
              </a:rPr>
              <a:t> 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     vision </a:t>
            </a:r>
            <a:r>
              <a:rPr lang="en-GB" dirty="0">
                <a:solidFill>
                  <a:srgbClr val="222C3A"/>
                </a:solidFill>
                <a:latin typeface="fs_melight"/>
              </a:rPr>
              <a:t>to 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life.</a:t>
            </a:r>
            <a:endParaRPr lang="en-GB" b="1" dirty="0"/>
          </a:p>
          <a:p>
            <a:endParaRPr lang="en-GB" b="1" dirty="0" smtClean="0"/>
          </a:p>
          <a:p>
            <a:r>
              <a:rPr lang="en-GB" sz="2400" b="1" dirty="0"/>
              <a:t>Enhanced Business Agility and </a:t>
            </a:r>
            <a:r>
              <a:rPr lang="en-GB" sz="2400" b="1" dirty="0" smtClean="0"/>
              <a:t>Productivity:</a:t>
            </a:r>
            <a:endParaRPr lang="en-GB" sz="2400" b="1" dirty="0"/>
          </a:p>
          <a:p>
            <a:pPr marL="0" indent="0">
              <a:buNone/>
            </a:pPr>
            <a:r>
              <a:rPr lang="en-GB" dirty="0" smtClean="0">
                <a:solidFill>
                  <a:srgbClr val="222C3A"/>
                </a:solidFill>
                <a:latin typeface="fs_melight"/>
              </a:rPr>
              <a:t>      </a:t>
            </a:r>
            <a:r>
              <a:rPr lang="en-GB" dirty="0" err="1" smtClean="0">
                <a:solidFill>
                  <a:srgbClr val="222C3A"/>
                </a:solidFill>
                <a:latin typeface="fs_melight"/>
              </a:rPr>
              <a:t>Magento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 </a:t>
            </a:r>
            <a:r>
              <a:rPr lang="en-GB" dirty="0">
                <a:solidFill>
                  <a:srgbClr val="222C3A"/>
                </a:solidFill>
                <a:latin typeface="fs_melight"/>
              </a:rPr>
              <a:t>2.0 empowers merchants by providing a more 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efficient</a:t>
            </a:r>
          </a:p>
          <a:p>
            <a:pPr marL="0" indent="0">
              <a:buNone/>
            </a:pPr>
            <a:r>
              <a:rPr lang="en-GB" dirty="0">
                <a:solidFill>
                  <a:srgbClr val="222C3A"/>
                </a:solidFill>
                <a:latin typeface="fs_melight"/>
              </a:rPr>
              <a:t> </a:t>
            </a:r>
            <a:r>
              <a:rPr lang="en-GB" dirty="0" smtClean="0">
                <a:solidFill>
                  <a:srgbClr val="222C3A"/>
                </a:solidFill>
                <a:latin typeface="fs_melight"/>
              </a:rPr>
              <a:t>    </a:t>
            </a:r>
            <a:r>
              <a:rPr lang="en-GB" dirty="0">
                <a:solidFill>
                  <a:srgbClr val="222C3A"/>
                </a:solidFill>
                <a:latin typeface="fs_melight"/>
              </a:rPr>
              <a:t>experience that facilitates rapid growth.</a:t>
            </a:r>
            <a:endParaRPr lang="en-GB" b="1" dirty="0"/>
          </a:p>
          <a:p>
            <a:endParaRPr lang="en-GB" b="1" dirty="0" smtClean="0"/>
          </a:p>
          <a:p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3" y="2303416"/>
            <a:ext cx="1557746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3" y="4913810"/>
            <a:ext cx="1557746" cy="14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67" y="0"/>
            <a:ext cx="8911687" cy="128089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301" y="736962"/>
            <a:ext cx="10032275" cy="5917474"/>
          </a:xfrm>
        </p:spPr>
        <p:txBody>
          <a:bodyPr>
            <a:normAutofit fontScale="92500" lnSpcReduction="20000"/>
          </a:bodyPr>
          <a:lstStyle/>
          <a:p>
            <a:r>
              <a:rPr lang="en-GB" sz="2800" b="1" dirty="0"/>
              <a:t>Engaging Shopping </a:t>
            </a:r>
            <a:r>
              <a:rPr lang="en-GB" sz="2800" b="1" dirty="0" smtClean="0"/>
              <a:t>Experiences:</a:t>
            </a:r>
          </a:p>
          <a:p>
            <a:pPr marL="0" indent="0">
              <a:buNone/>
            </a:pPr>
            <a:r>
              <a:rPr lang="en-GB" sz="2400" dirty="0" smtClean="0"/>
              <a:t>       Central </a:t>
            </a:r>
            <a:r>
              <a:rPr lang="en-GB" sz="2400" dirty="0"/>
              <a:t>to the </a:t>
            </a:r>
            <a:r>
              <a:rPr lang="en-GB" sz="2400" dirty="0" err="1"/>
              <a:t>Magento</a:t>
            </a:r>
            <a:r>
              <a:rPr lang="en-GB" sz="2400" dirty="0"/>
              <a:t> 2.0 platform is an engaging,</a:t>
            </a:r>
          </a:p>
          <a:p>
            <a:pPr marL="0" indent="0">
              <a:buNone/>
            </a:pPr>
            <a:r>
              <a:rPr lang="en-GB" sz="2400" dirty="0"/>
              <a:t>      </a:t>
            </a:r>
            <a:r>
              <a:rPr lang="en-GB" sz="2400" dirty="0" smtClean="0"/>
              <a:t> seamless </a:t>
            </a:r>
            <a:r>
              <a:rPr lang="en-GB" sz="2400" dirty="0"/>
              <a:t>and personalised customer experience across</a:t>
            </a:r>
          </a:p>
          <a:p>
            <a:pPr marL="0" indent="0">
              <a:buNone/>
            </a:pPr>
            <a:r>
              <a:rPr lang="en-GB" sz="2400" dirty="0"/>
              <a:t>      </a:t>
            </a:r>
            <a:r>
              <a:rPr lang="en-GB" sz="2400" dirty="0" smtClean="0"/>
              <a:t> any </a:t>
            </a:r>
            <a:r>
              <a:rPr lang="en-GB" sz="2400" dirty="0"/>
              <a:t>device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r>
              <a:rPr lang="en-GB" sz="2800" b="1" dirty="0" smtClean="0"/>
              <a:t>Enterprise-grade Scalability and Performance</a:t>
            </a:r>
            <a:r>
              <a:rPr lang="en-GB" b="1" dirty="0" smtClean="0"/>
              <a:t>:</a:t>
            </a:r>
          </a:p>
          <a:p>
            <a:pPr marL="0" indent="0">
              <a:buNone/>
            </a:pPr>
            <a:r>
              <a:rPr lang="en-GB" sz="2200" dirty="0" smtClean="0"/>
              <a:t>      Featuring </a:t>
            </a:r>
            <a:r>
              <a:rPr lang="en-GB" sz="2200" dirty="0"/>
              <a:t>over 50% faster page load speeds across </a:t>
            </a:r>
            <a:r>
              <a:rPr lang="en-GB" sz="2200" dirty="0" err="1" smtClean="0"/>
              <a:t>catalog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 smtClean="0"/>
              <a:t>      </a:t>
            </a:r>
            <a:r>
              <a:rPr lang="en-GB" sz="2200" dirty="0"/>
              <a:t>and </a:t>
            </a:r>
            <a:r>
              <a:rPr lang="en-GB" sz="2200" dirty="0" smtClean="0"/>
              <a:t>checkout pages</a:t>
            </a:r>
            <a:r>
              <a:rPr lang="en-GB" sz="2200" dirty="0"/>
              <a:t>, performance lies at the heart of </a:t>
            </a:r>
            <a:r>
              <a:rPr lang="en-GB" sz="2200" dirty="0" err="1"/>
              <a:t>Magento</a:t>
            </a:r>
            <a:r>
              <a:rPr lang="en-GB" sz="2200" dirty="0"/>
              <a:t> </a:t>
            </a:r>
            <a:r>
              <a:rPr lang="en-GB" sz="2200" dirty="0" smtClean="0"/>
              <a:t>2.0 </a:t>
            </a:r>
          </a:p>
          <a:p>
            <a:pPr marL="0" indent="0">
              <a:buNone/>
            </a:pPr>
            <a:r>
              <a:rPr lang="en-GB" sz="2200" dirty="0" smtClean="0"/>
              <a:t>       to enhance the customer experience </a:t>
            </a:r>
            <a:r>
              <a:rPr lang="en-GB" sz="2200" dirty="0"/>
              <a:t>and improve conversion rates</a:t>
            </a:r>
            <a:r>
              <a:rPr lang="en-GB" sz="2400" dirty="0"/>
              <a:t>.</a:t>
            </a:r>
            <a:endParaRPr lang="en-GB" sz="2400" b="1" dirty="0" smtClean="0"/>
          </a:p>
          <a:p>
            <a:pPr marL="0" indent="0">
              <a:buNone/>
            </a:pPr>
            <a:endParaRPr lang="en-GB" sz="2400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pPr marL="0" indent="0">
              <a:buNone/>
            </a:pPr>
            <a:r>
              <a:rPr lang="en-GB" dirty="0" smtClean="0"/>
              <a:t>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99" y="640445"/>
            <a:ext cx="1642155" cy="1645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98" y="4723311"/>
            <a:ext cx="1773577" cy="17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00" y="0"/>
            <a:ext cx="8911687" cy="128089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4" y="1280890"/>
            <a:ext cx="9838540" cy="5224414"/>
          </a:xfrm>
        </p:spPr>
        <p:txBody>
          <a:bodyPr>
            <a:normAutofit fontScale="25000" lnSpcReduction="20000"/>
          </a:bodyPr>
          <a:lstStyle/>
          <a:p>
            <a:endParaRPr lang="en-GB" sz="6000" b="1" dirty="0" smtClean="0"/>
          </a:p>
          <a:p>
            <a:r>
              <a:rPr lang="en-GB" sz="9600" b="1" dirty="0" smtClean="0"/>
              <a:t>Secure Payments:</a:t>
            </a:r>
          </a:p>
          <a:p>
            <a:pPr marL="0" indent="0">
              <a:buNone/>
            </a:pPr>
            <a:r>
              <a:rPr lang="en-GB" sz="2900" dirty="0" smtClean="0"/>
              <a:t>      </a:t>
            </a:r>
            <a:r>
              <a:rPr lang="en-GB" sz="7200" dirty="0" smtClean="0"/>
              <a:t>Security </a:t>
            </a:r>
            <a:r>
              <a:rPr lang="en-GB" sz="7200" dirty="0"/>
              <a:t>is a key component of </a:t>
            </a:r>
            <a:r>
              <a:rPr lang="en-GB" sz="7200" dirty="0" err="1"/>
              <a:t>Magento</a:t>
            </a:r>
            <a:r>
              <a:rPr lang="en-GB" sz="7200" dirty="0"/>
              <a:t> 2.0,</a:t>
            </a:r>
          </a:p>
          <a:p>
            <a:pPr marL="0" indent="0">
              <a:buNone/>
            </a:pPr>
            <a:r>
              <a:rPr lang="en-GB" sz="7200" dirty="0"/>
              <a:t>    with tight out-of-the-box with PayPal, Braintree,</a:t>
            </a:r>
          </a:p>
          <a:p>
            <a:pPr marL="0" indent="0">
              <a:buNone/>
            </a:pPr>
            <a:r>
              <a:rPr lang="en-GB" sz="7200" dirty="0"/>
              <a:t>    </a:t>
            </a:r>
            <a:r>
              <a:rPr lang="en-GB" sz="7200" dirty="0" smtClean="0"/>
              <a:t>and </a:t>
            </a:r>
            <a:r>
              <a:rPr lang="en-GB" sz="7200" dirty="0"/>
              <a:t>Authorize.net payment gateways.</a:t>
            </a:r>
          </a:p>
          <a:p>
            <a:pPr marL="0" indent="0">
              <a:buNone/>
            </a:pPr>
            <a:endParaRPr lang="en-GB" sz="2600" b="1" dirty="0"/>
          </a:p>
          <a:p>
            <a:endParaRPr lang="en-GB" sz="2400" b="1" dirty="0" smtClean="0"/>
          </a:p>
          <a:p>
            <a:endParaRPr lang="en-GB" sz="2400" b="1" dirty="0" smtClean="0"/>
          </a:p>
          <a:p>
            <a:endParaRPr lang="en-GB" sz="2400" b="1" dirty="0"/>
          </a:p>
          <a:p>
            <a:endParaRPr lang="en-GB" sz="2400" b="1" dirty="0" smtClean="0"/>
          </a:p>
          <a:p>
            <a:endParaRPr lang="en-GB" sz="9600" b="1" dirty="0"/>
          </a:p>
          <a:p>
            <a:r>
              <a:rPr lang="en-GB" sz="9600" b="1" dirty="0"/>
              <a:t>Easier Maintenance and </a:t>
            </a:r>
            <a:r>
              <a:rPr lang="en-GB" sz="9600" b="1" dirty="0" smtClean="0"/>
              <a:t>Upgrades</a:t>
            </a:r>
            <a:r>
              <a:rPr lang="en-GB" sz="6000" b="1" dirty="0" smtClean="0"/>
              <a:t>:</a:t>
            </a:r>
          </a:p>
          <a:p>
            <a:pPr marL="0" indent="0">
              <a:buNone/>
            </a:pPr>
            <a:r>
              <a:rPr lang="en-GB" sz="7200" b="1" dirty="0"/>
              <a:t> </a:t>
            </a:r>
            <a:r>
              <a:rPr lang="en-GB" sz="7200" b="1" dirty="0" smtClean="0"/>
              <a:t>      </a:t>
            </a:r>
            <a:r>
              <a:rPr lang="en-GB" sz="7200" dirty="0" smtClean="0"/>
              <a:t>An </a:t>
            </a:r>
            <a:r>
              <a:rPr lang="en-GB" sz="7200" dirty="0"/>
              <a:t>overhauled, modern and modular architecture </a:t>
            </a:r>
            <a:endParaRPr lang="en-GB" sz="7200" dirty="0" smtClean="0"/>
          </a:p>
          <a:p>
            <a:pPr marL="0" indent="0">
              <a:buNone/>
            </a:pPr>
            <a:r>
              <a:rPr lang="en-GB" sz="7200" dirty="0" smtClean="0"/>
              <a:t>      empowers </a:t>
            </a:r>
            <a:r>
              <a:rPr lang="en-GB" sz="7200" dirty="0"/>
              <a:t>the functionality provided by </a:t>
            </a:r>
            <a:r>
              <a:rPr lang="en-GB" sz="7200" dirty="0" err="1"/>
              <a:t>Magento</a:t>
            </a:r>
            <a:r>
              <a:rPr lang="en-GB" sz="7200" dirty="0"/>
              <a:t> 2.0, </a:t>
            </a:r>
            <a:r>
              <a:rPr lang="en-GB" sz="7200" dirty="0" smtClean="0"/>
              <a:t>providing</a:t>
            </a:r>
          </a:p>
          <a:p>
            <a:pPr marL="0" indent="0">
              <a:buNone/>
            </a:pPr>
            <a:r>
              <a:rPr lang="en-GB" sz="7200" dirty="0" smtClean="0"/>
              <a:t>      </a:t>
            </a:r>
            <a:r>
              <a:rPr lang="en-GB" sz="7200" dirty="0"/>
              <a:t>unsurpassed scope and flexibility</a:t>
            </a:r>
            <a:r>
              <a:rPr lang="en-GB" sz="5000" dirty="0"/>
              <a:t>.</a:t>
            </a:r>
            <a:endParaRPr lang="en-GB" sz="5000" b="1" dirty="0" smtClean="0"/>
          </a:p>
          <a:p>
            <a:pPr marL="0" indent="0">
              <a:buNone/>
            </a:pPr>
            <a:endParaRPr lang="en-GB" sz="5000" b="1" dirty="0" smtClean="0"/>
          </a:p>
          <a:p>
            <a:endParaRPr lang="en-GB" sz="2400" b="1" dirty="0"/>
          </a:p>
          <a:p>
            <a:endParaRPr lang="en-GB" sz="2400" b="1" dirty="0" smtClean="0"/>
          </a:p>
          <a:p>
            <a:endParaRPr lang="en-GB" sz="2400" b="1" dirty="0"/>
          </a:p>
          <a:p>
            <a:endParaRPr lang="en-GB" sz="2400" b="1" dirty="0" smtClean="0"/>
          </a:p>
          <a:p>
            <a:endParaRPr lang="en-GB" sz="2400" b="1" dirty="0"/>
          </a:p>
          <a:p>
            <a:endParaRPr lang="en-GB" sz="2400" b="1" dirty="0" smtClean="0"/>
          </a:p>
          <a:p>
            <a:pPr marL="0" indent="0">
              <a:buNone/>
            </a:pPr>
            <a:r>
              <a:rPr lang="en-GB" sz="2400" b="1" dirty="0"/>
              <a:t> </a:t>
            </a:r>
            <a:r>
              <a:rPr lang="en-GB" sz="2400" b="1" dirty="0" smtClean="0"/>
              <a:t>   </a:t>
            </a:r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766" y="1280890"/>
            <a:ext cx="1785846" cy="1697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7" y="3703321"/>
            <a:ext cx="1701732" cy="1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3200" dirty="0" smtClean="0"/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dirty="0" smtClean="0"/>
              <a:t>   GOOD BYE          </a:t>
            </a:r>
            <a:r>
              <a:rPr lang="en-GB" sz="2800" dirty="0" smtClean="0"/>
              <a:t>&amp;</a:t>
            </a:r>
          </a:p>
          <a:p>
            <a:pPr marL="0" indent="0">
              <a:buNone/>
            </a:pPr>
            <a:r>
              <a:rPr lang="en-GB" dirty="0" smtClean="0"/>
              <a:t>                                                                          </a:t>
            </a:r>
            <a:r>
              <a:rPr lang="en-GB" sz="3200" dirty="0" smtClean="0"/>
              <a:t>THANK YOU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     </a:t>
            </a:r>
            <a:r>
              <a:rPr lang="en-GB" sz="3600" b="1" u="sng" dirty="0" smtClean="0"/>
              <a:t>ANY QUESTIONS</a:t>
            </a:r>
            <a:endParaRPr lang="en-GB" sz="3600" b="1" u="sng" dirty="0"/>
          </a:p>
        </p:txBody>
      </p:sp>
    </p:spTree>
    <p:extLst>
      <p:ext uri="{BB962C8B-B14F-4D97-AF65-F5344CB8AC3E}">
        <p14:creationId xmlns:p14="http://schemas.microsoft.com/office/powerpoint/2010/main" val="15402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661" y="256941"/>
            <a:ext cx="8915399" cy="2262781"/>
          </a:xfrm>
        </p:spPr>
        <p:txBody>
          <a:bodyPr>
            <a:normAutofit/>
          </a:bodyPr>
          <a:lstStyle/>
          <a:p>
            <a:r>
              <a:rPr lang="en-GB" sz="6000" dirty="0" smtClean="0"/>
              <a:t>MAGENTO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971" y="3204132"/>
            <a:ext cx="8288652" cy="3275045"/>
          </a:xfrm>
        </p:spPr>
        <p:txBody>
          <a:bodyPr>
            <a:noAutofit/>
          </a:bodyPr>
          <a:lstStyle/>
          <a:p>
            <a:r>
              <a:rPr lang="en-GB" sz="3200" b="1" dirty="0" err="1">
                <a:solidFill>
                  <a:srgbClr val="4D4D4D"/>
                </a:solidFill>
                <a:latin typeface="Roboto Slab"/>
              </a:rPr>
              <a:t>Magento</a:t>
            </a:r>
            <a:r>
              <a:rPr lang="en-GB" sz="3200" b="1" dirty="0">
                <a:solidFill>
                  <a:srgbClr val="4D4D4D"/>
                </a:solidFill>
                <a:latin typeface="Roboto Slab"/>
              </a:rPr>
              <a:t> </a:t>
            </a:r>
            <a:r>
              <a:rPr lang="en-GB" sz="3200" dirty="0">
                <a:solidFill>
                  <a:srgbClr val="4D4D4D"/>
                </a:solidFill>
                <a:latin typeface="Roboto Slab"/>
              </a:rPr>
              <a:t>is an ecommerce platform built on </a:t>
            </a:r>
            <a:r>
              <a:rPr lang="en-GB" sz="3200" dirty="0">
                <a:solidFill>
                  <a:srgbClr val="4A8EC6"/>
                </a:solidFill>
                <a:latin typeface="Roboto Slab"/>
                <a:hlinkClick r:id="rId2"/>
              </a:rPr>
              <a:t>open source</a:t>
            </a:r>
            <a:r>
              <a:rPr lang="en-GB" sz="3200" dirty="0">
                <a:solidFill>
                  <a:srgbClr val="4D4D4D"/>
                </a:solidFill>
                <a:latin typeface="Roboto Slab"/>
              </a:rPr>
              <a:t> technology which provides online merchants with a flexible shopping cart </a:t>
            </a:r>
            <a:r>
              <a:rPr lang="en-GB" sz="3200" dirty="0" smtClean="0">
                <a:solidFill>
                  <a:srgbClr val="4D4D4D"/>
                </a:solidFill>
                <a:latin typeface="Roboto Slab"/>
              </a:rPr>
              <a:t>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2718" r="7551" b="1771"/>
          <a:stretch/>
        </p:blipFill>
        <p:spPr>
          <a:xfrm>
            <a:off x="8699863" y="444137"/>
            <a:ext cx="1854926" cy="20378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348" y="0"/>
            <a:ext cx="8911687" cy="128089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9" y="1004551"/>
            <a:ext cx="8915400" cy="5760313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A53010"/>
              </a:buClr>
            </a:pP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We believe that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Magento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 </a:t>
            </a:r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one of the best ecommerce platforms available today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with editions ranging from community open source, to massive, large-scale enterprise SaaS 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(Software as a service</a:t>
            </a: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based 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systems</a:t>
            </a: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lvl="0" indent="0">
              <a:buClr>
                <a:srgbClr val="A53010"/>
              </a:buClr>
              <a:buNone/>
            </a:pPr>
            <a:endParaRPr lang="en-GB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A53010"/>
              </a:buClr>
            </a:pP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Offers 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powerful marketing, search engine optimization, and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catalog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management tools.</a:t>
            </a:r>
          </a:p>
          <a:p>
            <a:pPr lvl="0">
              <a:buClr>
                <a:srgbClr val="A53010"/>
              </a:buClr>
            </a:pPr>
            <a:endParaRPr lang="en-GB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en-GB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A53010"/>
              </a:buClr>
              <a:buNone/>
            </a:pPr>
            <a:r>
              <a:rPr lang="en-GB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0" indent="0">
              <a:buClr>
                <a:srgbClr val="A53010"/>
              </a:buClr>
              <a:buNone/>
            </a:pP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GB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3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9373" y="5248322"/>
            <a:ext cx="8911687" cy="128089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752" y="115910"/>
            <a:ext cx="10298247" cy="6742090"/>
          </a:xfrm>
        </p:spPr>
        <p:txBody>
          <a:bodyPr/>
          <a:lstStyle/>
          <a:p>
            <a:r>
              <a:rPr lang="en-GB" sz="3200" b="1" dirty="0" smtClean="0"/>
              <a:t> Features:</a:t>
            </a:r>
            <a:endParaRPr lang="en-GB" sz="3200" b="1" dirty="0"/>
          </a:p>
          <a:p>
            <a:r>
              <a:rPr lang="en-GB" sz="2400" dirty="0" err="1"/>
              <a:t>Magento</a:t>
            </a:r>
            <a:r>
              <a:rPr lang="en-GB" sz="2400" dirty="0"/>
              <a:t> provides different payment methods such as credit cards, PayPal, cheques, money order, Google checkouts.</a:t>
            </a:r>
          </a:p>
          <a:p>
            <a:r>
              <a:rPr lang="en-GB" sz="2400" dirty="0"/>
              <a:t>It provides shipping of products in one order to the multiple addresses.</a:t>
            </a:r>
          </a:p>
          <a:p>
            <a:r>
              <a:rPr lang="en-GB" sz="2400" dirty="0"/>
              <a:t>Easy to manage the orders by using admin panel.</a:t>
            </a:r>
          </a:p>
          <a:p>
            <a:r>
              <a:rPr lang="en-GB" sz="2400" dirty="0"/>
              <a:t>It provides order of product status and history of product. It also supports e-mail and RSS </a:t>
            </a:r>
            <a:r>
              <a:rPr lang="en-GB" sz="2400" dirty="0"/>
              <a:t>(Rich Site Summary</a:t>
            </a:r>
            <a:r>
              <a:rPr lang="en-GB" sz="2400" dirty="0" smtClean="0"/>
              <a:t>) feeds</a:t>
            </a:r>
            <a:r>
              <a:rPr lang="en-GB" sz="2400" dirty="0"/>
              <a:t>.</a:t>
            </a:r>
          </a:p>
          <a:p>
            <a:r>
              <a:rPr lang="en-GB" sz="2400" dirty="0"/>
              <a:t>It supports for multiple languages, different countries currencies and tax rates.</a:t>
            </a:r>
          </a:p>
          <a:p>
            <a:r>
              <a:rPr lang="en-GB" sz="2400" dirty="0"/>
              <a:t>It filters the products and displays in grid or list format.</a:t>
            </a:r>
          </a:p>
          <a:p>
            <a:r>
              <a:rPr lang="en-GB" sz="2400" dirty="0"/>
              <a:t>It makes simple to browse the products. It has features such as image zoom-in and checking of stock availability.</a:t>
            </a:r>
          </a:p>
          <a:p>
            <a:r>
              <a:rPr lang="en-GB" sz="2400" dirty="0"/>
              <a:t>It has built-in SEO (Search Engine Optimization).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152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80" y="0"/>
            <a:ext cx="8911687" cy="128089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789" y="1481070"/>
            <a:ext cx="8915400" cy="4958186"/>
          </a:xfrm>
        </p:spPr>
        <p:txBody>
          <a:bodyPr>
            <a:noAutofit/>
          </a:bodyPr>
          <a:lstStyle/>
          <a:p>
            <a:pPr marL="0" indent="0">
              <a:buClr>
                <a:srgbClr val="A53010"/>
              </a:buClr>
              <a:buNone/>
            </a:pP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en-GB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History</a:t>
            </a:r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>
              <a:buClr>
                <a:srgbClr val="A53010"/>
              </a:buClr>
            </a:pP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GB" sz="3200" dirty="0" err="1"/>
              <a:t>Magento</a:t>
            </a:r>
            <a:r>
              <a:rPr lang="en-GB" sz="3200" dirty="0"/>
              <a:t> was developed by </a:t>
            </a:r>
            <a:r>
              <a:rPr lang="en-GB" sz="3200" i="1" dirty="0" err="1"/>
              <a:t>Varien</a:t>
            </a:r>
            <a:r>
              <a:rPr lang="en-GB" sz="3200" i="1" dirty="0"/>
              <a:t>      Inc.</a:t>
            </a:r>
            <a:r>
              <a:rPr lang="en-GB" sz="3200" dirty="0"/>
              <a:t> and initially released on </a:t>
            </a:r>
            <a:r>
              <a:rPr lang="en-GB" sz="3200" i="1" dirty="0"/>
              <a:t>March 31, 2008.</a:t>
            </a:r>
            <a:endParaRPr lang="en-GB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039"/>
            <a:ext cx="8915400" cy="4533183"/>
          </a:xfrm>
        </p:spPr>
        <p:txBody>
          <a:bodyPr>
            <a:normAutofit lnSpcReduction="10000"/>
          </a:bodyPr>
          <a:lstStyle/>
          <a:p>
            <a:r>
              <a:rPr lang="en-GB" sz="3200" dirty="0" smtClean="0"/>
              <a:t> </a:t>
            </a:r>
            <a:r>
              <a:rPr lang="en-GB" sz="3200" b="1" dirty="0" smtClean="0"/>
              <a:t>Advantages: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2400" dirty="0"/>
              <a:t>It is user friendly E-commerce software.</a:t>
            </a:r>
          </a:p>
          <a:p>
            <a:r>
              <a:rPr lang="en-GB" sz="2400" dirty="0"/>
              <a:t>It is compatible with Smartphone's, tablets and other mobile devices.</a:t>
            </a:r>
          </a:p>
          <a:p>
            <a:r>
              <a:rPr lang="en-GB" sz="2400" dirty="0"/>
              <a:t>It provides multiple payment options so every visitor can make payment based on their preferred payment gateway.</a:t>
            </a:r>
          </a:p>
          <a:p>
            <a:r>
              <a:rPr lang="en-GB" sz="2400" dirty="0"/>
              <a:t>It has many extensions which supports for the development of an online store.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7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9099"/>
            <a:ext cx="8915400" cy="4752123"/>
          </a:xfrm>
        </p:spPr>
        <p:txBody>
          <a:bodyPr/>
          <a:lstStyle/>
          <a:p>
            <a:r>
              <a:rPr lang="en-GB" sz="3200" b="1" dirty="0" smtClean="0">
                <a:solidFill>
                  <a:srgbClr val="121214"/>
                </a:solidFill>
                <a:latin typeface="Verdana" panose="020B0604030504040204" pitchFamily="34" charset="0"/>
              </a:rPr>
              <a:t> Disadvantages:</a:t>
            </a:r>
          </a:p>
          <a:p>
            <a:pPr marL="0" indent="0">
              <a:buNone/>
            </a:pPr>
            <a:endParaRPr lang="en-GB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Magento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 uses larger disk space and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It takes much time to build the customized functionality.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It is very slow compared to other E-commerce sites.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It needs proper hosting environment, if the hosting environment is improper the user can face the problems.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47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834"/>
            <a:ext cx="8911687" cy="128089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04552"/>
            <a:ext cx="8915400" cy="4906670"/>
          </a:xfrm>
        </p:spPr>
        <p:txBody>
          <a:bodyPr>
            <a:normAutofit/>
          </a:bodyPr>
          <a:lstStyle/>
          <a:p>
            <a:r>
              <a:rPr lang="en-GB" sz="3500" cap="all" dirty="0" smtClean="0">
                <a:solidFill>
                  <a:srgbClr val="4A8EC6"/>
                </a:solidFill>
                <a:latin typeface="Dense-Regular"/>
              </a:rPr>
              <a:t> BENEFITS </a:t>
            </a:r>
            <a:r>
              <a:rPr lang="en-GB" sz="3500" cap="all" dirty="0">
                <a:solidFill>
                  <a:srgbClr val="4A8EC6"/>
                </a:solidFill>
                <a:latin typeface="Dense-Regular"/>
              </a:rPr>
              <a:t>OF USING </a:t>
            </a:r>
            <a:r>
              <a:rPr lang="en-GB" sz="3500" cap="all" dirty="0" smtClean="0">
                <a:solidFill>
                  <a:srgbClr val="4A8EC6"/>
                </a:solidFill>
                <a:latin typeface="Dense-Regular"/>
              </a:rPr>
              <a:t>MAGENTO:</a:t>
            </a:r>
            <a:endParaRPr lang="en-GB" sz="3500" cap="all" dirty="0">
              <a:solidFill>
                <a:srgbClr val="4A8EC6"/>
              </a:solidFill>
              <a:latin typeface="Dense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4D4D4D"/>
                </a:solidFill>
                <a:latin typeface="Roboto Slab"/>
              </a:rPr>
              <a:t>Easy to install and add additional layouts and plug-ins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4D4D4D"/>
                </a:solidFill>
                <a:latin typeface="Roboto Slab"/>
              </a:rPr>
              <a:t>Open source technology that offers flexible, scalable ecommerce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4D4D4D"/>
                </a:solidFill>
                <a:latin typeface="Roboto Slab"/>
              </a:rPr>
              <a:t>Effective and cost sensitive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4D4D4D"/>
                </a:solidFill>
                <a:latin typeface="Roboto Slab"/>
              </a:rPr>
              <a:t>Allows for various discounts and promotions during check-out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4D4D4D"/>
                </a:solidFill>
                <a:latin typeface="Roboto Slab"/>
              </a:rPr>
              <a:t>Provides more than 50 payment gateways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9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b="1" dirty="0" smtClean="0"/>
              <a:t>          </a:t>
            </a:r>
            <a:endParaRPr lang="en-GB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28089" r="3131" b="27394"/>
          <a:stretch/>
        </p:blipFill>
        <p:spPr>
          <a:xfrm>
            <a:off x="3435531" y="2133600"/>
            <a:ext cx="7001692" cy="1867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849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566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Century Gothic</vt:lpstr>
      <vt:lpstr>Dense-Regular</vt:lpstr>
      <vt:lpstr>Droid Sans</vt:lpstr>
      <vt:lpstr>fs_melight</vt:lpstr>
      <vt:lpstr>Roboto Slab</vt:lpstr>
      <vt:lpstr>Verdana</vt:lpstr>
      <vt:lpstr>Wingdings 3</vt:lpstr>
      <vt:lpstr>Wisp</vt:lpstr>
      <vt:lpstr>INTRODUCTION</vt:lpstr>
      <vt:lpstr>MAGENTO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History:</vt:lpstr>
      <vt:lpstr>Magento 2 Features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</dc:creator>
  <cp:lastModifiedBy>Zum</cp:lastModifiedBy>
  <cp:revision>27</cp:revision>
  <dcterms:created xsi:type="dcterms:W3CDTF">2016-04-05T15:17:31Z</dcterms:created>
  <dcterms:modified xsi:type="dcterms:W3CDTF">2016-04-06T12:00:25Z</dcterms:modified>
</cp:coreProperties>
</file>