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9" r:id="rId4"/>
    <p:sldId id="283" r:id="rId5"/>
    <p:sldId id="285" r:id="rId6"/>
    <p:sldId id="284" r:id="rId7"/>
    <p:sldId id="300" r:id="rId8"/>
    <p:sldId id="301" r:id="rId9"/>
    <p:sldId id="307" r:id="rId10"/>
    <p:sldId id="308" r:id="rId11"/>
    <p:sldId id="281" r:id="rId12"/>
    <p:sldId id="302" r:id="rId13"/>
    <p:sldId id="295" r:id="rId14"/>
    <p:sldId id="287" r:id="rId15"/>
    <p:sldId id="289" r:id="rId16"/>
    <p:sldId id="290" r:id="rId17"/>
    <p:sldId id="291" r:id="rId18"/>
    <p:sldId id="292" r:id="rId19"/>
    <p:sldId id="297" r:id="rId20"/>
    <p:sldId id="298" r:id="rId21"/>
    <p:sldId id="303" r:id="rId22"/>
    <p:sldId id="299" r:id="rId23"/>
    <p:sldId id="309" r:id="rId24"/>
    <p:sldId id="305" r:id="rId25"/>
    <p:sldId id="306" r:id="rId26"/>
    <p:sldId id="304" r:id="rId27"/>
    <p:sldId id="277" r:id="rId28"/>
    <p:sldId id="276" r:id="rId29"/>
    <p:sldId id="27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0327" autoAdjust="0"/>
  </p:normalViewPr>
  <p:slideViewPr>
    <p:cSldViewPr snapToGrid="0">
      <p:cViewPr varScale="1">
        <p:scale>
          <a:sx n="77" d="100"/>
          <a:sy n="77" d="100"/>
        </p:scale>
        <p:origin x="749" y="91"/>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EXP</a:t>
            </a:r>
            <a:r>
              <a:rPr lang="en-US" baseline="0" dirty="0"/>
              <a:t> 1</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5429267606462962E-2"/>
          <c:y val="0.14718253968253969"/>
          <c:w val="0.90934311955233904"/>
          <c:h val="0.56041338582677169"/>
        </c:manualLayout>
      </c:layout>
      <c:lineChart>
        <c:grouping val="standard"/>
        <c:varyColors val="0"/>
        <c:ser>
          <c:idx val="0"/>
          <c:order val="0"/>
          <c:tx>
            <c:strRef>
              <c:f>Sheet1!$B$1</c:f>
              <c:strCache>
                <c:ptCount val="1"/>
                <c:pt idx="0">
                  <c:v>Glucose Level (mg/dL)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Sheet1!$A$2:$A$11</c:f>
              <c:strCache>
                <c:ptCount val="10"/>
                <c:pt idx="0">
                  <c:v>Excellent</c:v>
                </c:pt>
                <c:pt idx="1">
                  <c:v>Normal</c:v>
                </c:pt>
                <c:pt idx="2">
                  <c:v>Borderline</c:v>
                </c:pt>
                <c:pt idx="3">
                  <c:v>Prediabetes</c:v>
                </c:pt>
                <c:pt idx="4">
                  <c:v>Diabetes</c:v>
                </c:pt>
                <c:pt idx="5">
                  <c:v>Dangerous</c:v>
                </c:pt>
                <c:pt idx="6">
                  <c:v>Excellent</c:v>
                </c:pt>
                <c:pt idx="7">
                  <c:v>Normal</c:v>
                </c:pt>
                <c:pt idx="8">
                  <c:v>Borderline</c:v>
                </c:pt>
                <c:pt idx="9">
                  <c:v>Prediabetes</c:v>
                </c:pt>
              </c:strCache>
            </c:strRef>
          </c:cat>
          <c:val>
            <c:numRef>
              <c:f>Sheet1!$B$2:$B$11</c:f>
              <c:numCache>
                <c:formatCode>General</c:formatCode>
                <c:ptCount val="10"/>
                <c:pt idx="0">
                  <c:v>85</c:v>
                </c:pt>
                <c:pt idx="1">
                  <c:v>115</c:v>
                </c:pt>
                <c:pt idx="2">
                  <c:v>125</c:v>
                </c:pt>
                <c:pt idx="3">
                  <c:v>140</c:v>
                </c:pt>
                <c:pt idx="4">
                  <c:v>160</c:v>
                </c:pt>
                <c:pt idx="5">
                  <c:v>185</c:v>
                </c:pt>
                <c:pt idx="6">
                  <c:v>78</c:v>
                </c:pt>
                <c:pt idx="7">
                  <c:v>105</c:v>
                </c:pt>
                <c:pt idx="8">
                  <c:v>132</c:v>
                </c:pt>
                <c:pt idx="9">
                  <c:v>155</c:v>
                </c:pt>
              </c:numCache>
            </c:numRef>
          </c:val>
          <c:smooth val="0"/>
          <c:extLst>
            <c:ext xmlns:c16="http://schemas.microsoft.com/office/drawing/2014/chart" uri="{C3380CC4-5D6E-409C-BE32-E72D297353CC}">
              <c16:uniqueId val="{00000000-0C4A-4C4B-A0B3-5C1BFA772821}"/>
            </c:ext>
          </c:extLst>
        </c:ser>
        <c:ser>
          <c:idx val="1"/>
          <c:order val="1"/>
          <c:tx>
            <c:strRef>
              <c:f>Sheet1!$C$1</c:f>
              <c:strCache>
                <c:ptCount val="1"/>
                <c:pt idx="0">
                  <c:v>Temperature Level (°F)</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Sheet1!$A$2:$A$11</c:f>
              <c:strCache>
                <c:ptCount val="10"/>
                <c:pt idx="0">
                  <c:v>Excellent</c:v>
                </c:pt>
                <c:pt idx="1">
                  <c:v>Normal</c:v>
                </c:pt>
                <c:pt idx="2">
                  <c:v>Borderline</c:v>
                </c:pt>
                <c:pt idx="3">
                  <c:v>Prediabetes</c:v>
                </c:pt>
                <c:pt idx="4">
                  <c:v>Diabetes</c:v>
                </c:pt>
                <c:pt idx="5">
                  <c:v>Dangerous</c:v>
                </c:pt>
                <c:pt idx="6">
                  <c:v>Excellent</c:v>
                </c:pt>
                <c:pt idx="7">
                  <c:v>Normal</c:v>
                </c:pt>
                <c:pt idx="8">
                  <c:v>Borderline</c:v>
                </c:pt>
                <c:pt idx="9">
                  <c:v>Prediabetes</c:v>
                </c:pt>
              </c:strCache>
            </c:strRef>
          </c:cat>
          <c:val>
            <c:numRef>
              <c:f>Sheet1!$C$2:$C$11</c:f>
              <c:numCache>
                <c:formatCode>General</c:formatCode>
                <c:ptCount val="10"/>
                <c:pt idx="0">
                  <c:v>97.7</c:v>
                </c:pt>
                <c:pt idx="1">
                  <c:v>99</c:v>
                </c:pt>
                <c:pt idx="2">
                  <c:v>98.2</c:v>
                </c:pt>
                <c:pt idx="3">
                  <c:v>99.5</c:v>
                </c:pt>
                <c:pt idx="4">
                  <c:v>98.6</c:v>
                </c:pt>
                <c:pt idx="5">
                  <c:v>100</c:v>
                </c:pt>
                <c:pt idx="6">
                  <c:v>97.3</c:v>
                </c:pt>
                <c:pt idx="7">
                  <c:v>99.1</c:v>
                </c:pt>
                <c:pt idx="8">
                  <c:v>98.1</c:v>
                </c:pt>
                <c:pt idx="9">
                  <c:v>99.7</c:v>
                </c:pt>
              </c:numCache>
            </c:numRef>
          </c:val>
          <c:smooth val="0"/>
          <c:extLst>
            <c:ext xmlns:c16="http://schemas.microsoft.com/office/drawing/2014/chart" uri="{C3380CC4-5D6E-409C-BE32-E72D297353CC}">
              <c16:uniqueId val="{00000001-0C4A-4C4B-A0B3-5C1BFA772821}"/>
            </c:ext>
          </c:extLst>
        </c:ser>
        <c:dLbls>
          <c:showLegendKey val="0"/>
          <c:showVal val="0"/>
          <c:showCatName val="0"/>
          <c:showSerName val="0"/>
          <c:showPercent val="0"/>
          <c:showBubbleSize val="0"/>
        </c:dLbls>
        <c:marker val="1"/>
        <c:smooth val="0"/>
        <c:axId val="1290376464"/>
        <c:axId val="1290378432"/>
      </c:lineChart>
      <c:catAx>
        <c:axId val="1290376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0378432"/>
        <c:crosses val="autoZero"/>
        <c:auto val="1"/>
        <c:lblAlgn val="ctr"/>
        <c:lblOffset val="100"/>
        <c:noMultiLvlLbl val="0"/>
      </c:catAx>
      <c:valAx>
        <c:axId val="12903784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03764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A3742-6855-4CA0-AF66-C7A926D0BB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033C600-783B-4960-906C-1F48EC7D02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2B9CBFB-F07D-41BB-A22E-27C2A7B010E6}"/>
              </a:ext>
            </a:extLst>
          </p:cNvPr>
          <p:cNvSpPr>
            <a:spLocks noGrp="1"/>
          </p:cNvSpPr>
          <p:nvPr>
            <p:ph type="dt" sz="half" idx="10"/>
          </p:nvPr>
        </p:nvSpPr>
        <p:spPr/>
        <p:txBody>
          <a:bodyPr/>
          <a:lstStyle/>
          <a:p>
            <a:fld id="{A435B211-34CF-46BB-8A82-51AFEDD33743}" type="datetimeFigureOut">
              <a:rPr lang="en-IN" smtClean="0"/>
              <a:t>13-01-2024</a:t>
            </a:fld>
            <a:endParaRPr lang="en-IN"/>
          </a:p>
        </p:txBody>
      </p:sp>
      <p:sp>
        <p:nvSpPr>
          <p:cNvPr id="5" name="Footer Placeholder 4">
            <a:extLst>
              <a:ext uri="{FF2B5EF4-FFF2-40B4-BE49-F238E27FC236}">
                <a16:creationId xmlns:a16="http://schemas.microsoft.com/office/drawing/2014/main" id="{032D8956-70EB-4D7F-A709-CF5B2F3E06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AAB8CF-60BF-42D6-9B42-0F2A3D4BC65E}"/>
              </a:ext>
            </a:extLst>
          </p:cNvPr>
          <p:cNvSpPr>
            <a:spLocks noGrp="1"/>
          </p:cNvSpPr>
          <p:nvPr>
            <p:ph type="sldNum" sz="quarter" idx="12"/>
          </p:nvPr>
        </p:nvSpPr>
        <p:spPr/>
        <p:txBody>
          <a:bodyPr/>
          <a:lstStyle/>
          <a:p>
            <a:fld id="{030F2EF2-D867-42B6-BC30-C96D55795801}" type="slidenum">
              <a:rPr lang="en-IN" smtClean="0"/>
              <a:t>‹#›</a:t>
            </a:fld>
            <a:endParaRPr lang="en-IN"/>
          </a:p>
        </p:txBody>
      </p:sp>
    </p:spTree>
    <p:extLst>
      <p:ext uri="{BB962C8B-B14F-4D97-AF65-F5344CB8AC3E}">
        <p14:creationId xmlns:p14="http://schemas.microsoft.com/office/powerpoint/2010/main" val="693232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0B3E-EEED-4192-A4DF-FCB243DDB2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50CCA4-263C-43BC-BE12-E44A76FE27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6526B1-8D76-44B2-AF7B-ED9157CC8DAE}"/>
              </a:ext>
            </a:extLst>
          </p:cNvPr>
          <p:cNvSpPr>
            <a:spLocks noGrp="1"/>
          </p:cNvSpPr>
          <p:nvPr>
            <p:ph type="dt" sz="half" idx="10"/>
          </p:nvPr>
        </p:nvSpPr>
        <p:spPr/>
        <p:txBody>
          <a:bodyPr/>
          <a:lstStyle/>
          <a:p>
            <a:fld id="{A435B211-34CF-46BB-8A82-51AFEDD33743}" type="datetimeFigureOut">
              <a:rPr lang="en-IN" smtClean="0"/>
              <a:t>13-01-2024</a:t>
            </a:fld>
            <a:endParaRPr lang="en-IN"/>
          </a:p>
        </p:txBody>
      </p:sp>
      <p:sp>
        <p:nvSpPr>
          <p:cNvPr id="5" name="Footer Placeholder 4">
            <a:extLst>
              <a:ext uri="{FF2B5EF4-FFF2-40B4-BE49-F238E27FC236}">
                <a16:creationId xmlns:a16="http://schemas.microsoft.com/office/drawing/2014/main" id="{C404A1E9-3734-4FC9-8086-82C875886D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4D20B1-9FD4-4C15-BE2D-5E4C13A2B98C}"/>
              </a:ext>
            </a:extLst>
          </p:cNvPr>
          <p:cNvSpPr>
            <a:spLocks noGrp="1"/>
          </p:cNvSpPr>
          <p:nvPr>
            <p:ph type="sldNum" sz="quarter" idx="12"/>
          </p:nvPr>
        </p:nvSpPr>
        <p:spPr/>
        <p:txBody>
          <a:bodyPr/>
          <a:lstStyle/>
          <a:p>
            <a:fld id="{030F2EF2-D867-42B6-BC30-C96D55795801}" type="slidenum">
              <a:rPr lang="en-IN" smtClean="0"/>
              <a:t>‹#›</a:t>
            </a:fld>
            <a:endParaRPr lang="en-IN"/>
          </a:p>
        </p:txBody>
      </p:sp>
    </p:spTree>
    <p:extLst>
      <p:ext uri="{BB962C8B-B14F-4D97-AF65-F5344CB8AC3E}">
        <p14:creationId xmlns:p14="http://schemas.microsoft.com/office/powerpoint/2010/main" val="4102907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E00787-DAD5-4B63-B20B-921D96D2AD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29F649-9E74-4A1D-9819-FBEDCFAC58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0A915E-43B1-47BE-8255-2BA850D31C9B}"/>
              </a:ext>
            </a:extLst>
          </p:cNvPr>
          <p:cNvSpPr>
            <a:spLocks noGrp="1"/>
          </p:cNvSpPr>
          <p:nvPr>
            <p:ph type="dt" sz="half" idx="10"/>
          </p:nvPr>
        </p:nvSpPr>
        <p:spPr/>
        <p:txBody>
          <a:bodyPr/>
          <a:lstStyle/>
          <a:p>
            <a:fld id="{A435B211-34CF-46BB-8A82-51AFEDD33743}" type="datetimeFigureOut">
              <a:rPr lang="en-IN" smtClean="0"/>
              <a:t>13-01-2024</a:t>
            </a:fld>
            <a:endParaRPr lang="en-IN"/>
          </a:p>
        </p:txBody>
      </p:sp>
      <p:sp>
        <p:nvSpPr>
          <p:cNvPr id="5" name="Footer Placeholder 4">
            <a:extLst>
              <a:ext uri="{FF2B5EF4-FFF2-40B4-BE49-F238E27FC236}">
                <a16:creationId xmlns:a16="http://schemas.microsoft.com/office/drawing/2014/main" id="{C5D39495-0F30-42C0-AF3D-112AE2603D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A1852B-D649-4DEB-8B09-3262F4BA69DA}"/>
              </a:ext>
            </a:extLst>
          </p:cNvPr>
          <p:cNvSpPr>
            <a:spLocks noGrp="1"/>
          </p:cNvSpPr>
          <p:nvPr>
            <p:ph type="sldNum" sz="quarter" idx="12"/>
          </p:nvPr>
        </p:nvSpPr>
        <p:spPr/>
        <p:txBody>
          <a:bodyPr/>
          <a:lstStyle/>
          <a:p>
            <a:fld id="{030F2EF2-D867-42B6-BC30-C96D55795801}" type="slidenum">
              <a:rPr lang="en-IN" smtClean="0"/>
              <a:t>‹#›</a:t>
            </a:fld>
            <a:endParaRPr lang="en-IN"/>
          </a:p>
        </p:txBody>
      </p:sp>
    </p:spTree>
    <p:extLst>
      <p:ext uri="{BB962C8B-B14F-4D97-AF65-F5344CB8AC3E}">
        <p14:creationId xmlns:p14="http://schemas.microsoft.com/office/powerpoint/2010/main" val="3874085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6D1E2-64ED-4C78-98DE-80AFC6EC2C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287319-0284-4DE5-8515-46A3F7F211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A0D22D-9808-4955-9490-6A24AA2264F2}"/>
              </a:ext>
            </a:extLst>
          </p:cNvPr>
          <p:cNvSpPr>
            <a:spLocks noGrp="1"/>
          </p:cNvSpPr>
          <p:nvPr>
            <p:ph type="dt" sz="half" idx="10"/>
          </p:nvPr>
        </p:nvSpPr>
        <p:spPr/>
        <p:txBody>
          <a:bodyPr/>
          <a:lstStyle/>
          <a:p>
            <a:fld id="{A435B211-34CF-46BB-8A82-51AFEDD33743}" type="datetimeFigureOut">
              <a:rPr lang="en-IN" smtClean="0"/>
              <a:t>13-01-2024</a:t>
            </a:fld>
            <a:endParaRPr lang="en-IN"/>
          </a:p>
        </p:txBody>
      </p:sp>
      <p:sp>
        <p:nvSpPr>
          <p:cNvPr id="5" name="Footer Placeholder 4">
            <a:extLst>
              <a:ext uri="{FF2B5EF4-FFF2-40B4-BE49-F238E27FC236}">
                <a16:creationId xmlns:a16="http://schemas.microsoft.com/office/drawing/2014/main" id="{37CE52DE-B9BA-4219-89A2-A33619D814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A72591-AE92-4468-AB6C-195861574B1E}"/>
              </a:ext>
            </a:extLst>
          </p:cNvPr>
          <p:cNvSpPr>
            <a:spLocks noGrp="1"/>
          </p:cNvSpPr>
          <p:nvPr>
            <p:ph type="sldNum" sz="quarter" idx="12"/>
          </p:nvPr>
        </p:nvSpPr>
        <p:spPr/>
        <p:txBody>
          <a:bodyPr/>
          <a:lstStyle/>
          <a:p>
            <a:fld id="{030F2EF2-D867-42B6-BC30-C96D55795801}" type="slidenum">
              <a:rPr lang="en-IN" smtClean="0"/>
              <a:t>‹#›</a:t>
            </a:fld>
            <a:endParaRPr lang="en-IN"/>
          </a:p>
        </p:txBody>
      </p:sp>
      <p:pic>
        <p:nvPicPr>
          <p:cNvPr id="7" name="Picture 2" descr="MIT ADT University – AIC-MITADT INCUBATOR FORUM">
            <a:extLst>
              <a:ext uri="{FF2B5EF4-FFF2-40B4-BE49-F238E27FC236}">
                <a16:creationId xmlns:a16="http://schemas.microsoft.com/office/drawing/2014/main" id="{107DA46D-BD6A-4EE3-9ECE-DFAD7C6501FA}"/>
              </a:ext>
            </a:extLst>
          </p:cNvPr>
          <p:cNvPicPr>
            <a:picLocks noChangeAspect="1" noChangeArrowheads="1"/>
          </p:cNvPicPr>
          <p:nvPr userDrawn="1"/>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0295792" y="136525"/>
            <a:ext cx="1785179" cy="765076"/>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E4B49D1F-0DA1-4915-845F-A9E128E50B1F}"/>
              </a:ext>
            </a:extLst>
          </p:cNvPr>
          <p:cNvCxnSpPr>
            <a:cxnSpLocks/>
          </p:cNvCxnSpPr>
          <p:nvPr userDrawn="1"/>
        </p:nvCxnSpPr>
        <p:spPr>
          <a:xfrm>
            <a:off x="114300" y="993531"/>
            <a:ext cx="11966671"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0718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B60FB-06C2-487D-9C3C-6505867CE9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5A92DD9-04FE-4228-A6C9-95D94CAF31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00266A-2157-4693-9F8B-5C0A6B315469}"/>
              </a:ext>
            </a:extLst>
          </p:cNvPr>
          <p:cNvSpPr>
            <a:spLocks noGrp="1"/>
          </p:cNvSpPr>
          <p:nvPr>
            <p:ph type="dt" sz="half" idx="10"/>
          </p:nvPr>
        </p:nvSpPr>
        <p:spPr/>
        <p:txBody>
          <a:bodyPr/>
          <a:lstStyle/>
          <a:p>
            <a:fld id="{A435B211-34CF-46BB-8A82-51AFEDD33743}" type="datetimeFigureOut">
              <a:rPr lang="en-IN" smtClean="0"/>
              <a:t>13-01-2024</a:t>
            </a:fld>
            <a:endParaRPr lang="en-IN"/>
          </a:p>
        </p:txBody>
      </p:sp>
      <p:sp>
        <p:nvSpPr>
          <p:cNvPr id="5" name="Footer Placeholder 4">
            <a:extLst>
              <a:ext uri="{FF2B5EF4-FFF2-40B4-BE49-F238E27FC236}">
                <a16:creationId xmlns:a16="http://schemas.microsoft.com/office/drawing/2014/main" id="{C7C4302F-669E-46DC-85B0-D279DCE19B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B7F421-4E83-4028-82F1-3039704F6490}"/>
              </a:ext>
            </a:extLst>
          </p:cNvPr>
          <p:cNvSpPr>
            <a:spLocks noGrp="1"/>
          </p:cNvSpPr>
          <p:nvPr>
            <p:ph type="sldNum" sz="quarter" idx="12"/>
          </p:nvPr>
        </p:nvSpPr>
        <p:spPr/>
        <p:txBody>
          <a:bodyPr/>
          <a:lstStyle/>
          <a:p>
            <a:fld id="{030F2EF2-D867-42B6-BC30-C96D55795801}" type="slidenum">
              <a:rPr lang="en-IN" smtClean="0"/>
              <a:t>‹#›</a:t>
            </a:fld>
            <a:endParaRPr lang="en-IN"/>
          </a:p>
        </p:txBody>
      </p:sp>
    </p:spTree>
    <p:extLst>
      <p:ext uri="{BB962C8B-B14F-4D97-AF65-F5344CB8AC3E}">
        <p14:creationId xmlns:p14="http://schemas.microsoft.com/office/powerpoint/2010/main" val="752077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621CD-4EB1-4A71-995D-3C24B3B3E6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F78421-F650-4B82-9EC5-F306A33534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5960901-F003-47FA-BB64-4289DF9C8A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0770034-0F92-41CF-A202-84C2619DB2BA}"/>
              </a:ext>
            </a:extLst>
          </p:cNvPr>
          <p:cNvSpPr>
            <a:spLocks noGrp="1"/>
          </p:cNvSpPr>
          <p:nvPr>
            <p:ph type="dt" sz="half" idx="10"/>
          </p:nvPr>
        </p:nvSpPr>
        <p:spPr/>
        <p:txBody>
          <a:bodyPr/>
          <a:lstStyle/>
          <a:p>
            <a:fld id="{A435B211-34CF-46BB-8A82-51AFEDD33743}" type="datetimeFigureOut">
              <a:rPr lang="en-IN" smtClean="0"/>
              <a:t>13-01-2024</a:t>
            </a:fld>
            <a:endParaRPr lang="en-IN"/>
          </a:p>
        </p:txBody>
      </p:sp>
      <p:sp>
        <p:nvSpPr>
          <p:cNvPr id="6" name="Footer Placeholder 5">
            <a:extLst>
              <a:ext uri="{FF2B5EF4-FFF2-40B4-BE49-F238E27FC236}">
                <a16:creationId xmlns:a16="http://schemas.microsoft.com/office/drawing/2014/main" id="{0C4459E1-7F1B-4CF9-8ED8-A5B3451E05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5C79B7-6B52-4CA9-BADC-41D9DFAEE1CE}"/>
              </a:ext>
            </a:extLst>
          </p:cNvPr>
          <p:cNvSpPr>
            <a:spLocks noGrp="1"/>
          </p:cNvSpPr>
          <p:nvPr>
            <p:ph type="sldNum" sz="quarter" idx="12"/>
          </p:nvPr>
        </p:nvSpPr>
        <p:spPr/>
        <p:txBody>
          <a:bodyPr/>
          <a:lstStyle/>
          <a:p>
            <a:fld id="{030F2EF2-D867-42B6-BC30-C96D55795801}" type="slidenum">
              <a:rPr lang="en-IN" smtClean="0"/>
              <a:t>‹#›</a:t>
            </a:fld>
            <a:endParaRPr lang="en-IN"/>
          </a:p>
        </p:txBody>
      </p:sp>
    </p:spTree>
    <p:extLst>
      <p:ext uri="{BB962C8B-B14F-4D97-AF65-F5344CB8AC3E}">
        <p14:creationId xmlns:p14="http://schemas.microsoft.com/office/powerpoint/2010/main" val="4116216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32947-34D3-4FAF-B9ED-C0292606BE1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A2CEBC-2756-49A4-9B87-0F92943BA9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88789E-814D-4657-9BCC-DB2D81649A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21BDE14-1AD6-466F-ADA7-C454B4E507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5F1F12-BA8D-44AE-8247-5C65E73DB2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CFADA5A-6C94-49FB-A320-27FD98949868}"/>
              </a:ext>
            </a:extLst>
          </p:cNvPr>
          <p:cNvSpPr>
            <a:spLocks noGrp="1"/>
          </p:cNvSpPr>
          <p:nvPr>
            <p:ph type="dt" sz="half" idx="10"/>
          </p:nvPr>
        </p:nvSpPr>
        <p:spPr/>
        <p:txBody>
          <a:bodyPr/>
          <a:lstStyle/>
          <a:p>
            <a:fld id="{A435B211-34CF-46BB-8A82-51AFEDD33743}" type="datetimeFigureOut">
              <a:rPr lang="en-IN" smtClean="0"/>
              <a:t>13-01-2024</a:t>
            </a:fld>
            <a:endParaRPr lang="en-IN"/>
          </a:p>
        </p:txBody>
      </p:sp>
      <p:sp>
        <p:nvSpPr>
          <p:cNvPr id="8" name="Footer Placeholder 7">
            <a:extLst>
              <a:ext uri="{FF2B5EF4-FFF2-40B4-BE49-F238E27FC236}">
                <a16:creationId xmlns:a16="http://schemas.microsoft.com/office/drawing/2014/main" id="{F80595FF-CC0A-42EF-8BF0-E38F4A4CA89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8A77243-308E-47F7-9648-032890D2E663}"/>
              </a:ext>
            </a:extLst>
          </p:cNvPr>
          <p:cNvSpPr>
            <a:spLocks noGrp="1"/>
          </p:cNvSpPr>
          <p:nvPr>
            <p:ph type="sldNum" sz="quarter" idx="12"/>
          </p:nvPr>
        </p:nvSpPr>
        <p:spPr/>
        <p:txBody>
          <a:bodyPr/>
          <a:lstStyle/>
          <a:p>
            <a:fld id="{030F2EF2-D867-42B6-BC30-C96D55795801}" type="slidenum">
              <a:rPr lang="en-IN" smtClean="0"/>
              <a:t>‹#›</a:t>
            </a:fld>
            <a:endParaRPr lang="en-IN"/>
          </a:p>
        </p:txBody>
      </p:sp>
    </p:spTree>
    <p:extLst>
      <p:ext uri="{BB962C8B-B14F-4D97-AF65-F5344CB8AC3E}">
        <p14:creationId xmlns:p14="http://schemas.microsoft.com/office/powerpoint/2010/main" val="711283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DDBE0-4AFD-48A3-B26B-9D3ADF5773A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8435359-90EC-4C5D-BD56-7762E3DD4D6A}"/>
              </a:ext>
            </a:extLst>
          </p:cNvPr>
          <p:cNvSpPr>
            <a:spLocks noGrp="1"/>
          </p:cNvSpPr>
          <p:nvPr>
            <p:ph type="dt" sz="half" idx="10"/>
          </p:nvPr>
        </p:nvSpPr>
        <p:spPr/>
        <p:txBody>
          <a:bodyPr/>
          <a:lstStyle/>
          <a:p>
            <a:fld id="{A435B211-34CF-46BB-8A82-51AFEDD33743}" type="datetimeFigureOut">
              <a:rPr lang="en-IN" smtClean="0"/>
              <a:t>13-01-2024</a:t>
            </a:fld>
            <a:endParaRPr lang="en-IN"/>
          </a:p>
        </p:txBody>
      </p:sp>
      <p:sp>
        <p:nvSpPr>
          <p:cNvPr id="4" name="Footer Placeholder 3">
            <a:extLst>
              <a:ext uri="{FF2B5EF4-FFF2-40B4-BE49-F238E27FC236}">
                <a16:creationId xmlns:a16="http://schemas.microsoft.com/office/drawing/2014/main" id="{6A2F449F-2367-441D-8098-6C784DE6933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E6B5EF3-BB69-41B4-AB20-DF51954E7667}"/>
              </a:ext>
            </a:extLst>
          </p:cNvPr>
          <p:cNvSpPr>
            <a:spLocks noGrp="1"/>
          </p:cNvSpPr>
          <p:nvPr>
            <p:ph type="sldNum" sz="quarter" idx="12"/>
          </p:nvPr>
        </p:nvSpPr>
        <p:spPr/>
        <p:txBody>
          <a:bodyPr/>
          <a:lstStyle/>
          <a:p>
            <a:fld id="{030F2EF2-D867-42B6-BC30-C96D55795801}" type="slidenum">
              <a:rPr lang="en-IN" smtClean="0"/>
              <a:t>‹#›</a:t>
            </a:fld>
            <a:endParaRPr lang="en-IN"/>
          </a:p>
        </p:txBody>
      </p:sp>
    </p:spTree>
    <p:extLst>
      <p:ext uri="{BB962C8B-B14F-4D97-AF65-F5344CB8AC3E}">
        <p14:creationId xmlns:p14="http://schemas.microsoft.com/office/powerpoint/2010/main" val="3497512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E53F4F-24B6-4AEE-B712-7DD1E76EAF0A}"/>
              </a:ext>
            </a:extLst>
          </p:cNvPr>
          <p:cNvSpPr>
            <a:spLocks noGrp="1"/>
          </p:cNvSpPr>
          <p:nvPr>
            <p:ph type="dt" sz="half" idx="10"/>
          </p:nvPr>
        </p:nvSpPr>
        <p:spPr/>
        <p:txBody>
          <a:bodyPr/>
          <a:lstStyle/>
          <a:p>
            <a:fld id="{A435B211-34CF-46BB-8A82-51AFEDD33743}" type="datetimeFigureOut">
              <a:rPr lang="en-IN" smtClean="0"/>
              <a:t>13-01-2024</a:t>
            </a:fld>
            <a:endParaRPr lang="en-IN"/>
          </a:p>
        </p:txBody>
      </p:sp>
      <p:sp>
        <p:nvSpPr>
          <p:cNvPr id="3" name="Footer Placeholder 2">
            <a:extLst>
              <a:ext uri="{FF2B5EF4-FFF2-40B4-BE49-F238E27FC236}">
                <a16:creationId xmlns:a16="http://schemas.microsoft.com/office/drawing/2014/main" id="{808675DB-E26F-42DB-AB42-AEF580690E6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02A479B-94DB-49F7-929D-0BB63CC70B94}"/>
              </a:ext>
            </a:extLst>
          </p:cNvPr>
          <p:cNvSpPr>
            <a:spLocks noGrp="1"/>
          </p:cNvSpPr>
          <p:nvPr>
            <p:ph type="sldNum" sz="quarter" idx="12"/>
          </p:nvPr>
        </p:nvSpPr>
        <p:spPr/>
        <p:txBody>
          <a:bodyPr/>
          <a:lstStyle/>
          <a:p>
            <a:fld id="{030F2EF2-D867-42B6-BC30-C96D55795801}" type="slidenum">
              <a:rPr lang="en-IN" smtClean="0"/>
              <a:t>‹#›</a:t>
            </a:fld>
            <a:endParaRPr lang="en-IN"/>
          </a:p>
        </p:txBody>
      </p:sp>
    </p:spTree>
    <p:extLst>
      <p:ext uri="{BB962C8B-B14F-4D97-AF65-F5344CB8AC3E}">
        <p14:creationId xmlns:p14="http://schemas.microsoft.com/office/powerpoint/2010/main" val="501243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FC486-289A-44E8-9883-E8F3D6D098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FCD62B-B56D-4D6F-BEB1-8A97ED58FF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6CC6CF7-4EB5-47E0-93A8-F626DD9042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97CEA0-943C-4157-9E23-4E6624D912F2}"/>
              </a:ext>
            </a:extLst>
          </p:cNvPr>
          <p:cNvSpPr>
            <a:spLocks noGrp="1"/>
          </p:cNvSpPr>
          <p:nvPr>
            <p:ph type="dt" sz="half" idx="10"/>
          </p:nvPr>
        </p:nvSpPr>
        <p:spPr/>
        <p:txBody>
          <a:bodyPr/>
          <a:lstStyle/>
          <a:p>
            <a:fld id="{A435B211-34CF-46BB-8A82-51AFEDD33743}" type="datetimeFigureOut">
              <a:rPr lang="en-IN" smtClean="0"/>
              <a:t>13-01-2024</a:t>
            </a:fld>
            <a:endParaRPr lang="en-IN"/>
          </a:p>
        </p:txBody>
      </p:sp>
      <p:sp>
        <p:nvSpPr>
          <p:cNvPr id="6" name="Footer Placeholder 5">
            <a:extLst>
              <a:ext uri="{FF2B5EF4-FFF2-40B4-BE49-F238E27FC236}">
                <a16:creationId xmlns:a16="http://schemas.microsoft.com/office/drawing/2014/main" id="{386A4C80-F9DC-4AFE-9F81-6CCA0059C8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92F2DC-4963-451C-BCC5-DC9BC41043F7}"/>
              </a:ext>
            </a:extLst>
          </p:cNvPr>
          <p:cNvSpPr>
            <a:spLocks noGrp="1"/>
          </p:cNvSpPr>
          <p:nvPr>
            <p:ph type="sldNum" sz="quarter" idx="12"/>
          </p:nvPr>
        </p:nvSpPr>
        <p:spPr/>
        <p:txBody>
          <a:bodyPr/>
          <a:lstStyle/>
          <a:p>
            <a:fld id="{030F2EF2-D867-42B6-BC30-C96D55795801}" type="slidenum">
              <a:rPr lang="en-IN" smtClean="0"/>
              <a:t>‹#›</a:t>
            </a:fld>
            <a:endParaRPr lang="en-IN"/>
          </a:p>
        </p:txBody>
      </p:sp>
    </p:spTree>
    <p:extLst>
      <p:ext uri="{BB962C8B-B14F-4D97-AF65-F5344CB8AC3E}">
        <p14:creationId xmlns:p14="http://schemas.microsoft.com/office/powerpoint/2010/main" val="3858591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1F6F1-7E36-4ADC-BA49-0459BC3D53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A24592E-FA2D-47B4-89D8-B50BB01162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6DF5F17-B7EF-4FA2-82DE-E2B724A974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3CFED7-6CDA-46C6-B202-E97ED00303C0}"/>
              </a:ext>
            </a:extLst>
          </p:cNvPr>
          <p:cNvSpPr>
            <a:spLocks noGrp="1"/>
          </p:cNvSpPr>
          <p:nvPr>
            <p:ph type="dt" sz="half" idx="10"/>
          </p:nvPr>
        </p:nvSpPr>
        <p:spPr/>
        <p:txBody>
          <a:bodyPr/>
          <a:lstStyle/>
          <a:p>
            <a:fld id="{A435B211-34CF-46BB-8A82-51AFEDD33743}" type="datetimeFigureOut">
              <a:rPr lang="en-IN" smtClean="0"/>
              <a:t>13-01-2024</a:t>
            </a:fld>
            <a:endParaRPr lang="en-IN"/>
          </a:p>
        </p:txBody>
      </p:sp>
      <p:sp>
        <p:nvSpPr>
          <p:cNvPr id="6" name="Footer Placeholder 5">
            <a:extLst>
              <a:ext uri="{FF2B5EF4-FFF2-40B4-BE49-F238E27FC236}">
                <a16:creationId xmlns:a16="http://schemas.microsoft.com/office/drawing/2014/main" id="{C77C8A9E-FC49-485A-815C-EC61687DE8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0C6660-1A94-4E76-A43C-FA673D038C57}"/>
              </a:ext>
            </a:extLst>
          </p:cNvPr>
          <p:cNvSpPr>
            <a:spLocks noGrp="1"/>
          </p:cNvSpPr>
          <p:nvPr>
            <p:ph type="sldNum" sz="quarter" idx="12"/>
          </p:nvPr>
        </p:nvSpPr>
        <p:spPr/>
        <p:txBody>
          <a:bodyPr/>
          <a:lstStyle/>
          <a:p>
            <a:fld id="{030F2EF2-D867-42B6-BC30-C96D55795801}" type="slidenum">
              <a:rPr lang="en-IN" smtClean="0"/>
              <a:t>‹#›</a:t>
            </a:fld>
            <a:endParaRPr lang="en-IN"/>
          </a:p>
        </p:txBody>
      </p:sp>
    </p:spTree>
    <p:extLst>
      <p:ext uri="{BB962C8B-B14F-4D97-AF65-F5344CB8AC3E}">
        <p14:creationId xmlns:p14="http://schemas.microsoft.com/office/powerpoint/2010/main" val="916560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03A9B-2A12-4ED1-A184-2AF13CD9E1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DF5C1E-BAA6-421E-A886-541CE875CC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BC8EFE-233B-4329-8896-D0FE93FCD9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35B211-34CF-46BB-8A82-51AFEDD33743}" type="datetimeFigureOut">
              <a:rPr lang="en-IN" smtClean="0"/>
              <a:t>13-01-2024</a:t>
            </a:fld>
            <a:endParaRPr lang="en-IN"/>
          </a:p>
        </p:txBody>
      </p:sp>
      <p:sp>
        <p:nvSpPr>
          <p:cNvPr id="5" name="Footer Placeholder 4">
            <a:extLst>
              <a:ext uri="{FF2B5EF4-FFF2-40B4-BE49-F238E27FC236}">
                <a16:creationId xmlns:a16="http://schemas.microsoft.com/office/drawing/2014/main" id="{575E59EB-F3D1-408C-9401-72317977C3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9BCEF9A-DEAB-4DC3-8101-FB4CF48D29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0F2EF2-D867-42B6-BC30-C96D55795801}" type="slidenum">
              <a:rPr lang="en-IN" smtClean="0"/>
              <a:t>‹#›</a:t>
            </a:fld>
            <a:endParaRPr lang="en-IN"/>
          </a:p>
        </p:txBody>
      </p:sp>
    </p:spTree>
    <p:extLst>
      <p:ext uri="{BB962C8B-B14F-4D97-AF65-F5344CB8AC3E}">
        <p14:creationId xmlns:p14="http://schemas.microsoft.com/office/powerpoint/2010/main" val="3993631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T ADT University – AIC-MITADT INCUBATOR FORUM">
            <a:extLst>
              <a:ext uri="{FF2B5EF4-FFF2-40B4-BE49-F238E27FC236}">
                <a16:creationId xmlns:a16="http://schemas.microsoft.com/office/drawing/2014/main" id="{9A293748-5E95-47E8-9F53-2B9900738FB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5144107" y="298500"/>
            <a:ext cx="2105133" cy="902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F450CC9-C1A1-433D-B47A-5111A65E61D5}"/>
              </a:ext>
            </a:extLst>
          </p:cNvPr>
          <p:cNvSpPr txBox="1"/>
          <p:nvPr/>
        </p:nvSpPr>
        <p:spPr>
          <a:xfrm>
            <a:off x="3273490" y="1438381"/>
            <a:ext cx="5645020" cy="1600438"/>
          </a:xfrm>
          <a:prstGeom prst="rect">
            <a:avLst/>
          </a:prstGeom>
          <a:noFill/>
        </p:spPr>
        <p:txBody>
          <a:bodyPr wrap="square" rtlCol="0">
            <a:spAutoFit/>
          </a:bodyPr>
          <a:lstStyle/>
          <a:p>
            <a:pPr algn="ctr">
              <a:spcAft>
                <a:spcPts val="600"/>
              </a:spcAft>
            </a:pPr>
            <a:r>
              <a:rPr lang="en-US" sz="2200" dirty="0">
                <a:latin typeface="Times New Roman" panose="02020603050405020304" pitchFamily="18" charset="0"/>
                <a:cs typeface="Times New Roman" panose="02020603050405020304" pitchFamily="18" charset="0"/>
              </a:rPr>
              <a:t>Project Phase-II Presentation </a:t>
            </a:r>
          </a:p>
          <a:p>
            <a:pPr algn="ctr">
              <a:spcAft>
                <a:spcPts val="600"/>
              </a:spcAft>
            </a:pPr>
            <a:r>
              <a:rPr lang="en-US" sz="2200" dirty="0">
                <a:latin typeface="Times New Roman" panose="02020603050405020304" pitchFamily="18" charset="0"/>
                <a:cs typeface="Times New Roman" panose="02020603050405020304" pitchFamily="18" charset="0"/>
              </a:rPr>
              <a:t>On</a:t>
            </a:r>
          </a:p>
          <a:p>
            <a:pPr algn="ctr">
              <a:spcAft>
                <a:spcPts val="600"/>
              </a:spcAft>
            </a:pPr>
            <a:r>
              <a:rPr lang="en-IN" sz="2200" b="1" dirty="0">
                <a:solidFill>
                  <a:srgbClr val="000000"/>
                </a:solidFill>
                <a:effectLst/>
                <a:latin typeface="Times New Roman" panose="02020603050405020304" pitchFamily="18" charset="0"/>
                <a:cs typeface="Times New Roman" panose="02020603050405020304" pitchFamily="18" charset="0"/>
              </a:rPr>
              <a:t>Machine Learning Based Diabetes Prediction Using Decision Tree-J48</a:t>
            </a:r>
            <a:endParaRPr lang="en-IN" sz="2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E1A42F7-805C-42F3-A9A4-992934E7E2D5}"/>
              </a:ext>
            </a:extLst>
          </p:cNvPr>
          <p:cNvSpPr txBox="1"/>
          <p:nvPr/>
        </p:nvSpPr>
        <p:spPr>
          <a:xfrm>
            <a:off x="2261119" y="2607932"/>
            <a:ext cx="7669762" cy="3508653"/>
          </a:xfrm>
          <a:prstGeom prst="rect">
            <a:avLst/>
          </a:prstGeom>
          <a:noFill/>
        </p:spPr>
        <p:txBody>
          <a:bodyPr wrap="square" rtlCol="0">
            <a:spAutoFit/>
          </a:bodyPr>
          <a:lstStyle/>
          <a:p>
            <a:pPr algn="ctr">
              <a:spcAft>
                <a:spcPts val="600"/>
              </a:spcAft>
            </a:pPr>
            <a:endParaRPr lang="en-US" dirty="0">
              <a:latin typeface="Franklin Gothic Medium" panose="020B0603020102020204" pitchFamily="34" charset="0"/>
            </a:endParaRPr>
          </a:p>
          <a:p>
            <a:pPr algn="ctr">
              <a:spcAft>
                <a:spcPts val="600"/>
              </a:spcAft>
            </a:pPr>
            <a:r>
              <a:rPr lang="en-US" dirty="0">
                <a:latin typeface="Times New Roman" panose="02020603050405020304" pitchFamily="18" charset="0"/>
                <a:cs typeface="Times New Roman" panose="02020603050405020304" pitchFamily="18" charset="0"/>
              </a:rPr>
              <a:t>Presented by</a:t>
            </a:r>
          </a:p>
          <a:p>
            <a:pPr algn="ctr">
              <a:spcAft>
                <a:spcPts val="600"/>
              </a:spcAft>
            </a:pPr>
            <a:r>
              <a:rPr lang="en-US" dirty="0">
                <a:latin typeface="Times New Roman" panose="02020603050405020304" pitchFamily="18" charset="0"/>
                <a:cs typeface="Times New Roman" panose="02020603050405020304" pitchFamily="18" charset="0"/>
              </a:rPr>
              <a:t>Aftab Nadaf</a:t>
            </a:r>
          </a:p>
          <a:p>
            <a:pPr algn="ctr">
              <a:spcAft>
                <a:spcPts val="600"/>
              </a:spcAft>
            </a:pPr>
            <a:r>
              <a:rPr lang="en-US" dirty="0">
                <a:latin typeface="Times New Roman" panose="02020603050405020304" pitchFamily="18" charset="0"/>
                <a:cs typeface="Times New Roman" panose="02020603050405020304" pitchFamily="18" charset="0"/>
              </a:rPr>
              <a:t>MITU21MTMV0001</a:t>
            </a:r>
          </a:p>
          <a:p>
            <a:pPr algn="ctr">
              <a:spcAft>
                <a:spcPts val="600"/>
              </a:spcAft>
            </a:pPr>
            <a:r>
              <a:rPr lang="en-US" dirty="0">
                <a:latin typeface="Times New Roman" panose="02020603050405020304" pitchFamily="18" charset="0"/>
                <a:cs typeface="Times New Roman" panose="02020603050405020304" pitchFamily="18" charset="0"/>
              </a:rPr>
              <a:t>Under the Guidance of</a:t>
            </a:r>
          </a:p>
          <a:p>
            <a:pPr algn="ctr">
              <a:spcAft>
                <a:spcPts val="600"/>
              </a:spcAft>
            </a:pPr>
            <a:r>
              <a:rPr lang="en-US" dirty="0">
                <a:latin typeface="Times New Roman" panose="02020603050405020304" pitchFamily="18" charset="0"/>
                <a:cs typeface="Times New Roman" panose="02020603050405020304" pitchFamily="18" charset="0"/>
              </a:rPr>
              <a:t>Prof. Sandip B. </a:t>
            </a:r>
            <a:r>
              <a:rPr lang="en-US" dirty="0" err="1">
                <a:latin typeface="Times New Roman" panose="02020603050405020304" pitchFamily="18" charset="0"/>
                <a:cs typeface="Times New Roman" panose="02020603050405020304" pitchFamily="18" charset="0"/>
              </a:rPr>
              <a:t>Shrote</a:t>
            </a:r>
            <a:endParaRPr lang="en-US" dirty="0">
              <a:latin typeface="Times New Roman" panose="02020603050405020304" pitchFamily="18" charset="0"/>
              <a:cs typeface="Times New Roman" panose="02020603050405020304" pitchFamily="18" charset="0"/>
            </a:endParaRPr>
          </a:p>
          <a:p>
            <a:pPr algn="ctr">
              <a:spcAft>
                <a:spcPts val="600"/>
              </a:spcAft>
            </a:pPr>
            <a:endParaRPr lang="en-US" dirty="0">
              <a:latin typeface="Franklin Gothic Medium" panose="020B0603020102020204" pitchFamily="34" charset="0"/>
            </a:endParaRPr>
          </a:p>
          <a:p>
            <a:pPr algn="ctr">
              <a:spcAft>
                <a:spcPts val="600"/>
              </a:spcAft>
            </a:pPr>
            <a:r>
              <a:rPr lang="en-US" dirty="0">
                <a:solidFill>
                  <a:srgbClr val="0000CC"/>
                </a:solidFill>
                <a:latin typeface="Times New Roman" panose="02020603050405020304" pitchFamily="18" charset="0"/>
                <a:cs typeface="Times New Roman" panose="02020603050405020304" pitchFamily="18" charset="0"/>
              </a:rPr>
              <a:t>Department of Electronics &amp; Communication Engineering</a:t>
            </a:r>
          </a:p>
          <a:p>
            <a:pPr algn="ctr"/>
            <a:r>
              <a:rPr lang="en-US" dirty="0">
                <a:solidFill>
                  <a:srgbClr val="C00000"/>
                </a:solidFill>
                <a:latin typeface="Times New Roman" panose="02020603050405020304" pitchFamily="18" charset="0"/>
                <a:cs typeface="Times New Roman" panose="02020603050405020304" pitchFamily="18" charset="0"/>
              </a:rPr>
              <a:t>MIT School of Engineering &amp; Science</a:t>
            </a:r>
          </a:p>
          <a:p>
            <a:pPr algn="ctr">
              <a:spcAft>
                <a:spcPts val="600"/>
              </a:spcAft>
            </a:pPr>
            <a:r>
              <a:rPr lang="en-US" sz="2000" dirty="0">
                <a:solidFill>
                  <a:srgbClr val="C00000"/>
                </a:solidFill>
                <a:latin typeface="Times New Roman" panose="02020603050405020304" pitchFamily="18" charset="0"/>
                <a:cs typeface="Times New Roman" panose="02020603050405020304" pitchFamily="18" charset="0"/>
              </a:rPr>
              <a:t>MIT Art, Design &amp; Technology University</a:t>
            </a:r>
            <a:r>
              <a:rPr lang="en-US" dirty="0">
                <a:solidFill>
                  <a:srgbClr val="C00000"/>
                </a:solidFill>
                <a:latin typeface="Times New Roman" panose="02020603050405020304" pitchFamily="18" charset="0"/>
                <a:cs typeface="Times New Roman" panose="02020603050405020304" pitchFamily="18" charset="0"/>
              </a:rPr>
              <a:t>, Pune</a:t>
            </a:r>
            <a:endParaRPr lang="en-IN"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7186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4D656-47FF-4828-8344-B33E51742A3B}"/>
              </a:ext>
            </a:extLst>
          </p:cNvPr>
          <p:cNvSpPr>
            <a:spLocks noGrp="1"/>
          </p:cNvSpPr>
          <p:nvPr>
            <p:ph type="title"/>
          </p:nvPr>
        </p:nvSpPr>
        <p:spPr>
          <a:xfrm>
            <a:off x="276808" y="385300"/>
            <a:ext cx="10515600" cy="717225"/>
          </a:xfrm>
        </p:spPr>
        <p:txBody>
          <a:bodyPr>
            <a:normAutofit fontScale="90000"/>
          </a:bodyPr>
          <a:lstStyle/>
          <a:p>
            <a:r>
              <a:rPr lang="en-IN" dirty="0">
                <a:solidFill>
                  <a:srgbClr val="7030A0"/>
                </a:solidFill>
                <a:latin typeface="Times New Roman" panose="02020603050405020304" pitchFamily="18" charset="0"/>
                <a:cs typeface="Times New Roman" panose="02020603050405020304" pitchFamily="18" charset="0"/>
              </a:rPr>
              <a:t>Methodology: Algorithm</a:t>
            </a:r>
            <a:br>
              <a:rPr lang="en-IN" dirty="0">
                <a:solidFill>
                  <a:srgbClr val="7030A0"/>
                </a:solidFill>
                <a:latin typeface="Times New Roman" panose="02020603050405020304" pitchFamily="18" charset="0"/>
                <a:cs typeface="Times New Roman" panose="02020603050405020304" pitchFamily="18" charset="0"/>
              </a:rPr>
            </a:br>
            <a:endParaRPr lang="en-IN" dirty="0">
              <a:solidFill>
                <a:srgbClr val="7030A0"/>
              </a:solidFill>
              <a:latin typeface="Franklin Gothic Medium" panose="020B0603020102020204" pitchFamily="34" charset="0"/>
            </a:endParaRPr>
          </a:p>
        </p:txBody>
      </p:sp>
      <p:sp>
        <p:nvSpPr>
          <p:cNvPr id="3" name="Content Placeholder 2">
            <a:extLst>
              <a:ext uri="{FF2B5EF4-FFF2-40B4-BE49-F238E27FC236}">
                <a16:creationId xmlns:a16="http://schemas.microsoft.com/office/drawing/2014/main" id="{E6184649-8BCD-4040-83A0-27D248293550}"/>
              </a:ext>
            </a:extLst>
          </p:cNvPr>
          <p:cNvSpPr>
            <a:spLocks noGrp="1"/>
          </p:cNvSpPr>
          <p:nvPr>
            <p:ph idx="1"/>
          </p:nvPr>
        </p:nvSpPr>
        <p:spPr>
          <a:xfrm>
            <a:off x="289249" y="1102525"/>
            <a:ext cx="10890941" cy="5755475"/>
          </a:xfrm>
        </p:spPr>
        <p:txBody>
          <a:bodyPr>
            <a:normAutofit fontScale="92500" lnSpcReduction="20000"/>
          </a:bodyPr>
          <a:lstStyle/>
          <a:p>
            <a:pPr>
              <a:lnSpc>
                <a:spcPct val="150000"/>
              </a:lnSpc>
            </a:pPr>
            <a:r>
              <a:rPr lang="en-IN" sz="2600" dirty="0">
                <a:latin typeface="Times New Roman" panose="02020603050405020304" pitchFamily="18" charset="0"/>
                <a:cs typeface="Times New Roman" panose="02020603050405020304" pitchFamily="18" charset="0"/>
              </a:rPr>
              <a:t>Root Node: Root node is from where the decision tree starts. It represents the entire dataset, which further gets divided into two or more homogeneous sets.</a:t>
            </a:r>
          </a:p>
          <a:p>
            <a:pPr>
              <a:lnSpc>
                <a:spcPct val="150000"/>
              </a:lnSpc>
            </a:pPr>
            <a:r>
              <a:rPr lang="en-IN" sz="2600" dirty="0">
                <a:latin typeface="Times New Roman" panose="02020603050405020304" pitchFamily="18" charset="0"/>
                <a:cs typeface="Times New Roman" panose="02020603050405020304" pitchFamily="18" charset="0"/>
              </a:rPr>
              <a:t>Leaf Node: Leaf nodes are the final output node, and the tree cannot be segregated further after getting a leaf node.</a:t>
            </a:r>
          </a:p>
          <a:p>
            <a:pPr>
              <a:lnSpc>
                <a:spcPct val="150000"/>
              </a:lnSpc>
            </a:pPr>
            <a:r>
              <a:rPr lang="en-IN" sz="2600" dirty="0">
                <a:latin typeface="Times New Roman" panose="02020603050405020304" pitchFamily="18" charset="0"/>
                <a:cs typeface="Times New Roman" panose="02020603050405020304" pitchFamily="18" charset="0"/>
              </a:rPr>
              <a:t>Splitting: Splitting is the process of dividing the decision node/root node into sub-nodes according to the given conditions.</a:t>
            </a:r>
          </a:p>
          <a:p>
            <a:pPr>
              <a:lnSpc>
                <a:spcPct val="150000"/>
              </a:lnSpc>
            </a:pPr>
            <a:r>
              <a:rPr lang="en-IN" sz="2600" dirty="0">
                <a:latin typeface="Times New Roman" panose="02020603050405020304" pitchFamily="18" charset="0"/>
                <a:cs typeface="Times New Roman" panose="02020603050405020304" pitchFamily="18" charset="0"/>
              </a:rPr>
              <a:t>Branch/Sub Tree: A tree formed by splitting the tree.</a:t>
            </a:r>
          </a:p>
          <a:p>
            <a:pPr>
              <a:lnSpc>
                <a:spcPct val="150000"/>
              </a:lnSpc>
            </a:pPr>
            <a:r>
              <a:rPr lang="en-IN" sz="2600" dirty="0">
                <a:latin typeface="Times New Roman" panose="02020603050405020304" pitchFamily="18" charset="0"/>
                <a:cs typeface="Times New Roman" panose="02020603050405020304" pitchFamily="18" charset="0"/>
              </a:rPr>
              <a:t>Pruning: Pruning is the process of removing the unwanted branches from the tree.</a:t>
            </a:r>
          </a:p>
          <a:p>
            <a:pPr>
              <a:lnSpc>
                <a:spcPct val="150000"/>
              </a:lnSpc>
            </a:pPr>
            <a:r>
              <a:rPr lang="en-IN" sz="2600" dirty="0">
                <a:latin typeface="Times New Roman" panose="02020603050405020304" pitchFamily="18" charset="0"/>
                <a:cs typeface="Times New Roman" panose="02020603050405020304" pitchFamily="18" charset="0"/>
              </a:rPr>
              <a:t>Parent/Child node: The root node of the tree is called the parent node, and other nodes are called the child nodes.</a:t>
            </a:r>
            <a:endParaRPr lang="en-IN" sz="2200" dirty="0">
              <a:latin typeface="Times New Roman" panose="02020603050405020304" pitchFamily="18" charset="0"/>
              <a:cs typeface="Times New Roman" panose="02020603050405020304" pitchFamily="18" charset="0"/>
            </a:endParaRPr>
          </a:p>
          <a:p>
            <a:pPr>
              <a:lnSpc>
                <a:spcPct val="150000"/>
              </a:lnSpc>
            </a:pPr>
            <a:endParaRPr lang="en-IN" sz="2200" dirty="0">
              <a:latin typeface="Times New Roman" panose="02020603050405020304" pitchFamily="18" charset="0"/>
              <a:cs typeface="Times New Roman" panose="02020603050405020304" pitchFamily="18" charset="0"/>
            </a:endParaRPr>
          </a:p>
          <a:p>
            <a:pPr>
              <a:lnSpc>
                <a:spcPct val="150000"/>
              </a:lnSpc>
            </a:pPr>
            <a:endParaRPr lang="en-IN" sz="2200" dirty="0">
              <a:latin typeface="Times New Roman" panose="02020603050405020304" pitchFamily="18" charset="0"/>
              <a:cs typeface="Times New Roman" panose="02020603050405020304" pitchFamily="18" charset="0"/>
            </a:endParaRPr>
          </a:p>
          <a:p>
            <a:pPr>
              <a:lnSpc>
                <a:spcPct val="150000"/>
              </a:lnSpc>
            </a:pPr>
            <a:endParaRPr lang="en-IN" sz="2200" dirty="0">
              <a:latin typeface="Times New Roman" panose="02020603050405020304" pitchFamily="18" charset="0"/>
              <a:cs typeface="Times New Roman" panose="02020603050405020304" pitchFamily="18" charset="0"/>
            </a:endParaRPr>
          </a:p>
          <a:p>
            <a:pPr>
              <a:lnSpc>
                <a:spcPct val="150000"/>
              </a:lnSpc>
            </a:pPr>
            <a:endParaRPr lang="en-IN" sz="2200" dirty="0">
              <a:latin typeface="Times New Roman" panose="02020603050405020304" pitchFamily="18" charset="0"/>
              <a:cs typeface="Times New Roman" panose="02020603050405020304" pitchFamily="18" charset="0"/>
            </a:endParaRPr>
          </a:p>
          <a:p>
            <a:pPr>
              <a:lnSpc>
                <a:spcPct val="150000"/>
              </a:lnSpc>
            </a:pPr>
            <a:endParaRPr lang="en-IN" sz="2200" dirty="0">
              <a:latin typeface="Times New Roman" panose="02020603050405020304" pitchFamily="18" charset="0"/>
              <a:cs typeface="Times New Roman" panose="02020603050405020304" pitchFamily="18" charset="0"/>
            </a:endParaRPr>
          </a:p>
          <a:p>
            <a:pPr>
              <a:lnSpc>
                <a:spcPct val="150000"/>
              </a:lnSpc>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676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64847-9FB7-BF90-F452-B347B8603A3E}"/>
              </a:ext>
            </a:extLst>
          </p:cNvPr>
          <p:cNvSpPr>
            <a:spLocks noGrp="1"/>
          </p:cNvSpPr>
          <p:nvPr>
            <p:ph type="title"/>
          </p:nvPr>
        </p:nvSpPr>
        <p:spPr>
          <a:xfrm>
            <a:off x="263831" y="272043"/>
            <a:ext cx="11118129" cy="863164"/>
          </a:xfrm>
        </p:spPr>
        <p:txBody>
          <a:bodyPr/>
          <a:lstStyle/>
          <a:p>
            <a:r>
              <a:rPr lang="en-IN" dirty="0">
                <a:solidFill>
                  <a:srgbClr val="7030A0"/>
                </a:solidFill>
                <a:latin typeface="Times New Roman" panose="02020603050405020304" pitchFamily="18" charset="0"/>
                <a:cs typeface="Times New Roman" panose="02020603050405020304" pitchFamily="18" charset="0"/>
              </a:rPr>
              <a:t>Block Diagram:</a:t>
            </a:r>
            <a:endParaRPr lang="en-US" dirty="0">
              <a:latin typeface="Times New Roman" panose="02020603050405020304" pitchFamily="18" charset="0"/>
              <a:cs typeface="Times New Roman" panose="02020603050405020304" pitchFamily="18" charset="0"/>
            </a:endParaRPr>
          </a:p>
        </p:txBody>
      </p:sp>
      <p:sp>
        <p:nvSpPr>
          <p:cNvPr id="4" name="AutoShape 69">
            <a:extLst>
              <a:ext uri="{FF2B5EF4-FFF2-40B4-BE49-F238E27FC236}">
                <a16:creationId xmlns:a16="http://schemas.microsoft.com/office/drawing/2014/main" id="{471F3E2A-FC2E-D94B-0B31-7FDAE236FD56}"/>
              </a:ext>
            </a:extLst>
          </p:cNvPr>
          <p:cNvSpPr>
            <a:spLocks noChangeArrowheads="1"/>
          </p:cNvSpPr>
          <p:nvPr/>
        </p:nvSpPr>
        <p:spPr bwMode="auto">
          <a:xfrm>
            <a:off x="6228118" y="1531960"/>
            <a:ext cx="2501900" cy="457200"/>
          </a:xfrm>
          <a:prstGeom prst="roundRect">
            <a:avLst>
              <a:gd name="adj" fmla="val 16667"/>
            </a:avLst>
          </a:prstGeom>
          <a:noFill/>
          <a:ln w="38100">
            <a:solidFill>
              <a:schemeClr val="tx1"/>
            </a:solidFill>
            <a:round/>
            <a:headEnd/>
            <a:tailEnd/>
          </a:ln>
        </p:spPr>
        <p:txBody>
          <a:bodyPr wrap="none" anchor="ctr"/>
          <a:lstStyle/>
          <a:p>
            <a:pPr algn="ctr" eaLnBrk="0" hangingPunct="0"/>
            <a:r>
              <a:rPr lang="en-US" altLang="en-US" sz="2000" b="1" dirty="0">
                <a:latin typeface="Times New Roman" pitchFamily="18" charset="0"/>
                <a:cs typeface="Times New Roman" pitchFamily="18" charset="0"/>
              </a:rPr>
              <a:t>Power</a:t>
            </a:r>
          </a:p>
        </p:txBody>
      </p:sp>
      <p:sp>
        <p:nvSpPr>
          <p:cNvPr id="5" name="AutoShape 84">
            <a:extLst>
              <a:ext uri="{FF2B5EF4-FFF2-40B4-BE49-F238E27FC236}">
                <a16:creationId xmlns:a16="http://schemas.microsoft.com/office/drawing/2014/main" id="{A2A9231F-573F-5E59-7DCD-640161E04E83}"/>
              </a:ext>
            </a:extLst>
          </p:cNvPr>
          <p:cNvSpPr>
            <a:spLocks noChangeArrowheads="1"/>
          </p:cNvSpPr>
          <p:nvPr/>
        </p:nvSpPr>
        <p:spPr bwMode="auto">
          <a:xfrm>
            <a:off x="8439249" y="3329489"/>
            <a:ext cx="381000" cy="304800"/>
          </a:xfrm>
          <a:prstGeom prst="rightArrow">
            <a:avLst>
              <a:gd name="adj1" fmla="val 50000"/>
              <a:gd name="adj2" fmla="val 31250"/>
            </a:avLst>
          </a:prstGeom>
          <a:noFill/>
          <a:ln w="38100">
            <a:solidFill>
              <a:schemeClr val="tx1"/>
            </a:solidFill>
            <a:miter lim="800000"/>
            <a:headEnd/>
            <a:tailEnd/>
          </a:ln>
        </p:spPr>
        <p:txBody>
          <a:bodyPr wrap="none" anchor="ctr"/>
          <a:lstStyle/>
          <a:p>
            <a:endParaRPr lang="en-US" altLang="en-US" b="1">
              <a:latin typeface="Times New Roman" pitchFamily="18" charset="0"/>
              <a:cs typeface="Times New Roman" pitchFamily="18" charset="0"/>
            </a:endParaRPr>
          </a:p>
        </p:txBody>
      </p:sp>
      <p:sp>
        <p:nvSpPr>
          <p:cNvPr id="6" name="AutoShape 88">
            <a:extLst>
              <a:ext uri="{FF2B5EF4-FFF2-40B4-BE49-F238E27FC236}">
                <a16:creationId xmlns:a16="http://schemas.microsoft.com/office/drawing/2014/main" id="{2EB19F1B-C5AA-8745-D956-724F611075E8}"/>
              </a:ext>
            </a:extLst>
          </p:cNvPr>
          <p:cNvSpPr>
            <a:spLocks noChangeArrowheads="1"/>
          </p:cNvSpPr>
          <p:nvPr/>
        </p:nvSpPr>
        <p:spPr bwMode="auto">
          <a:xfrm>
            <a:off x="8833895" y="4396289"/>
            <a:ext cx="901700" cy="914400"/>
          </a:xfrm>
          <a:prstGeom prst="roundRect">
            <a:avLst>
              <a:gd name="adj" fmla="val 16667"/>
            </a:avLst>
          </a:prstGeom>
          <a:noFill/>
          <a:ln w="38100">
            <a:solidFill>
              <a:schemeClr val="tx1"/>
            </a:solidFill>
            <a:round/>
            <a:headEnd/>
            <a:tailEnd/>
          </a:ln>
        </p:spPr>
        <p:txBody>
          <a:bodyPr wrap="none" anchor="ctr"/>
          <a:lstStyle/>
          <a:p>
            <a:pPr algn="ctr" eaLnBrk="0" hangingPunct="0"/>
            <a:r>
              <a:rPr lang="en-US" altLang="en-US" sz="2000" b="1" dirty="0">
                <a:latin typeface="Times New Roman" pitchFamily="18" charset="0"/>
                <a:cs typeface="Times New Roman" pitchFamily="18" charset="0"/>
              </a:rPr>
              <a:t>LEDs</a:t>
            </a:r>
          </a:p>
        </p:txBody>
      </p:sp>
      <p:sp>
        <p:nvSpPr>
          <p:cNvPr id="7" name="AutoShape 89">
            <a:extLst>
              <a:ext uri="{FF2B5EF4-FFF2-40B4-BE49-F238E27FC236}">
                <a16:creationId xmlns:a16="http://schemas.microsoft.com/office/drawing/2014/main" id="{869BD2F7-422C-0F66-8902-938E0A598D49}"/>
              </a:ext>
            </a:extLst>
          </p:cNvPr>
          <p:cNvSpPr>
            <a:spLocks noChangeArrowheads="1"/>
          </p:cNvSpPr>
          <p:nvPr/>
        </p:nvSpPr>
        <p:spPr bwMode="auto">
          <a:xfrm>
            <a:off x="8426549" y="4701089"/>
            <a:ext cx="393700" cy="266700"/>
          </a:xfrm>
          <a:prstGeom prst="rightArrow">
            <a:avLst>
              <a:gd name="adj1" fmla="val 50000"/>
              <a:gd name="adj2" fmla="val 31253"/>
            </a:avLst>
          </a:prstGeom>
          <a:noFill/>
          <a:ln w="38100">
            <a:solidFill>
              <a:schemeClr val="tx1"/>
            </a:solidFill>
            <a:miter lim="800000"/>
            <a:headEnd/>
            <a:tailEnd/>
          </a:ln>
        </p:spPr>
        <p:txBody>
          <a:bodyPr wrap="none" anchor="ctr"/>
          <a:lstStyle/>
          <a:p>
            <a:endParaRPr lang="en-US" altLang="en-US" b="1">
              <a:latin typeface="Times New Roman" pitchFamily="18" charset="0"/>
              <a:cs typeface="Times New Roman" pitchFamily="18" charset="0"/>
            </a:endParaRPr>
          </a:p>
        </p:txBody>
      </p:sp>
      <p:sp>
        <p:nvSpPr>
          <p:cNvPr id="8" name="AutoShape 66">
            <a:extLst>
              <a:ext uri="{FF2B5EF4-FFF2-40B4-BE49-F238E27FC236}">
                <a16:creationId xmlns:a16="http://schemas.microsoft.com/office/drawing/2014/main" id="{E2D6270A-ABB9-3FED-0002-DE2F625E99DE}"/>
              </a:ext>
            </a:extLst>
          </p:cNvPr>
          <p:cNvSpPr>
            <a:spLocks noChangeArrowheads="1"/>
          </p:cNvSpPr>
          <p:nvPr/>
        </p:nvSpPr>
        <p:spPr bwMode="auto">
          <a:xfrm>
            <a:off x="3670300" y="2628900"/>
            <a:ext cx="1361210" cy="3848100"/>
          </a:xfrm>
          <a:prstGeom prst="roundRect">
            <a:avLst>
              <a:gd name="adj" fmla="val 16667"/>
            </a:avLst>
          </a:prstGeom>
          <a:noFill/>
          <a:ln w="38100">
            <a:solidFill>
              <a:schemeClr val="tx1"/>
            </a:solidFill>
            <a:round/>
            <a:headEnd/>
            <a:tailEnd/>
          </a:ln>
        </p:spPr>
        <p:txBody>
          <a:bodyPr wrap="none" anchor="ctr"/>
          <a:lstStyle/>
          <a:p>
            <a:pPr algn="ctr" eaLnBrk="0" hangingPunct="0"/>
            <a:r>
              <a:rPr lang="en-US" altLang="en-US" sz="2000" b="1" dirty="0">
                <a:latin typeface="Times New Roman" pitchFamily="18" charset="0"/>
                <a:cs typeface="Times New Roman" pitchFamily="18" charset="0"/>
              </a:rPr>
              <a:t>PIC</a:t>
            </a:r>
          </a:p>
        </p:txBody>
      </p:sp>
      <p:sp>
        <p:nvSpPr>
          <p:cNvPr id="9" name="AutoShape 94">
            <a:extLst>
              <a:ext uri="{FF2B5EF4-FFF2-40B4-BE49-F238E27FC236}">
                <a16:creationId xmlns:a16="http://schemas.microsoft.com/office/drawing/2014/main" id="{2B390082-6F8C-141A-3DF4-822383EB78FB}"/>
              </a:ext>
            </a:extLst>
          </p:cNvPr>
          <p:cNvSpPr>
            <a:spLocks noChangeArrowheads="1"/>
          </p:cNvSpPr>
          <p:nvPr/>
        </p:nvSpPr>
        <p:spPr bwMode="auto">
          <a:xfrm>
            <a:off x="1691835" y="2810116"/>
            <a:ext cx="1599580" cy="914400"/>
          </a:xfrm>
          <a:prstGeom prst="roundRect">
            <a:avLst>
              <a:gd name="adj" fmla="val 16667"/>
            </a:avLst>
          </a:prstGeom>
          <a:noFill/>
          <a:ln w="38100">
            <a:solidFill>
              <a:schemeClr val="tx1"/>
            </a:solidFill>
            <a:round/>
            <a:headEnd/>
            <a:tailEnd/>
          </a:ln>
        </p:spPr>
        <p:txBody>
          <a:bodyPr wrap="none" anchor="ctr"/>
          <a:lstStyle/>
          <a:p>
            <a:pPr algn="ctr" eaLnBrk="0" hangingPunct="0"/>
            <a:r>
              <a:rPr lang="en-US" altLang="en-US" sz="2000" b="1" dirty="0" err="1">
                <a:latin typeface="Times New Roman" pitchFamily="18" charset="0"/>
                <a:cs typeface="Times New Roman" pitchFamily="18" charset="0"/>
              </a:rPr>
              <a:t>Glucosensor</a:t>
            </a:r>
            <a:endParaRPr lang="en-US" altLang="en-US" sz="2000" b="1" dirty="0">
              <a:latin typeface="Times New Roman" pitchFamily="18" charset="0"/>
              <a:cs typeface="Times New Roman" pitchFamily="18" charset="0"/>
            </a:endParaRPr>
          </a:p>
        </p:txBody>
      </p:sp>
      <p:sp>
        <p:nvSpPr>
          <p:cNvPr id="10" name="AutoShape 73">
            <a:extLst>
              <a:ext uri="{FF2B5EF4-FFF2-40B4-BE49-F238E27FC236}">
                <a16:creationId xmlns:a16="http://schemas.microsoft.com/office/drawing/2014/main" id="{07C09226-C31F-F7CE-EBF3-FCF0FE5B90FF}"/>
              </a:ext>
            </a:extLst>
          </p:cNvPr>
          <p:cNvSpPr>
            <a:spLocks noChangeArrowheads="1"/>
          </p:cNvSpPr>
          <p:nvPr/>
        </p:nvSpPr>
        <p:spPr bwMode="auto">
          <a:xfrm>
            <a:off x="3316250" y="3144104"/>
            <a:ext cx="352387" cy="266700"/>
          </a:xfrm>
          <a:prstGeom prst="rightArrow">
            <a:avLst>
              <a:gd name="adj1" fmla="val 50000"/>
              <a:gd name="adj2" fmla="val 25002"/>
            </a:avLst>
          </a:prstGeom>
          <a:noFill/>
          <a:ln w="38100">
            <a:solidFill>
              <a:schemeClr val="tx1"/>
            </a:solidFill>
            <a:miter lim="800000"/>
            <a:headEnd/>
            <a:tailEnd/>
          </a:ln>
        </p:spPr>
        <p:txBody>
          <a:bodyPr wrap="none" anchor="ctr"/>
          <a:lstStyle/>
          <a:p>
            <a:endParaRPr lang="en-US" altLang="en-US" b="1">
              <a:latin typeface="Times New Roman" pitchFamily="18" charset="0"/>
              <a:cs typeface="Times New Roman" pitchFamily="18" charset="0"/>
            </a:endParaRPr>
          </a:p>
        </p:txBody>
      </p:sp>
      <p:sp>
        <p:nvSpPr>
          <p:cNvPr id="11" name="AutoShape 92">
            <a:extLst>
              <a:ext uri="{FF2B5EF4-FFF2-40B4-BE49-F238E27FC236}">
                <a16:creationId xmlns:a16="http://schemas.microsoft.com/office/drawing/2014/main" id="{0872E0A9-56FB-5725-B17D-AB730C6AA5F5}"/>
              </a:ext>
            </a:extLst>
          </p:cNvPr>
          <p:cNvSpPr>
            <a:spLocks noChangeArrowheads="1"/>
          </p:cNvSpPr>
          <p:nvPr/>
        </p:nvSpPr>
        <p:spPr bwMode="auto">
          <a:xfrm>
            <a:off x="7434618" y="2027260"/>
            <a:ext cx="241300" cy="457200"/>
          </a:xfrm>
          <a:prstGeom prst="downArrow">
            <a:avLst>
              <a:gd name="adj1" fmla="val 50000"/>
              <a:gd name="adj2" fmla="val 37500"/>
            </a:avLst>
          </a:prstGeom>
          <a:noFill/>
          <a:ln w="38100">
            <a:solidFill>
              <a:schemeClr val="tx1"/>
            </a:solidFill>
            <a:miter lim="800000"/>
            <a:headEnd/>
            <a:tailEnd/>
          </a:ln>
        </p:spPr>
        <p:txBody>
          <a:bodyPr wrap="none" anchor="ctr"/>
          <a:lstStyle/>
          <a:p>
            <a:endParaRPr lang="en-US" altLang="en-US" b="1">
              <a:latin typeface="Times New Roman" pitchFamily="18" charset="0"/>
              <a:cs typeface="Times New Roman" pitchFamily="18" charset="0"/>
            </a:endParaRPr>
          </a:p>
        </p:txBody>
      </p:sp>
      <p:sp>
        <p:nvSpPr>
          <p:cNvPr id="12" name="AutoShape 67">
            <a:extLst>
              <a:ext uri="{FF2B5EF4-FFF2-40B4-BE49-F238E27FC236}">
                <a16:creationId xmlns:a16="http://schemas.microsoft.com/office/drawing/2014/main" id="{CD486C2D-08DC-8008-871F-DECA425849D6}"/>
              </a:ext>
            </a:extLst>
          </p:cNvPr>
          <p:cNvSpPr>
            <a:spLocks noChangeArrowheads="1"/>
          </p:cNvSpPr>
          <p:nvPr/>
        </p:nvSpPr>
        <p:spPr bwMode="auto">
          <a:xfrm>
            <a:off x="5270500" y="3999371"/>
            <a:ext cx="1143000" cy="1066800"/>
          </a:xfrm>
          <a:prstGeom prst="roundRect">
            <a:avLst>
              <a:gd name="adj" fmla="val 16667"/>
            </a:avLst>
          </a:prstGeom>
          <a:noFill/>
          <a:ln w="38100">
            <a:solidFill>
              <a:schemeClr val="tx1"/>
            </a:solidFill>
            <a:round/>
            <a:headEnd/>
            <a:tailEnd/>
          </a:ln>
        </p:spPr>
        <p:txBody>
          <a:bodyPr wrap="none" anchor="ctr"/>
          <a:lstStyle/>
          <a:p>
            <a:pPr algn="ctr" eaLnBrk="0" hangingPunct="0"/>
            <a:r>
              <a:rPr lang="en-US" altLang="en-US" sz="2000" b="1" dirty="0">
                <a:latin typeface="Times New Roman" pitchFamily="18" charset="0"/>
                <a:cs typeface="Times New Roman" pitchFamily="18" charset="0"/>
              </a:rPr>
              <a:t>4X4 </a:t>
            </a:r>
          </a:p>
          <a:p>
            <a:pPr algn="ctr" eaLnBrk="0" hangingPunct="0"/>
            <a:r>
              <a:rPr lang="en-US" altLang="en-US" sz="2000" b="1" dirty="0">
                <a:latin typeface="Times New Roman" pitchFamily="18" charset="0"/>
                <a:cs typeface="Times New Roman" pitchFamily="18" charset="0"/>
              </a:rPr>
              <a:t>Keypad</a:t>
            </a:r>
          </a:p>
        </p:txBody>
      </p:sp>
      <p:sp>
        <p:nvSpPr>
          <p:cNvPr id="13" name="AutoShape 73">
            <a:extLst>
              <a:ext uri="{FF2B5EF4-FFF2-40B4-BE49-F238E27FC236}">
                <a16:creationId xmlns:a16="http://schemas.microsoft.com/office/drawing/2014/main" id="{32BEA953-F41D-4CFF-DAA3-1AB1780B83B8}"/>
              </a:ext>
            </a:extLst>
          </p:cNvPr>
          <p:cNvSpPr>
            <a:spLocks noChangeArrowheads="1"/>
          </p:cNvSpPr>
          <p:nvPr/>
        </p:nvSpPr>
        <p:spPr bwMode="auto">
          <a:xfrm>
            <a:off x="6448216" y="5635969"/>
            <a:ext cx="241300" cy="266700"/>
          </a:xfrm>
          <a:prstGeom prst="rightArrow">
            <a:avLst>
              <a:gd name="adj1" fmla="val 50000"/>
              <a:gd name="adj2" fmla="val 25000"/>
            </a:avLst>
          </a:prstGeom>
          <a:noFill/>
          <a:ln w="38100">
            <a:solidFill>
              <a:schemeClr val="tx1"/>
            </a:solidFill>
            <a:miter lim="800000"/>
            <a:headEnd/>
            <a:tailEnd/>
          </a:ln>
        </p:spPr>
        <p:txBody>
          <a:bodyPr wrap="none" anchor="ctr"/>
          <a:lstStyle/>
          <a:p>
            <a:endParaRPr lang="en-US" altLang="en-US" b="1">
              <a:latin typeface="Times New Roman" pitchFamily="18" charset="0"/>
              <a:cs typeface="Times New Roman" pitchFamily="18" charset="0"/>
            </a:endParaRPr>
          </a:p>
        </p:txBody>
      </p:sp>
      <p:sp>
        <p:nvSpPr>
          <p:cNvPr id="14" name="AutoShape 67">
            <a:extLst>
              <a:ext uri="{FF2B5EF4-FFF2-40B4-BE49-F238E27FC236}">
                <a16:creationId xmlns:a16="http://schemas.microsoft.com/office/drawing/2014/main" id="{A0CFBFA8-5A8C-D305-B389-A7B9ADAA2306}"/>
              </a:ext>
            </a:extLst>
          </p:cNvPr>
          <p:cNvSpPr>
            <a:spLocks noChangeArrowheads="1"/>
          </p:cNvSpPr>
          <p:nvPr/>
        </p:nvSpPr>
        <p:spPr bwMode="auto">
          <a:xfrm>
            <a:off x="5270500" y="5294771"/>
            <a:ext cx="1143000" cy="1066800"/>
          </a:xfrm>
          <a:prstGeom prst="roundRect">
            <a:avLst>
              <a:gd name="adj" fmla="val 16667"/>
            </a:avLst>
          </a:prstGeom>
          <a:noFill/>
          <a:ln w="38100">
            <a:solidFill>
              <a:schemeClr val="tx1"/>
            </a:solidFill>
            <a:round/>
            <a:headEnd/>
            <a:tailEnd/>
          </a:ln>
        </p:spPr>
        <p:txBody>
          <a:bodyPr wrap="none" anchor="ctr"/>
          <a:lstStyle/>
          <a:p>
            <a:pPr algn="ctr" eaLnBrk="0" hangingPunct="0"/>
            <a:r>
              <a:rPr lang="en-US" altLang="en-US" sz="2000" b="1" dirty="0">
                <a:latin typeface="Times New Roman" pitchFamily="18" charset="0"/>
                <a:cs typeface="Times New Roman" pitchFamily="18" charset="0"/>
              </a:rPr>
              <a:t>Selection</a:t>
            </a:r>
          </a:p>
          <a:p>
            <a:pPr algn="ctr" eaLnBrk="0" hangingPunct="0"/>
            <a:r>
              <a:rPr lang="en-US" altLang="en-US" sz="2000" b="1" dirty="0">
                <a:latin typeface="Times New Roman" pitchFamily="18" charset="0"/>
                <a:cs typeface="Times New Roman" pitchFamily="18" charset="0"/>
              </a:rPr>
              <a:t>Switch</a:t>
            </a:r>
          </a:p>
        </p:txBody>
      </p:sp>
      <p:sp>
        <p:nvSpPr>
          <p:cNvPr id="15" name="AutoShape 67">
            <a:extLst>
              <a:ext uri="{FF2B5EF4-FFF2-40B4-BE49-F238E27FC236}">
                <a16:creationId xmlns:a16="http://schemas.microsoft.com/office/drawing/2014/main" id="{2894C9B1-9FCE-3B2A-DCC1-4D7380210CBD}"/>
              </a:ext>
            </a:extLst>
          </p:cNvPr>
          <p:cNvSpPr>
            <a:spLocks noChangeArrowheads="1"/>
          </p:cNvSpPr>
          <p:nvPr/>
        </p:nvSpPr>
        <p:spPr bwMode="auto">
          <a:xfrm>
            <a:off x="6668446" y="2501901"/>
            <a:ext cx="1781600" cy="3859671"/>
          </a:xfrm>
          <a:prstGeom prst="roundRect">
            <a:avLst>
              <a:gd name="adj" fmla="val 16667"/>
            </a:avLst>
          </a:prstGeom>
          <a:noFill/>
          <a:ln w="38100">
            <a:solidFill>
              <a:schemeClr val="tx1"/>
            </a:solidFill>
            <a:round/>
            <a:headEnd/>
            <a:tailEnd/>
          </a:ln>
        </p:spPr>
        <p:txBody>
          <a:bodyPr wrap="none" anchor="ctr"/>
          <a:lstStyle/>
          <a:p>
            <a:pPr algn="ctr" eaLnBrk="0" hangingPunct="0"/>
            <a:r>
              <a:rPr lang="en-US" altLang="en-US" sz="2000" b="1" dirty="0">
                <a:latin typeface="Times New Roman" pitchFamily="18" charset="0"/>
                <a:cs typeface="Times New Roman" pitchFamily="18" charset="0"/>
              </a:rPr>
              <a:t>Raspberry Pi 3</a:t>
            </a:r>
          </a:p>
          <a:p>
            <a:pPr algn="ctr" eaLnBrk="0" hangingPunct="0"/>
            <a:r>
              <a:rPr lang="en-US" altLang="en-US" sz="2000" b="1" dirty="0">
                <a:latin typeface="Times New Roman" pitchFamily="18" charset="0"/>
                <a:cs typeface="Times New Roman" pitchFamily="18" charset="0"/>
              </a:rPr>
              <a:t>B+</a:t>
            </a:r>
          </a:p>
        </p:txBody>
      </p:sp>
      <p:sp>
        <p:nvSpPr>
          <p:cNvPr id="16" name="AutoShape 73">
            <a:extLst>
              <a:ext uri="{FF2B5EF4-FFF2-40B4-BE49-F238E27FC236}">
                <a16:creationId xmlns:a16="http://schemas.microsoft.com/office/drawing/2014/main" id="{E1D4EBD3-11D8-CA55-747E-0D4A3AFC8401}"/>
              </a:ext>
            </a:extLst>
          </p:cNvPr>
          <p:cNvSpPr>
            <a:spLocks noChangeArrowheads="1"/>
          </p:cNvSpPr>
          <p:nvPr/>
        </p:nvSpPr>
        <p:spPr bwMode="auto">
          <a:xfrm>
            <a:off x="5031740" y="3184865"/>
            <a:ext cx="1582312" cy="241300"/>
          </a:xfrm>
          <a:prstGeom prst="rightArrow">
            <a:avLst>
              <a:gd name="adj1" fmla="val 50000"/>
              <a:gd name="adj2" fmla="val 25000"/>
            </a:avLst>
          </a:prstGeom>
          <a:noFill/>
          <a:ln w="38100">
            <a:solidFill>
              <a:schemeClr val="tx1"/>
            </a:solidFill>
            <a:miter lim="800000"/>
            <a:headEnd/>
            <a:tailEnd/>
          </a:ln>
        </p:spPr>
        <p:txBody>
          <a:bodyPr wrap="none" anchor="ctr"/>
          <a:lstStyle/>
          <a:p>
            <a:endParaRPr lang="en-US" altLang="en-US" b="1">
              <a:latin typeface="Times New Roman" pitchFamily="18" charset="0"/>
              <a:cs typeface="Times New Roman" pitchFamily="18" charset="0"/>
            </a:endParaRPr>
          </a:p>
        </p:txBody>
      </p:sp>
      <p:sp>
        <p:nvSpPr>
          <p:cNvPr id="17" name="AutoShape 67">
            <a:extLst>
              <a:ext uri="{FF2B5EF4-FFF2-40B4-BE49-F238E27FC236}">
                <a16:creationId xmlns:a16="http://schemas.microsoft.com/office/drawing/2014/main" id="{5D002DEF-A3CF-F988-556E-500DDAD78ED9}"/>
              </a:ext>
            </a:extLst>
          </p:cNvPr>
          <p:cNvSpPr>
            <a:spLocks noChangeArrowheads="1"/>
          </p:cNvSpPr>
          <p:nvPr/>
        </p:nvSpPr>
        <p:spPr bwMode="auto">
          <a:xfrm>
            <a:off x="8833895" y="2872289"/>
            <a:ext cx="901700" cy="1066800"/>
          </a:xfrm>
          <a:prstGeom prst="roundRect">
            <a:avLst>
              <a:gd name="adj" fmla="val 16667"/>
            </a:avLst>
          </a:prstGeom>
          <a:noFill/>
          <a:ln w="38100">
            <a:solidFill>
              <a:schemeClr val="tx1"/>
            </a:solidFill>
            <a:round/>
            <a:headEnd/>
            <a:tailEnd/>
          </a:ln>
        </p:spPr>
        <p:txBody>
          <a:bodyPr wrap="none" anchor="ctr"/>
          <a:lstStyle/>
          <a:p>
            <a:pPr algn="ctr" eaLnBrk="0" hangingPunct="0"/>
            <a:r>
              <a:rPr lang="en-US" altLang="en-US" sz="2000" b="1" dirty="0">
                <a:latin typeface="Times New Roman" pitchFamily="18" charset="0"/>
                <a:cs typeface="Times New Roman" pitchFamily="18" charset="0"/>
              </a:rPr>
              <a:t>LCD</a:t>
            </a:r>
          </a:p>
        </p:txBody>
      </p:sp>
      <p:sp>
        <p:nvSpPr>
          <p:cNvPr id="18" name="AutoShape 73">
            <a:extLst>
              <a:ext uri="{FF2B5EF4-FFF2-40B4-BE49-F238E27FC236}">
                <a16:creationId xmlns:a16="http://schemas.microsoft.com/office/drawing/2014/main" id="{3981CA58-E63A-A84A-773E-B1A2ABDAA2E3}"/>
              </a:ext>
            </a:extLst>
          </p:cNvPr>
          <p:cNvSpPr>
            <a:spLocks noChangeArrowheads="1"/>
          </p:cNvSpPr>
          <p:nvPr/>
        </p:nvSpPr>
        <p:spPr bwMode="auto">
          <a:xfrm>
            <a:off x="6413500" y="4254500"/>
            <a:ext cx="241300" cy="241300"/>
          </a:xfrm>
          <a:prstGeom prst="rightArrow">
            <a:avLst>
              <a:gd name="adj1" fmla="val 50000"/>
              <a:gd name="adj2" fmla="val 25000"/>
            </a:avLst>
          </a:prstGeom>
          <a:noFill/>
          <a:ln w="38100">
            <a:solidFill>
              <a:schemeClr val="tx1"/>
            </a:solidFill>
            <a:miter lim="800000"/>
            <a:headEnd/>
            <a:tailEnd/>
          </a:ln>
        </p:spPr>
        <p:txBody>
          <a:bodyPr wrap="none" anchor="ctr"/>
          <a:lstStyle/>
          <a:p>
            <a:endParaRPr lang="en-US" altLang="en-US" b="1">
              <a:latin typeface="Times New Roman" pitchFamily="18" charset="0"/>
              <a:cs typeface="Times New Roman" pitchFamily="18" charset="0"/>
            </a:endParaRPr>
          </a:p>
        </p:txBody>
      </p:sp>
      <p:sp>
        <p:nvSpPr>
          <p:cNvPr id="19" name="AutoShape 94">
            <a:extLst>
              <a:ext uri="{FF2B5EF4-FFF2-40B4-BE49-F238E27FC236}">
                <a16:creationId xmlns:a16="http://schemas.microsoft.com/office/drawing/2014/main" id="{0FB3D020-A111-E673-9F5F-A536EC0E685B}"/>
              </a:ext>
            </a:extLst>
          </p:cNvPr>
          <p:cNvSpPr>
            <a:spLocks noChangeArrowheads="1"/>
          </p:cNvSpPr>
          <p:nvPr/>
        </p:nvSpPr>
        <p:spPr bwMode="auto">
          <a:xfrm>
            <a:off x="1608795" y="3907816"/>
            <a:ext cx="1679745" cy="1066800"/>
          </a:xfrm>
          <a:prstGeom prst="roundRect">
            <a:avLst>
              <a:gd name="adj" fmla="val 16667"/>
            </a:avLst>
          </a:prstGeom>
          <a:noFill/>
          <a:ln w="38100">
            <a:solidFill>
              <a:schemeClr val="tx1"/>
            </a:solidFill>
            <a:round/>
            <a:headEnd/>
            <a:tailEnd/>
          </a:ln>
        </p:spPr>
        <p:txBody>
          <a:bodyPr wrap="none" anchor="ctr"/>
          <a:lstStyle/>
          <a:p>
            <a:pPr algn="ctr" eaLnBrk="0" hangingPunct="0"/>
            <a:r>
              <a:rPr lang="en-US" altLang="en-US" sz="2000" b="1" dirty="0">
                <a:latin typeface="Times New Roman" pitchFamily="18" charset="0"/>
                <a:cs typeface="Times New Roman" pitchFamily="18" charset="0"/>
              </a:rPr>
              <a:t>Temperature</a:t>
            </a:r>
          </a:p>
          <a:p>
            <a:pPr algn="ctr" eaLnBrk="0" hangingPunct="0"/>
            <a:r>
              <a:rPr lang="en-US" altLang="en-US" sz="2000" b="1" dirty="0">
                <a:latin typeface="Times New Roman" pitchFamily="18" charset="0"/>
                <a:cs typeface="Times New Roman" pitchFamily="18" charset="0"/>
              </a:rPr>
              <a:t>Sensor</a:t>
            </a:r>
          </a:p>
        </p:txBody>
      </p:sp>
      <p:sp>
        <p:nvSpPr>
          <p:cNvPr id="20" name="AutoShape 73">
            <a:extLst>
              <a:ext uri="{FF2B5EF4-FFF2-40B4-BE49-F238E27FC236}">
                <a16:creationId xmlns:a16="http://schemas.microsoft.com/office/drawing/2014/main" id="{38B44191-9294-F982-FEA6-01F6D63BBE20}"/>
              </a:ext>
            </a:extLst>
          </p:cNvPr>
          <p:cNvSpPr>
            <a:spLocks noChangeArrowheads="1"/>
          </p:cNvSpPr>
          <p:nvPr/>
        </p:nvSpPr>
        <p:spPr bwMode="auto">
          <a:xfrm>
            <a:off x="3288540" y="4260952"/>
            <a:ext cx="352387" cy="266700"/>
          </a:xfrm>
          <a:prstGeom prst="rightArrow">
            <a:avLst>
              <a:gd name="adj1" fmla="val 50000"/>
              <a:gd name="adj2" fmla="val 25002"/>
            </a:avLst>
          </a:prstGeom>
          <a:noFill/>
          <a:ln w="38100">
            <a:solidFill>
              <a:schemeClr val="tx1"/>
            </a:solidFill>
            <a:miter lim="800000"/>
            <a:headEnd/>
            <a:tailEnd/>
          </a:ln>
        </p:spPr>
        <p:txBody>
          <a:bodyPr wrap="none" anchor="ctr"/>
          <a:lstStyle/>
          <a:p>
            <a:endParaRPr lang="en-US" altLang="en-US" b="1">
              <a:latin typeface="Times New Roman" pitchFamily="18" charset="0"/>
              <a:cs typeface="Times New Roman" pitchFamily="18" charset="0"/>
            </a:endParaRPr>
          </a:p>
        </p:txBody>
      </p:sp>
      <p:sp>
        <p:nvSpPr>
          <p:cNvPr id="23" name="TextBox 22">
            <a:extLst>
              <a:ext uri="{FF2B5EF4-FFF2-40B4-BE49-F238E27FC236}">
                <a16:creationId xmlns:a16="http://schemas.microsoft.com/office/drawing/2014/main" id="{DB2211BF-1071-F13F-8D76-1F58FB35A72D}"/>
              </a:ext>
            </a:extLst>
          </p:cNvPr>
          <p:cNvSpPr txBox="1"/>
          <p:nvPr/>
        </p:nvSpPr>
        <p:spPr>
          <a:xfrm>
            <a:off x="561855" y="6383984"/>
            <a:ext cx="6094070" cy="369332"/>
          </a:xfrm>
          <a:prstGeom prst="rect">
            <a:avLst/>
          </a:prstGeom>
          <a:noFill/>
        </p:spPr>
        <p:txBody>
          <a:bodyPr wrap="square">
            <a:spAutoFit/>
          </a:bodyPr>
          <a:lstStyle/>
          <a:p>
            <a:r>
              <a:rPr lang="en-US" dirty="0"/>
              <a:t>Fig 1: Proposed Block Diagram </a:t>
            </a:r>
          </a:p>
        </p:txBody>
      </p:sp>
    </p:spTree>
    <p:extLst>
      <p:ext uri="{BB962C8B-B14F-4D97-AF65-F5344CB8AC3E}">
        <p14:creationId xmlns:p14="http://schemas.microsoft.com/office/powerpoint/2010/main" val="3478661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64847-9FB7-BF90-F452-B347B8603A3E}"/>
              </a:ext>
            </a:extLst>
          </p:cNvPr>
          <p:cNvSpPr>
            <a:spLocks noGrp="1"/>
          </p:cNvSpPr>
          <p:nvPr>
            <p:ph type="title"/>
          </p:nvPr>
        </p:nvSpPr>
        <p:spPr>
          <a:xfrm>
            <a:off x="263831" y="272043"/>
            <a:ext cx="11118129" cy="863164"/>
          </a:xfrm>
        </p:spPr>
        <p:txBody>
          <a:bodyPr/>
          <a:lstStyle/>
          <a:p>
            <a:r>
              <a:rPr lang="en-IN" dirty="0">
                <a:solidFill>
                  <a:srgbClr val="7030A0"/>
                </a:solidFill>
                <a:latin typeface="Times New Roman" panose="02020603050405020304" pitchFamily="18" charset="0"/>
                <a:cs typeface="Times New Roman" panose="02020603050405020304" pitchFamily="18" charset="0"/>
              </a:rPr>
              <a:t>Circuit Diagram:</a:t>
            </a:r>
            <a:endParaRPr lang="en-US"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DB2211BF-1071-F13F-8D76-1F58FB35A72D}"/>
              </a:ext>
            </a:extLst>
          </p:cNvPr>
          <p:cNvSpPr txBox="1"/>
          <p:nvPr/>
        </p:nvSpPr>
        <p:spPr>
          <a:xfrm>
            <a:off x="561855" y="6383984"/>
            <a:ext cx="6094070" cy="369332"/>
          </a:xfrm>
          <a:prstGeom prst="rect">
            <a:avLst/>
          </a:prstGeom>
          <a:noFill/>
        </p:spPr>
        <p:txBody>
          <a:bodyPr wrap="square">
            <a:spAutoFit/>
          </a:bodyPr>
          <a:lstStyle/>
          <a:p>
            <a:r>
              <a:rPr lang="en-US" dirty="0"/>
              <a:t>Fig 2: Circuit Diagram Using Express PCB Software</a:t>
            </a:r>
          </a:p>
        </p:txBody>
      </p:sp>
      <p:pic>
        <p:nvPicPr>
          <p:cNvPr id="3" name="Picture 2">
            <a:extLst>
              <a:ext uri="{FF2B5EF4-FFF2-40B4-BE49-F238E27FC236}">
                <a16:creationId xmlns:a16="http://schemas.microsoft.com/office/drawing/2014/main" id="{93727607-A8D2-5E7F-68B1-E592EEDE15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9507" y="1135206"/>
            <a:ext cx="9664632" cy="5248777"/>
          </a:xfrm>
          <a:prstGeom prst="rect">
            <a:avLst/>
          </a:prstGeom>
        </p:spPr>
      </p:pic>
    </p:spTree>
    <p:extLst>
      <p:ext uri="{BB962C8B-B14F-4D97-AF65-F5344CB8AC3E}">
        <p14:creationId xmlns:p14="http://schemas.microsoft.com/office/powerpoint/2010/main" val="1220143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4D656-47FF-4828-8344-B33E51742A3B}"/>
              </a:ext>
            </a:extLst>
          </p:cNvPr>
          <p:cNvSpPr>
            <a:spLocks noGrp="1"/>
          </p:cNvSpPr>
          <p:nvPr>
            <p:ph type="title"/>
          </p:nvPr>
        </p:nvSpPr>
        <p:spPr>
          <a:xfrm>
            <a:off x="276808" y="385300"/>
            <a:ext cx="10515600" cy="717225"/>
          </a:xfrm>
        </p:spPr>
        <p:txBody>
          <a:bodyPr>
            <a:normAutofit fontScale="90000"/>
          </a:bodyPr>
          <a:lstStyle/>
          <a:p>
            <a:br>
              <a:rPr lang="en-IN" dirty="0">
                <a:solidFill>
                  <a:srgbClr val="7030A0"/>
                </a:solidFill>
                <a:latin typeface="Times New Roman" panose="02020603050405020304" pitchFamily="18" charset="0"/>
                <a:cs typeface="Times New Roman" panose="02020603050405020304" pitchFamily="18" charset="0"/>
              </a:rPr>
            </a:br>
            <a:endParaRPr lang="en-IN" dirty="0">
              <a:solidFill>
                <a:srgbClr val="7030A0"/>
              </a:solidFill>
              <a:latin typeface="Franklin Gothic Medium" panose="020B0603020102020204" pitchFamily="34" charset="0"/>
            </a:endParaRPr>
          </a:p>
        </p:txBody>
      </p:sp>
      <p:sp>
        <p:nvSpPr>
          <p:cNvPr id="3" name="Content Placeholder 2">
            <a:extLst>
              <a:ext uri="{FF2B5EF4-FFF2-40B4-BE49-F238E27FC236}">
                <a16:creationId xmlns:a16="http://schemas.microsoft.com/office/drawing/2014/main" id="{E6184649-8BCD-4040-83A0-27D248293550}"/>
              </a:ext>
            </a:extLst>
          </p:cNvPr>
          <p:cNvSpPr>
            <a:spLocks noGrp="1"/>
          </p:cNvSpPr>
          <p:nvPr>
            <p:ph idx="1"/>
          </p:nvPr>
        </p:nvSpPr>
        <p:spPr>
          <a:xfrm>
            <a:off x="289249" y="1102524"/>
            <a:ext cx="11625943" cy="6455743"/>
          </a:xfrm>
        </p:spPr>
        <p:txBody>
          <a:bodyPr>
            <a:noAutofit/>
          </a:bodyPr>
          <a:lstStyle/>
          <a:p>
            <a:pPr>
              <a:lnSpc>
                <a:spcPct val="150000"/>
              </a:lnSpc>
            </a:pPr>
            <a:r>
              <a:rPr lang="en-IN" sz="2200" dirty="0">
                <a:latin typeface="Times New Roman" panose="02020603050405020304" pitchFamily="18" charset="0"/>
                <a:cs typeface="Times New Roman" panose="02020603050405020304" pitchFamily="18" charset="0"/>
              </a:rPr>
              <a:t>Data Processing and Analysis: The Raspberry Pi is programmed using embedded Linux to handle the data processing and analysis tasks. It runs the necessary software and algorithms to process the sensor data and make predictions about the chances of diabetes.</a:t>
            </a:r>
          </a:p>
          <a:p>
            <a:pPr>
              <a:lnSpc>
                <a:spcPct val="150000"/>
              </a:lnSpc>
            </a:pPr>
            <a:r>
              <a:rPr lang="en-IN" sz="2200" dirty="0">
                <a:latin typeface="Times New Roman" panose="02020603050405020304" pitchFamily="18" charset="0"/>
                <a:cs typeface="Times New Roman" panose="02020603050405020304" pitchFamily="18" charset="0"/>
              </a:rPr>
              <a:t>Interface with PIC microcontroller: The Raspberry Pi communicates with the PIC microcontroller, which is connected to the sensors. It receives the digital data from the PIC microcontroller, which represents the glucose levels and temperature readings obtained from the sensors.</a:t>
            </a:r>
          </a:p>
          <a:p>
            <a:pPr>
              <a:lnSpc>
                <a:spcPct val="150000"/>
              </a:lnSpc>
            </a:pPr>
            <a:r>
              <a:rPr lang="en-IN" sz="2200" dirty="0">
                <a:latin typeface="Times New Roman" panose="02020603050405020304" pitchFamily="18" charset="0"/>
                <a:cs typeface="Times New Roman" panose="02020603050405020304" pitchFamily="18" charset="0"/>
              </a:rPr>
              <a:t>Decision Tree J48 Algorithm: The Raspberry Pi utilizes the scikit-learn library, specifically the J48 algorithm, to perform the diabetes prediction. The digital data received from the  PIC microcontroller, along with the dataset values entered by the user through the 4x4 keypad, is used as input for the decision tree algorithm.</a:t>
            </a:r>
          </a:p>
          <a:p>
            <a:pPr marL="0" indent="0">
              <a:lnSpc>
                <a:spcPct val="150000"/>
              </a:lnSpc>
              <a:buNone/>
            </a:pPr>
            <a:br>
              <a:rPr lang="en-IN" sz="2200" dirty="0">
                <a:latin typeface="Times New Roman" panose="02020603050405020304" pitchFamily="18" charset="0"/>
                <a:cs typeface="Times New Roman" panose="02020603050405020304" pitchFamily="18" charset="0"/>
              </a:rPr>
            </a:br>
            <a:endParaRPr lang="en-IN" sz="2200" i="0" dirty="0">
              <a:solidFill>
                <a:srgbClr val="202124"/>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E035D00-70AD-CEE1-2BD3-3B3C1F325F78}"/>
              </a:ext>
            </a:extLst>
          </p:cNvPr>
          <p:cNvSpPr txBox="1"/>
          <p:nvPr/>
        </p:nvSpPr>
        <p:spPr>
          <a:xfrm>
            <a:off x="407711" y="253325"/>
            <a:ext cx="6094428" cy="707886"/>
          </a:xfrm>
          <a:prstGeom prst="rect">
            <a:avLst/>
          </a:prstGeom>
          <a:noFill/>
        </p:spPr>
        <p:txBody>
          <a:bodyPr wrap="square">
            <a:spAutoFit/>
          </a:bodyPr>
          <a:lstStyle/>
          <a:p>
            <a:r>
              <a:rPr lang="en-IN" sz="4000" dirty="0">
                <a:solidFill>
                  <a:srgbClr val="7030A0"/>
                </a:solidFill>
                <a:latin typeface="Times New Roman" panose="02020603050405020304" pitchFamily="18" charset="0"/>
                <a:cs typeface="Times New Roman" panose="02020603050405020304" pitchFamily="18" charset="0"/>
              </a:rPr>
              <a:t>Raspberry Pi 3 B+ </a:t>
            </a:r>
            <a:endParaRPr lang="en-US" sz="4000" dirty="0"/>
          </a:p>
        </p:txBody>
      </p:sp>
    </p:spTree>
    <p:extLst>
      <p:ext uri="{BB962C8B-B14F-4D97-AF65-F5344CB8AC3E}">
        <p14:creationId xmlns:p14="http://schemas.microsoft.com/office/powerpoint/2010/main" val="2389886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4D656-47FF-4828-8344-B33E51742A3B}"/>
              </a:ext>
            </a:extLst>
          </p:cNvPr>
          <p:cNvSpPr>
            <a:spLocks noGrp="1"/>
          </p:cNvSpPr>
          <p:nvPr>
            <p:ph type="title"/>
          </p:nvPr>
        </p:nvSpPr>
        <p:spPr>
          <a:xfrm>
            <a:off x="276808" y="385300"/>
            <a:ext cx="10515600" cy="717225"/>
          </a:xfrm>
        </p:spPr>
        <p:txBody>
          <a:bodyPr>
            <a:normAutofit fontScale="90000"/>
          </a:bodyPr>
          <a:lstStyle/>
          <a:p>
            <a:r>
              <a:rPr lang="en-IN" dirty="0">
                <a:solidFill>
                  <a:srgbClr val="7030A0"/>
                </a:solidFill>
                <a:latin typeface="Times New Roman" panose="02020603050405020304" pitchFamily="18" charset="0"/>
                <a:cs typeface="Times New Roman" panose="02020603050405020304" pitchFamily="18" charset="0"/>
              </a:rPr>
              <a:t>Raspberry Pi 3 B+ </a:t>
            </a:r>
            <a:br>
              <a:rPr lang="en-IN" dirty="0">
                <a:solidFill>
                  <a:srgbClr val="7030A0"/>
                </a:solidFill>
                <a:latin typeface="Times New Roman" panose="02020603050405020304" pitchFamily="18" charset="0"/>
                <a:cs typeface="Times New Roman" panose="02020603050405020304" pitchFamily="18" charset="0"/>
              </a:rPr>
            </a:br>
            <a:endParaRPr lang="en-IN" dirty="0">
              <a:solidFill>
                <a:srgbClr val="7030A0"/>
              </a:solidFill>
              <a:latin typeface="Franklin Gothic Medium" panose="020B0603020102020204" pitchFamily="34" charset="0"/>
            </a:endParaRPr>
          </a:p>
        </p:txBody>
      </p:sp>
      <p:sp>
        <p:nvSpPr>
          <p:cNvPr id="3" name="Content Placeholder 2">
            <a:extLst>
              <a:ext uri="{FF2B5EF4-FFF2-40B4-BE49-F238E27FC236}">
                <a16:creationId xmlns:a16="http://schemas.microsoft.com/office/drawing/2014/main" id="{E6184649-8BCD-4040-83A0-27D248293550}"/>
              </a:ext>
            </a:extLst>
          </p:cNvPr>
          <p:cNvSpPr>
            <a:spLocks noGrp="1"/>
          </p:cNvSpPr>
          <p:nvPr>
            <p:ph idx="1"/>
          </p:nvPr>
        </p:nvSpPr>
        <p:spPr>
          <a:xfrm>
            <a:off x="289249" y="1102525"/>
            <a:ext cx="11625943" cy="5967578"/>
          </a:xfrm>
        </p:spPr>
        <p:txBody>
          <a:bodyPr>
            <a:normAutofit/>
          </a:bodyPr>
          <a:lstStyle/>
          <a:p>
            <a:pPr marL="514350" indent="-514350">
              <a:lnSpc>
                <a:spcPct val="150000"/>
              </a:lnSpc>
              <a:buFont typeface="+mj-lt"/>
              <a:buAutoNum type="romanLcPeriod"/>
            </a:pPr>
            <a:endParaRPr lang="en-IN" sz="2200" dirty="0">
              <a:latin typeface="Times New Roman" panose="02020603050405020304" pitchFamily="18" charset="0"/>
              <a:cs typeface="Times New Roman" panose="02020603050405020304" pitchFamily="18" charset="0"/>
            </a:endParaRPr>
          </a:p>
          <a:p>
            <a:pPr marL="0" indent="0">
              <a:lnSpc>
                <a:spcPct val="150000"/>
              </a:lnSpc>
              <a:buNone/>
            </a:pPr>
            <a:br>
              <a:rPr lang="en-IN" sz="4000" dirty="0">
                <a:latin typeface="Times New Roman" panose="02020603050405020304" pitchFamily="18" charset="0"/>
                <a:cs typeface="Times New Roman" panose="02020603050405020304" pitchFamily="18" charset="0"/>
              </a:rPr>
            </a:br>
            <a:endParaRPr lang="en-IN" sz="4000" i="0" dirty="0">
              <a:solidFill>
                <a:srgbClr val="202124"/>
              </a:solidFill>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9DF9F1C-2E1C-CC3B-9869-FBF9C7480AE2}"/>
              </a:ext>
            </a:extLst>
          </p:cNvPr>
          <p:cNvPicPr>
            <a:picLocks noChangeAspect="1"/>
          </p:cNvPicPr>
          <p:nvPr/>
        </p:nvPicPr>
        <p:blipFill>
          <a:blip r:embed="rId2"/>
          <a:stretch>
            <a:fillRect/>
          </a:stretch>
        </p:blipFill>
        <p:spPr>
          <a:xfrm>
            <a:off x="651920" y="1102525"/>
            <a:ext cx="10284843" cy="5230821"/>
          </a:xfrm>
          <a:prstGeom prst="rect">
            <a:avLst/>
          </a:prstGeom>
        </p:spPr>
      </p:pic>
      <p:sp>
        <p:nvSpPr>
          <p:cNvPr id="11" name="TextBox 10">
            <a:extLst>
              <a:ext uri="{FF2B5EF4-FFF2-40B4-BE49-F238E27FC236}">
                <a16:creationId xmlns:a16="http://schemas.microsoft.com/office/drawing/2014/main" id="{EFB9940C-7C2C-E2AE-9D8B-B3830A8E2634}"/>
              </a:ext>
            </a:extLst>
          </p:cNvPr>
          <p:cNvSpPr txBox="1"/>
          <p:nvPr/>
        </p:nvSpPr>
        <p:spPr>
          <a:xfrm>
            <a:off x="651920" y="6333346"/>
            <a:ext cx="6094070" cy="369332"/>
          </a:xfrm>
          <a:prstGeom prst="rect">
            <a:avLst/>
          </a:prstGeom>
          <a:noFill/>
        </p:spPr>
        <p:txBody>
          <a:bodyPr wrap="square">
            <a:spAutoFit/>
          </a:bodyPr>
          <a:lstStyle/>
          <a:p>
            <a:r>
              <a:rPr lang="en-US" dirty="0"/>
              <a:t>Fig 3: Raspberry Pi</a:t>
            </a:r>
          </a:p>
        </p:txBody>
      </p:sp>
    </p:spTree>
    <p:extLst>
      <p:ext uri="{BB962C8B-B14F-4D97-AF65-F5344CB8AC3E}">
        <p14:creationId xmlns:p14="http://schemas.microsoft.com/office/powerpoint/2010/main" val="3801038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4D656-47FF-4828-8344-B33E51742A3B}"/>
              </a:ext>
            </a:extLst>
          </p:cNvPr>
          <p:cNvSpPr>
            <a:spLocks noGrp="1"/>
          </p:cNvSpPr>
          <p:nvPr>
            <p:ph type="title"/>
          </p:nvPr>
        </p:nvSpPr>
        <p:spPr>
          <a:xfrm>
            <a:off x="276808" y="385300"/>
            <a:ext cx="10515600" cy="717225"/>
          </a:xfrm>
        </p:spPr>
        <p:txBody>
          <a:bodyPr>
            <a:normAutofit fontScale="90000"/>
          </a:bodyPr>
          <a:lstStyle/>
          <a:p>
            <a:r>
              <a:rPr lang="en-IN" dirty="0" err="1">
                <a:solidFill>
                  <a:srgbClr val="7030A0"/>
                </a:solidFill>
                <a:latin typeface="Times New Roman" panose="02020603050405020304" pitchFamily="18" charset="0"/>
                <a:cs typeface="Times New Roman" panose="02020603050405020304" pitchFamily="18" charset="0"/>
              </a:rPr>
              <a:t>Glucosensor</a:t>
            </a:r>
            <a:r>
              <a:rPr lang="en-IN" dirty="0">
                <a:solidFill>
                  <a:srgbClr val="7030A0"/>
                </a:solidFill>
                <a:latin typeface="Times New Roman" panose="02020603050405020304" pitchFamily="18" charset="0"/>
                <a:cs typeface="Times New Roman" panose="02020603050405020304" pitchFamily="18" charset="0"/>
              </a:rPr>
              <a:t>:</a:t>
            </a:r>
            <a:br>
              <a:rPr lang="en-IN" dirty="0">
                <a:solidFill>
                  <a:srgbClr val="7030A0"/>
                </a:solidFill>
                <a:latin typeface="Times New Roman" panose="02020603050405020304" pitchFamily="18" charset="0"/>
                <a:cs typeface="Times New Roman" panose="02020603050405020304" pitchFamily="18" charset="0"/>
              </a:rPr>
            </a:br>
            <a:endParaRPr lang="en-IN" dirty="0">
              <a:solidFill>
                <a:srgbClr val="7030A0"/>
              </a:solidFill>
              <a:latin typeface="Franklin Gothic Medium" panose="020B0603020102020204" pitchFamily="34" charset="0"/>
            </a:endParaRPr>
          </a:p>
        </p:txBody>
      </p:sp>
      <p:sp>
        <p:nvSpPr>
          <p:cNvPr id="3" name="Content Placeholder 2">
            <a:extLst>
              <a:ext uri="{FF2B5EF4-FFF2-40B4-BE49-F238E27FC236}">
                <a16:creationId xmlns:a16="http://schemas.microsoft.com/office/drawing/2014/main" id="{E6184649-8BCD-4040-83A0-27D248293550}"/>
              </a:ext>
            </a:extLst>
          </p:cNvPr>
          <p:cNvSpPr>
            <a:spLocks noGrp="1"/>
          </p:cNvSpPr>
          <p:nvPr>
            <p:ph idx="1"/>
          </p:nvPr>
        </p:nvSpPr>
        <p:spPr>
          <a:xfrm>
            <a:off x="289249" y="1102524"/>
            <a:ext cx="11625943" cy="7361537"/>
          </a:xfrm>
        </p:spPr>
        <p:txBody>
          <a:bodyPr>
            <a:normAutofit fontScale="62500" lnSpcReduction="20000"/>
          </a:bodyPr>
          <a:lstStyle/>
          <a:p>
            <a:pPr>
              <a:lnSpc>
                <a:spcPct val="150000"/>
              </a:lnSpc>
            </a:pPr>
            <a:r>
              <a:rPr lang="en-IN" sz="3500" dirty="0">
                <a:latin typeface="Times New Roman" panose="02020603050405020304" pitchFamily="18" charset="0"/>
                <a:cs typeface="Times New Roman" panose="02020603050405020304" pitchFamily="18" charset="0"/>
              </a:rPr>
              <a:t>NIR (Near-Infrared) </a:t>
            </a:r>
            <a:r>
              <a:rPr lang="en-IN" sz="3500" dirty="0" err="1">
                <a:latin typeface="Times New Roman" panose="02020603050405020304" pitchFamily="18" charset="0"/>
                <a:cs typeface="Times New Roman" panose="02020603050405020304" pitchFamily="18" charset="0"/>
              </a:rPr>
              <a:t>glucosensor</a:t>
            </a:r>
            <a:r>
              <a:rPr lang="en-IN" sz="3500" dirty="0">
                <a:latin typeface="Times New Roman" panose="02020603050405020304" pitchFamily="18" charset="0"/>
                <a:cs typeface="Times New Roman" panose="02020603050405020304" pitchFamily="18" charset="0"/>
              </a:rPr>
              <a:t> refers to a type of sensor that uses near-infrared light to measure glucose levels in a non-invasive or minimally invasive manner. It is designed to provide a convenient and real-time monitoring solution for individuals with diabetes, eliminating the need for traditional finger-prick blood glucose testing.</a:t>
            </a:r>
          </a:p>
          <a:p>
            <a:pPr>
              <a:lnSpc>
                <a:spcPct val="150000"/>
              </a:lnSpc>
            </a:pPr>
            <a:r>
              <a:rPr lang="en-IN" sz="3500" dirty="0">
                <a:latin typeface="Times New Roman" panose="02020603050405020304" pitchFamily="18" charset="0"/>
                <a:cs typeface="Times New Roman" panose="02020603050405020304" pitchFamily="18" charset="0"/>
              </a:rPr>
              <a:t>The NIR </a:t>
            </a:r>
            <a:r>
              <a:rPr lang="en-IN" sz="3500" dirty="0" err="1">
                <a:latin typeface="Times New Roman" panose="02020603050405020304" pitchFamily="18" charset="0"/>
                <a:cs typeface="Times New Roman" panose="02020603050405020304" pitchFamily="18" charset="0"/>
              </a:rPr>
              <a:t>glucosensor</a:t>
            </a:r>
            <a:r>
              <a:rPr lang="en-IN" sz="3500" dirty="0">
                <a:latin typeface="Times New Roman" panose="02020603050405020304" pitchFamily="18" charset="0"/>
                <a:cs typeface="Times New Roman" panose="02020603050405020304" pitchFamily="18" charset="0"/>
              </a:rPr>
              <a:t> works based on the principle that near-infrared light can interact with glucose molecules in the human body. Glucose has specific absorption properties in the near-infrared spectrum, allowing the sensor to measure the concentration of glucose in the blood. </a:t>
            </a:r>
          </a:p>
          <a:p>
            <a:pPr>
              <a:lnSpc>
                <a:spcPct val="150000"/>
              </a:lnSpc>
            </a:pPr>
            <a:r>
              <a:rPr lang="en-IN" sz="3500" dirty="0">
                <a:latin typeface="Times New Roman" panose="02020603050405020304" pitchFamily="18" charset="0"/>
                <a:cs typeface="Times New Roman" panose="02020603050405020304" pitchFamily="18" charset="0"/>
              </a:rPr>
              <a:t>The sensor typically consists of a light source that emits near-infrared light, a detector to measure the intensity of the reflected or transmitted light to convert the measured light signals into glucose readings.</a:t>
            </a:r>
          </a:p>
          <a:p>
            <a:pPr marL="514350" indent="-514350">
              <a:lnSpc>
                <a:spcPct val="150000"/>
              </a:lnSpc>
              <a:buFont typeface="+mj-lt"/>
              <a:buAutoNum type="romanLcPeriod"/>
            </a:pPr>
            <a:endParaRPr lang="en-IN" sz="2200" dirty="0">
              <a:latin typeface="Times New Roman" panose="02020603050405020304" pitchFamily="18" charset="0"/>
              <a:cs typeface="Times New Roman" panose="02020603050405020304" pitchFamily="18" charset="0"/>
            </a:endParaRPr>
          </a:p>
          <a:p>
            <a:pPr marL="0" indent="0">
              <a:lnSpc>
                <a:spcPct val="150000"/>
              </a:lnSpc>
              <a:buNone/>
            </a:pPr>
            <a:br>
              <a:rPr lang="en-IN" sz="4000" dirty="0">
                <a:latin typeface="Times New Roman" panose="02020603050405020304" pitchFamily="18" charset="0"/>
                <a:cs typeface="Times New Roman" panose="02020603050405020304" pitchFamily="18" charset="0"/>
              </a:rPr>
            </a:br>
            <a:endParaRPr lang="en-IN" sz="4000" i="0" dirty="0">
              <a:solidFill>
                <a:srgbClr val="202124"/>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9319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4D656-47FF-4828-8344-B33E51742A3B}"/>
              </a:ext>
            </a:extLst>
          </p:cNvPr>
          <p:cNvSpPr>
            <a:spLocks noGrp="1"/>
          </p:cNvSpPr>
          <p:nvPr>
            <p:ph type="title"/>
          </p:nvPr>
        </p:nvSpPr>
        <p:spPr>
          <a:xfrm>
            <a:off x="276808" y="385300"/>
            <a:ext cx="10515600" cy="717225"/>
          </a:xfrm>
        </p:spPr>
        <p:txBody>
          <a:bodyPr>
            <a:normAutofit fontScale="90000"/>
          </a:bodyPr>
          <a:lstStyle/>
          <a:p>
            <a:r>
              <a:rPr lang="en-IN" dirty="0" err="1">
                <a:solidFill>
                  <a:srgbClr val="7030A0"/>
                </a:solidFill>
                <a:latin typeface="Times New Roman" panose="02020603050405020304" pitchFamily="18" charset="0"/>
                <a:cs typeface="Times New Roman" panose="02020603050405020304" pitchFamily="18" charset="0"/>
              </a:rPr>
              <a:t>Glucosensor</a:t>
            </a:r>
            <a:r>
              <a:rPr lang="en-IN" dirty="0">
                <a:solidFill>
                  <a:srgbClr val="7030A0"/>
                </a:solidFill>
                <a:latin typeface="Times New Roman" panose="02020603050405020304" pitchFamily="18" charset="0"/>
                <a:cs typeface="Times New Roman" panose="02020603050405020304" pitchFamily="18" charset="0"/>
              </a:rPr>
              <a:t>:</a:t>
            </a:r>
            <a:br>
              <a:rPr lang="en-IN" dirty="0">
                <a:solidFill>
                  <a:srgbClr val="7030A0"/>
                </a:solidFill>
                <a:latin typeface="Times New Roman" panose="02020603050405020304" pitchFamily="18" charset="0"/>
                <a:cs typeface="Times New Roman" panose="02020603050405020304" pitchFamily="18" charset="0"/>
              </a:rPr>
            </a:br>
            <a:endParaRPr lang="en-IN" dirty="0">
              <a:solidFill>
                <a:srgbClr val="7030A0"/>
              </a:solidFill>
              <a:latin typeface="Franklin Gothic Medium" panose="020B0603020102020204" pitchFamily="34" charset="0"/>
            </a:endParaRPr>
          </a:p>
        </p:txBody>
      </p:sp>
      <p:sp>
        <p:nvSpPr>
          <p:cNvPr id="3" name="Content Placeholder 2">
            <a:extLst>
              <a:ext uri="{FF2B5EF4-FFF2-40B4-BE49-F238E27FC236}">
                <a16:creationId xmlns:a16="http://schemas.microsoft.com/office/drawing/2014/main" id="{E6184649-8BCD-4040-83A0-27D248293550}"/>
              </a:ext>
            </a:extLst>
          </p:cNvPr>
          <p:cNvSpPr>
            <a:spLocks noGrp="1"/>
          </p:cNvSpPr>
          <p:nvPr>
            <p:ph idx="1"/>
          </p:nvPr>
        </p:nvSpPr>
        <p:spPr>
          <a:xfrm>
            <a:off x="289249" y="1102525"/>
            <a:ext cx="11625943" cy="5967578"/>
          </a:xfrm>
        </p:spPr>
        <p:txBody>
          <a:bodyPr>
            <a:normAutofit/>
          </a:bodyPr>
          <a:lstStyle/>
          <a:p>
            <a:pPr>
              <a:lnSpc>
                <a:spcPct val="150000"/>
              </a:lnSpc>
            </a:pPr>
            <a:r>
              <a:rPr lang="en-IN" sz="2200" dirty="0">
                <a:latin typeface="Times New Roman" panose="02020603050405020304" pitchFamily="18" charset="0"/>
                <a:cs typeface="Times New Roman" panose="02020603050405020304" pitchFamily="18" charset="0"/>
              </a:rPr>
              <a:t>To use a NIR </a:t>
            </a:r>
            <a:r>
              <a:rPr lang="en-IN" sz="2200" dirty="0" err="1">
                <a:latin typeface="Times New Roman" panose="02020603050405020304" pitchFamily="18" charset="0"/>
                <a:cs typeface="Times New Roman" panose="02020603050405020304" pitchFamily="18" charset="0"/>
              </a:rPr>
              <a:t>glucosensor</a:t>
            </a:r>
            <a:r>
              <a:rPr lang="en-IN" sz="2200" dirty="0">
                <a:latin typeface="Times New Roman" panose="02020603050405020304" pitchFamily="18" charset="0"/>
                <a:cs typeface="Times New Roman" panose="02020603050405020304" pitchFamily="18" charset="0"/>
              </a:rPr>
              <a:t>, the sensor is usually placed on the skin, such as on the fingertip. The near-infrared light is then directed onto the skin, and the reflected or transmitted light is </a:t>
            </a:r>
            <a:r>
              <a:rPr lang="en-IN" sz="2200" dirty="0" err="1">
                <a:latin typeface="Times New Roman" panose="02020603050405020304" pitchFamily="18" charset="0"/>
                <a:cs typeface="Times New Roman" panose="02020603050405020304" pitchFamily="18" charset="0"/>
              </a:rPr>
              <a:t>analyzed</a:t>
            </a:r>
            <a:r>
              <a:rPr lang="en-IN" sz="2200" dirty="0">
                <a:latin typeface="Times New Roman" panose="02020603050405020304" pitchFamily="18" charset="0"/>
                <a:cs typeface="Times New Roman" panose="02020603050405020304" pitchFamily="18" charset="0"/>
              </a:rPr>
              <a:t> by the sensor. By </a:t>
            </a:r>
            <a:r>
              <a:rPr lang="en-IN" sz="2200" dirty="0" err="1">
                <a:latin typeface="Times New Roman" panose="02020603050405020304" pitchFamily="18" charset="0"/>
                <a:cs typeface="Times New Roman" panose="02020603050405020304" pitchFamily="18" charset="0"/>
              </a:rPr>
              <a:t>analyzing</a:t>
            </a:r>
            <a:r>
              <a:rPr lang="en-IN" sz="2200" dirty="0">
                <a:latin typeface="Times New Roman" panose="02020603050405020304" pitchFamily="18" charset="0"/>
                <a:cs typeface="Times New Roman" panose="02020603050405020304" pitchFamily="18" charset="0"/>
              </a:rPr>
              <a:t> the interaction between the light and glucose molecules, the sensor can estimate the glucose concentration in the blood. </a:t>
            </a:r>
          </a:p>
          <a:p>
            <a:pPr>
              <a:lnSpc>
                <a:spcPct val="150000"/>
              </a:lnSpc>
            </a:pPr>
            <a:r>
              <a:rPr lang="en-IN" sz="2200" dirty="0">
                <a:latin typeface="Times New Roman" panose="02020603050405020304" pitchFamily="18" charset="0"/>
                <a:cs typeface="Times New Roman" panose="02020603050405020304" pitchFamily="18" charset="0"/>
              </a:rPr>
              <a:t>Overall, the NIR optical technique works by NIR light through the fingertip, measuring how much light is absorbed by the glucose in the blood, and using that information to determine the glucose concentration.</a:t>
            </a:r>
          </a:p>
          <a:p>
            <a:pPr marL="0" indent="0">
              <a:lnSpc>
                <a:spcPct val="150000"/>
              </a:lnSpc>
              <a:buNone/>
            </a:pPr>
            <a:br>
              <a:rPr lang="en-IN" sz="4000" dirty="0">
                <a:latin typeface="Times New Roman" panose="02020603050405020304" pitchFamily="18" charset="0"/>
                <a:cs typeface="Times New Roman" panose="02020603050405020304" pitchFamily="18" charset="0"/>
              </a:rPr>
            </a:br>
            <a:endParaRPr lang="en-IN" sz="4000" i="0" dirty="0">
              <a:solidFill>
                <a:srgbClr val="202124"/>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4893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4D656-47FF-4828-8344-B33E51742A3B}"/>
              </a:ext>
            </a:extLst>
          </p:cNvPr>
          <p:cNvSpPr>
            <a:spLocks noGrp="1"/>
          </p:cNvSpPr>
          <p:nvPr>
            <p:ph type="title"/>
          </p:nvPr>
        </p:nvSpPr>
        <p:spPr>
          <a:xfrm>
            <a:off x="276808" y="385300"/>
            <a:ext cx="10515600" cy="717225"/>
          </a:xfrm>
        </p:spPr>
        <p:txBody>
          <a:bodyPr>
            <a:normAutofit fontScale="90000"/>
          </a:bodyPr>
          <a:lstStyle/>
          <a:p>
            <a:r>
              <a:rPr lang="en-IN" dirty="0">
                <a:solidFill>
                  <a:srgbClr val="7030A0"/>
                </a:solidFill>
                <a:latin typeface="Times New Roman" panose="02020603050405020304" pitchFamily="18" charset="0"/>
                <a:cs typeface="Times New Roman" panose="02020603050405020304" pitchFamily="18" charset="0"/>
              </a:rPr>
              <a:t>Temperature sensor</a:t>
            </a:r>
            <a:br>
              <a:rPr lang="en-IN" dirty="0">
                <a:solidFill>
                  <a:srgbClr val="7030A0"/>
                </a:solidFill>
                <a:latin typeface="Times New Roman" panose="02020603050405020304" pitchFamily="18" charset="0"/>
                <a:cs typeface="Times New Roman" panose="02020603050405020304" pitchFamily="18" charset="0"/>
              </a:rPr>
            </a:br>
            <a:endParaRPr lang="en-IN" dirty="0">
              <a:solidFill>
                <a:srgbClr val="7030A0"/>
              </a:solidFill>
              <a:latin typeface="Franklin Gothic Medium" panose="020B0603020102020204" pitchFamily="34" charset="0"/>
            </a:endParaRPr>
          </a:p>
        </p:txBody>
      </p:sp>
      <p:sp>
        <p:nvSpPr>
          <p:cNvPr id="3" name="Content Placeholder 2">
            <a:extLst>
              <a:ext uri="{FF2B5EF4-FFF2-40B4-BE49-F238E27FC236}">
                <a16:creationId xmlns:a16="http://schemas.microsoft.com/office/drawing/2014/main" id="{E6184649-8BCD-4040-83A0-27D248293550}"/>
              </a:ext>
            </a:extLst>
          </p:cNvPr>
          <p:cNvSpPr>
            <a:spLocks noGrp="1"/>
          </p:cNvSpPr>
          <p:nvPr>
            <p:ph idx="1"/>
          </p:nvPr>
        </p:nvSpPr>
        <p:spPr>
          <a:xfrm>
            <a:off x="289249" y="1102525"/>
            <a:ext cx="11625943" cy="5967578"/>
          </a:xfrm>
        </p:spPr>
        <p:txBody>
          <a:bodyPr>
            <a:noAutofit/>
          </a:bodyPr>
          <a:lstStyle/>
          <a:p>
            <a:pPr>
              <a:lnSpc>
                <a:spcPct val="150000"/>
              </a:lnSpc>
            </a:pPr>
            <a:r>
              <a:rPr lang="en-IN" sz="2200" dirty="0">
                <a:latin typeface="Times New Roman" panose="02020603050405020304" pitchFamily="18" charset="0"/>
                <a:cs typeface="Times New Roman" panose="02020603050405020304" pitchFamily="18" charset="0"/>
              </a:rPr>
              <a:t>A sensor is a device that measures a physical quantity and converts it into a signal which can be read by an observer or by an instrument. </a:t>
            </a:r>
          </a:p>
          <a:p>
            <a:pPr>
              <a:lnSpc>
                <a:spcPct val="150000"/>
              </a:lnSpc>
            </a:pPr>
            <a:r>
              <a:rPr lang="en-IN" sz="2200" dirty="0">
                <a:latin typeface="Times New Roman" panose="02020603050405020304" pitchFamily="18" charset="0"/>
                <a:cs typeface="Times New Roman" panose="02020603050405020304" pitchFamily="18" charset="0"/>
              </a:rPr>
              <a:t>LM35 is a precision temperature sensor integrated circuit (IC) that provides an </a:t>
            </a:r>
            <a:r>
              <a:rPr lang="en-IN" sz="2200" dirty="0" err="1">
                <a:latin typeface="Times New Roman" panose="02020603050405020304" pitchFamily="18" charset="0"/>
                <a:cs typeface="Times New Roman" panose="02020603050405020304" pitchFamily="18" charset="0"/>
              </a:rPr>
              <a:t>analog</a:t>
            </a:r>
            <a:r>
              <a:rPr lang="en-IN" sz="2200" dirty="0">
                <a:latin typeface="Times New Roman" panose="02020603050405020304" pitchFamily="18" charset="0"/>
                <a:cs typeface="Times New Roman" panose="02020603050405020304" pitchFamily="18" charset="0"/>
              </a:rPr>
              <a:t> voltage output proportional to the temperature it measures. It is commonly used in various applications to measure temperature accurately. The LM35 sensor operates on the principle of the linear relationship between temperature and voltage</a:t>
            </a:r>
          </a:p>
          <a:p>
            <a:pPr>
              <a:lnSpc>
                <a:spcPct val="150000"/>
              </a:lnSpc>
            </a:pPr>
            <a:r>
              <a:rPr lang="en-IN" sz="2200" dirty="0">
                <a:latin typeface="Times New Roman" panose="02020603050405020304" pitchFamily="18" charset="0"/>
                <a:cs typeface="Times New Roman" panose="02020603050405020304" pitchFamily="18" charset="0"/>
              </a:rPr>
              <a:t>The LM35 temperature sensor can be interfaced with microcontrollers or other electronic devices to measure and monitor temperature in various systems. Its simplicity, accuracy, and wide temperature range make it a popular choice in applications such as weather monitoring, environmental control systems, industrial automation, medical devices, and more.</a:t>
            </a:r>
            <a:br>
              <a:rPr lang="en-IN" sz="2200" dirty="0">
                <a:latin typeface="Times New Roman" panose="02020603050405020304" pitchFamily="18" charset="0"/>
                <a:cs typeface="Times New Roman" panose="02020603050405020304" pitchFamily="18" charset="0"/>
              </a:rPr>
            </a:br>
            <a:endParaRPr lang="en-IN" sz="2200" i="0" dirty="0">
              <a:solidFill>
                <a:srgbClr val="202124"/>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2918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4D656-47FF-4828-8344-B33E51742A3B}"/>
              </a:ext>
            </a:extLst>
          </p:cNvPr>
          <p:cNvSpPr>
            <a:spLocks noGrp="1"/>
          </p:cNvSpPr>
          <p:nvPr>
            <p:ph type="title"/>
          </p:nvPr>
        </p:nvSpPr>
        <p:spPr>
          <a:xfrm>
            <a:off x="276808" y="385300"/>
            <a:ext cx="10515600" cy="717225"/>
          </a:xfrm>
        </p:spPr>
        <p:txBody>
          <a:bodyPr>
            <a:normAutofit fontScale="90000"/>
          </a:bodyPr>
          <a:lstStyle/>
          <a:p>
            <a:r>
              <a:rPr lang="en-IN" dirty="0">
                <a:solidFill>
                  <a:srgbClr val="7030A0"/>
                </a:solidFill>
                <a:latin typeface="Times New Roman" panose="02020603050405020304" pitchFamily="18" charset="0"/>
                <a:cs typeface="Times New Roman" panose="02020603050405020304" pitchFamily="18" charset="0"/>
              </a:rPr>
              <a:t>Microcontroller</a:t>
            </a:r>
            <a:br>
              <a:rPr lang="en-IN" dirty="0">
                <a:solidFill>
                  <a:srgbClr val="7030A0"/>
                </a:solidFill>
                <a:latin typeface="Times New Roman" panose="02020603050405020304" pitchFamily="18" charset="0"/>
                <a:cs typeface="Times New Roman" panose="02020603050405020304" pitchFamily="18" charset="0"/>
              </a:rPr>
            </a:br>
            <a:endParaRPr lang="en-IN" dirty="0">
              <a:solidFill>
                <a:srgbClr val="7030A0"/>
              </a:solidFill>
              <a:latin typeface="Franklin Gothic Medium" panose="020B0603020102020204" pitchFamily="34" charset="0"/>
            </a:endParaRPr>
          </a:p>
        </p:txBody>
      </p:sp>
      <p:sp>
        <p:nvSpPr>
          <p:cNvPr id="3" name="Content Placeholder 2">
            <a:extLst>
              <a:ext uri="{FF2B5EF4-FFF2-40B4-BE49-F238E27FC236}">
                <a16:creationId xmlns:a16="http://schemas.microsoft.com/office/drawing/2014/main" id="{E6184649-8BCD-4040-83A0-27D248293550}"/>
              </a:ext>
            </a:extLst>
          </p:cNvPr>
          <p:cNvSpPr>
            <a:spLocks noGrp="1"/>
          </p:cNvSpPr>
          <p:nvPr>
            <p:ph idx="1"/>
          </p:nvPr>
        </p:nvSpPr>
        <p:spPr>
          <a:xfrm>
            <a:off x="289249" y="1102524"/>
            <a:ext cx="11625943" cy="5999315"/>
          </a:xfrm>
        </p:spPr>
        <p:txBody>
          <a:bodyPr>
            <a:noAutofit/>
          </a:bodyPr>
          <a:lstStyle/>
          <a:p>
            <a:pPr>
              <a:lnSpc>
                <a:spcPct val="150000"/>
              </a:lnSpc>
            </a:pPr>
            <a:r>
              <a:rPr lang="en-IN" sz="2200" dirty="0">
                <a:latin typeface="Times New Roman" panose="02020603050405020304" pitchFamily="18" charset="0"/>
                <a:cs typeface="Times New Roman" panose="02020603050405020304" pitchFamily="18" charset="0"/>
              </a:rPr>
              <a:t>The PIC microcontroller is used as an intermediary device between the sensors and the Raspberry Pi. Its main purpose is to interface with the sensors and convert the </a:t>
            </a:r>
            <a:r>
              <a:rPr lang="en-IN" sz="2200" dirty="0" err="1">
                <a:latin typeface="Times New Roman" panose="02020603050405020304" pitchFamily="18" charset="0"/>
                <a:cs typeface="Times New Roman" panose="02020603050405020304" pitchFamily="18" charset="0"/>
              </a:rPr>
              <a:t>analog</a:t>
            </a:r>
            <a:r>
              <a:rPr lang="en-IN" sz="2200" dirty="0">
                <a:latin typeface="Times New Roman" panose="02020603050405020304" pitchFamily="18" charset="0"/>
                <a:cs typeface="Times New Roman" panose="02020603050405020304" pitchFamily="18" charset="0"/>
              </a:rPr>
              <a:t> signals from the sensors into digital signals that can be easily understood by the Raspberry Pi.</a:t>
            </a:r>
          </a:p>
          <a:p>
            <a:pPr>
              <a:lnSpc>
                <a:spcPct val="150000"/>
              </a:lnSpc>
            </a:pPr>
            <a:r>
              <a:rPr lang="en-IN" sz="2200" dirty="0">
                <a:latin typeface="Times New Roman" panose="02020603050405020304" pitchFamily="18" charset="0"/>
                <a:cs typeface="Times New Roman" panose="02020603050405020304" pitchFamily="18" charset="0"/>
              </a:rPr>
              <a:t>The PIC </a:t>
            </a:r>
            <a:r>
              <a:rPr lang="en-IN" sz="2200" dirty="0" err="1">
                <a:latin typeface="Times New Roman" panose="02020603050405020304" pitchFamily="18" charset="0"/>
                <a:cs typeface="Times New Roman" panose="02020603050405020304" pitchFamily="18" charset="0"/>
              </a:rPr>
              <a:t>microcontrolleris</a:t>
            </a:r>
            <a:r>
              <a:rPr lang="en-IN" sz="2200" dirty="0">
                <a:latin typeface="Times New Roman" panose="02020603050405020304" pitchFamily="18" charset="0"/>
                <a:cs typeface="Times New Roman" panose="02020603050405020304" pitchFamily="18" charset="0"/>
              </a:rPr>
              <a:t> connected to the sensors, specifically the NIR glucose sensor and the temperature sensor. These sensors provide </a:t>
            </a:r>
            <a:r>
              <a:rPr lang="en-IN" sz="2200" dirty="0" err="1">
                <a:latin typeface="Times New Roman" panose="02020603050405020304" pitchFamily="18" charset="0"/>
                <a:cs typeface="Times New Roman" panose="02020603050405020304" pitchFamily="18" charset="0"/>
              </a:rPr>
              <a:t>analog</a:t>
            </a:r>
            <a:r>
              <a:rPr lang="en-IN" sz="2200" dirty="0">
                <a:latin typeface="Times New Roman" panose="02020603050405020304" pitchFamily="18" charset="0"/>
                <a:cs typeface="Times New Roman" panose="02020603050405020304" pitchFamily="18" charset="0"/>
              </a:rPr>
              <a:t> outputs, which means they generate continuous voltage signals that represent the measured values. However, the Raspberry Pi does not natively support </a:t>
            </a:r>
            <a:r>
              <a:rPr lang="en-IN" sz="2200" dirty="0" err="1">
                <a:latin typeface="Times New Roman" panose="02020603050405020304" pitchFamily="18" charset="0"/>
                <a:cs typeface="Times New Roman" panose="02020603050405020304" pitchFamily="18" charset="0"/>
              </a:rPr>
              <a:t>analog</a:t>
            </a:r>
            <a:r>
              <a:rPr lang="en-IN" sz="2200" dirty="0">
                <a:latin typeface="Times New Roman" panose="02020603050405020304" pitchFamily="18" charset="0"/>
                <a:cs typeface="Times New Roman" panose="02020603050405020304" pitchFamily="18" charset="0"/>
              </a:rPr>
              <a:t> inputs, so the PIC microcontroller is used to bridge this gap.</a:t>
            </a:r>
          </a:p>
          <a:p>
            <a:pPr>
              <a:lnSpc>
                <a:spcPct val="150000"/>
              </a:lnSpc>
            </a:pPr>
            <a:r>
              <a:rPr lang="en-IN" sz="2200" dirty="0">
                <a:latin typeface="Times New Roman" panose="02020603050405020304" pitchFamily="18" charset="0"/>
                <a:cs typeface="Times New Roman" panose="02020603050405020304" pitchFamily="18" charset="0"/>
              </a:rPr>
              <a:t>The PIC microcontroller has built-in </a:t>
            </a:r>
            <a:r>
              <a:rPr lang="en-IN" sz="2200" dirty="0" err="1">
                <a:latin typeface="Times New Roman" panose="02020603050405020304" pitchFamily="18" charset="0"/>
                <a:cs typeface="Times New Roman" panose="02020603050405020304" pitchFamily="18" charset="0"/>
              </a:rPr>
              <a:t>analog</a:t>
            </a:r>
            <a:r>
              <a:rPr lang="en-IN" sz="2200" dirty="0">
                <a:latin typeface="Times New Roman" panose="02020603050405020304" pitchFamily="18" charset="0"/>
                <a:cs typeface="Times New Roman" panose="02020603050405020304" pitchFamily="18" charset="0"/>
              </a:rPr>
              <a:t>-to-digital converters (ADC) that can convert the </a:t>
            </a:r>
            <a:r>
              <a:rPr lang="en-IN" sz="2200" dirty="0" err="1">
                <a:latin typeface="Times New Roman" panose="02020603050405020304" pitchFamily="18" charset="0"/>
                <a:cs typeface="Times New Roman" panose="02020603050405020304" pitchFamily="18" charset="0"/>
              </a:rPr>
              <a:t>analog</a:t>
            </a:r>
            <a:r>
              <a:rPr lang="en-IN" sz="2200" dirty="0">
                <a:latin typeface="Times New Roman" panose="02020603050405020304" pitchFamily="18" charset="0"/>
                <a:cs typeface="Times New Roman" panose="02020603050405020304" pitchFamily="18" charset="0"/>
              </a:rPr>
              <a:t> signals from the sensors into digital values. It reads the </a:t>
            </a:r>
            <a:r>
              <a:rPr lang="en-IN" sz="2200" dirty="0" err="1">
                <a:latin typeface="Times New Roman" panose="02020603050405020304" pitchFamily="18" charset="0"/>
                <a:cs typeface="Times New Roman" panose="02020603050405020304" pitchFamily="18" charset="0"/>
              </a:rPr>
              <a:t>analog</a:t>
            </a:r>
            <a:r>
              <a:rPr lang="en-IN" sz="2200" dirty="0">
                <a:latin typeface="Times New Roman" panose="02020603050405020304" pitchFamily="18" charset="0"/>
                <a:cs typeface="Times New Roman" panose="02020603050405020304" pitchFamily="18" charset="0"/>
              </a:rPr>
              <a:t> signals from the sensors and converts them into digital data that represents the glucose levels and temperature readings.</a:t>
            </a:r>
            <a:br>
              <a:rPr lang="en-IN" sz="2200" dirty="0">
                <a:latin typeface="Times New Roman" panose="02020603050405020304" pitchFamily="18" charset="0"/>
                <a:cs typeface="Times New Roman" panose="02020603050405020304" pitchFamily="18" charset="0"/>
              </a:rPr>
            </a:br>
            <a:endParaRPr lang="en-IN" sz="2200" i="0" dirty="0">
              <a:solidFill>
                <a:srgbClr val="202124"/>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9330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4D656-47FF-4828-8344-B33E51742A3B}"/>
              </a:ext>
            </a:extLst>
          </p:cNvPr>
          <p:cNvSpPr>
            <a:spLocks noGrp="1"/>
          </p:cNvSpPr>
          <p:nvPr>
            <p:ph type="title"/>
          </p:nvPr>
        </p:nvSpPr>
        <p:spPr>
          <a:xfrm>
            <a:off x="289131" y="234829"/>
            <a:ext cx="10515600" cy="717225"/>
          </a:xfrm>
        </p:spPr>
        <p:txBody>
          <a:bodyPr>
            <a:normAutofit/>
          </a:bodyPr>
          <a:lstStyle/>
          <a:p>
            <a:r>
              <a:rPr lang="en-IN" dirty="0">
                <a:solidFill>
                  <a:srgbClr val="7030A0"/>
                </a:solidFill>
                <a:latin typeface="Times New Roman" panose="02020603050405020304" pitchFamily="18" charset="0"/>
                <a:cs typeface="Times New Roman" panose="02020603050405020304" pitchFamily="18" charset="0"/>
              </a:rPr>
              <a:t>keypad</a:t>
            </a:r>
            <a:endParaRPr lang="en-IN" dirty="0">
              <a:solidFill>
                <a:srgbClr val="7030A0"/>
              </a:solidFill>
              <a:latin typeface="Franklin Gothic Medium" panose="020B0603020102020204" pitchFamily="34" charset="0"/>
            </a:endParaRPr>
          </a:p>
        </p:txBody>
      </p:sp>
      <p:sp>
        <p:nvSpPr>
          <p:cNvPr id="3" name="Content Placeholder 2">
            <a:extLst>
              <a:ext uri="{FF2B5EF4-FFF2-40B4-BE49-F238E27FC236}">
                <a16:creationId xmlns:a16="http://schemas.microsoft.com/office/drawing/2014/main" id="{E6184649-8BCD-4040-83A0-27D248293550}"/>
              </a:ext>
            </a:extLst>
          </p:cNvPr>
          <p:cNvSpPr>
            <a:spLocks noGrp="1"/>
          </p:cNvSpPr>
          <p:nvPr>
            <p:ph idx="1"/>
          </p:nvPr>
        </p:nvSpPr>
        <p:spPr>
          <a:xfrm>
            <a:off x="289249" y="1102524"/>
            <a:ext cx="11625943" cy="5999315"/>
          </a:xfrm>
        </p:spPr>
        <p:txBody>
          <a:bodyPr>
            <a:noAutofit/>
          </a:bodyPr>
          <a:lstStyle/>
          <a:p>
            <a:pPr>
              <a:lnSpc>
                <a:spcPct val="150000"/>
              </a:lnSpc>
            </a:pPr>
            <a:r>
              <a:rPr lang="en-IN" sz="2200" dirty="0">
                <a:latin typeface="Times New Roman" panose="02020603050405020304" pitchFamily="18" charset="0"/>
                <a:cs typeface="Times New Roman" panose="02020603050405020304" pitchFamily="18" charset="0"/>
              </a:rPr>
              <a:t>In this project, a keypad is used as a user interface to input values into the system. The keypad is a 4x4 matrix of buttons, similar to the numeric keypad on a calculator or a telephone.</a:t>
            </a:r>
          </a:p>
          <a:p>
            <a:pPr>
              <a:lnSpc>
                <a:spcPct val="150000"/>
              </a:lnSpc>
            </a:pPr>
            <a:r>
              <a:rPr lang="en-IN" sz="2200" dirty="0">
                <a:latin typeface="Times New Roman" panose="02020603050405020304" pitchFamily="18" charset="0"/>
                <a:cs typeface="Times New Roman" panose="02020603050405020304" pitchFamily="18" charset="0"/>
              </a:rPr>
              <a:t>The Raspberry Pi, which is the main controlling part of the project, is connected to the keypad. The Raspberry Pi has pins that can be configured as input pins to read the signals from the keypad buttons.</a:t>
            </a:r>
          </a:p>
          <a:p>
            <a:pPr>
              <a:lnSpc>
                <a:spcPct val="150000"/>
              </a:lnSpc>
            </a:pPr>
            <a:r>
              <a:rPr lang="en-IN" sz="2200" dirty="0">
                <a:latin typeface="Times New Roman" panose="02020603050405020304" pitchFamily="18" charset="0"/>
                <a:cs typeface="Times New Roman" panose="02020603050405020304" pitchFamily="18" charset="0"/>
              </a:rPr>
              <a:t>Once the user has entered all the required dataset values, the Raspberry Pi receives and processes this data along with the sensor data obtained from the PIC microcontroller. The decision tree algorithm then uses this combined data to predict the chances of diabetes for the patient.</a:t>
            </a:r>
            <a:br>
              <a:rPr lang="en-IN" sz="2200" dirty="0">
                <a:latin typeface="Times New Roman" panose="02020603050405020304" pitchFamily="18" charset="0"/>
                <a:cs typeface="Times New Roman" panose="02020603050405020304" pitchFamily="18" charset="0"/>
              </a:rPr>
            </a:br>
            <a:endParaRPr lang="en-IN" sz="2200" i="0" dirty="0">
              <a:solidFill>
                <a:srgbClr val="202124"/>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7850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4D656-47FF-4828-8344-B33E51742A3B}"/>
              </a:ext>
            </a:extLst>
          </p:cNvPr>
          <p:cNvSpPr>
            <a:spLocks noGrp="1"/>
          </p:cNvSpPr>
          <p:nvPr>
            <p:ph type="title"/>
          </p:nvPr>
        </p:nvSpPr>
        <p:spPr>
          <a:xfrm>
            <a:off x="289249" y="88160"/>
            <a:ext cx="10515600" cy="717225"/>
          </a:xfrm>
        </p:spPr>
        <p:txBody>
          <a:bodyPr/>
          <a:lstStyle/>
          <a:p>
            <a:r>
              <a:rPr lang="en-US" dirty="0">
                <a:solidFill>
                  <a:srgbClr val="7030A0"/>
                </a:solidFill>
                <a:latin typeface="Times New Roman" panose="02020603050405020304" pitchFamily="18" charset="0"/>
                <a:cs typeface="Times New Roman" panose="02020603050405020304" pitchFamily="18" charset="0"/>
              </a:rPr>
              <a:t>Introduction</a:t>
            </a:r>
            <a:r>
              <a:rPr lang="en-US" dirty="0">
                <a:solidFill>
                  <a:srgbClr val="7030A0"/>
                </a:solidFill>
                <a:latin typeface="Franklin Gothic Medium" panose="020B0603020102020204" pitchFamily="34" charset="0"/>
              </a:rPr>
              <a:t>:</a:t>
            </a:r>
            <a:endParaRPr lang="en-IN" dirty="0">
              <a:solidFill>
                <a:srgbClr val="7030A0"/>
              </a:solidFill>
              <a:latin typeface="Franklin Gothic Medium" panose="020B0603020102020204" pitchFamily="34" charset="0"/>
            </a:endParaRPr>
          </a:p>
        </p:txBody>
      </p:sp>
      <p:sp>
        <p:nvSpPr>
          <p:cNvPr id="3" name="Content Placeholder 2">
            <a:extLst>
              <a:ext uri="{FF2B5EF4-FFF2-40B4-BE49-F238E27FC236}">
                <a16:creationId xmlns:a16="http://schemas.microsoft.com/office/drawing/2014/main" id="{E6184649-8BCD-4040-83A0-27D248293550}"/>
              </a:ext>
            </a:extLst>
          </p:cNvPr>
          <p:cNvSpPr>
            <a:spLocks noGrp="1"/>
          </p:cNvSpPr>
          <p:nvPr>
            <p:ph idx="1"/>
          </p:nvPr>
        </p:nvSpPr>
        <p:spPr>
          <a:xfrm>
            <a:off x="289249" y="1102525"/>
            <a:ext cx="11625943" cy="5586291"/>
          </a:xfrm>
        </p:spPr>
        <p:txBody>
          <a:bodyPr>
            <a:noAutofit/>
          </a:bodyPr>
          <a:lstStyle/>
          <a:p>
            <a:r>
              <a:rPr lang="en-IN" sz="2200" dirty="0">
                <a:latin typeface="Times New Roman" panose="02020603050405020304" pitchFamily="18" charset="0"/>
                <a:cs typeface="Times New Roman" panose="02020603050405020304" pitchFamily="18" charset="0"/>
              </a:rPr>
              <a:t>This project focuses on creating a smart system using Raspberry Pi to predict the chances of someone getting diabetes. By using a special computer skill called machine learning, which allows the computer to learn and make predictions without being taught. The system uses sensors to measure blood glucose and body temperature, and a decision tree algorithm to analyse this data.</a:t>
            </a:r>
          </a:p>
          <a:p>
            <a:r>
              <a:rPr lang="en-IN" sz="2200" dirty="0">
                <a:latin typeface="Times New Roman" panose="02020603050405020304" pitchFamily="18" charset="0"/>
                <a:cs typeface="Times New Roman" panose="02020603050405020304" pitchFamily="18" charset="0"/>
              </a:rPr>
              <a:t>The Raspberry Pi, a small computer, receives this information and can switch between sensor and dataset mode. The challenge is converting sensor data into a format the computer can understand. The project offers two ways to collect data, one that continuously collects information and another that uses a keypad to select from different sets of data. The goal is to make a system that helps detect diabetes early, making healthcare management easier. The Raspberry Pi 3 Model B+ as the main controlling component in the project and powerful platform used in this project.</a:t>
            </a:r>
          </a:p>
          <a:p>
            <a:r>
              <a:rPr lang="en-IN" sz="2200" dirty="0">
                <a:latin typeface="Times New Roman" panose="02020603050405020304" pitchFamily="18" charset="0"/>
                <a:cs typeface="Times New Roman" panose="02020603050405020304" pitchFamily="18" charset="0"/>
              </a:rPr>
              <a:t>Machine learning is the study of algorithms and mathematical models that computer systems use to improve performance on specific tasks.</a:t>
            </a:r>
          </a:p>
          <a:p>
            <a:pPr marL="0" indent="0">
              <a:buNone/>
            </a:pPr>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2710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4D656-47FF-4828-8344-B33E51742A3B}"/>
              </a:ext>
            </a:extLst>
          </p:cNvPr>
          <p:cNvSpPr>
            <a:spLocks noGrp="1"/>
          </p:cNvSpPr>
          <p:nvPr>
            <p:ph type="title"/>
          </p:nvPr>
        </p:nvSpPr>
        <p:spPr>
          <a:xfrm>
            <a:off x="276808" y="385300"/>
            <a:ext cx="10515600" cy="717225"/>
          </a:xfrm>
        </p:spPr>
        <p:txBody>
          <a:bodyPr>
            <a:normAutofit fontScale="90000"/>
          </a:bodyPr>
          <a:lstStyle/>
          <a:p>
            <a:r>
              <a:rPr lang="en-IN" dirty="0">
                <a:solidFill>
                  <a:srgbClr val="7030A0"/>
                </a:solidFill>
                <a:latin typeface="Times New Roman" panose="02020603050405020304" pitchFamily="18" charset="0"/>
                <a:cs typeface="Times New Roman" panose="02020603050405020304" pitchFamily="18" charset="0"/>
              </a:rPr>
              <a:t>LCD</a:t>
            </a:r>
            <a:br>
              <a:rPr lang="en-IN" dirty="0">
                <a:solidFill>
                  <a:srgbClr val="7030A0"/>
                </a:solidFill>
                <a:latin typeface="Times New Roman" panose="02020603050405020304" pitchFamily="18" charset="0"/>
                <a:cs typeface="Times New Roman" panose="02020603050405020304" pitchFamily="18" charset="0"/>
              </a:rPr>
            </a:br>
            <a:endParaRPr lang="en-IN" dirty="0">
              <a:solidFill>
                <a:srgbClr val="7030A0"/>
              </a:solidFill>
              <a:latin typeface="Franklin Gothic Medium" panose="020B0603020102020204" pitchFamily="34" charset="0"/>
            </a:endParaRPr>
          </a:p>
        </p:txBody>
      </p:sp>
      <p:sp>
        <p:nvSpPr>
          <p:cNvPr id="3" name="Content Placeholder 2">
            <a:extLst>
              <a:ext uri="{FF2B5EF4-FFF2-40B4-BE49-F238E27FC236}">
                <a16:creationId xmlns:a16="http://schemas.microsoft.com/office/drawing/2014/main" id="{E6184649-8BCD-4040-83A0-27D248293550}"/>
              </a:ext>
            </a:extLst>
          </p:cNvPr>
          <p:cNvSpPr>
            <a:spLocks noGrp="1"/>
          </p:cNvSpPr>
          <p:nvPr>
            <p:ph idx="1"/>
          </p:nvPr>
        </p:nvSpPr>
        <p:spPr>
          <a:xfrm>
            <a:off x="289249" y="1102524"/>
            <a:ext cx="11625943" cy="5999315"/>
          </a:xfrm>
        </p:spPr>
        <p:txBody>
          <a:bodyPr>
            <a:noAutofit/>
          </a:bodyPr>
          <a:lstStyle/>
          <a:p>
            <a:pPr>
              <a:lnSpc>
                <a:spcPct val="150000"/>
              </a:lnSpc>
            </a:pPr>
            <a:r>
              <a:rPr lang="en-IN" sz="2200" dirty="0">
                <a:latin typeface="Times New Roman" panose="02020603050405020304" pitchFamily="18" charset="0"/>
                <a:cs typeface="Times New Roman" panose="02020603050405020304" pitchFamily="18" charset="0"/>
              </a:rPr>
              <a:t>The LCD is connected to the Raspberry Pi, which is the main controlling part of the project. The Raspberry Pi has GPIO (General Purpose Input/Output) pins that can be used to communicate with external devices such as the LCD.</a:t>
            </a:r>
          </a:p>
          <a:p>
            <a:pPr>
              <a:lnSpc>
                <a:spcPct val="150000"/>
              </a:lnSpc>
            </a:pPr>
            <a:r>
              <a:rPr lang="en-IN" sz="2200" dirty="0">
                <a:latin typeface="Times New Roman" panose="02020603050405020304" pitchFamily="18" charset="0"/>
                <a:cs typeface="Times New Roman" panose="02020603050405020304" pitchFamily="18" charset="0"/>
              </a:rPr>
              <a:t>After the prediction process is performed using the decision tree algorithm and the input data, the Raspberry Pi generates the output result. This result, which indicates the predicted chances of diabetes for the patient, is then sent to the LCD for display.</a:t>
            </a:r>
          </a:p>
          <a:p>
            <a:pPr>
              <a:lnSpc>
                <a:spcPct val="150000"/>
              </a:lnSpc>
            </a:pPr>
            <a:r>
              <a:rPr lang="en-IN" sz="2200" dirty="0">
                <a:latin typeface="Times New Roman" panose="02020603050405020304" pitchFamily="18" charset="0"/>
                <a:cs typeface="Times New Roman" panose="02020603050405020304" pitchFamily="18" charset="0"/>
              </a:rPr>
              <a:t>The displayed information on the LCD can include the predicted chances of diabetes, along with any other relevant details or instructions for the user, the LCD serves as an output device in this project, providing a visual display of the prediction results or information to the user.</a:t>
            </a:r>
            <a:br>
              <a:rPr lang="en-IN" sz="2200" dirty="0">
                <a:latin typeface="Times New Roman" panose="02020603050405020304" pitchFamily="18" charset="0"/>
                <a:cs typeface="Times New Roman" panose="02020603050405020304" pitchFamily="18" charset="0"/>
              </a:rPr>
            </a:br>
            <a:endParaRPr lang="en-IN" sz="2200" i="0" dirty="0">
              <a:solidFill>
                <a:srgbClr val="202124"/>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0029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4D656-47FF-4828-8344-B33E51742A3B}"/>
              </a:ext>
            </a:extLst>
          </p:cNvPr>
          <p:cNvSpPr>
            <a:spLocks noGrp="1"/>
          </p:cNvSpPr>
          <p:nvPr>
            <p:ph type="title"/>
          </p:nvPr>
        </p:nvSpPr>
        <p:spPr>
          <a:xfrm>
            <a:off x="289249" y="88160"/>
            <a:ext cx="10515600" cy="717225"/>
          </a:xfrm>
        </p:spPr>
        <p:txBody>
          <a:bodyPr/>
          <a:lstStyle/>
          <a:p>
            <a:r>
              <a:rPr lang="en-US" dirty="0">
                <a:solidFill>
                  <a:srgbClr val="7030A0"/>
                </a:solidFill>
                <a:latin typeface="Times New Roman" panose="02020603050405020304" pitchFamily="18" charset="0"/>
                <a:cs typeface="Times New Roman" panose="02020603050405020304" pitchFamily="18" charset="0"/>
              </a:rPr>
              <a:t>Flowchart:</a:t>
            </a:r>
            <a:endParaRPr lang="en-IN" dirty="0">
              <a:solidFill>
                <a:srgbClr val="7030A0"/>
              </a:solidFill>
              <a:latin typeface="Franklin Gothic Medium" panose="020B0603020102020204" pitchFamily="34" charset="0"/>
            </a:endParaRPr>
          </a:p>
        </p:txBody>
      </p:sp>
      <p:sp>
        <p:nvSpPr>
          <p:cNvPr id="7" name="Oval 127">
            <a:extLst>
              <a:ext uri="{FF2B5EF4-FFF2-40B4-BE49-F238E27FC236}">
                <a16:creationId xmlns:a16="http://schemas.microsoft.com/office/drawing/2014/main" id="{D772DA5D-7EE1-988F-A3A7-2FA0B5F3A817}"/>
              </a:ext>
            </a:extLst>
          </p:cNvPr>
          <p:cNvSpPr>
            <a:spLocks noChangeArrowheads="1"/>
          </p:cNvSpPr>
          <p:nvPr/>
        </p:nvSpPr>
        <p:spPr bwMode="auto">
          <a:xfrm>
            <a:off x="702434" y="1192049"/>
            <a:ext cx="2044701" cy="527421"/>
          </a:xfrm>
          <a:prstGeom prst="ellipse">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rPr>
              <a:t>Start of the   system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Rounded Corners 129">
            <a:extLst>
              <a:ext uri="{FF2B5EF4-FFF2-40B4-BE49-F238E27FC236}">
                <a16:creationId xmlns:a16="http://schemas.microsoft.com/office/drawing/2014/main" id="{AE27FA65-2CAE-4A82-2508-1B81F03F4207}"/>
              </a:ext>
            </a:extLst>
          </p:cNvPr>
          <p:cNvSpPr>
            <a:spLocks noChangeArrowheads="1"/>
          </p:cNvSpPr>
          <p:nvPr/>
        </p:nvSpPr>
        <p:spPr bwMode="auto">
          <a:xfrm>
            <a:off x="702434" y="2106134"/>
            <a:ext cx="2155826" cy="723900"/>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rPr>
              <a:t>Initialize System and Load Libraries (e.g., scikit-learn, </a:t>
            </a:r>
            <a:r>
              <a:rPr kumimoji="0" lang="en-US" altLang="en-US" sz="1200" b="0" i="0" u="none" strike="noStrike" cap="none" normalizeH="0" baseline="0" dirty="0" err="1">
                <a:ln>
                  <a:noFill/>
                </a:ln>
                <a:solidFill>
                  <a:schemeClr val="tx1"/>
                </a:solidFill>
                <a:effectLst/>
                <a:latin typeface="Calibri" panose="020F0502020204030204" pitchFamily="34" charset="0"/>
              </a:rPr>
              <a:t>RPi.GPIO</a:t>
            </a:r>
            <a:r>
              <a:rPr kumimoji="0" lang="en-US" altLang="en-US" sz="1200" b="0" i="0" u="none" strike="noStrike" cap="none" normalizeH="0" baseline="0" dirty="0">
                <a:ln>
                  <a:noFill/>
                </a:ln>
                <a:solidFill>
                  <a:schemeClr val="tx1"/>
                </a:solidFill>
                <a:effectLst/>
                <a:latin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Arrow: Down 10">
            <a:extLst>
              <a:ext uri="{FF2B5EF4-FFF2-40B4-BE49-F238E27FC236}">
                <a16:creationId xmlns:a16="http://schemas.microsoft.com/office/drawing/2014/main" id="{5D0617C0-3330-8182-FDF3-06C9389082A9}"/>
              </a:ext>
            </a:extLst>
          </p:cNvPr>
          <p:cNvSpPr/>
          <p:nvPr/>
        </p:nvSpPr>
        <p:spPr>
          <a:xfrm>
            <a:off x="1604697" y="1719470"/>
            <a:ext cx="166954" cy="3631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32">
            <a:extLst>
              <a:ext uri="{FF2B5EF4-FFF2-40B4-BE49-F238E27FC236}">
                <a16:creationId xmlns:a16="http://schemas.microsoft.com/office/drawing/2014/main" id="{1917C0DB-1D72-9157-8791-FE085CD985E0}"/>
              </a:ext>
            </a:extLst>
          </p:cNvPr>
          <p:cNvSpPr>
            <a:spLocks noChangeArrowheads="1"/>
          </p:cNvSpPr>
          <p:nvPr/>
        </p:nvSpPr>
        <p:spPr bwMode="auto">
          <a:xfrm>
            <a:off x="693738" y="3216698"/>
            <a:ext cx="2155826" cy="711201"/>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rPr>
              <a:t>Load Kaggle-derived Training Dataset (External or Local Source, e.g., CSV file)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Rounded Corners 134">
            <a:extLst>
              <a:ext uri="{FF2B5EF4-FFF2-40B4-BE49-F238E27FC236}">
                <a16:creationId xmlns:a16="http://schemas.microsoft.com/office/drawing/2014/main" id="{5D372105-3778-80F5-8725-35B1C7472083}"/>
              </a:ext>
            </a:extLst>
          </p:cNvPr>
          <p:cNvSpPr>
            <a:spLocks noChangeArrowheads="1"/>
          </p:cNvSpPr>
          <p:nvPr/>
        </p:nvSpPr>
        <p:spPr bwMode="auto">
          <a:xfrm>
            <a:off x="689251" y="4306874"/>
            <a:ext cx="2155826" cy="72072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rPr>
              <a:t>Preprocess Data (Handle Missing Data, Normalize Features, Split into Train/Test)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Rounded Corners 134">
            <a:extLst>
              <a:ext uri="{FF2B5EF4-FFF2-40B4-BE49-F238E27FC236}">
                <a16:creationId xmlns:a16="http://schemas.microsoft.com/office/drawing/2014/main" id="{61C1235B-8660-2B2B-C499-A8894380CD89}"/>
              </a:ext>
            </a:extLst>
          </p:cNvPr>
          <p:cNvSpPr>
            <a:spLocks noChangeArrowheads="1"/>
          </p:cNvSpPr>
          <p:nvPr/>
        </p:nvSpPr>
        <p:spPr bwMode="auto">
          <a:xfrm>
            <a:off x="689251" y="5425127"/>
            <a:ext cx="2155826" cy="72072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US" altLang="en-US" sz="1200" b="0" i="0" u="none" strike="noStrike" cap="none" normalizeH="0" baseline="0" dirty="0">
                <a:ln>
                  <a:noFill/>
                </a:ln>
                <a:solidFill>
                  <a:schemeClr val="tx1"/>
                </a:solidFill>
                <a:effectLst/>
                <a:latin typeface="Calibri" panose="020F0502020204030204" pitchFamily="34" charset="0"/>
              </a:rPr>
              <a:t>Train J48 Decision Tree Algorithm using scikit-learn decision tree classifier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Rounded Corners 134">
            <a:extLst>
              <a:ext uri="{FF2B5EF4-FFF2-40B4-BE49-F238E27FC236}">
                <a16:creationId xmlns:a16="http://schemas.microsoft.com/office/drawing/2014/main" id="{7953A2FC-D77D-FED8-0B25-DA92FECDF8EC}"/>
              </a:ext>
            </a:extLst>
          </p:cNvPr>
          <p:cNvSpPr>
            <a:spLocks noChangeArrowheads="1"/>
          </p:cNvSpPr>
          <p:nvPr/>
        </p:nvSpPr>
        <p:spPr bwMode="auto">
          <a:xfrm>
            <a:off x="5018087" y="5425127"/>
            <a:ext cx="2155826" cy="72072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IN" altLang="en-US" sz="1200" b="0" i="0" u="none" strike="noStrike" cap="none" normalizeH="0" baseline="0" dirty="0">
                <a:ln>
                  <a:noFill/>
                </a:ln>
                <a:solidFill>
                  <a:schemeClr val="tx1"/>
                </a:solidFill>
                <a:effectLst/>
                <a:latin typeface="Calibri" panose="020F0502020204030204" pitchFamily="34" charset="0"/>
              </a:rPr>
              <a:t>Initialize Raspberry Pi, PIC Microcontroller, and Interface with Sensors and User Input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Rounded Corners 134">
            <a:extLst>
              <a:ext uri="{FF2B5EF4-FFF2-40B4-BE49-F238E27FC236}">
                <a16:creationId xmlns:a16="http://schemas.microsoft.com/office/drawing/2014/main" id="{7961F2AC-1A45-B41B-DE53-461946679171}"/>
              </a:ext>
            </a:extLst>
          </p:cNvPr>
          <p:cNvSpPr>
            <a:spLocks noChangeArrowheads="1"/>
          </p:cNvSpPr>
          <p:nvPr/>
        </p:nvSpPr>
        <p:spPr bwMode="auto">
          <a:xfrm>
            <a:off x="5018087" y="4306874"/>
            <a:ext cx="2155826" cy="72072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IN" altLang="en-US" sz="1200" b="0" i="0" u="none" strike="noStrike" cap="none" normalizeH="0" baseline="0" dirty="0">
                <a:ln>
                  <a:noFill/>
                </a:ln>
                <a:solidFill>
                  <a:schemeClr val="tx1"/>
                </a:solidFill>
                <a:effectLst/>
                <a:latin typeface="Calibri" panose="020F0502020204030204" pitchFamily="34" charset="0"/>
              </a:rPr>
              <a:t>Read Data from Sensors (Temperature, Glucose) through PIC Microcontroller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Rounded Corners 134">
            <a:extLst>
              <a:ext uri="{FF2B5EF4-FFF2-40B4-BE49-F238E27FC236}">
                <a16:creationId xmlns:a16="http://schemas.microsoft.com/office/drawing/2014/main" id="{D1FC0B2E-731F-7E93-BE13-B4B4046FAD18}"/>
              </a:ext>
            </a:extLst>
          </p:cNvPr>
          <p:cNvSpPr>
            <a:spLocks noChangeArrowheads="1"/>
          </p:cNvSpPr>
          <p:nvPr/>
        </p:nvSpPr>
        <p:spPr bwMode="auto">
          <a:xfrm>
            <a:off x="5018087" y="3188621"/>
            <a:ext cx="2155826" cy="72072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IN" altLang="en-US" sz="1200" b="0" i="0" u="none" strike="noStrike" cap="none" normalizeH="0" baseline="0" dirty="0">
                <a:ln>
                  <a:noFill/>
                </a:ln>
                <a:solidFill>
                  <a:schemeClr val="tx1"/>
                </a:solidFill>
                <a:effectLst/>
                <a:latin typeface="Calibri" panose="020F0502020204030204" pitchFamily="34" charset="0"/>
              </a:rPr>
              <a:t>Collect User Input from 4x4 Keypad or Mode Selection from Switches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Rounded Corners 134">
            <a:extLst>
              <a:ext uri="{FF2B5EF4-FFF2-40B4-BE49-F238E27FC236}">
                <a16:creationId xmlns:a16="http://schemas.microsoft.com/office/drawing/2014/main" id="{29966ED3-4C0F-913C-0ABF-EA4B181BDF11}"/>
              </a:ext>
            </a:extLst>
          </p:cNvPr>
          <p:cNvSpPr>
            <a:spLocks noChangeArrowheads="1"/>
          </p:cNvSpPr>
          <p:nvPr/>
        </p:nvSpPr>
        <p:spPr bwMode="auto">
          <a:xfrm>
            <a:off x="5018087" y="2034167"/>
            <a:ext cx="2155826" cy="720726"/>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IN" altLang="en-US" sz="1200" b="0" i="0" u="none" strike="noStrike" cap="none" normalizeH="0" baseline="0" dirty="0">
                <a:ln>
                  <a:noFill/>
                </a:ln>
                <a:solidFill>
                  <a:schemeClr val="tx1"/>
                </a:solidFill>
                <a:effectLst/>
                <a:latin typeface="Calibri" panose="020F0502020204030204" pitchFamily="34" charset="0"/>
              </a:rPr>
              <a:t>Based on User Input, Choose Dataset or Sensor Mode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Rounded Corners 134">
            <a:extLst>
              <a:ext uri="{FF2B5EF4-FFF2-40B4-BE49-F238E27FC236}">
                <a16:creationId xmlns:a16="http://schemas.microsoft.com/office/drawing/2014/main" id="{B568494F-8FB0-DDF7-3B0D-D21EA02747C7}"/>
              </a:ext>
            </a:extLst>
          </p:cNvPr>
          <p:cNvSpPr>
            <a:spLocks noChangeArrowheads="1"/>
          </p:cNvSpPr>
          <p:nvPr/>
        </p:nvSpPr>
        <p:spPr bwMode="auto">
          <a:xfrm>
            <a:off x="8738633" y="2034167"/>
            <a:ext cx="2651609" cy="2060755"/>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IN" altLang="en-US" sz="1200" b="0" i="0" u="none" strike="noStrike" cap="none" normalizeH="0" baseline="0" dirty="0">
                <a:ln>
                  <a:noFill/>
                </a:ln>
                <a:solidFill>
                  <a:schemeClr val="tx1"/>
                </a:solidFill>
                <a:effectLst/>
                <a:latin typeface="Calibri" panose="020F0502020204030204" pitchFamily="34" charset="0"/>
              </a:rPr>
              <a:t>If Sensor Mode: Collect Real-time Sensor Data, Predict Diabetes Risk using Trained Model, and Display Result on LCD Screen</a:t>
            </a:r>
          </a:p>
          <a:p>
            <a:pPr marL="0" marR="0" lvl="0" indent="0" algn="l" defTabSz="914400" rtl="0" eaLnBrk="0" fontAlgn="base" latinLnBrk="0" hangingPunct="0">
              <a:lnSpc>
                <a:spcPct val="100000"/>
              </a:lnSpc>
              <a:spcBef>
                <a:spcPct val="0"/>
              </a:spcBef>
              <a:spcAft>
                <a:spcPts val="800"/>
              </a:spcAft>
              <a:buClrTx/>
              <a:buSzTx/>
              <a:buFontTx/>
              <a:buNone/>
              <a:tabLst/>
            </a:pPr>
            <a:r>
              <a:rPr kumimoji="0" lang="en-IN" altLang="en-US" sz="1200" b="0" i="0" u="none" strike="noStrike" cap="none" normalizeH="0" baseline="0" dirty="0">
                <a:ln>
                  <a:noFill/>
                </a:ln>
                <a:solidFill>
                  <a:schemeClr val="tx1"/>
                </a:solidFill>
                <a:effectLst/>
                <a:latin typeface="Calibri" panose="020F0502020204030204" pitchFamily="34" charset="0"/>
              </a:rPr>
              <a:t>If Data set Mode: Allow User to Choose from Data Sets (Stored or Provided), Load Data, and Display Result of Decision Tree Prediction on LCD</a:t>
            </a:r>
          </a:p>
        </p:txBody>
      </p:sp>
      <p:sp>
        <p:nvSpPr>
          <p:cNvPr id="31" name="Rectangle: Rounded Corners 134">
            <a:extLst>
              <a:ext uri="{FF2B5EF4-FFF2-40B4-BE49-F238E27FC236}">
                <a16:creationId xmlns:a16="http://schemas.microsoft.com/office/drawing/2014/main" id="{118F49A9-52D5-F825-0B76-D39F6BFC7662}"/>
              </a:ext>
            </a:extLst>
          </p:cNvPr>
          <p:cNvSpPr>
            <a:spLocks noChangeArrowheads="1"/>
          </p:cNvSpPr>
          <p:nvPr/>
        </p:nvSpPr>
        <p:spPr bwMode="auto">
          <a:xfrm>
            <a:off x="8875643" y="4555314"/>
            <a:ext cx="2514599" cy="394373"/>
          </a:xfrm>
          <a:prstGeom prst="roundRect">
            <a:avLst>
              <a:gd name="adj" fmla="val 16667"/>
            </a:avLst>
          </a:prstGeom>
          <a:solidFill>
            <a:srgbClr val="FFFFFF"/>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ts val="800"/>
              </a:spcAft>
              <a:buClrTx/>
              <a:buSzTx/>
              <a:buFontTx/>
              <a:buNone/>
              <a:tabLst/>
            </a:pPr>
            <a:r>
              <a:rPr kumimoji="0" lang="en-IN" altLang="en-US" sz="1200" b="0" i="0" u="none" strike="noStrike" cap="none" normalizeH="0" baseline="0" dirty="0">
                <a:ln>
                  <a:noFill/>
                </a:ln>
                <a:solidFill>
                  <a:schemeClr val="tx1"/>
                </a:solidFill>
                <a:effectLst/>
                <a:latin typeface="Calibri" panose="020F0502020204030204" pitchFamily="34" charset="0"/>
              </a:rPr>
              <a:t>                 End of the System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Arrow: Down 31">
            <a:extLst>
              <a:ext uri="{FF2B5EF4-FFF2-40B4-BE49-F238E27FC236}">
                <a16:creationId xmlns:a16="http://schemas.microsoft.com/office/drawing/2014/main" id="{44AAA583-28BA-2B24-AD99-E262AE3A4B80}"/>
              </a:ext>
            </a:extLst>
          </p:cNvPr>
          <p:cNvSpPr/>
          <p:nvPr/>
        </p:nvSpPr>
        <p:spPr>
          <a:xfrm>
            <a:off x="1604697" y="2835426"/>
            <a:ext cx="166954" cy="3631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Down 32">
            <a:extLst>
              <a:ext uri="{FF2B5EF4-FFF2-40B4-BE49-F238E27FC236}">
                <a16:creationId xmlns:a16="http://schemas.microsoft.com/office/drawing/2014/main" id="{4C3AE32C-8FAB-300A-8D10-64B64360E5B8}"/>
              </a:ext>
            </a:extLst>
          </p:cNvPr>
          <p:cNvSpPr/>
          <p:nvPr/>
        </p:nvSpPr>
        <p:spPr>
          <a:xfrm>
            <a:off x="1610011" y="3935796"/>
            <a:ext cx="166954" cy="3631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Down 33">
            <a:extLst>
              <a:ext uri="{FF2B5EF4-FFF2-40B4-BE49-F238E27FC236}">
                <a16:creationId xmlns:a16="http://schemas.microsoft.com/office/drawing/2014/main" id="{AFC158A8-E818-239F-6DDB-40AF5076C7E8}"/>
              </a:ext>
            </a:extLst>
          </p:cNvPr>
          <p:cNvSpPr/>
          <p:nvPr/>
        </p:nvSpPr>
        <p:spPr>
          <a:xfrm>
            <a:off x="1641307" y="5027600"/>
            <a:ext cx="166954" cy="3631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Down 34">
            <a:extLst>
              <a:ext uri="{FF2B5EF4-FFF2-40B4-BE49-F238E27FC236}">
                <a16:creationId xmlns:a16="http://schemas.microsoft.com/office/drawing/2014/main" id="{CB7BFFF2-667B-FE0A-79ED-3B2CB71E22D0}"/>
              </a:ext>
            </a:extLst>
          </p:cNvPr>
          <p:cNvSpPr/>
          <p:nvPr/>
        </p:nvSpPr>
        <p:spPr>
          <a:xfrm rot="16200000">
            <a:off x="3795934" y="5266922"/>
            <a:ext cx="209329" cy="10446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Arrow: Down 35">
            <a:extLst>
              <a:ext uri="{FF2B5EF4-FFF2-40B4-BE49-F238E27FC236}">
                <a16:creationId xmlns:a16="http://schemas.microsoft.com/office/drawing/2014/main" id="{634D7567-7EDB-0AC3-1FEC-10E9BD24E4B5}"/>
              </a:ext>
            </a:extLst>
          </p:cNvPr>
          <p:cNvSpPr/>
          <p:nvPr/>
        </p:nvSpPr>
        <p:spPr>
          <a:xfrm rot="10800000">
            <a:off x="5929046" y="5027600"/>
            <a:ext cx="166954" cy="3631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Down 36">
            <a:extLst>
              <a:ext uri="{FF2B5EF4-FFF2-40B4-BE49-F238E27FC236}">
                <a16:creationId xmlns:a16="http://schemas.microsoft.com/office/drawing/2014/main" id="{D0C1AB6A-A384-F5E8-CA63-4138B5282D65}"/>
              </a:ext>
            </a:extLst>
          </p:cNvPr>
          <p:cNvSpPr/>
          <p:nvPr/>
        </p:nvSpPr>
        <p:spPr>
          <a:xfrm rot="10800000">
            <a:off x="5929045" y="3913331"/>
            <a:ext cx="166954" cy="3631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Down 37">
            <a:extLst>
              <a:ext uri="{FF2B5EF4-FFF2-40B4-BE49-F238E27FC236}">
                <a16:creationId xmlns:a16="http://schemas.microsoft.com/office/drawing/2014/main" id="{F36A1313-70E4-D092-2F3A-1C7D2F9F3D7D}"/>
              </a:ext>
            </a:extLst>
          </p:cNvPr>
          <p:cNvSpPr/>
          <p:nvPr/>
        </p:nvSpPr>
        <p:spPr>
          <a:xfrm rot="10800000">
            <a:off x="5929045" y="2785255"/>
            <a:ext cx="166954" cy="3631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row: Down 38">
            <a:extLst>
              <a:ext uri="{FF2B5EF4-FFF2-40B4-BE49-F238E27FC236}">
                <a16:creationId xmlns:a16="http://schemas.microsoft.com/office/drawing/2014/main" id="{6F8E435C-3252-5082-C1EF-5B51C02212A7}"/>
              </a:ext>
            </a:extLst>
          </p:cNvPr>
          <p:cNvSpPr/>
          <p:nvPr/>
        </p:nvSpPr>
        <p:spPr>
          <a:xfrm rot="16200000">
            <a:off x="7851608" y="1767547"/>
            <a:ext cx="209329" cy="10446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Down 39">
            <a:extLst>
              <a:ext uri="{FF2B5EF4-FFF2-40B4-BE49-F238E27FC236}">
                <a16:creationId xmlns:a16="http://schemas.microsoft.com/office/drawing/2014/main" id="{00811ADD-0450-5608-2662-341615E60D15}"/>
              </a:ext>
            </a:extLst>
          </p:cNvPr>
          <p:cNvSpPr/>
          <p:nvPr/>
        </p:nvSpPr>
        <p:spPr>
          <a:xfrm>
            <a:off x="9980960" y="4117386"/>
            <a:ext cx="166954" cy="36318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1345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4D656-47FF-4828-8344-B33E51742A3B}"/>
              </a:ext>
            </a:extLst>
          </p:cNvPr>
          <p:cNvSpPr>
            <a:spLocks noGrp="1"/>
          </p:cNvSpPr>
          <p:nvPr>
            <p:ph type="title"/>
          </p:nvPr>
        </p:nvSpPr>
        <p:spPr>
          <a:xfrm>
            <a:off x="276808" y="385300"/>
            <a:ext cx="10515600" cy="717225"/>
          </a:xfrm>
        </p:spPr>
        <p:txBody>
          <a:bodyPr>
            <a:normAutofit fontScale="90000"/>
          </a:bodyPr>
          <a:lstStyle/>
          <a:p>
            <a:r>
              <a:rPr lang="en-IN" dirty="0">
                <a:solidFill>
                  <a:srgbClr val="7030A0"/>
                </a:solidFill>
                <a:latin typeface="Times New Roman" panose="02020603050405020304" pitchFamily="18" charset="0"/>
                <a:cs typeface="Times New Roman" panose="02020603050405020304" pitchFamily="18" charset="0"/>
              </a:rPr>
              <a:t>Results:</a:t>
            </a:r>
            <a:br>
              <a:rPr lang="en-IN" dirty="0">
                <a:solidFill>
                  <a:srgbClr val="7030A0"/>
                </a:solidFill>
                <a:latin typeface="Times New Roman" panose="02020603050405020304" pitchFamily="18" charset="0"/>
                <a:cs typeface="Times New Roman" panose="02020603050405020304" pitchFamily="18" charset="0"/>
              </a:rPr>
            </a:br>
            <a:endParaRPr lang="en-IN" dirty="0">
              <a:solidFill>
                <a:srgbClr val="7030A0"/>
              </a:solidFill>
              <a:latin typeface="Franklin Gothic Medium" panose="020B0603020102020204" pitchFamily="34" charset="0"/>
            </a:endParaRPr>
          </a:p>
        </p:txBody>
      </p:sp>
      <p:sp>
        <p:nvSpPr>
          <p:cNvPr id="3" name="Content Placeholder 2">
            <a:extLst>
              <a:ext uri="{FF2B5EF4-FFF2-40B4-BE49-F238E27FC236}">
                <a16:creationId xmlns:a16="http://schemas.microsoft.com/office/drawing/2014/main" id="{E6184649-8BCD-4040-83A0-27D248293550}"/>
              </a:ext>
            </a:extLst>
          </p:cNvPr>
          <p:cNvSpPr>
            <a:spLocks noGrp="1"/>
          </p:cNvSpPr>
          <p:nvPr>
            <p:ph idx="1"/>
          </p:nvPr>
        </p:nvSpPr>
        <p:spPr>
          <a:xfrm>
            <a:off x="289249" y="1102524"/>
            <a:ext cx="11625943" cy="4940467"/>
          </a:xfrm>
        </p:spPr>
        <p:txBody>
          <a:bodyPr>
            <a:noAutofit/>
          </a:bodyPr>
          <a:lstStyle/>
          <a:p>
            <a:pPr marL="0" indent="0">
              <a:lnSpc>
                <a:spcPct val="150000"/>
              </a:lnSpc>
              <a:buNone/>
            </a:pPr>
            <a:br>
              <a:rPr lang="en-IN" sz="2200" dirty="0">
                <a:latin typeface="Times New Roman" panose="02020603050405020304" pitchFamily="18" charset="0"/>
                <a:cs typeface="Times New Roman" panose="02020603050405020304" pitchFamily="18" charset="0"/>
              </a:rPr>
            </a:br>
            <a:endParaRPr lang="en-IN" sz="2200" i="0" dirty="0">
              <a:solidFill>
                <a:srgbClr val="202124"/>
              </a:solidFill>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CF74562-C6EC-43A5-8D46-D04F15098EB1}"/>
              </a:ext>
            </a:extLst>
          </p:cNvPr>
          <p:cNvSpPr txBox="1"/>
          <p:nvPr/>
        </p:nvSpPr>
        <p:spPr>
          <a:xfrm>
            <a:off x="289248" y="1218697"/>
            <a:ext cx="11902751" cy="5509200"/>
          </a:xfrm>
          <a:prstGeom prst="rect">
            <a:avLst/>
          </a:prstGeom>
          <a:noFill/>
        </p:spPr>
        <p:txBody>
          <a:bodyPr wrap="square">
            <a:spAutoFit/>
          </a:bodyPr>
          <a:lstStyle/>
          <a:p>
            <a:pPr algn="just"/>
            <a:r>
              <a:rPr lang="en-IN" sz="2200" dirty="0">
                <a:latin typeface="Times New Roman" panose="02020603050405020304" pitchFamily="18" charset="0"/>
                <a:cs typeface="Times New Roman" panose="02020603050405020304" pitchFamily="18" charset="0"/>
              </a:rPr>
              <a:t>Data Range:</a:t>
            </a:r>
          </a:p>
          <a:p>
            <a:pPr algn="just"/>
            <a:r>
              <a:rPr lang="en-IN" sz="2200" dirty="0">
                <a:latin typeface="Times New Roman" panose="02020603050405020304" pitchFamily="18" charset="0"/>
                <a:cs typeface="Times New Roman" panose="02020603050405020304" pitchFamily="18" charset="0"/>
              </a:rPr>
              <a:t>Defined six distinct types of outcomes based on ranges of glucose levels. Here's an elaboration on each outcome and its associated glucose level range in Milligrams per decilitre (mg/dL):</a:t>
            </a:r>
          </a:p>
          <a:p>
            <a:pPr marL="514350" indent="-514350" algn="just">
              <a:buAutoNum type="romanUcPeriod"/>
            </a:pPr>
            <a:r>
              <a:rPr lang="en-IN" sz="2200" dirty="0">
                <a:latin typeface="Times New Roman" panose="02020603050405020304" pitchFamily="18" charset="0"/>
                <a:cs typeface="Times New Roman" panose="02020603050405020304" pitchFamily="18" charset="0"/>
              </a:rPr>
              <a:t>Excellent (0-90):Individuals falling within the glucose level range of 0 to 90 mg/dL are classified as Excellent. This range typically represents a healthy blood sugar level.</a:t>
            </a:r>
          </a:p>
          <a:p>
            <a:pPr marL="514350" indent="-514350" algn="just">
              <a:buAutoNum type="romanUcPeriod"/>
            </a:pPr>
            <a:r>
              <a:rPr lang="en-IN" sz="2200" dirty="0">
                <a:latin typeface="Times New Roman" panose="02020603050405020304" pitchFamily="18" charset="0"/>
                <a:cs typeface="Times New Roman" panose="02020603050405020304" pitchFamily="18" charset="0"/>
              </a:rPr>
              <a:t>Normal (90-120):This range is considered normal and indicates a stable blood sugar level.</a:t>
            </a:r>
          </a:p>
          <a:p>
            <a:pPr marL="514350" indent="-514350" algn="just">
              <a:buAutoNum type="romanUcPeriod"/>
            </a:pPr>
            <a:r>
              <a:rPr lang="en-IN" sz="2200" dirty="0">
                <a:latin typeface="Times New Roman" panose="02020603050405020304" pitchFamily="18" charset="0"/>
                <a:cs typeface="Times New Roman" panose="02020603050405020304" pitchFamily="18" charset="0"/>
              </a:rPr>
              <a:t>Borderline (120-130):Individuals with glucose levels in the range of 120 to 130 mg/dL are classified as Borderline.</a:t>
            </a:r>
          </a:p>
          <a:p>
            <a:pPr marL="514350" indent="-514350" algn="just">
              <a:buAutoNum type="romanUcPeriod"/>
            </a:pPr>
            <a:r>
              <a:rPr lang="en-IN" sz="2200" dirty="0">
                <a:latin typeface="Times New Roman" panose="02020603050405020304" pitchFamily="18" charset="0"/>
                <a:cs typeface="Times New Roman" panose="02020603050405020304" pitchFamily="18" charset="0"/>
              </a:rPr>
              <a:t>Prediabetes (130-150):The Prediabetes category includes individuals with glucose levels ranging from 130 to 150 mg/dL. This range signifies an elevated blood sugar level that may precede the onset of diabetes.</a:t>
            </a:r>
          </a:p>
          <a:p>
            <a:pPr marL="514350" indent="-514350" algn="just">
              <a:buAutoNum type="romanUcPeriod"/>
            </a:pPr>
            <a:r>
              <a:rPr lang="en-IN" sz="2200" dirty="0">
                <a:latin typeface="Times New Roman" panose="02020603050405020304" pitchFamily="18" charset="0"/>
                <a:cs typeface="Times New Roman" panose="02020603050405020304" pitchFamily="18" charset="0"/>
              </a:rPr>
              <a:t>Diabetes (150-180):This range indicates a higher and potentially unhealthy blood sugar level requiring medical attention.</a:t>
            </a:r>
          </a:p>
          <a:p>
            <a:pPr marL="514350" indent="-514350" algn="just">
              <a:buAutoNum type="romanUcPeriod"/>
            </a:pPr>
            <a:r>
              <a:rPr lang="en-IN" sz="2200" dirty="0">
                <a:latin typeface="Times New Roman" panose="02020603050405020304" pitchFamily="18" charset="0"/>
                <a:cs typeface="Times New Roman" panose="02020603050405020304" pitchFamily="18" charset="0"/>
              </a:rPr>
              <a:t>Dangerous (180 and above):This range represents a critical condition, and individuals falling into this category may be at risk of severe health complications. Urgent medical intervention is typically required</a:t>
            </a:r>
            <a:endParaRPr lang="en-US" sz="2200" dirty="0"/>
          </a:p>
        </p:txBody>
      </p:sp>
    </p:spTree>
    <p:extLst>
      <p:ext uri="{BB962C8B-B14F-4D97-AF65-F5344CB8AC3E}">
        <p14:creationId xmlns:p14="http://schemas.microsoft.com/office/powerpoint/2010/main" val="21968995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4D656-47FF-4828-8344-B33E51742A3B}"/>
              </a:ext>
            </a:extLst>
          </p:cNvPr>
          <p:cNvSpPr>
            <a:spLocks noGrp="1"/>
          </p:cNvSpPr>
          <p:nvPr>
            <p:ph type="title"/>
          </p:nvPr>
        </p:nvSpPr>
        <p:spPr>
          <a:xfrm>
            <a:off x="276808" y="385300"/>
            <a:ext cx="10515600" cy="717225"/>
          </a:xfrm>
        </p:spPr>
        <p:txBody>
          <a:bodyPr>
            <a:normAutofit fontScale="90000"/>
          </a:bodyPr>
          <a:lstStyle/>
          <a:p>
            <a:r>
              <a:rPr lang="en-IN" dirty="0">
                <a:solidFill>
                  <a:srgbClr val="7030A0"/>
                </a:solidFill>
                <a:latin typeface="Times New Roman" panose="02020603050405020304" pitchFamily="18" charset="0"/>
                <a:cs typeface="Times New Roman" panose="02020603050405020304" pitchFamily="18" charset="0"/>
              </a:rPr>
              <a:t>Results:</a:t>
            </a:r>
            <a:br>
              <a:rPr lang="en-IN" dirty="0">
                <a:solidFill>
                  <a:srgbClr val="7030A0"/>
                </a:solidFill>
                <a:latin typeface="Times New Roman" panose="02020603050405020304" pitchFamily="18" charset="0"/>
                <a:cs typeface="Times New Roman" panose="02020603050405020304" pitchFamily="18" charset="0"/>
              </a:rPr>
            </a:br>
            <a:endParaRPr lang="en-IN" dirty="0">
              <a:solidFill>
                <a:srgbClr val="7030A0"/>
              </a:solidFill>
              <a:latin typeface="Franklin Gothic Medium" panose="020B0603020102020204" pitchFamily="34" charset="0"/>
            </a:endParaRPr>
          </a:p>
        </p:txBody>
      </p:sp>
      <p:sp>
        <p:nvSpPr>
          <p:cNvPr id="3" name="Content Placeholder 2">
            <a:extLst>
              <a:ext uri="{FF2B5EF4-FFF2-40B4-BE49-F238E27FC236}">
                <a16:creationId xmlns:a16="http://schemas.microsoft.com/office/drawing/2014/main" id="{E6184649-8BCD-4040-83A0-27D248293550}"/>
              </a:ext>
            </a:extLst>
          </p:cNvPr>
          <p:cNvSpPr>
            <a:spLocks noGrp="1"/>
          </p:cNvSpPr>
          <p:nvPr>
            <p:ph idx="1"/>
          </p:nvPr>
        </p:nvSpPr>
        <p:spPr>
          <a:xfrm>
            <a:off x="289249" y="1102524"/>
            <a:ext cx="11625943" cy="4940467"/>
          </a:xfrm>
        </p:spPr>
        <p:txBody>
          <a:bodyPr>
            <a:noAutofit/>
          </a:bodyPr>
          <a:lstStyle/>
          <a:p>
            <a:pPr marL="0" indent="0">
              <a:lnSpc>
                <a:spcPct val="150000"/>
              </a:lnSpc>
              <a:buNone/>
            </a:pPr>
            <a:br>
              <a:rPr lang="en-IN" sz="2200" dirty="0">
                <a:latin typeface="Times New Roman" panose="02020603050405020304" pitchFamily="18" charset="0"/>
                <a:cs typeface="Times New Roman" panose="02020603050405020304" pitchFamily="18" charset="0"/>
              </a:rPr>
            </a:br>
            <a:endParaRPr lang="en-IN" sz="2200" i="0" dirty="0">
              <a:solidFill>
                <a:srgbClr val="202124"/>
              </a:solidFill>
              <a:effectLst/>
              <a:latin typeface="Times New Roman" panose="02020603050405020304" pitchFamily="18" charset="0"/>
              <a:cs typeface="Times New Roman" panose="02020603050405020304" pitchFamily="18" charset="0"/>
            </a:endParaRPr>
          </a:p>
        </p:txBody>
      </p:sp>
      <p:pic>
        <p:nvPicPr>
          <p:cNvPr id="4" name="Picture 3" descr="IMG_20230927_000303">
            <a:extLst>
              <a:ext uri="{FF2B5EF4-FFF2-40B4-BE49-F238E27FC236}">
                <a16:creationId xmlns:a16="http://schemas.microsoft.com/office/drawing/2014/main" id="{90E0B380-77B0-2534-ACCE-71278768261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6808" y="1102523"/>
            <a:ext cx="5169835" cy="3459538"/>
          </a:xfrm>
          <a:prstGeom prst="rect">
            <a:avLst/>
          </a:prstGeom>
          <a:noFill/>
          <a:ln>
            <a:noFill/>
          </a:ln>
        </p:spPr>
      </p:pic>
      <p:pic>
        <p:nvPicPr>
          <p:cNvPr id="5" name="Picture 4" descr="1">
            <a:extLst>
              <a:ext uri="{FF2B5EF4-FFF2-40B4-BE49-F238E27FC236}">
                <a16:creationId xmlns:a16="http://schemas.microsoft.com/office/drawing/2014/main" id="{FCF451E6-2E46-3DDD-1DB5-DE36147F875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102523"/>
            <a:ext cx="5806751" cy="3459538"/>
          </a:xfrm>
          <a:prstGeom prst="rect">
            <a:avLst/>
          </a:prstGeom>
          <a:noFill/>
          <a:ln>
            <a:noFill/>
          </a:ln>
        </p:spPr>
      </p:pic>
      <p:sp>
        <p:nvSpPr>
          <p:cNvPr id="7" name="TextBox 6">
            <a:extLst>
              <a:ext uri="{FF2B5EF4-FFF2-40B4-BE49-F238E27FC236}">
                <a16:creationId xmlns:a16="http://schemas.microsoft.com/office/drawing/2014/main" id="{DAEFE85B-C256-8F1F-A24D-BE076DA9C93B}"/>
              </a:ext>
            </a:extLst>
          </p:cNvPr>
          <p:cNvSpPr txBox="1"/>
          <p:nvPr/>
        </p:nvSpPr>
        <p:spPr>
          <a:xfrm>
            <a:off x="494472" y="4819686"/>
            <a:ext cx="2705928" cy="369332"/>
          </a:xfrm>
          <a:prstGeom prst="rect">
            <a:avLst/>
          </a:prstGeom>
          <a:noFill/>
        </p:spPr>
        <p:txBody>
          <a:bodyPr wrap="square">
            <a:spAutoFit/>
          </a:bodyPr>
          <a:lstStyle/>
          <a:p>
            <a:r>
              <a:rPr lang="en-IN" dirty="0">
                <a:solidFill>
                  <a:srgbClr val="000000"/>
                </a:solidFill>
                <a:latin typeface="Times New Roman" panose="02020603050405020304" pitchFamily="18" charset="0"/>
                <a:cs typeface="Times New Roman" panose="02020603050405020304" pitchFamily="18" charset="0"/>
              </a:rPr>
              <a:t>Fig.5 Overall Kit.</a:t>
            </a:r>
            <a:endParaRPr lang="en-US" dirty="0"/>
          </a:p>
        </p:txBody>
      </p:sp>
      <p:sp>
        <p:nvSpPr>
          <p:cNvPr id="8" name="TextBox 7">
            <a:extLst>
              <a:ext uri="{FF2B5EF4-FFF2-40B4-BE49-F238E27FC236}">
                <a16:creationId xmlns:a16="http://schemas.microsoft.com/office/drawing/2014/main" id="{FAD6B58C-F357-FC9C-74EF-2AE871044724}"/>
              </a:ext>
            </a:extLst>
          </p:cNvPr>
          <p:cNvSpPr txBox="1"/>
          <p:nvPr/>
        </p:nvSpPr>
        <p:spPr>
          <a:xfrm>
            <a:off x="6096000" y="4819686"/>
            <a:ext cx="5214731" cy="369332"/>
          </a:xfrm>
          <a:prstGeom prst="rect">
            <a:avLst/>
          </a:prstGeom>
          <a:noFill/>
        </p:spPr>
        <p:txBody>
          <a:bodyPr wrap="square">
            <a:spAutoFit/>
          </a:bodyPr>
          <a:lstStyle/>
          <a:p>
            <a:r>
              <a:rPr lang="en-IN" dirty="0">
                <a:solidFill>
                  <a:srgbClr val="000000"/>
                </a:solidFill>
                <a:latin typeface="Times New Roman" panose="02020603050405020304" pitchFamily="18" charset="0"/>
                <a:cs typeface="Times New Roman" panose="02020603050405020304" pitchFamily="18" charset="0"/>
              </a:rPr>
              <a:t>Fig.6 </a:t>
            </a:r>
            <a:r>
              <a:rPr lang="en-US" dirty="0">
                <a:solidFill>
                  <a:srgbClr val="000000"/>
                </a:solidFill>
                <a:latin typeface="Times New Roman" panose="02020603050405020304" pitchFamily="18" charset="0"/>
                <a:cs typeface="Times New Roman" panose="02020603050405020304" pitchFamily="18" charset="0"/>
              </a:rPr>
              <a:t>B</a:t>
            </a:r>
            <a:r>
              <a:rPr lang="en-US" sz="1800" dirty="0">
                <a:effectLst/>
                <a:latin typeface="Times New Roman" panose="02020603050405020304" pitchFamily="18" charset="0"/>
                <a:ea typeface="Times New Roman" panose="02020603050405020304" pitchFamily="18" charset="0"/>
              </a:rPr>
              <a:t>ody temperature and glucose level of the user.</a:t>
            </a:r>
            <a:endParaRPr lang="en-US" dirty="0"/>
          </a:p>
        </p:txBody>
      </p:sp>
    </p:spTree>
    <p:extLst>
      <p:ext uri="{BB962C8B-B14F-4D97-AF65-F5344CB8AC3E}">
        <p14:creationId xmlns:p14="http://schemas.microsoft.com/office/powerpoint/2010/main" val="407961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4D656-47FF-4828-8344-B33E51742A3B}"/>
              </a:ext>
            </a:extLst>
          </p:cNvPr>
          <p:cNvSpPr>
            <a:spLocks noGrp="1"/>
          </p:cNvSpPr>
          <p:nvPr>
            <p:ph type="title"/>
          </p:nvPr>
        </p:nvSpPr>
        <p:spPr>
          <a:xfrm>
            <a:off x="276808" y="335605"/>
            <a:ext cx="10515600" cy="717225"/>
          </a:xfrm>
        </p:spPr>
        <p:txBody>
          <a:bodyPr>
            <a:normAutofit fontScale="90000"/>
          </a:bodyPr>
          <a:lstStyle/>
          <a:p>
            <a:r>
              <a:rPr lang="en-IN" dirty="0">
                <a:solidFill>
                  <a:srgbClr val="7030A0"/>
                </a:solidFill>
                <a:latin typeface="Times New Roman" panose="02020603050405020304" pitchFamily="18" charset="0"/>
                <a:cs typeface="Times New Roman" panose="02020603050405020304" pitchFamily="18" charset="0"/>
              </a:rPr>
              <a:t>Results:</a:t>
            </a:r>
            <a:br>
              <a:rPr lang="en-IN" dirty="0">
                <a:solidFill>
                  <a:srgbClr val="7030A0"/>
                </a:solidFill>
                <a:latin typeface="Times New Roman" panose="02020603050405020304" pitchFamily="18" charset="0"/>
                <a:cs typeface="Times New Roman" panose="02020603050405020304" pitchFamily="18" charset="0"/>
              </a:rPr>
            </a:br>
            <a:endParaRPr lang="en-IN" dirty="0">
              <a:solidFill>
                <a:srgbClr val="7030A0"/>
              </a:solidFill>
              <a:latin typeface="Franklin Gothic Medium" panose="020B0603020102020204" pitchFamily="34" charset="0"/>
            </a:endParaRPr>
          </a:p>
        </p:txBody>
      </p:sp>
      <p:sp>
        <p:nvSpPr>
          <p:cNvPr id="3" name="Content Placeholder 2">
            <a:extLst>
              <a:ext uri="{FF2B5EF4-FFF2-40B4-BE49-F238E27FC236}">
                <a16:creationId xmlns:a16="http://schemas.microsoft.com/office/drawing/2014/main" id="{E6184649-8BCD-4040-83A0-27D248293550}"/>
              </a:ext>
            </a:extLst>
          </p:cNvPr>
          <p:cNvSpPr>
            <a:spLocks noGrp="1"/>
          </p:cNvSpPr>
          <p:nvPr>
            <p:ph idx="1"/>
          </p:nvPr>
        </p:nvSpPr>
        <p:spPr>
          <a:xfrm>
            <a:off x="289249" y="1102524"/>
            <a:ext cx="11625943" cy="4940467"/>
          </a:xfrm>
        </p:spPr>
        <p:txBody>
          <a:bodyPr>
            <a:noAutofit/>
          </a:bodyPr>
          <a:lstStyle/>
          <a:p>
            <a:pPr marL="0" indent="0">
              <a:lnSpc>
                <a:spcPct val="150000"/>
              </a:lnSpc>
              <a:buNone/>
            </a:pPr>
            <a:br>
              <a:rPr lang="en-IN" sz="2200" dirty="0">
                <a:latin typeface="Times New Roman" panose="02020603050405020304" pitchFamily="18" charset="0"/>
                <a:cs typeface="Times New Roman" panose="02020603050405020304" pitchFamily="18" charset="0"/>
              </a:rPr>
            </a:br>
            <a:endParaRPr lang="en-IN" sz="2200" i="0" dirty="0">
              <a:solidFill>
                <a:srgbClr val="202124"/>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AEFE85B-C256-8F1F-A24D-BE076DA9C93B}"/>
              </a:ext>
            </a:extLst>
          </p:cNvPr>
          <p:cNvSpPr txBox="1"/>
          <p:nvPr/>
        </p:nvSpPr>
        <p:spPr>
          <a:xfrm>
            <a:off x="494471" y="4819686"/>
            <a:ext cx="3590511" cy="369332"/>
          </a:xfrm>
          <a:prstGeom prst="rect">
            <a:avLst/>
          </a:prstGeom>
          <a:noFill/>
        </p:spPr>
        <p:txBody>
          <a:bodyPr wrap="square">
            <a:spAutoFit/>
          </a:bodyPr>
          <a:lstStyle/>
          <a:p>
            <a:r>
              <a:rPr lang="en-IN" dirty="0">
                <a:solidFill>
                  <a:srgbClr val="000000"/>
                </a:solidFill>
                <a:latin typeface="Times New Roman" panose="02020603050405020304" pitchFamily="18" charset="0"/>
                <a:cs typeface="Times New Roman" panose="02020603050405020304" pitchFamily="18" charset="0"/>
              </a:rPr>
              <a:t>Fig.7 Prediction of the disease.</a:t>
            </a:r>
            <a:endParaRPr lang="en-US" dirty="0"/>
          </a:p>
        </p:txBody>
      </p:sp>
      <p:pic>
        <p:nvPicPr>
          <p:cNvPr id="6" name="Picture 5">
            <a:extLst>
              <a:ext uri="{FF2B5EF4-FFF2-40B4-BE49-F238E27FC236}">
                <a16:creationId xmlns:a16="http://schemas.microsoft.com/office/drawing/2014/main" id="{C571CC2A-7E13-173F-D320-4860E2E5B85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4472" y="1364945"/>
            <a:ext cx="5468009" cy="3192321"/>
          </a:xfrm>
          <a:prstGeom prst="rect">
            <a:avLst/>
          </a:prstGeom>
          <a:noFill/>
        </p:spPr>
      </p:pic>
    </p:spTree>
    <p:extLst>
      <p:ext uri="{BB962C8B-B14F-4D97-AF65-F5344CB8AC3E}">
        <p14:creationId xmlns:p14="http://schemas.microsoft.com/office/powerpoint/2010/main" val="408054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4D656-47FF-4828-8344-B33E51742A3B}"/>
              </a:ext>
            </a:extLst>
          </p:cNvPr>
          <p:cNvSpPr>
            <a:spLocks noGrp="1"/>
          </p:cNvSpPr>
          <p:nvPr>
            <p:ph type="title"/>
          </p:nvPr>
        </p:nvSpPr>
        <p:spPr>
          <a:xfrm>
            <a:off x="167478" y="341922"/>
            <a:ext cx="10515600" cy="717225"/>
          </a:xfrm>
        </p:spPr>
        <p:txBody>
          <a:bodyPr>
            <a:normAutofit fontScale="90000"/>
          </a:bodyPr>
          <a:lstStyle/>
          <a:p>
            <a:r>
              <a:rPr lang="en-IN" dirty="0">
                <a:solidFill>
                  <a:srgbClr val="7030A0"/>
                </a:solidFill>
                <a:latin typeface="Times New Roman" panose="02020603050405020304" pitchFamily="18" charset="0"/>
                <a:cs typeface="Times New Roman" panose="02020603050405020304" pitchFamily="18" charset="0"/>
              </a:rPr>
              <a:t>Results:</a:t>
            </a:r>
            <a:br>
              <a:rPr lang="en-IN" dirty="0">
                <a:solidFill>
                  <a:srgbClr val="7030A0"/>
                </a:solidFill>
                <a:latin typeface="Times New Roman" panose="02020603050405020304" pitchFamily="18" charset="0"/>
                <a:cs typeface="Times New Roman" panose="02020603050405020304" pitchFamily="18" charset="0"/>
              </a:rPr>
            </a:br>
            <a:endParaRPr lang="en-IN" dirty="0">
              <a:solidFill>
                <a:srgbClr val="7030A0"/>
              </a:solidFill>
              <a:latin typeface="Franklin Gothic Medium" panose="020B0603020102020204" pitchFamily="34" charset="0"/>
            </a:endParaRPr>
          </a:p>
        </p:txBody>
      </p:sp>
      <p:sp>
        <p:nvSpPr>
          <p:cNvPr id="3" name="Content Placeholder 2">
            <a:extLst>
              <a:ext uri="{FF2B5EF4-FFF2-40B4-BE49-F238E27FC236}">
                <a16:creationId xmlns:a16="http://schemas.microsoft.com/office/drawing/2014/main" id="{E6184649-8BCD-4040-83A0-27D248293550}"/>
              </a:ext>
            </a:extLst>
          </p:cNvPr>
          <p:cNvSpPr>
            <a:spLocks noGrp="1"/>
          </p:cNvSpPr>
          <p:nvPr>
            <p:ph idx="1"/>
          </p:nvPr>
        </p:nvSpPr>
        <p:spPr>
          <a:xfrm>
            <a:off x="167478" y="1059147"/>
            <a:ext cx="11700435" cy="5044618"/>
          </a:xfrm>
        </p:spPr>
        <p:txBody>
          <a:bodyPr>
            <a:noAutofit/>
          </a:bodyPr>
          <a:lstStyle/>
          <a:p>
            <a:pPr marL="0" indent="0">
              <a:lnSpc>
                <a:spcPct val="150000"/>
              </a:lnSpc>
              <a:buNone/>
            </a:pPr>
            <a:br>
              <a:rPr lang="en-IN" sz="2200" dirty="0">
                <a:latin typeface="Times New Roman" panose="02020603050405020304" pitchFamily="18" charset="0"/>
                <a:cs typeface="Times New Roman" panose="02020603050405020304" pitchFamily="18" charset="0"/>
              </a:rPr>
            </a:br>
            <a:endParaRPr lang="en-IN" sz="2200" i="0" dirty="0">
              <a:solidFill>
                <a:srgbClr val="202124"/>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AEFE85B-C256-8F1F-A24D-BE076DA9C93B}"/>
              </a:ext>
            </a:extLst>
          </p:cNvPr>
          <p:cNvSpPr txBox="1"/>
          <p:nvPr/>
        </p:nvSpPr>
        <p:spPr>
          <a:xfrm>
            <a:off x="494472" y="5069304"/>
            <a:ext cx="2705928" cy="369332"/>
          </a:xfrm>
          <a:prstGeom prst="rect">
            <a:avLst/>
          </a:prstGeom>
          <a:noFill/>
        </p:spPr>
        <p:txBody>
          <a:bodyPr wrap="square">
            <a:spAutoFit/>
          </a:bodyPr>
          <a:lstStyle/>
          <a:p>
            <a:r>
              <a:rPr lang="en-IN" dirty="0">
                <a:solidFill>
                  <a:srgbClr val="000000"/>
                </a:solidFill>
                <a:latin typeface="Times New Roman" panose="02020603050405020304" pitchFamily="18" charset="0"/>
                <a:cs typeface="Times New Roman" panose="02020603050405020304" pitchFamily="18" charset="0"/>
              </a:rPr>
              <a:t>Fig.8 Patient Data</a:t>
            </a:r>
            <a:endParaRPr lang="en-US" dirty="0"/>
          </a:p>
        </p:txBody>
      </p:sp>
      <p:sp>
        <p:nvSpPr>
          <p:cNvPr id="8" name="TextBox 7">
            <a:extLst>
              <a:ext uri="{FF2B5EF4-FFF2-40B4-BE49-F238E27FC236}">
                <a16:creationId xmlns:a16="http://schemas.microsoft.com/office/drawing/2014/main" id="{FAD6B58C-F357-FC9C-74EF-2AE871044724}"/>
              </a:ext>
            </a:extLst>
          </p:cNvPr>
          <p:cNvSpPr txBox="1"/>
          <p:nvPr/>
        </p:nvSpPr>
        <p:spPr>
          <a:xfrm>
            <a:off x="6235148" y="5069304"/>
            <a:ext cx="5214731" cy="369332"/>
          </a:xfrm>
          <a:prstGeom prst="rect">
            <a:avLst/>
          </a:prstGeom>
          <a:noFill/>
        </p:spPr>
        <p:txBody>
          <a:bodyPr wrap="square">
            <a:spAutoFit/>
          </a:bodyPr>
          <a:lstStyle/>
          <a:p>
            <a:r>
              <a:rPr lang="en-IN" dirty="0">
                <a:solidFill>
                  <a:srgbClr val="000000"/>
                </a:solidFill>
                <a:latin typeface="Times New Roman" panose="02020603050405020304" pitchFamily="18" charset="0"/>
                <a:cs typeface="Times New Roman" panose="02020603050405020304" pitchFamily="18" charset="0"/>
              </a:rPr>
              <a:t>Fig.9. Plotted Graph</a:t>
            </a:r>
            <a:endParaRPr lang="en-US" dirty="0"/>
          </a:p>
        </p:txBody>
      </p:sp>
      <p:graphicFrame>
        <p:nvGraphicFramePr>
          <p:cNvPr id="9" name="Table 8">
            <a:extLst>
              <a:ext uri="{FF2B5EF4-FFF2-40B4-BE49-F238E27FC236}">
                <a16:creationId xmlns:a16="http://schemas.microsoft.com/office/drawing/2014/main" id="{9CE66855-684B-C537-9468-891E8E9838C2}"/>
              </a:ext>
            </a:extLst>
          </p:cNvPr>
          <p:cNvGraphicFramePr>
            <a:graphicFrameLocks noGrp="1"/>
          </p:cNvGraphicFramePr>
          <p:nvPr>
            <p:extLst>
              <p:ext uri="{D42A27DB-BD31-4B8C-83A1-F6EECF244321}">
                <p14:modId xmlns:p14="http://schemas.microsoft.com/office/powerpoint/2010/main" val="2494167650"/>
              </p:ext>
            </p:extLst>
          </p:nvPr>
        </p:nvGraphicFramePr>
        <p:xfrm>
          <a:off x="311333" y="1321184"/>
          <a:ext cx="5778134" cy="3192321"/>
        </p:xfrm>
        <a:graphic>
          <a:graphicData uri="http://schemas.openxmlformats.org/drawingml/2006/table">
            <a:tbl>
              <a:tblPr firstRow="1" firstCol="1" bandRow="1">
                <a:tableStyleId>{5C22544A-7EE6-4342-B048-85BDC9FD1C3A}</a:tableStyleId>
              </a:tblPr>
              <a:tblGrid>
                <a:gridCol w="1236012">
                  <a:extLst>
                    <a:ext uri="{9D8B030D-6E8A-4147-A177-3AD203B41FA5}">
                      <a16:colId xmlns:a16="http://schemas.microsoft.com/office/drawing/2014/main" val="3338912920"/>
                    </a:ext>
                  </a:extLst>
                </a:gridCol>
                <a:gridCol w="2238480">
                  <a:extLst>
                    <a:ext uri="{9D8B030D-6E8A-4147-A177-3AD203B41FA5}">
                      <a16:colId xmlns:a16="http://schemas.microsoft.com/office/drawing/2014/main" val="2234302784"/>
                    </a:ext>
                  </a:extLst>
                </a:gridCol>
                <a:gridCol w="2303642">
                  <a:extLst>
                    <a:ext uri="{9D8B030D-6E8A-4147-A177-3AD203B41FA5}">
                      <a16:colId xmlns:a16="http://schemas.microsoft.com/office/drawing/2014/main" val="2248747567"/>
                    </a:ext>
                  </a:extLst>
                </a:gridCol>
              </a:tblGrid>
              <a:tr h="290211">
                <a:tc>
                  <a:txBody>
                    <a:bodyPr/>
                    <a:lstStyle/>
                    <a:p>
                      <a:pPr marL="0" marR="0" algn="l">
                        <a:spcBef>
                          <a:spcPts val="20"/>
                        </a:spcBef>
                        <a:spcAft>
                          <a:spcPts val="0"/>
                        </a:spcAft>
                      </a:pPr>
                      <a:r>
                        <a:rPr lang="en-US" sz="1200" dirty="0">
                          <a:effectLst/>
                        </a:rPr>
                        <a:t>Outcome</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20"/>
                        </a:spcBef>
                        <a:spcAft>
                          <a:spcPts val="0"/>
                        </a:spcAft>
                      </a:pPr>
                      <a:r>
                        <a:rPr lang="en-US" sz="1200">
                          <a:effectLst/>
                        </a:rPr>
                        <a:t>Glucose Level (mg/dL)</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20"/>
                        </a:spcBef>
                        <a:spcAft>
                          <a:spcPts val="0"/>
                        </a:spcAft>
                      </a:pPr>
                      <a:r>
                        <a:rPr lang="en-US" sz="1200">
                          <a:effectLst/>
                        </a:rPr>
                        <a:t>Temperature Level (°F)</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57590054"/>
                  </a:ext>
                </a:extLst>
              </a:tr>
              <a:tr h="290211">
                <a:tc>
                  <a:txBody>
                    <a:bodyPr/>
                    <a:lstStyle/>
                    <a:p>
                      <a:pPr marL="0" marR="0" algn="l">
                        <a:spcBef>
                          <a:spcPts val="20"/>
                        </a:spcBef>
                        <a:spcAft>
                          <a:spcPts val="0"/>
                        </a:spcAft>
                      </a:pPr>
                      <a:r>
                        <a:rPr lang="en-US" sz="1200">
                          <a:effectLst/>
                        </a:rPr>
                        <a:t>Excellent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20"/>
                        </a:spcBef>
                        <a:spcAft>
                          <a:spcPts val="0"/>
                        </a:spcAft>
                      </a:pPr>
                      <a:r>
                        <a:rPr lang="en-US" sz="1200">
                          <a:effectLst/>
                        </a:rPr>
                        <a:t>85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20"/>
                        </a:spcBef>
                        <a:spcAft>
                          <a:spcPts val="0"/>
                        </a:spcAft>
                      </a:pPr>
                      <a:r>
                        <a:rPr lang="en-US" sz="1200">
                          <a:effectLst/>
                        </a:rPr>
                        <a:t>97.7</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23912653"/>
                  </a:ext>
                </a:extLst>
              </a:tr>
              <a:tr h="290211">
                <a:tc>
                  <a:txBody>
                    <a:bodyPr/>
                    <a:lstStyle/>
                    <a:p>
                      <a:pPr marL="0" marR="0" algn="l">
                        <a:spcBef>
                          <a:spcPts val="20"/>
                        </a:spcBef>
                        <a:spcAft>
                          <a:spcPts val="0"/>
                        </a:spcAft>
                      </a:pPr>
                      <a:r>
                        <a:rPr lang="en-US" sz="1200">
                          <a:effectLst/>
                        </a:rPr>
                        <a:t>Normal</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20"/>
                        </a:spcBef>
                        <a:spcAft>
                          <a:spcPts val="0"/>
                        </a:spcAft>
                      </a:pPr>
                      <a:r>
                        <a:rPr lang="en-US" sz="1200">
                          <a:effectLst/>
                        </a:rPr>
                        <a:t>115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20"/>
                        </a:spcBef>
                        <a:spcAft>
                          <a:spcPts val="0"/>
                        </a:spcAft>
                      </a:pPr>
                      <a:r>
                        <a:rPr lang="en-US" sz="1200">
                          <a:effectLst/>
                        </a:rPr>
                        <a:t>99.0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60670058"/>
                  </a:ext>
                </a:extLst>
              </a:tr>
              <a:tr h="290211">
                <a:tc>
                  <a:txBody>
                    <a:bodyPr/>
                    <a:lstStyle/>
                    <a:p>
                      <a:pPr marL="0" marR="0" algn="l">
                        <a:spcBef>
                          <a:spcPts val="20"/>
                        </a:spcBef>
                        <a:spcAft>
                          <a:spcPts val="0"/>
                        </a:spcAft>
                      </a:pPr>
                      <a:r>
                        <a:rPr lang="en-US" sz="1200">
                          <a:effectLst/>
                        </a:rPr>
                        <a:t>Borderline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20"/>
                        </a:spcBef>
                        <a:spcAft>
                          <a:spcPts val="0"/>
                        </a:spcAft>
                      </a:pPr>
                      <a:r>
                        <a:rPr lang="en-US" sz="1200">
                          <a:effectLst/>
                        </a:rPr>
                        <a:t>125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20"/>
                        </a:spcBef>
                        <a:spcAft>
                          <a:spcPts val="0"/>
                        </a:spcAft>
                      </a:pPr>
                      <a:r>
                        <a:rPr lang="en-US" sz="1200">
                          <a:effectLst/>
                        </a:rPr>
                        <a:t>98.2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95903633"/>
                  </a:ext>
                </a:extLst>
              </a:tr>
              <a:tr h="290211">
                <a:tc>
                  <a:txBody>
                    <a:bodyPr/>
                    <a:lstStyle/>
                    <a:p>
                      <a:pPr marL="0" marR="0" algn="l">
                        <a:spcBef>
                          <a:spcPts val="20"/>
                        </a:spcBef>
                        <a:spcAft>
                          <a:spcPts val="0"/>
                        </a:spcAft>
                      </a:pPr>
                      <a:r>
                        <a:rPr lang="en-US" sz="1200">
                          <a:effectLst/>
                        </a:rPr>
                        <a:t>Prediabetes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20"/>
                        </a:spcBef>
                        <a:spcAft>
                          <a:spcPts val="0"/>
                        </a:spcAft>
                      </a:pPr>
                      <a:r>
                        <a:rPr lang="en-US" sz="1200" dirty="0">
                          <a:effectLst/>
                        </a:rPr>
                        <a:t>140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20"/>
                        </a:spcBef>
                        <a:spcAft>
                          <a:spcPts val="0"/>
                        </a:spcAft>
                      </a:pPr>
                      <a:r>
                        <a:rPr lang="en-US" sz="1200">
                          <a:effectLst/>
                        </a:rPr>
                        <a:t>99.5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1912470"/>
                  </a:ext>
                </a:extLst>
              </a:tr>
              <a:tr h="290211">
                <a:tc>
                  <a:txBody>
                    <a:bodyPr/>
                    <a:lstStyle/>
                    <a:p>
                      <a:pPr marL="0" marR="0" algn="l">
                        <a:spcBef>
                          <a:spcPts val="20"/>
                        </a:spcBef>
                        <a:spcAft>
                          <a:spcPts val="0"/>
                        </a:spcAft>
                      </a:pPr>
                      <a:r>
                        <a:rPr lang="en-US" sz="1200">
                          <a:effectLst/>
                        </a:rPr>
                        <a:t>Diabetes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20"/>
                        </a:spcBef>
                        <a:spcAft>
                          <a:spcPts val="0"/>
                        </a:spcAft>
                      </a:pPr>
                      <a:r>
                        <a:rPr lang="en-US" sz="1200">
                          <a:effectLst/>
                        </a:rPr>
                        <a:t>160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20"/>
                        </a:spcBef>
                        <a:spcAft>
                          <a:spcPts val="0"/>
                        </a:spcAft>
                      </a:pPr>
                      <a:r>
                        <a:rPr lang="en-US" sz="1200">
                          <a:effectLst/>
                        </a:rPr>
                        <a:t>98.6</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00461531"/>
                  </a:ext>
                </a:extLst>
              </a:tr>
              <a:tr h="290211">
                <a:tc>
                  <a:txBody>
                    <a:bodyPr/>
                    <a:lstStyle/>
                    <a:p>
                      <a:pPr marL="0" marR="0" algn="l">
                        <a:spcBef>
                          <a:spcPts val="20"/>
                        </a:spcBef>
                        <a:spcAft>
                          <a:spcPts val="0"/>
                        </a:spcAft>
                      </a:pPr>
                      <a:r>
                        <a:rPr lang="en-US" sz="1200">
                          <a:effectLst/>
                        </a:rPr>
                        <a:t>Dangerous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20"/>
                        </a:spcBef>
                        <a:spcAft>
                          <a:spcPts val="0"/>
                        </a:spcAft>
                      </a:pPr>
                      <a:r>
                        <a:rPr lang="en-US" sz="1200">
                          <a:effectLst/>
                        </a:rPr>
                        <a:t>185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20"/>
                        </a:spcBef>
                        <a:spcAft>
                          <a:spcPts val="0"/>
                        </a:spcAft>
                      </a:pPr>
                      <a:r>
                        <a:rPr lang="en-US" sz="1200">
                          <a:effectLst/>
                        </a:rPr>
                        <a:t>100.0</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6014235"/>
                  </a:ext>
                </a:extLst>
              </a:tr>
              <a:tr h="290211">
                <a:tc>
                  <a:txBody>
                    <a:bodyPr/>
                    <a:lstStyle/>
                    <a:p>
                      <a:pPr marL="0" marR="0" algn="l">
                        <a:spcBef>
                          <a:spcPts val="20"/>
                        </a:spcBef>
                        <a:spcAft>
                          <a:spcPts val="0"/>
                        </a:spcAft>
                      </a:pPr>
                      <a:r>
                        <a:rPr lang="en-US" sz="1200">
                          <a:effectLst/>
                        </a:rPr>
                        <a:t>Excellent</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20"/>
                        </a:spcBef>
                        <a:spcAft>
                          <a:spcPts val="0"/>
                        </a:spcAft>
                      </a:pPr>
                      <a:r>
                        <a:rPr lang="en-US" sz="1200">
                          <a:effectLst/>
                        </a:rPr>
                        <a:t>78</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20"/>
                        </a:spcBef>
                        <a:spcAft>
                          <a:spcPts val="0"/>
                        </a:spcAft>
                      </a:pPr>
                      <a:r>
                        <a:rPr lang="en-US" sz="1200">
                          <a:effectLst/>
                        </a:rPr>
                        <a:t>97.3</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8046815"/>
                  </a:ext>
                </a:extLst>
              </a:tr>
              <a:tr h="290211">
                <a:tc>
                  <a:txBody>
                    <a:bodyPr/>
                    <a:lstStyle/>
                    <a:p>
                      <a:pPr marL="0" marR="0" algn="l">
                        <a:spcBef>
                          <a:spcPts val="20"/>
                        </a:spcBef>
                        <a:spcAft>
                          <a:spcPts val="0"/>
                        </a:spcAft>
                      </a:pPr>
                      <a:r>
                        <a:rPr lang="en-US" sz="1200">
                          <a:effectLst/>
                        </a:rPr>
                        <a:t>Normal</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20"/>
                        </a:spcBef>
                        <a:spcAft>
                          <a:spcPts val="0"/>
                        </a:spcAft>
                      </a:pPr>
                      <a:r>
                        <a:rPr lang="en-US" sz="1200">
                          <a:effectLst/>
                        </a:rPr>
                        <a:t>105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20"/>
                        </a:spcBef>
                        <a:spcAft>
                          <a:spcPts val="0"/>
                        </a:spcAft>
                      </a:pPr>
                      <a:r>
                        <a:rPr lang="en-US" sz="1200">
                          <a:effectLst/>
                        </a:rPr>
                        <a:t>99.1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91507746"/>
                  </a:ext>
                </a:extLst>
              </a:tr>
              <a:tr h="290211">
                <a:tc>
                  <a:txBody>
                    <a:bodyPr/>
                    <a:lstStyle/>
                    <a:p>
                      <a:pPr marL="0" marR="0" algn="l">
                        <a:spcBef>
                          <a:spcPts val="20"/>
                        </a:spcBef>
                        <a:spcAft>
                          <a:spcPts val="0"/>
                        </a:spcAft>
                      </a:pPr>
                      <a:r>
                        <a:rPr lang="en-US" sz="1200">
                          <a:effectLst/>
                        </a:rPr>
                        <a:t>Borderline</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20"/>
                        </a:spcBef>
                        <a:spcAft>
                          <a:spcPts val="0"/>
                        </a:spcAft>
                      </a:pPr>
                      <a:r>
                        <a:rPr lang="en-US" sz="1200">
                          <a:effectLst/>
                        </a:rPr>
                        <a:t>132</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20"/>
                        </a:spcBef>
                        <a:spcAft>
                          <a:spcPts val="0"/>
                        </a:spcAft>
                      </a:pPr>
                      <a:r>
                        <a:rPr lang="en-US" sz="1200">
                          <a:effectLst/>
                        </a:rPr>
                        <a:t>98.1</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50963908"/>
                  </a:ext>
                </a:extLst>
              </a:tr>
              <a:tr h="290211">
                <a:tc>
                  <a:txBody>
                    <a:bodyPr/>
                    <a:lstStyle/>
                    <a:p>
                      <a:pPr marL="0" marR="0" algn="l">
                        <a:spcBef>
                          <a:spcPts val="20"/>
                        </a:spcBef>
                        <a:spcAft>
                          <a:spcPts val="0"/>
                        </a:spcAft>
                      </a:pPr>
                      <a:r>
                        <a:rPr lang="en-US" sz="1200">
                          <a:effectLst/>
                        </a:rPr>
                        <a:t>Prediabetes</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20"/>
                        </a:spcBef>
                        <a:spcAft>
                          <a:spcPts val="0"/>
                        </a:spcAft>
                      </a:pPr>
                      <a:r>
                        <a:rPr lang="en-US" sz="1200">
                          <a:effectLst/>
                        </a:rPr>
                        <a:t>155</a:t>
                      </a:r>
                      <a:endParaRPr 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spcBef>
                          <a:spcPts val="20"/>
                        </a:spcBef>
                        <a:spcAft>
                          <a:spcPts val="0"/>
                        </a:spcAft>
                      </a:pPr>
                      <a:r>
                        <a:rPr lang="en-US" sz="1200" dirty="0">
                          <a:effectLst/>
                        </a:rPr>
                        <a:t>99.7</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16569010"/>
                  </a:ext>
                </a:extLst>
              </a:tr>
            </a:tbl>
          </a:graphicData>
        </a:graphic>
      </p:graphicFrame>
      <p:graphicFrame>
        <p:nvGraphicFramePr>
          <p:cNvPr id="4" name="Chart 3">
            <a:extLst>
              <a:ext uri="{FF2B5EF4-FFF2-40B4-BE49-F238E27FC236}">
                <a16:creationId xmlns:a16="http://schemas.microsoft.com/office/drawing/2014/main" id="{EDCAAF9F-B7C9-EB36-B2DA-1A0C51017166}"/>
              </a:ext>
            </a:extLst>
          </p:cNvPr>
          <p:cNvGraphicFramePr/>
          <p:nvPr>
            <p:extLst>
              <p:ext uri="{D42A27DB-BD31-4B8C-83A1-F6EECF244321}">
                <p14:modId xmlns:p14="http://schemas.microsoft.com/office/powerpoint/2010/main" val="187955999"/>
              </p:ext>
            </p:extLst>
          </p:nvPr>
        </p:nvGraphicFramePr>
        <p:xfrm>
          <a:off x="6313985" y="1203774"/>
          <a:ext cx="5697783" cy="330973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8960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4D656-47FF-4828-8344-B33E51742A3B}"/>
              </a:ext>
            </a:extLst>
          </p:cNvPr>
          <p:cNvSpPr>
            <a:spLocks noGrp="1"/>
          </p:cNvSpPr>
          <p:nvPr>
            <p:ph type="title"/>
          </p:nvPr>
        </p:nvSpPr>
        <p:spPr>
          <a:xfrm>
            <a:off x="276808" y="385300"/>
            <a:ext cx="10515600" cy="717225"/>
          </a:xfrm>
        </p:spPr>
        <p:txBody>
          <a:bodyPr>
            <a:normAutofit fontScale="90000"/>
          </a:bodyPr>
          <a:lstStyle/>
          <a:p>
            <a:r>
              <a:rPr lang="en-IN" dirty="0">
                <a:solidFill>
                  <a:srgbClr val="7030A0"/>
                </a:solidFill>
                <a:latin typeface="Times New Roman" panose="02020603050405020304" pitchFamily="18" charset="0"/>
                <a:cs typeface="Times New Roman" panose="02020603050405020304" pitchFamily="18" charset="0"/>
              </a:rPr>
              <a:t>Conclusion</a:t>
            </a:r>
            <a:br>
              <a:rPr lang="en-IN" dirty="0">
                <a:solidFill>
                  <a:srgbClr val="7030A0"/>
                </a:solidFill>
                <a:latin typeface="Times New Roman" panose="02020603050405020304" pitchFamily="18" charset="0"/>
                <a:cs typeface="Times New Roman" panose="02020603050405020304" pitchFamily="18" charset="0"/>
              </a:rPr>
            </a:br>
            <a:endParaRPr lang="en-IN" dirty="0">
              <a:solidFill>
                <a:srgbClr val="7030A0"/>
              </a:solidFill>
              <a:latin typeface="Franklin Gothic Medium" panose="020B0603020102020204" pitchFamily="34" charset="0"/>
            </a:endParaRPr>
          </a:p>
        </p:txBody>
      </p:sp>
      <p:sp>
        <p:nvSpPr>
          <p:cNvPr id="3" name="Content Placeholder 2">
            <a:extLst>
              <a:ext uri="{FF2B5EF4-FFF2-40B4-BE49-F238E27FC236}">
                <a16:creationId xmlns:a16="http://schemas.microsoft.com/office/drawing/2014/main" id="{E6184649-8BCD-4040-83A0-27D248293550}"/>
              </a:ext>
            </a:extLst>
          </p:cNvPr>
          <p:cNvSpPr>
            <a:spLocks noGrp="1"/>
          </p:cNvSpPr>
          <p:nvPr>
            <p:ph idx="1"/>
          </p:nvPr>
        </p:nvSpPr>
        <p:spPr>
          <a:xfrm>
            <a:off x="289249" y="1102524"/>
            <a:ext cx="11625943" cy="5999315"/>
          </a:xfrm>
        </p:spPr>
        <p:txBody>
          <a:bodyPr>
            <a:noAutofit/>
          </a:bodyPr>
          <a:lstStyle/>
          <a:p>
            <a:pPr>
              <a:lnSpc>
                <a:spcPct val="150000"/>
              </a:lnSpc>
            </a:pPr>
            <a:r>
              <a:rPr lang="en-IN" sz="2200" dirty="0">
                <a:latin typeface="Times New Roman" panose="02020603050405020304" pitchFamily="18" charset="0"/>
                <a:cs typeface="Times New Roman" panose="02020603050405020304" pitchFamily="18" charset="0"/>
              </a:rPr>
              <a:t>The project highlights the importance of machine learning in healthcare and its potential to assist healthcare professionals in making informed decisions regarding diabetes management. By providing early predictions, healthcare providers can implement timely interventions and treatments, ultimately improving patient outcomes and quality of life.</a:t>
            </a:r>
          </a:p>
          <a:p>
            <a:pPr>
              <a:lnSpc>
                <a:spcPct val="150000"/>
              </a:lnSpc>
            </a:pPr>
            <a:r>
              <a:rPr lang="en-IN" sz="2200" dirty="0">
                <a:latin typeface="Times New Roman" panose="02020603050405020304" pitchFamily="18" charset="0"/>
                <a:cs typeface="Times New Roman" panose="02020603050405020304" pitchFamily="18" charset="0"/>
              </a:rPr>
              <a:t>Through the utilization of the Decision Tree algorithm, the system is capable of early prediction of diabetes for patients with higher accuracy. By leveraging machine learning techniques, the project aids in identifying potential cases of diabetes at an early stage, enabling timely intervention and treatment.</a:t>
            </a:r>
            <a:br>
              <a:rPr lang="en-IN" sz="2200" dirty="0">
                <a:latin typeface="Times New Roman" panose="02020603050405020304" pitchFamily="18" charset="0"/>
                <a:cs typeface="Times New Roman" panose="02020603050405020304" pitchFamily="18" charset="0"/>
              </a:rPr>
            </a:br>
            <a:endParaRPr lang="en-IN" sz="2200" i="0" dirty="0">
              <a:solidFill>
                <a:srgbClr val="202124"/>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0041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184649-8BCD-4040-83A0-27D248293550}"/>
              </a:ext>
            </a:extLst>
          </p:cNvPr>
          <p:cNvSpPr>
            <a:spLocks noGrp="1"/>
          </p:cNvSpPr>
          <p:nvPr>
            <p:ph idx="1"/>
          </p:nvPr>
        </p:nvSpPr>
        <p:spPr>
          <a:xfrm>
            <a:off x="289249" y="2"/>
            <a:ext cx="11625943" cy="856526"/>
          </a:xfrm>
        </p:spPr>
        <p:txBody>
          <a:bodyPr>
            <a:normAutofit fontScale="25000" lnSpcReduction="20000"/>
          </a:bodyPr>
          <a:lstStyle/>
          <a:p>
            <a:pPr marL="0" indent="0">
              <a:lnSpc>
                <a:spcPct val="150000"/>
              </a:lnSpc>
              <a:buNone/>
            </a:pPr>
            <a:r>
              <a:rPr lang="en-IN" sz="17600" dirty="0">
                <a:solidFill>
                  <a:srgbClr val="7030A0"/>
                </a:solidFill>
                <a:latin typeface="Times New Roman" panose="02020603050405020304" pitchFamily="18" charset="0"/>
                <a:cs typeface="Times New Roman" panose="02020603050405020304" pitchFamily="18" charset="0"/>
              </a:rPr>
              <a:t>References:</a:t>
            </a:r>
          </a:p>
          <a:p>
            <a:pPr marL="0" marR="0" lvl="0" indent="0" algn="just">
              <a:lnSpc>
                <a:spcPct val="150000"/>
              </a:lnSpc>
              <a:spcBef>
                <a:spcPts val="0"/>
              </a:spcBef>
              <a:spcAft>
                <a:spcPts val="0"/>
              </a:spcAft>
              <a:buNone/>
            </a:pPr>
            <a:r>
              <a:rPr lang="en-US" sz="8800" dirty="0">
                <a:effectLst/>
                <a:latin typeface="Times New Roman" panose="02020603050405020304" pitchFamily="18" charset="0"/>
                <a:ea typeface="Calibri" panose="020F0502020204030204" pitchFamily="34" charset="0"/>
                <a:cs typeface="Times New Roman" panose="02020603050405020304" pitchFamily="18" charset="0"/>
              </a:rPr>
              <a:t>[1] Faezeh </a:t>
            </a:r>
            <a:r>
              <a:rPr lang="en-US" sz="8800" dirty="0" err="1">
                <a:effectLst/>
                <a:latin typeface="Times New Roman" panose="02020603050405020304" pitchFamily="18" charset="0"/>
                <a:ea typeface="Calibri" panose="020F0502020204030204" pitchFamily="34" charset="0"/>
                <a:cs typeface="Times New Roman" panose="02020603050405020304" pitchFamily="18" charset="0"/>
              </a:rPr>
              <a:t>Ensan</a:t>
            </a:r>
            <a:r>
              <a:rPr lang="en-US" sz="8800" dirty="0">
                <a:effectLst/>
                <a:latin typeface="Times New Roman" panose="02020603050405020304" pitchFamily="18" charset="0"/>
                <a:ea typeface="Calibri" panose="020F0502020204030204" pitchFamily="34" charset="0"/>
                <a:cs typeface="Times New Roman" panose="02020603050405020304" pitchFamily="18" charset="0"/>
              </a:rPr>
              <a:t>, Mohammad </a:t>
            </a:r>
            <a:r>
              <a:rPr lang="en-US" sz="8800" dirty="0" err="1">
                <a:effectLst/>
                <a:latin typeface="Times New Roman" panose="02020603050405020304" pitchFamily="18" charset="0"/>
                <a:ea typeface="Calibri" panose="020F0502020204030204" pitchFamily="34" charset="0"/>
                <a:cs typeface="Times New Roman" panose="02020603050405020304" pitchFamily="18" charset="0"/>
              </a:rPr>
              <a:t>Hossien</a:t>
            </a:r>
            <a:r>
              <a:rPr lang="en-US" sz="8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8800" dirty="0" err="1">
                <a:effectLst/>
                <a:latin typeface="Times New Roman" panose="02020603050405020304" pitchFamily="18" charset="0"/>
                <a:ea typeface="Calibri" panose="020F0502020204030204" pitchFamily="34" charset="0"/>
                <a:cs typeface="Times New Roman" panose="02020603050405020304" pitchFamily="18" charset="0"/>
              </a:rPr>
              <a:t>Yaghmaee</a:t>
            </a:r>
            <a:r>
              <a:rPr lang="en-US" sz="8800" dirty="0">
                <a:effectLst/>
                <a:latin typeface="Times New Roman" panose="02020603050405020304" pitchFamily="18" charset="0"/>
                <a:ea typeface="Calibri" panose="020F0502020204030204" pitchFamily="34" charset="0"/>
                <a:cs typeface="Times New Roman" panose="02020603050405020304" pitchFamily="18" charset="0"/>
              </a:rPr>
              <a:t>, Ebrahim Bagheri, “FACT: A new Fuzzy    Adaptive Clustering Technique”, The 11th IEEE Symposium on Computers and Communications, Sardinia, 26-29 June2006</a:t>
            </a:r>
          </a:p>
          <a:p>
            <a:pPr marL="0" marR="0" lvl="0" indent="0" algn="just">
              <a:lnSpc>
                <a:spcPct val="150000"/>
              </a:lnSpc>
              <a:spcBef>
                <a:spcPts val="0"/>
              </a:spcBef>
              <a:spcAft>
                <a:spcPts val="0"/>
              </a:spcAft>
              <a:buNone/>
            </a:pPr>
            <a:r>
              <a:rPr lang="en-US" sz="8800"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sz="8800" dirty="0" err="1">
                <a:effectLst/>
                <a:latin typeface="Times New Roman" panose="02020603050405020304" pitchFamily="18" charset="0"/>
                <a:ea typeface="Calibri" panose="020F0502020204030204" pitchFamily="34" charset="0"/>
                <a:cs typeface="Times New Roman" panose="02020603050405020304" pitchFamily="18" charset="0"/>
              </a:rPr>
              <a:t>JIanchao</a:t>
            </a:r>
            <a:r>
              <a:rPr lang="en-US" sz="8800" dirty="0">
                <a:effectLst/>
                <a:latin typeface="Times New Roman" panose="02020603050405020304" pitchFamily="18" charset="0"/>
                <a:ea typeface="Calibri" panose="020F0502020204030204" pitchFamily="34" charset="0"/>
                <a:cs typeface="Times New Roman" panose="02020603050405020304" pitchFamily="18" charset="0"/>
              </a:rPr>
              <a:t> Han, Juan </a:t>
            </a:r>
            <a:r>
              <a:rPr lang="en-US" sz="8800" dirty="0" err="1">
                <a:effectLst/>
                <a:latin typeface="Times New Roman" panose="02020603050405020304" pitchFamily="18" charset="0"/>
                <a:ea typeface="Calibri" panose="020F0502020204030204" pitchFamily="34" charset="0"/>
                <a:cs typeface="Times New Roman" panose="02020603050405020304" pitchFamily="18" charset="0"/>
              </a:rPr>
              <a:t>C.Rodriguze</a:t>
            </a:r>
            <a:r>
              <a:rPr lang="en-US" sz="8800" dirty="0">
                <a:effectLst/>
                <a:latin typeface="Times New Roman" panose="02020603050405020304" pitchFamily="18" charset="0"/>
                <a:ea typeface="Calibri" panose="020F0502020204030204" pitchFamily="34" charset="0"/>
                <a:cs typeface="Times New Roman" panose="02020603050405020304" pitchFamily="18" charset="0"/>
              </a:rPr>
              <a:t>, Mohsen Beheshti, "Diabetes Data Analysis and Prediction model discovery" IEEE, Second International conference on future generation communication and networking, pp 96-99,2011 </a:t>
            </a:r>
          </a:p>
          <a:p>
            <a:pPr marL="0" marR="0" lvl="0" indent="0" algn="just">
              <a:lnSpc>
                <a:spcPct val="150000"/>
              </a:lnSpc>
              <a:spcBef>
                <a:spcPts val="0"/>
              </a:spcBef>
              <a:spcAft>
                <a:spcPts val="0"/>
              </a:spcAft>
              <a:buNone/>
            </a:pPr>
            <a:r>
              <a:rPr lang="en-US" sz="8800" dirty="0">
                <a:effectLst/>
                <a:latin typeface="Times New Roman" panose="02020603050405020304" pitchFamily="18" charset="0"/>
                <a:ea typeface="Calibri" panose="020F0502020204030204" pitchFamily="34" charset="0"/>
                <a:cs typeface="Times New Roman" panose="02020603050405020304" pitchFamily="18" charset="0"/>
              </a:rPr>
              <a:t>[3] Asma </a:t>
            </a:r>
            <a:r>
              <a:rPr lang="en-US" sz="8800" dirty="0" err="1">
                <a:effectLst/>
                <a:latin typeface="Times New Roman" panose="02020603050405020304" pitchFamily="18" charset="0"/>
                <a:ea typeface="Calibri" panose="020F0502020204030204" pitchFamily="34" charset="0"/>
                <a:cs typeface="Times New Roman" panose="02020603050405020304" pitchFamily="18" charset="0"/>
              </a:rPr>
              <a:t>A.Aljarullah</a:t>
            </a:r>
            <a:r>
              <a:rPr lang="en-US" sz="8800" dirty="0">
                <a:effectLst/>
                <a:latin typeface="Times New Roman" panose="02020603050405020304" pitchFamily="18" charset="0"/>
                <a:ea typeface="Calibri" panose="020F0502020204030204" pitchFamily="34" charset="0"/>
                <a:cs typeface="Times New Roman" panose="02020603050405020304" pitchFamily="18" charset="0"/>
              </a:rPr>
              <a:t>, "Decision tree discovery for the diagnosis type 2 diabetes" IEEE, International conference on innovation in information technology, pp 303-307, 2011</a:t>
            </a:r>
          </a:p>
          <a:p>
            <a:pPr marL="0" marR="0" lvl="0" indent="0" algn="just">
              <a:lnSpc>
                <a:spcPct val="150000"/>
              </a:lnSpc>
              <a:spcBef>
                <a:spcPts val="0"/>
              </a:spcBef>
              <a:spcAft>
                <a:spcPts val="0"/>
              </a:spcAft>
              <a:buNone/>
            </a:pPr>
            <a:r>
              <a:rPr lang="en-US" sz="8800" dirty="0">
                <a:effectLst/>
                <a:latin typeface="Times New Roman" panose="02020603050405020304" pitchFamily="18" charset="0"/>
                <a:ea typeface="Calibri" panose="020F0502020204030204" pitchFamily="34" charset="0"/>
                <a:cs typeface="Times New Roman" panose="02020603050405020304" pitchFamily="18" charset="0"/>
              </a:rPr>
              <a:t>[4] Huang, </a:t>
            </a:r>
            <a:r>
              <a:rPr lang="en-US" sz="8800" dirty="0" err="1">
                <a:effectLst/>
                <a:latin typeface="Times New Roman" panose="02020603050405020304" pitchFamily="18" charset="0"/>
                <a:ea typeface="Calibri" panose="020F0502020204030204" pitchFamily="34" charset="0"/>
                <a:cs typeface="Times New Roman" panose="02020603050405020304" pitchFamily="18" charset="0"/>
              </a:rPr>
              <a:t>Feixiang</a:t>
            </a:r>
            <a:r>
              <a:rPr lang="en-US" sz="8800" dirty="0">
                <a:effectLst/>
                <a:latin typeface="Times New Roman" panose="02020603050405020304" pitchFamily="18" charset="0"/>
                <a:ea typeface="Calibri" panose="020F0502020204030204" pitchFamily="34" charset="0"/>
                <a:cs typeface="Times New Roman" panose="02020603050405020304" pitchFamily="18" charset="0"/>
              </a:rPr>
              <a:t>; Wang, </a:t>
            </a:r>
            <a:r>
              <a:rPr lang="en-US" sz="8800" dirty="0" err="1">
                <a:effectLst/>
                <a:latin typeface="Times New Roman" panose="02020603050405020304" pitchFamily="18" charset="0"/>
                <a:ea typeface="Calibri" panose="020F0502020204030204" pitchFamily="34" charset="0"/>
                <a:cs typeface="Times New Roman" panose="02020603050405020304" pitchFamily="18" charset="0"/>
              </a:rPr>
              <a:t>Shengyong</a:t>
            </a:r>
            <a:r>
              <a:rPr lang="en-US" sz="8800" dirty="0">
                <a:effectLst/>
                <a:latin typeface="Times New Roman" panose="02020603050405020304" pitchFamily="18" charset="0"/>
                <a:ea typeface="Calibri" panose="020F0502020204030204" pitchFamily="34" charset="0"/>
                <a:cs typeface="Times New Roman" panose="02020603050405020304" pitchFamily="18" charset="0"/>
              </a:rPr>
              <a:t>; Chan, </a:t>
            </a:r>
            <a:r>
              <a:rPr lang="en-US" sz="8800" dirty="0" err="1">
                <a:effectLst/>
                <a:latin typeface="Times New Roman" panose="02020603050405020304" pitchFamily="18" charset="0"/>
                <a:ea typeface="Calibri" panose="020F0502020204030204" pitchFamily="34" charset="0"/>
                <a:cs typeface="Times New Roman" panose="02020603050405020304" pitchFamily="18" charset="0"/>
              </a:rPr>
              <a:t>ChienChung</a:t>
            </a:r>
            <a:r>
              <a:rPr lang="en-US" sz="8800" dirty="0">
                <a:effectLst/>
                <a:latin typeface="Times New Roman" panose="02020603050405020304" pitchFamily="18" charset="0"/>
                <a:ea typeface="Calibri" panose="020F0502020204030204" pitchFamily="34" charset="0"/>
                <a:cs typeface="Times New Roman" panose="02020603050405020304" pitchFamily="18" charset="0"/>
              </a:rPr>
              <a:t>, "Predicting disease by using data mining based on healthcare information system," Granular Computing (</a:t>
            </a:r>
            <a:r>
              <a:rPr lang="en-US" sz="8800" dirty="0" err="1">
                <a:effectLst/>
                <a:latin typeface="Times New Roman" panose="02020603050405020304" pitchFamily="18" charset="0"/>
                <a:ea typeface="Calibri" panose="020F0502020204030204" pitchFamily="34" charset="0"/>
                <a:cs typeface="Times New Roman" panose="02020603050405020304" pitchFamily="18" charset="0"/>
              </a:rPr>
              <a:t>GrC</a:t>
            </a:r>
            <a:r>
              <a:rPr lang="en-US" sz="8800" dirty="0">
                <a:effectLst/>
                <a:latin typeface="Times New Roman" panose="02020603050405020304" pitchFamily="18" charset="0"/>
                <a:ea typeface="Calibri" panose="020F0502020204030204" pitchFamily="34" charset="0"/>
                <a:cs typeface="Times New Roman" panose="02020603050405020304" pitchFamily="18" charset="0"/>
              </a:rPr>
              <a:t>), 2012 IEEE International Conference on , vol., no., pp.191,194, 11-13 Aug. 2012</a:t>
            </a:r>
          </a:p>
          <a:p>
            <a:pPr marL="0" marR="0" lvl="0" indent="0" algn="just">
              <a:lnSpc>
                <a:spcPct val="150000"/>
              </a:lnSpc>
              <a:spcBef>
                <a:spcPts val="0"/>
              </a:spcBef>
              <a:spcAft>
                <a:spcPts val="0"/>
              </a:spcAft>
              <a:buNone/>
            </a:pPr>
            <a:r>
              <a:rPr lang="en-US" sz="8800" dirty="0">
                <a:effectLst/>
                <a:latin typeface="Times New Roman" panose="02020603050405020304" pitchFamily="18" charset="0"/>
                <a:ea typeface="Calibri" panose="020F0502020204030204" pitchFamily="34" charset="0"/>
                <a:cs typeface="Times New Roman" panose="02020603050405020304" pitchFamily="18" charset="0"/>
              </a:rPr>
              <a:t>[5] Pradeep, K. R., &amp; Naveen, N. C. 2016. Predictive analysis of diabetes using J48 algorithm of classification techniques In Contemporary Computing and Informatics (IC3I), IEEE.</a:t>
            </a:r>
          </a:p>
          <a:p>
            <a:pPr marL="0" marR="0" lvl="0" indent="0" algn="just">
              <a:lnSpc>
                <a:spcPct val="150000"/>
              </a:lnSpc>
              <a:spcBef>
                <a:spcPts val="0"/>
              </a:spcBef>
              <a:spcAft>
                <a:spcPts val="0"/>
              </a:spcAft>
              <a:buNone/>
            </a:pPr>
            <a:endParaRPr lang="en-US" sz="8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a:lnSpc>
                <a:spcPct val="150000"/>
              </a:lnSpc>
              <a:spcBef>
                <a:spcPts val="0"/>
              </a:spcBef>
              <a:spcAft>
                <a:spcPts val="6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br>
              <a:rPr lang="en-IN" sz="8800" dirty="0">
                <a:latin typeface="Times New Roman" panose="02020603050405020304" pitchFamily="18" charset="0"/>
                <a:cs typeface="Times New Roman" panose="02020603050405020304" pitchFamily="18" charset="0"/>
              </a:rPr>
            </a:br>
            <a:r>
              <a:rPr lang="en-IN" sz="4600" dirty="0">
                <a:solidFill>
                  <a:srgbClr val="000000"/>
                </a:solidFill>
                <a:latin typeface="Times New Roman" panose="02020603050405020304" pitchFamily="18" charset="0"/>
                <a:cs typeface="Times New Roman" panose="02020603050405020304" pitchFamily="18" charset="0"/>
              </a:rPr>
              <a:t>                                                                         </a:t>
            </a:r>
          </a:p>
          <a:p>
            <a:pPr>
              <a:lnSpc>
                <a:spcPct val="150000"/>
              </a:lnSpc>
            </a:pPr>
            <a:endParaRPr lang="en-IN" sz="4600" b="0" i="0" dirty="0">
              <a:solidFill>
                <a:srgbClr val="000000"/>
              </a:solidFill>
              <a:effectLst/>
              <a:latin typeface="Times New Roman" panose="02020603050405020304" pitchFamily="18" charset="0"/>
              <a:cs typeface="Times New Roman" panose="02020603050405020304" pitchFamily="18" charset="0"/>
            </a:endParaRPr>
          </a:p>
          <a:p>
            <a:pPr>
              <a:lnSpc>
                <a:spcPct val="150000"/>
              </a:lnSpc>
            </a:pPr>
            <a:endParaRPr lang="en-IN" sz="4600" dirty="0">
              <a:solidFill>
                <a:srgbClr val="000000"/>
              </a:solidFill>
              <a:latin typeface="Times New Roman" panose="02020603050405020304" pitchFamily="18" charset="0"/>
              <a:cs typeface="Times New Roman" panose="02020603050405020304" pitchFamily="18" charset="0"/>
            </a:endParaRPr>
          </a:p>
          <a:p>
            <a:pPr marL="0" indent="0">
              <a:lnSpc>
                <a:spcPct val="150000"/>
              </a:lnSpc>
              <a:buNone/>
            </a:pPr>
            <a:endParaRPr lang="en-IN" sz="2200" b="0" dirty="0">
              <a:solidFill>
                <a:srgbClr val="000000"/>
              </a:solidFill>
              <a:effectLst/>
              <a:latin typeface="TimesNewRomanPS-ItalicMT"/>
            </a:endParaRPr>
          </a:p>
          <a:p>
            <a:pPr marL="0" indent="0">
              <a:lnSpc>
                <a:spcPct val="150000"/>
              </a:lnSpc>
              <a:buNone/>
            </a:pPr>
            <a:br>
              <a:rPr lang="en-IN" sz="1600" dirty="0"/>
            </a:br>
            <a:r>
              <a:rPr lang="en-IN" sz="2200" b="0" dirty="0">
                <a:solidFill>
                  <a:srgbClr val="000000"/>
                </a:solidFill>
                <a:effectLst/>
                <a:latin typeface="TimesNewRomanPS-ItalicMT"/>
              </a:rPr>
              <a:t>                            </a:t>
            </a:r>
            <a:endParaRPr lang="en-IN" sz="2200" b="0" i="1" dirty="0">
              <a:solidFill>
                <a:srgbClr val="000000"/>
              </a:solidFill>
              <a:effectLst/>
              <a:latin typeface="Times New Roman" panose="02020603050405020304" pitchFamily="18" charset="0"/>
              <a:cs typeface="Times New Roman" panose="02020603050405020304" pitchFamily="18" charset="0"/>
            </a:endParaRPr>
          </a:p>
          <a:p>
            <a:pPr>
              <a:lnSpc>
                <a:spcPct val="150000"/>
              </a:lnSpc>
            </a:pPr>
            <a:endParaRPr lang="en-IN" sz="4600" dirty="0">
              <a:solidFill>
                <a:srgbClr val="000000"/>
              </a:solidFill>
              <a:latin typeface="Times New Roman" panose="02020603050405020304" pitchFamily="18" charset="0"/>
              <a:cs typeface="Times New Roman" panose="02020603050405020304" pitchFamily="18" charset="0"/>
            </a:endParaRPr>
          </a:p>
          <a:p>
            <a:pPr>
              <a:lnSpc>
                <a:spcPct val="150000"/>
              </a:lnSpc>
            </a:pPr>
            <a:endParaRPr lang="en-IN" sz="4600" b="0" i="0" dirty="0">
              <a:solidFill>
                <a:srgbClr val="000000"/>
              </a:solidFill>
              <a:effectLst/>
              <a:latin typeface="Times New Roman" panose="02020603050405020304" pitchFamily="18" charset="0"/>
              <a:cs typeface="Times New Roman" panose="02020603050405020304" pitchFamily="18" charset="0"/>
            </a:endParaRPr>
          </a:p>
          <a:p>
            <a:pPr>
              <a:lnSpc>
                <a:spcPct val="150000"/>
              </a:lnSpc>
            </a:pPr>
            <a:endParaRPr lang="en-IN" sz="4600" dirty="0">
              <a:solidFill>
                <a:srgbClr val="000000"/>
              </a:solidFill>
              <a:latin typeface="Times New Roman" panose="02020603050405020304" pitchFamily="18" charset="0"/>
              <a:cs typeface="Times New Roman" panose="02020603050405020304" pitchFamily="18" charset="0"/>
            </a:endParaRPr>
          </a:p>
          <a:p>
            <a:pPr>
              <a:lnSpc>
                <a:spcPct val="150000"/>
              </a:lnSpc>
            </a:pPr>
            <a:endParaRPr lang="en-IN" sz="46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3215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184649-8BCD-4040-83A0-27D248293550}"/>
              </a:ext>
            </a:extLst>
          </p:cNvPr>
          <p:cNvSpPr>
            <a:spLocks noGrp="1"/>
          </p:cNvSpPr>
          <p:nvPr>
            <p:ph idx="1"/>
          </p:nvPr>
        </p:nvSpPr>
        <p:spPr>
          <a:xfrm>
            <a:off x="289249" y="1"/>
            <a:ext cx="11625943" cy="1027521"/>
          </a:xfrm>
        </p:spPr>
        <p:txBody>
          <a:bodyPr>
            <a:normAutofit fontScale="25000" lnSpcReduction="20000"/>
          </a:bodyPr>
          <a:lstStyle/>
          <a:p>
            <a:pPr marL="0" indent="0">
              <a:lnSpc>
                <a:spcPct val="150000"/>
              </a:lnSpc>
              <a:buNone/>
            </a:pPr>
            <a:br>
              <a:rPr lang="en-IN" sz="8800" dirty="0">
                <a:latin typeface="Times New Roman" panose="02020603050405020304" pitchFamily="18" charset="0"/>
                <a:cs typeface="Times New Roman" panose="02020603050405020304" pitchFamily="18" charset="0"/>
              </a:rPr>
            </a:br>
            <a:r>
              <a:rPr lang="en-IN" sz="4600" dirty="0">
                <a:solidFill>
                  <a:srgbClr val="000000"/>
                </a:solidFill>
                <a:latin typeface="Times New Roman" panose="02020603050405020304" pitchFamily="18" charset="0"/>
                <a:cs typeface="Times New Roman" panose="02020603050405020304" pitchFamily="18" charset="0"/>
              </a:rPr>
              <a:t>                                                                         </a:t>
            </a:r>
          </a:p>
          <a:p>
            <a:pPr>
              <a:lnSpc>
                <a:spcPct val="150000"/>
              </a:lnSpc>
            </a:pPr>
            <a:endParaRPr lang="en-IN" sz="4600" b="0" i="0" dirty="0">
              <a:solidFill>
                <a:srgbClr val="000000"/>
              </a:solidFill>
              <a:effectLst/>
              <a:latin typeface="Times New Roman" panose="02020603050405020304" pitchFamily="18" charset="0"/>
              <a:cs typeface="Times New Roman" panose="02020603050405020304" pitchFamily="18" charset="0"/>
            </a:endParaRPr>
          </a:p>
          <a:p>
            <a:pPr>
              <a:lnSpc>
                <a:spcPct val="150000"/>
              </a:lnSpc>
            </a:pPr>
            <a:endParaRPr lang="en-IN" sz="4600" dirty="0">
              <a:solidFill>
                <a:srgbClr val="000000"/>
              </a:solidFill>
              <a:latin typeface="Times New Roman" panose="02020603050405020304" pitchFamily="18" charset="0"/>
              <a:cs typeface="Times New Roman" panose="02020603050405020304" pitchFamily="18" charset="0"/>
            </a:endParaRPr>
          </a:p>
          <a:p>
            <a:pPr marL="0" indent="0">
              <a:lnSpc>
                <a:spcPct val="150000"/>
              </a:lnSpc>
              <a:buNone/>
            </a:pPr>
            <a:endParaRPr lang="en-IN" sz="2200" b="0" dirty="0">
              <a:solidFill>
                <a:srgbClr val="000000"/>
              </a:solidFill>
              <a:effectLst/>
              <a:latin typeface="TimesNewRomanPS-ItalicMT"/>
            </a:endParaRPr>
          </a:p>
          <a:p>
            <a:pPr marL="0" indent="0">
              <a:lnSpc>
                <a:spcPct val="150000"/>
              </a:lnSpc>
              <a:buNone/>
            </a:pPr>
            <a:br>
              <a:rPr lang="en-IN" sz="1600" dirty="0"/>
            </a:br>
            <a:r>
              <a:rPr lang="en-IN" sz="2200" b="0" dirty="0">
                <a:solidFill>
                  <a:srgbClr val="000000"/>
                </a:solidFill>
                <a:effectLst/>
                <a:latin typeface="TimesNewRomanPS-ItalicMT"/>
              </a:rPr>
              <a:t>                            </a:t>
            </a:r>
            <a:endParaRPr lang="en-IN" sz="2200" b="0" i="1" dirty="0">
              <a:solidFill>
                <a:srgbClr val="000000"/>
              </a:solidFill>
              <a:effectLst/>
              <a:latin typeface="Times New Roman" panose="02020603050405020304" pitchFamily="18" charset="0"/>
              <a:cs typeface="Times New Roman" panose="02020603050405020304" pitchFamily="18" charset="0"/>
            </a:endParaRPr>
          </a:p>
          <a:p>
            <a:pPr>
              <a:lnSpc>
                <a:spcPct val="150000"/>
              </a:lnSpc>
            </a:pPr>
            <a:endParaRPr lang="en-IN" sz="4600" dirty="0">
              <a:solidFill>
                <a:srgbClr val="000000"/>
              </a:solidFill>
              <a:latin typeface="Times New Roman" panose="02020603050405020304" pitchFamily="18" charset="0"/>
              <a:cs typeface="Times New Roman" panose="02020603050405020304" pitchFamily="18" charset="0"/>
            </a:endParaRPr>
          </a:p>
          <a:p>
            <a:pPr>
              <a:lnSpc>
                <a:spcPct val="150000"/>
              </a:lnSpc>
            </a:pPr>
            <a:endParaRPr lang="en-IN" sz="4600" b="0" i="0" dirty="0">
              <a:solidFill>
                <a:srgbClr val="000000"/>
              </a:solidFill>
              <a:effectLst/>
              <a:latin typeface="Times New Roman" panose="02020603050405020304" pitchFamily="18" charset="0"/>
              <a:cs typeface="Times New Roman" panose="02020603050405020304" pitchFamily="18" charset="0"/>
            </a:endParaRPr>
          </a:p>
          <a:p>
            <a:pPr>
              <a:lnSpc>
                <a:spcPct val="150000"/>
              </a:lnSpc>
            </a:pPr>
            <a:endParaRPr lang="en-IN" sz="4600" dirty="0">
              <a:solidFill>
                <a:srgbClr val="000000"/>
              </a:solidFill>
              <a:latin typeface="Times New Roman" panose="02020603050405020304" pitchFamily="18" charset="0"/>
              <a:cs typeface="Times New Roman" panose="02020603050405020304" pitchFamily="18" charset="0"/>
            </a:endParaRPr>
          </a:p>
          <a:p>
            <a:pPr>
              <a:lnSpc>
                <a:spcPct val="150000"/>
              </a:lnSpc>
            </a:pPr>
            <a:endParaRPr lang="en-IN" sz="4600" b="0" i="0" dirty="0">
              <a:solidFill>
                <a:srgbClr val="000000"/>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C29C296-3CC1-41AE-A98D-400556D878E1}"/>
              </a:ext>
            </a:extLst>
          </p:cNvPr>
          <p:cNvSpPr txBox="1"/>
          <p:nvPr/>
        </p:nvSpPr>
        <p:spPr>
          <a:xfrm>
            <a:off x="191087" y="1027522"/>
            <a:ext cx="12101227" cy="4936223"/>
          </a:xfrm>
          <a:prstGeom prst="rect">
            <a:avLst/>
          </a:prstGeom>
          <a:noFill/>
        </p:spPr>
        <p:txBody>
          <a:bodyPr wrap="square">
            <a:spAutoFit/>
          </a:bodyPr>
          <a:lstStyle/>
          <a:p>
            <a:pPr>
              <a:lnSpc>
                <a:spcPct val="150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[6]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Dhomse</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Kanchan 2016 study of machine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laerningAlgorithms</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for Special Disease Prediction using Principal of   Component Analysis, in: 2016 International Conference on Global Trends in Signal Processing, Information Computing and Communication, IEEE.</a:t>
            </a:r>
          </a:p>
          <a:p>
            <a:pPr>
              <a:lnSpc>
                <a:spcPct val="150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[7] Rani, A.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Swarupa</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and S. Jyothi. "Performance analysis of classification algorithms under different datasets." In Computing for Sustainable Global Development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INDIACom</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2016 3rd International Conference on, pp. 1584-1589. IEEE, 2016.</a:t>
            </a:r>
          </a:p>
          <a:p>
            <a:pPr>
              <a:lnSpc>
                <a:spcPct val="150000"/>
              </a:lnSpc>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[8] Aishwarya, Gayathri, Jaishankar, “A Method for Classification Using Machine Learning Technique for Diabetes”, International Journal of Engineering and Technology2013.</a:t>
            </a:r>
          </a:p>
          <a:p>
            <a:pPr>
              <a:lnSpc>
                <a:spcPct val="150000"/>
              </a:lnSpc>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50000"/>
              </a:lnSpc>
              <a:spcBef>
                <a:spcPts val="0"/>
              </a:spcBef>
              <a:spcAft>
                <a:spcPts val="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926523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184649-8BCD-4040-83A0-27D248293550}"/>
              </a:ext>
            </a:extLst>
          </p:cNvPr>
          <p:cNvSpPr>
            <a:spLocks noGrp="1"/>
          </p:cNvSpPr>
          <p:nvPr>
            <p:ph idx="1"/>
          </p:nvPr>
        </p:nvSpPr>
        <p:spPr>
          <a:xfrm>
            <a:off x="289249" y="1"/>
            <a:ext cx="11625943" cy="1027521"/>
          </a:xfrm>
        </p:spPr>
        <p:txBody>
          <a:bodyPr>
            <a:normAutofit fontScale="25000" lnSpcReduction="20000"/>
          </a:bodyPr>
          <a:lstStyle/>
          <a:p>
            <a:pPr marL="0" indent="0">
              <a:lnSpc>
                <a:spcPct val="150000"/>
              </a:lnSpc>
              <a:buNone/>
            </a:pPr>
            <a:br>
              <a:rPr lang="en-IN" sz="8800" dirty="0">
                <a:latin typeface="Times New Roman" panose="02020603050405020304" pitchFamily="18" charset="0"/>
                <a:cs typeface="Times New Roman" panose="02020603050405020304" pitchFamily="18" charset="0"/>
              </a:rPr>
            </a:br>
            <a:r>
              <a:rPr lang="en-IN" sz="4600" dirty="0">
                <a:solidFill>
                  <a:srgbClr val="000000"/>
                </a:solidFill>
                <a:latin typeface="Times New Roman" panose="02020603050405020304" pitchFamily="18" charset="0"/>
                <a:cs typeface="Times New Roman" panose="02020603050405020304" pitchFamily="18" charset="0"/>
              </a:rPr>
              <a:t>                                                                         </a:t>
            </a:r>
          </a:p>
          <a:p>
            <a:pPr marL="0" indent="0">
              <a:lnSpc>
                <a:spcPct val="150000"/>
              </a:lnSpc>
              <a:buNone/>
            </a:pPr>
            <a:endParaRPr lang="en-IN" sz="4600" dirty="0">
              <a:solidFill>
                <a:srgbClr val="000000"/>
              </a:solidFill>
              <a:latin typeface="Times New Roman" panose="02020603050405020304" pitchFamily="18" charset="0"/>
              <a:cs typeface="Times New Roman" panose="02020603050405020304" pitchFamily="18" charset="0"/>
            </a:endParaRPr>
          </a:p>
          <a:p>
            <a:pPr marL="0" indent="0">
              <a:lnSpc>
                <a:spcPct val="150000"/>
              </a:lnSpc>
              <a:buNone/>
            </a:pPr>
            <a:endParaRPr lang="en-IN" sz="4600" dirty="0">
              <a:solidFill>
                <a:srgbClr val="000000"/>
              </a:solidFill>
              <a:latin typeface="Times New Roman" panose="02020603050405020304" pitchFamily="18" charset="0"/>
              <a:cs typeface="Times New Roman" panose="02020603050405020304" pitchFamily="18" charset="0"/>
            </a:endParaRPr>
          </a:p>
          <a:p>
            <a:pPr marL="0" indent="0">
              <a:lnSpc>
                <a:spcPct val="150000"/>
              </a:lnSpc>
              <a:buNone/>
            </a:pPr>
            <a:endParaRPr lang="en-IN" sz="4600" dirty="0">
              <a:solidFill>
                <a:srgbClr val="000000"/>
              </a:solidFill>
              <a:latin typeface="Times New Roman" panose="02020603050405020304" pitchFamily="18" charset="0"/>
              <a:cs typeface="Times New Roman" panose="02020603050405020304" pitchFamily="18" charset="0"/>
            </a:endParaRPr>
          </a:p>
          <a:p>
            <a:pPr marL="0" indent="0">
              <a:lnSpc>
                <a:spcPct val="150000"/>
              </a:lnSpc>
              <a:buNone/>
            </a:pPr>
            <a:endParaRPr lang="en-IN" sz="4600" dirty="0">
              <a:solidFill>
                <a:srgbClr val="000000"/>
              </a:solidFill>
              <a:latin typeface="Times New Roman" panose="02020603050405020304" pitchFamily="18" charset="0"/>
              <a:cs typeface="Times New Roman" panose="02020603050405020304" pitchFamily="18" charset="0"/>
            </a:endParaRPr>
          </a:p>
          <a:p>
            <a:pPr marL="0" indent="0">
              <a:lnSpc>
                <a:spcPct val="150000"/>
              </a:lnSpc>
              <a:buNone/>
            </a:pPr>
            <a:endParaRPr lang="en-IN" sz="4600" dirty="0">
              <a:solidFill>
                <a:srgbClr val="000000"/>
              </a:solidFill>
              <a:latin typeface="Times New Roman" panose="02020603050405020304" pitchFamily="18" charset="0"/>
              <a:cs typeface="Times New Roman" panose="02020603050405020304" pitchFamily="18" charset="0"/>
            </a:endParaRPr>
          </a:p>
          <a:p>
            <a:pPr marL="0" indent="0">
              <a:lnSpc>
                <a:spcPct val="150000"/>
              </a:lnSpc>
              <a:buNone/>
            </a:pPr>
            <a:r>
              <a:rPr lang="en-IN" sz="4600" dirty="0">
                <a:solidFill>
                  <a:srgbClr val="000000"/>
                </a:solidFill>
                <a:latin typeface="Times New Roman" panose="02020603050405020304" pitchFamily="18" charset="0"/>
                <a:cs typeface="Times New Roman" panose="02020603050405020304" pitchFamily="18" charset="0"/>
              </a:rPr>
              <a:t>                          </a:t>
            </a:r>
          </a:p>
          <a:p>
            <a:pPr marL="0" indent="0">
              <a:lnSpc>
                <a:spcPct val="150000"/>
              </a:lnSpc>
              <a:buNone/>
            </a:pPr>
            <a:r>
              <a:rPr lang="en-IN" sz="4600" dirty="0">
                <a:solidFill>
                  <a:srgbClr val="000000"/>
                </a:solidFill>
                <a:latin typeface="Times New Roman" panose="02020603050405020304" pitchFamily="18" charset="0"/>
                <a:cs typeface="Times New Roman" panose="02020603050405020304" pitchFamily="18" charset="0"/>
              </a:rPr>
              <a:t>                                                                                                                    </a:t>
            </a:r>
            <a:r>
              <a:rPr lang="en-IN" sz="17600" dirty="0">
                <a:solidFill>
                  <a:srgbClr val="7030A0"/>
                </a:solidFill>
                <a:latin typeface="Times New Roman" panose="02020603050405020304" pitchFamily="18" charset="0"/>
                <a:cs typeface="Times New Roman" panose="02020603050405020304" pitchFamily="18" charset="0"/>
              </a:rPr>
              <a:t>Thank You</a:t>
            </a:r>
            <a:endParaRPr lang="en-IN" sz="17600" b="0" dirty="0">
              <a:solidFill>
                <a:srgbClr val="000000"/>
              </a:solidFill>
              <a:effectLst/>
              <a:latin typeface="TimesNewRomanPS-ItalicMT"/>
            </a:endParaRPr>
          </a:p>
          <a:p>
            <a:pPr marL="0" indent="0">
              <a:lnSpc>
                <a:spcPct val="150000"/>
              </a:lnSpc>
              <a:buNone/>
            </a:pPr>
            <a:br>
              <a:rPr lang="en-IN" sz="1600" dirty="0"/>
            </a:br>
            <a:r>
              <a:rPr lang="en-IN" sz="2200" b="0" dirty="0">
                <a:solidFill>
                  <a:srgbClr val="000000"/>
                </a:solidFill>
                <a:effectLst/>
                <a:latin typeface="TimesNewRomanPS-ItalicMT"/>
              </a:rPr>
              <a:t>                            </a:t>
            </a:r>
            <a:endParaRPr lang="en-IN" sz="2200" b="0" i="1" dirty="0">
              <a:solidFill>
                <a:srgbClr val="000000"/>
              </a:solidFill>
              <a:effectLst/>
              <a:latin typeface="Times New Roman" panose="02020603050405020304" pitchFamily="18" charset="0"/>
              <a:cs typeface="Times New Roman" panose="02020603050405020304" pitchFamily="18" charset="0"/>
            </a:endParaRPr>
          </a:p>
          <a:p>
            <a:pPr>
              <a:lnSpc>
                <a:spcPct val="150000"/>
              </a:lnSpc>
            </a:pPr>
            <a:endParaRPr lang="en-IN" sz="4600" dirty="0">
              <a:solidFill>
                <a:srgbClr val="000000"/>
              </a:solidFill>
              <a:latin typeface="Times New Roman" panose="02020603050405020304" pitchFamily="18" charset="0"/>
              <a:cs typeface="Times New Roman" panose="02020603050405020304" pitchFamily="18" charset="0"/>
            </a:endParaRPr>
          </a:p>
          <a:p>
            <a:pPr>
              <a:lnSpc>
                <a:spcPct val="150000"/>
              </a:lnSpc>
            </a:pPr>
            <a:endParaRPr lang="en-IN" sz="4600" b="0" i="0" dirty="0">
              <a:solidFill>
                <a:srgbClr val="000000"/>
              </a:solidFill>
              <a:effectLst/>
              <a:latin typeface="Times New Roman" panose="02020603050405020304" pitchFamily="18" charset="0"/>
              <a:cs typeface="Times New Roman" panose="02020603050405020304" pitchFamily="18" charset="0"/>
            </a:endParaRPr>
          </a:p>
          <a:p>
            <a:pPr>
              <a:lnSpc>
                <a:spcPct val="150000"/>
              </a:lnSpc>
            </a:pPr>
            <a:endParaRPr lang="en-IN" sz="4600" dirty="0">
              <a:solidFill>
                <a:srgbClr val="000000"/>
              </a:solidFill>
              <a:latin typeface="Times New Roman" panose="02020603050405020304" pitchFamily="18" charset="0"/>
              <a:cs typeface="Times New Roman" panose="02020603050405020304" pitchFamily="18" charset="0"/>
            </a:endParaRPr>
          </a:p>
          <a:p>
            <a:pPr>
              <a:lnSpc>
                <a:spcPct val="150000"/>
              </a:lnSpc>
            </a:pPr>
            <a:endParaRPr lang="en-IN" sz="46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1174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4D656-47FF-4828-8344-B33E51742A3B}"/>
              </a:ext>
            </a:extLst>
          </p:cNvPr>
          <p:cNvSpPr>
            <a:spLocks noGrp="1"/>
          </p:cNvSpPr>
          <p:nvPr>
            <p:ph type="title"/>
          </p:nvPr>
        </p:nvSpPr>
        <p:spPr>
          <a:xfrm>
            <a:off x="289249" y="169183"/>
            <a:ext cx="10915261" cy="717225"/>
          </a:xfrm>
        </p:spPr>
        <p:txBody>
          <a:bodyPr/>
          <a:lstStyle/>
          <a:p>
            <a:r>
              <a:rPr lang="en-US" dirty="0">
                <a:solidFill>
                  <a:srgbClr val="7030A0"/>
                </a:solidFill>
                <a:latin typeface="Times New Roman" panose="02020603050405020304" pitchFamily="18" charset="0"/>
                <a:cs typeface="Times New Roman" panose="02020603050405020304" pitchFamily="18" charset="0"/>
              </a:rPr>
              <a:t>Problem Statement:</a:t>
            </a:r>
            <a:endParaRPr lang="en-IN"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184649-8BCD-4040-83A0-27D248293550}"/>
              </a:ext>
            </a:extLst>
          </p:cNvPr>
          <p:cNvSpPr>
            <a:spLocks noGrp="1"/>
          </p:cNvSpPr>
          <p:nvPr>
            <p:ph idx="1"/>
          </p:nvPr>
        </p:nvSpPr>
        <p:spPr>
          <a:xfrm>
            <a:off x="289249" y="1102525"/>
            <a:ext cx="11625943" cy="5581079"/>
          </a:xfrm>
        </p:spPr>
        <p:txBody>
          <a:bodyPr>
            <a:normAutofit/>
          </a:bodyPr>
          <a:lstStyle/>
          <a:p>
            <a:pPr marR="0" algn="just">
              <a:lnSpc>
                <a:spcPct val="150000"/>
              </a:lnSpc>
              <a:spcBef>
                <a:spcPts val="0"/>
              </a:spcBef>
              <a:spcAft>
                <a:spcPts val="0"/>
              </a:spcAft>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Early prediction of diabetes for a patient in a non-invasive method with higher accuracy using the Decision Tree J48 algorithm.</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53987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4D656-47FF-4828-8344-B33E51742A3B}"/>
              </a:ext>
            </a:extLst>
          </p:cNvPr>
          <p:cNvSpPr>
            <a:spLocks noGrp="1"/>
          </p:cNvSpPr>
          <p:nvPr>
            <p:ph type="title"/>
          </p:nvPr>
        </p:nvSpPr>
        <p:spPr>
          <a:xfrm>
            <a:off x="378701" y="169184"/>
            <a:ext cx="10515600" cy="717225"/>
          </a:xfrm>
        </p:spPr>
        <p:txBody>
          <a:bodyPr/>
          <a:lstStyle/>
          <a:p>
            <a:r>
              <a:rPr lang="en-US" dirty="0">
                <a:solidFill>
                  <a:srgbClr val="7030A0"/>
                </a:solidFill>
                <a:latin typeface="Times New Roman" panose="02020603050405020304" pitchFamily="18" charset="0"/>
                <a:cs typeface="Times New Roman" panose="02020603050405020304" pitchFamily="18" charset="0"/>
              </a:rPr>
              <a:t>Aim of the project</a:t>
            </a:r>
            <a:endParaRPr lang="en-IN" dirty="0">
              <a:solidFill>
                <a:srgbClr val="7030A0"/>
              </a:solidFill>
              <a:latin typeface="Franklin Gothic Medium" panose="020B0603020102020204" pitchFamily="34" charset="0"/>
            </a:endParaRPr>
          </a:p>
        </p:txBody>
      </p:sp>
      <p:sp>
        <p:nvSpPr>
          <p:cNvPr id="3" name="Content Placeholder 2">
            <a:extLst>
              <a:ext uri="{FF2B5EF4-FFF2-40B4-BE49-F238E27FC236}">
                <a16:creationId xmlns:a16="http://schemas.microsoft.com/office/drawing/2014/main" id="{E6184649-8BCD-4040-83A0-27D248293550}"/>
              </a:ext>
            </a:extLst>
          </p:cNvPr>
          <p:cNvSpPr>
            <a:spLocks noGrp="1"/>
          </p:cNvSpPr>
          <p:nvPr>
            <p:ph idx="1"/>
          </p:nvPr>
        </p:nvSpPr>
        <p:spPr>
          <a:xfrm>
            <a:off x="289249" y="1102525"/>
            <a:ext cx="11625943" cy="5586291"/>
          </a:xfrm>
        </p:spPr>
        <p:txBody>
          <a:bodyPr>
            <a:noAutofit/>
          </a:bodyPr>
          <a:lstStyle/>
          <a:p>
            <a:r>
              <a:rPr lang="en-IN" sz="2200" dirty="0">
                <a:latin typeface="Times New Roman" panose="02020603050405020304" pitchFamily="18" charset="0"/>
                <a:cs typeface="Times New Roman" panose="02020603050405020304" pitchFamily="18" charset="0"/>
              </a:rPr>
              <a:t>The aim of the project is to develop an automated system using the Raspberry Pi and machine learning techniques, specifically the J48 Decision Tree Algorithm, to accurately predict the risk of diabetes in individuals.</a:t>
            </a:r>
          </a:p>
          <a:p>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693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4D656-47FF-4828-8344-B33E51742A3B}"/>
              </a:ext>
            </a:extLst>
          </p:cNvPr>
          <p:cNvSpPr>
            <a:spLocks noGrp="1"/>
          </p:cNvSpPr>
          <p:nvPr>
            <p:ph type="title"/>
          </p:nvPr>
        </p:nvSpPr>
        <p:spPr>
          <a:xfrm>
            <a:off x="276808" y="385300"/>
            <a:ext cx="10515600" cy="717225"/>
          </a:xfrm>
        </p:spPr>
        <p:txBody>
          <a:bodyPr>
            <a:normAutofit fontScale="90000"/>
          </a:bodyPr>
          <a:lstStyle/>
          <a:p>
            <a:r>
              <a:rPr lang="en-IN" dirty="0">
                <a:solidFill>
                  <a:srgbClr val="7030A0"/>
                </a:solidFill>
                <a:latin typeface="Times New Roman" panose="02020603050405020304" pitchFamily="18" charset="0"/>
                <a:cs typeface="Times New Roman" panose="02020603050405020304" pitchFamily="18" charset="0"/>
              </a:rPr>
              <a:t>Main Blocks:</a:t>
            </a:r>
            <a:br>
              <a:rPr lang="en-IN" dirty="0">
                <a:solidFill>
                  <a:srgbClr val="7030A0"/>
                </a:solidFill>
                <a:latin typeface="Times New Roman" panose="02020603050405020304" pitchFamily="18" charset="0"/>
                <a:cs typeface="Times New Roman" panose="02020603050405020304" pitchFamily="18" charset="0"/>
              </a:rPr>
            </a:br>
            <a:endParaRPr lang="en-IN" dirty="0">
              <a:solidFill>
                <a:srgbClr val="7030A0"/>
              </a:solidFill>
              <a:latin typeface="Franklin Gothic Medium" panose="020B0603020102020204" pitchFamily="34" charset="0"/>
            </a:endParaRPr>
          </a:p>
        </p:txBody>
      </p:sp>
      <p:sp>
        <p:nvSpPr>
          <p:cNvPr id="3" name="Content Placeholder 2">
            <a:extLst>
              <a:ext uri="{FF2B5EF4-FFF2-40B4-BE49-F238E27FC236}">
                <a16:creationId xmlns:a16="http://schemas.microsoft.com/office/drawing/2014/main" id="{E6184649-8BCD-4040-83A0-27D248293550}"/>
              </a:ext>
            </a:extLst>
          </p:cNvPr>
          <p:cNvSpPr>
            <a:spLocks noGrp="1"/>
          </p:cNvSpPr>
          <p:nvPr>
            <p:ph idx="1"/>
          </p:nvPr>
        </p:nvSpPr>
        <p:spPr>
          <a:xfrm>
            <a:off x="289249" y="1102525"/>
            <a:ext cx="11625943" cy="5967578"/>
          </a:xfrm>
        </p:spPr>
        <p:txBody>
          <a:bodyPr>
            <a:normAutofit fontScale="55000" lnSpcReduction="20000"/>
          </a:bodyPr>
          <a:lstStyle/>
          <a:p>
            <a:pPr>
              <a:lnSpc>
                <a:spcPct val="150000"/>
              </a:lnSpc>
            </a:pPr>
            <a:r>
              <a:rPr lang="en-IN" sz="4000" dirty="0">
                <a:latin typeface="Times New Roman" panose="02020603050405020304" pitchFamily="18" charset="0"/>
                <a:cs typeface="Times New Roman" panose="02020603050405020304" pitchFamily="18" charset="0"/>
              </a:rPr>
              <a:t>Raspberry Pi processor.</a:t>
            </a:r>
          </a:p>
          <a:p>
            <a:pPr>
              <a:lnSpc>
                <a:spcPct val="150000"/>
              </a:lnSpc>
            </a:pPr>
            <a:r>
              <a:rPr lang="en-IN" sz="4000" dirty="0" err="1">
                <a:latin typeface="Times New Roman" panose="02020603050405020304" pitchFamily="18" charset="0"/>
                <a:cs typeface="Times New Roman" panose="02020603050405020304" pitchFamily="18" charset="0"/>
              </a:rPr>
              <a:t>Glucosensor</a:t>
            </a:r>
            <a:endParaRPr lang="en-IN" sz="4000" dirty="0">
              <a:latin typeface="Times New Roman" panose="02020603050405020304" pitchFamily="18" charset="0"/>
              <a:cs typeface="Times New Roman" panose="02020603050405020304" pitchFamily="18" charset="0"/>
            </a:endParaRPr>
          </a:p>
          <a:p>
            <a:pPr>
              <a:lnSpc>
                <a:spcPct val="150000"/>
              </a:lnSpc>
            </a:pPr>
            <a:r>
              <a:rPr lang="en-IN" sz="4000" dirty="0">
                <a:latin typeface="Times New Roman" panose="02020603050405020304" pitchFamily="18" charset="0"/>
                <a:cs typeface="Times New Roman" panose="02020603050405020304" pitchFamily="18" charset="0"/>
              </a:rPr>
              <a:t>Power supply.</a:t>
            </a:r>
          </a:p>
          <a:p>
            <a:pPr>
              <a:lnSpc>
                <a:spcPct val="150000"/>
              </a:lnSpc>
            </a:pPr>
            <a:r>
              <a:rPr lang="en-IN" sz="4000" dirty="0">
                <a:latin typeface="Times New Roman" panose="02020603050405020304" pitchFamily="18" charset="0"/>
                <a:cs typeface="Times New Roman" panose="02020603050405020304" pitchFamily="18" charset="0"/>
              </a:rPr>
              <a:t>Temperature Sensor</a:t>
            </a:r>
          </a:p>
          <a:p>
            <a:pPr>
              <a:lnSpc>
                <a:spcPct val="150000"/>
              </a:lnSpc>
            </a:pPr>
            <a:r>
              <a:rPr lang="en-IN" sz="4000" dirty="0">
                <a:latin typeface="Times New Roman" panose="02020603050405020304" pitchFamily="18" charset="0"/>
                <a:cs typeface="Times New Roman" panose="02020603050405020304" pitchFamily="18" charset="0"/>
              </a:rPr>
              <a:t>PIC Microcontroller</a:t>
            </a:r>
          </a:p>
          <a:p>
            <a:pPr>
              <a:lnSpc>
                <a:spcPct val="150000"/>
              </a:lnSpc>
            </a:pPr>
            <a:r>
              <a:rPr lang="en-IN" sz="4000" dirty="0">
                <a:latin typeface="Times New Roman" panose="02020603050405020304" pitchFamily="18" charset="0"/>
                <a:cs typeface="Times New Roman" panose="02020603050405020304" pitchFamily="18" charset="0"/>
              </a:rPr>
              <a:t>4X4 Keypad</a:t>
            </a:r>
          </a:p>
          <a:p>
            <a:pPr>
              <a:lnSpc>
                <a:spcPct val="150000"/>
              </a:lnSpc>
            </a:pPr>
            <a:r>
              <a:rPr lang="en-IN" sz="4000" dirty="0">
                <a:latin typeface="Times New Roman" panose="02020603050405020304" pitchFamily="18" charset="0"/>
                <a:cs typeface="Times New Roman" panose="02020603050405020304" pitchFamily="18" charset="0"/>
              </a:rPr>
              <a:t>Selection switch (Data set mode/Sensor Mode)</a:t>
            </a:r>
          </a:p>
          <a:p>
            <a:pPr>
              <a:lnSpc>
                <a:spcPct val="150000"/>
              </a:lnSpc>
            </a:pPr>
            <a:r>
              <a:rPr lang="en-IN" sz="4000" dirty="0">
                <a:latin typeface="Times New Roman" panose="02020603050405020304" pitchFamily="18" charset="0"/>
                <a:cs typeface="Times New Roman" panose="02020603050405020304" pitchFamily="18" charset="0"/>
              </a:rPr>
              <a:t>LCD</a:t>
            </a:r>
          </a:p>
          <a:p>
            <a:pPr>
              <a:lnSpc>
                <a:spcPct val="150000"/>
              </a:lnSpc>
            </a:pPr>
            <a:endParaRPr lang="en-IN" sz="2200" dirty="0">
              <a:latin typeface="Times New Roman" panose="02020603050405020304" pitchFamily="18" charset="0"/>
              <a:cs typeface="Times New Roman" panose="02020603050405020304" pitchFamily="18" charset="0"/>
            </a:endParaRPr>
          </a:p>
          <a:p>
            <a:pPr marL="0" indent="0">
              <a:lnSpc>
                <a:spcPct val="150000"/>
              </a:lnSpc>
              <a:buNone/>
            </a:pPr>
            <a:br>
              <a:rPr lang="en-IN" sz="4000" dirty="0">
                <a:latin typeface="Times New Roman" panose="02020603050405020304" pitchFamily="18" charset="0"/>
                <a:cs typeface="Times New Roman" panose="02020603050405020304" pitchFamily="18" charset="0"/>
              </a:rPr>
            </a:br>
            <a:endParaRPr lang="en-IN" sz="4000" i="0" dirty="0">
              <a:solidFill>
                <a:srgbClr val="202124"/>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2434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4D656-47FF-4828-8344-B33E51742A3B}"/>
              </a:ext>
            </a:extLst>
          </p:cNvPr>
          <p:cNvSpPr>
            <a:spLocks noGrp="1"/>
          </p:cNvSpPr>
          <p:nvPr>
            <p:ph type="title"/>
          </p:nvPr>
        </p:nvSpPr>
        <p:spPr>
          <a:xfrm>
            <a:off x="276808" y="335605"/>
            <a:ext cx="10515600" cy="717225"/>
          </a:xfrm>
        </p:spPr>
        <p:txBody>
          <a:bodyPr>
            <a:normAutofit fontScale="90000"/>
          </a:bodyPr>
          <a:lstStyle/>
          <a:p>
            <a:r>
              <a:rPr lang="en-IN" dirty="0">
                <a:solidFill>
                  <a:srgbClr val="7030A0"/>
                </a:solidFill>
                <a:latin typeface="Times New Roman" panose="02020603050405020304" pitchFamily="18" charset="0"/>
                <a:cs typeface="Times New Roman" panose="02020603050405020304" pitchFamily="18" charset="0"/>
              </a:rPr>
              <a:t>Methodology:</a:t>
            </a:r>
            <a:br>
              <a:rPr lang="en-IN" dirty="0">
                <a:solidFill>
                  <a:srgbClr val="7030A0"/>
                </a:solidFill>
                <a:latin typeface="Times New Roman" panose="02020603050405020304" pitchFamily="18" charset="0"/>
                <a:cs typeface="Times New Roman" panose="02020603050405020304" pitchFamily="18" charset="0"/>
              </a:rPr>
            </a:br>
            <a:endParaRPr lang="en-IN" dirty="0">
              <a:solidFill>
                <a:srgbClr val="7030A0"/>
              </a:solidFill>
              <a:latin typeface="Franklin Gothic Medium" panose="020B0603020102020204" pitchFamily="34" charset="0"/>
            </a:endParaRPr>
          </a:p>
        </p:txBody>
      </p:sp>
      <p:sp>
        <p:nvSpPr>
          <p:cNvPr id="3" name="Content Placeholder 2">
            <a:extLst>
              <a:ext uri="{FF2B5EF4-FFF2-40B4-BE49-F238E27FC236}">
                <a16:creationId xmlns:a16="http://schemas.microsoft.com/office/drawing/2014/main" id="{E6184649-8BCD-4040-83A0-27D248293550}"/>
              </a:ext>
            </a:extLst>
          </p:cNvPr>
          <p:cNvSpPr>
            <a:spLocks noGrp="1"/>
          </p:cNvSpPr>
          <p:nvPr>
            <p:ph idx="1"/>
          </p:nvPr>
        </p:nvSpPr>
        <p:spPr>
          <a:xfrm>
            <a:off x="289249" y="1102526"/>
            <a:ext cx="10890941" cy="5618786"/>
          </a:xfrm>
        </p:spPr>
        <p:txBody>
          <a:bodyPr>
            <a:normAutofit fontScale="47500" lnSpcReduction="20000"/>
          </a:bodyPr>
          <a:lstStyle/>
          <a:p>
            <a:pPr>
              <a:lnSpc>
                <a:spcPct val="150000"/>
              </a:lnSpc>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Software Used</a:t>
            </a:r>
          </a:p>
          <a:p>
            <a:pPr>
              <a:lnSpc>
                <a:spcPct val="150000"/>
              </a:lnSpc>
            </a:pPr>
            <a:r>
              <a:rPr lang="en-IN" sz="3600" dirty="0">
                <a:latin typeface="Times New Roman" panose="02020603050405020304" pitchFamily="18" charset="0"/>
                <a:cs typeface="Times New Roman" panose="02020603050405020304" pitchFamily="18" charset="0"/>
              </a:rPr>
              <a:t>Microsoft Visual Code for Python Language.</a:t>
            </a:r>
          </a:p>
          <a:p>
            <a:pPr>
              <a:lnSpc>
                <a:spcPct val="150000"/>
              </a:lnSpc>
            </a:pPr>
            <a:r>
              <a:rPr lang="en-IN" sz="3600" dirty="0">
                <a:latin typeface="Times New Roman" panose="02020603050405020304" pitchFamily="18" charset="0"/>
                <a:cs typeface="Times New Roman" panose="02020603050405020304" pitchFamily="18" charset="0"/>
              </a:rPr>
              <a:t>Raspberry pi OS</a:t>
            </a:r>
          </a:p>
          <a:p>
            <a:pPr>
              <a:lnSpc>
                <a:spcPct val="150000"/>
              </a:lnSpc>
            </a:pPr>
            <a:r>
              <a:rPr lang="en-IN" sz="3600" dirty="0">
                <a:latin typeface="Times New Roman" panose="02020603050405020304" pitchFamily="18" charset="0"/>
                <a:cs typeface="Times New Roman" panose="02020603050405020304" pitchFamily="18" charset="0"/>
              </a:rPr>
              <a:t>SCI-KIT Learn Module. (Machine Learning Library)</a:t>
            </a:r>
          </a:p>
          <a:p>
            <a:pPr>
              <a:lnSpc>
                <a:spcPct val="150000"/>
              </a:lnSpc>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Hardware Used:</a:t>
            </a:r>
          </a:p>
          <a:p>
            <a:pPr>
              <a:lnSpc>
                <a:spcPct val="150000"/>
              </a:lnSpc>
            </a:pPr>
            <a:r>
              <a:rPr lang="en-IN" sz="3600" dirty="0">
                <a:latin typeface="Times New Roman" panose="02020603050405020304" pitchFamily="18" charset="0"/>
                <a:cs typeface="Times New Roman" panose="02020603050405020304" pitchFamily="18" charset="0"/>
              </a:rPr>
              <a:t>Raspberry PI B+</a:t>
            </a:r>
          </a:p>
          <a:p>
            <a:pPr>
              <a:lnSpc>
                <a:spcPct val="150000"/>
              </a:lnSpc>
            </a:pPr>
            <a:r>
              <a:rPr lang="en-IN" sz="3600" dirty="0">
                <a:latin typeface="Times New Roman" panose="02020603050405020304" pitchFamily="18" charset="0"/>
                <a:cs typeface="Times New Roman" panose="02020603050405020304" pitchFamily="18" charset="0"/>
              </a:rPr>
              <a:t>PIC Microcontroller (8 bit)</a:t>
            </a:r>
          </a:p>
          <a:p>
            <a:pPr>
              <a:lnSpc>
                <a:spcPct val="150000"/>
              </a:lnSpc>
            </a:pPr>
            <a:r>
              <a:rPr lang="en-IN" sz="3600" dirty="0">
                <a:latin typeface="Times New Roman" panose="02020603050405020304" pitchFamily="18" charset="0"/>
                <a:cs typeface="Times New Roman" panose="02020603050405020304" pitchFamily="18" charset="0"/>
              </a:rPr>
              <a:t>Temperature sensor LM35</a:t>
            </a:r>
          </a:p>
          <a:p>
            <a:pPr>
              <a:lnSpc>
                <a:spcPct val="150000"/>
              </a:lnSpc>
            </a:pPr>
            <a:r>
              <a:rPr lang="en-IN" sz="3600" dirty="0">
                <a:latin typeface="Times New Roman" panose="02020603050405020304" pitchFamily="18" charset="0"/>
                <a:cs typeface="Times New Roman" panose="02020603050405020304" pitchFamily="18" charset="0"/>
              </a:rPr>
              <a:t>Glucose sensor</a:t>
            </a:r>
          </a:p>
          <a:p>
            <a:pPr>
              <a:lnSpc>
                <a:spcPct val="150000"/>
              </a:lnSpc>
            </a:pPr>
            <a:r>
              <a:rPr lang="en-IN" sz="3600" dirty="0">
                <a:latin typeface="Times New Roman" panose="02020603050405020304" pitchFamily="18" charset="0"/>
                <a:cs typeface="Times New Roman" panose="02020603050405020304" pitchFamily="18" charset="0"/>
              </a:rPr>
              <a:t>LCD display</a:t>
            </a:r>
          </a:p>
          <a:p>
            <a:pPr>
              <a:lnSpc>
                <a:spcPct val="150000"/>
              </a:lnSpc>
            </a:pPr>
            <a:r>
              <a:rPr lang="en-IN" sz="3600" dirty="0">
                <a:latin typeface="Times New Roman" panose="02020603050405020304" pitchFamily="18" charset="0"/>
                <a:cs typeface="Times New Roman" panose="02020603050405020304" pitchFamily="18" charset="0"/>
              </a:rPr>
              <a:t>Keypad</a:t>
            </a:r>
          </a:p>
          <a:p>
            <a:pPr>
              <a:lnSpc>
                <a:spcPct val="150000"/>
              </a:lnSpc>
            </a:pPr>
            <a:r>
              <a:rPr lang="en-IN" sz="3600" dirty="0">
                <a:latin typeface="Times New Roman" panose="02020603050405020304" pitchFamily="18" charset="0"/>
                <a:cs typeface="Times New Roman" panose="02020603050405020304" pitchFamily="18" charset="0"/>
              </a:rPr>
              <a:t>Selection switch</a:t>
            </a:r>
          </a:p>
          <a:p>
            <a:pPr>
              <a:lnSpc>
                <a:spcPct val="150000"/>
              </a:lnSpc>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0817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4D656-47FF-4828-8344-B33E51742A3B}"/>
              </a:ext>
            </a:extLst>
          </p:cNvPr>
          <p:cNvSpPr>
            <a:spLocks noGrp="1"/>
          </p:cNvSpPr>
          <p:nvPr>
            <p:ph type="title"/>
          </p:nvPr>
        </p:nvSpPr>
        <p:spPr>
          <a:xfrm>
            <a:off x="276808" y="385300"/>
            <a:ext cx="10515600" cy="717225"/>
          </a:xfrm>
        </p:spPr>
        <p:txBody>
          <a:bodyPr>
            <a:normAutofit fontScale="90000"/>
          </a:bodyPr>
          <a:lstStyle/>
          <a:p>
            <a:r>
              <a:rPr lang="en-IN" dirty="0">
                <a:solidFill>
                  <a:srgbClr val="7030A0"/>
                </a:solidFill>
                <a:latin typeface="Times New Roman" panose="02020603050405020304" pitchFamily="18" charset="0"/>
                <a:cs typeface="Times New Roman" panose="02020603050405020304" pitchFamily="18" charset="0"/>
              </a:rPr>
              <a:t>Methodology: Software</a:t>
            </a:r>
            <a:br>
              <a:rPr lang="en-IN" dirty="0">
                <a:solidFill>
                  <a:srgbClr val="7030A0"/>
                </a:solidFill>
                <a:latin typeface="Times New Roman" panose="02020603050405020304" pitchFamily="18" charset="0"/>
                <a:cs typeface="Times New Roman" panose="02020603050405020304" pitchFamily="18" charset="0"/>
              </a:rPr>
            </a:br>
            <a:endParaRPr lang="en-IN" dirty="0">
              <a:solidFill>
                <a:srgbClr val="7030A0"/>
              </a:solidFill>
              <a:latin typeface="Franklin Gothic Medium" panose="020B0603020102020204" pitchFamily="34" charset="0"/>
            </a:endParaRPr>
          </a:p>
        </p:txBody>
      </p:sp>
      <p:sp>
        <p:nvSpPr>
          <p:cNvPr id="3" name="Content Placeholder 2">
            <a:extLst>
              <a:ext uri="{FF2B5EF4-FFF2-40B4-BE49-F238E27FC236}">
                <a16:creationId xmlns:a16="http://schemas.microsoft.com/office/drawing/2014/main" id="{E6184649-8BCD-4040-83A0-27D248293550}"/>
              </a:ext>
            </a:extLst>
          </p:cNvPr>
          <p:cNvSpPr>
            <a:spLocks noGrp="1"/>
          </p:cNvSpPr>
          <p:nvPr>
            <p:ph idx="1"/>
          </p:nvPr>
        </p:nvSpPr>
        <p:spPr>
          <a:xfrm>
            <a:off x="289249" y="1102525"/>
            <a:ext cx="10890941" cy="5370175"/>
          </a:xfrm>
        </p:spPr>
        <p:txBody>
          <a:bodyPr>
            <a:normAutofit/>
          </a:bodyPr>
          <a:lstStyle/>
          <a:p>
            <a:pPr>
              <a:lnSpc>
                <a:spcPct val="150000"/>
              </a:lnSpc>
            </a:pPr>
            <a:r>
              <a:rPr lang="en-IN" sz="2200" dirty="0">
                <a:latin typeface="Times New Roman" panose="02020603050405020304" pitchFamily="18" charset="0"/>
                <a:cs typeface="Times New Roman" panose="02020603050405020304" pitchFamily="18" charset="0"/>
              </a:rPr>
              <a:t>The software architecture of the diabetes prediction system on the Raspberry Pi revolves around a Raspbian Buster 32-bit operating system, a Debian-based Linux distribution tailored for Raspberry Pi devices. Implemented primarily in Python, the system integrates the renowned Scikit-learn (</a:t>
            </a:r>
            <a:r>
              <a:rPr lang="en-IN" sz="2200" dirty="0" err="1">
                <a:latin typeface="Times New Roman" panose="02020603050405020304" pitchFamily="18" charset="0"/>
                <a:cs typeface="Times New Roman" panose="02020603050405020304" pitchFamily="18" charset="0"/>
              </a:rPr>
              <a:t>SKlearn</a:t>
            </a:r>
            <a:r>
              <a:rPr lang="en-IN" sz="2200" dirty="0">
                <a:latin typeface="Times New Roman" panose="02020603050405020304" pitchFamily="18" charset="0"/>
                <a:cs typeface="Times New Roman" panose="02020603050405020304" pitchFamily="18" charset="0"/>
              </a:rPr>
              <a:t>) machine learning library for deploying the Decision Tree J48 Algorithm. Data collection is facilitated through glucose and temperature sensors, converting </a:t>
            </a:r>
            <a:r>
              <a:rPr lang="en-IN" sz="2200" dirty="0" err="1">
                <a:latin typeface="Times New Roman" panose="02020603050405020304" pitchFamily="18" charset="0"/>
                <a:cs typeface="Times New Roman" panose="02020603050405020304" pitchFamily="18" charset="0"/>
              </a:rPr>
              <a:t>analog</a:t>
            </a:r>
            <a:r>
              <a:rPr lang="en-IN" sz="2200" dirty="0">
                <a:latin typeface="Times New Roman" panose="02020603050405020304" pitchFamily="18" charset="0"/>
                <a:cs typeface="Times New Roman" panose="02020603050405020304" pitchFamily="18" charset="0"/>
              </a:rPr>
              <a:t> outputs to digital with a microcontroller before transmission to the Raspberry Pi</a:t>
            </a:r>
            <a:r>
              <a:rPr lang="en-IN" sz="2600" dirty="0">
                <a:latin typeface="Times New Roman" panose="02020603050405020304" pitchFamily="18" charset="0"/>
                <a:cs typeface="Times New Roman" panose="02020603050405020304" pitchFamily="18" charset="0"/>
              </a:rPr>
              <a:t>. </a:t>
            </a:r>
          </a:p>
          <a:p>
            <a:pPr>
              <a:lnSpc>
                <a:spcPct val="150000"/>
              </a:lnSpc>
            </a:pPr>
            <a:endParaRPr lang="en-IN" sz="2200" dirty="0">
              <a:latin typeface="Times New Roman" panose="02020603050405020304" pitchFamily="18" charset="0"/>
              <a:cs typeface="Times New Roman" panose="02020603050405020304" pitchFamily="18" charset="0"/>
            </a:endParaRPr>
          </a:p>
          <a:p>
            <a:pPr>
              <a:lnSpc>
                <a:spcPct val="150000"/>
              </a:lnSpc>
            </a:pPr>
            <a:endParaRPr lang="en-IN" sz="2200" dirty="0">
              <a:latin typeface="Times New Roman" panose="02020603050405020304" pitchFamily="18" charset="0"/>
              <a:cs typeface="Times New Roman" panose="02020603050405020304" pitchFamily="18" charset="0"/>
            </a:endParaRPr>
          </a:p>
          <a:p>
            <a:pPr>
              <a:lnSpc>
                <a:spcPct val="150000"/>
              </a:lnSpc>
            </a:pPr>
            <a:endParaRPr lang="en-IN" sz="2200" dirty="0">
              <a:latin typeface="Times New Roman" panose="02020603050405020304" pitchFamily="18" charset="0"/>
              <a:cs typeface="Times New Roman" panose="02020603050405020304" pitchFamily="18" charset="0"/>
            </a:endParaRPr>
          </a:p>
          <a:p>
            <a:pPr>
              <a:lnSpc>
                <a:spcPct val="150000"/>
              </a:lnSpc>
            </a:pPr>
            <a:endParaRPr lang="en-IN" sz="2200" dirty="0">
              <a:latin typeface="Times New Roman" panose="02020603050405020304" pitchFamily="18" charset="0"/>
              <a:cs typeface="Times New Roman" panose="02020603050405020304" pitchFamily="18" charset="0"/>
            </a:endParaRPr>
          </a:p>
          <a:p>
            <a:pPr>
              <a:lnSpc>
                <a:spcPct val="150000"/>
              </a:lnSpc>
            </a:pPr>
            <a:endParaRPr lang="en-IN" sz="2200" dirty="0">
              <a:latin typeface="Times New Roman" panose="02020603050405020304" pitchFamily="18" charset="0"/>
              <a:cs typeface="Times New Roman" panose="02020603050405020304" pitchFamily="18" charset="0"/>
            </a:endParaRPr>
          </a:p>
          <a:p>
            <a:pPr>
              <a:lnSpc>
                <a:spcPct val="150000"/>
              </a:lnSpc>
            </a:pPr>
            <a:endParaRPr lang="en-IN" sz="2200" dirty="0">
              <a:latin typeface="Times New Roman" panose="02020603050405020304" pitchFamily="18" charset="0"/>
              <a:cs typeface="Times New Roman" panose="02020603050405020304" pitchFamily="18" charset="0"/>
            </a:endParaRPr>
          </a:p>
          <a:p>
            <a:pPr>
              <a:lnSpc>
                <a:spcPct val="150000"/>
              </a:lnSpc>
            </a:pPr>
            <a:endParaRPr lang="en-IN" sz="2200" dirty="0">
              <a:latin typeface="Times New Roman" panose="02020603050405020304" pitchFamily="18" charset="0"/>
              <a:cs typeface="Times New Roman" panose="02020603050405020304" pitchFamily="18" charset="0"/>
            </a:endParaRPr>
          </a:p>
          <a:p>
            <a:pPr>
              <a:lnSpc>
                <a:spcPct val="150000"/>
              </a:lnSpc>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4298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4D656-47FF-4828-8344-B33E51742A3B}"/>
              </a:ext>
            </a:extLst>
          </p:cNvPr>
          <p:cNvSpPr>
            <a:spLocks noGrp="1"/>
          </p:cNvSpPr>
          <p:nvPr>
            <p:ph type="title"/>
          </p:nvPr>
        </p:nvSpPr>
        <p:spPr>
          <a:xfrm>
            <a:off x="276808" y="385300"/>
            <a:ext cx="10515600" cy="717225"/>
          </a:xfrm>
        </p:spPr>
        <p:txBody>
          <a:bodyPr>
            <a:normAutofit fontScale="90000"/>
          </a:bodyPr>
          <a:lstStyle/>
          <a:p>
            <a:r>
              <a:rPr lang="en-IN" dirty="0">
                <a:solidFill>
                  <a:srgbClr val="7030A0"/>
                </a:solidFill>
                <a:latin typeface="Times New Roman" panose="02020603050405020304" pitchFamily="18" charset="0"/>
                <a:cs typeface="Times New Roman" panose="02020603050405020304" pitchFamily="18" charset="0"/>
              </a:rPr>
              <a:t>Methodology: Hardware</a:t>
            </a:r>
            <a:br>
              <a:rPr lang="en-IN" dirty="0">
                <a:solidFill>
                  <a:srgbClr val="7030A0"/>
                </a:solidFill>
                <a:latin typeface="Times New Roman" panose="02020603050405020304" pitchFamily="18" charset="0"/>
                <a:cs typeface="Times New Roman" panose="02020603050405020304" pitchFamily="18" charset="0"/>
              </a:rPr>
            </a:br>
            <a:endParaRPr lang="en-IN" dirty="0">
              <a:solidFill>
                <a:srgbClr val="7030A0"/>
              </a:solidFill>
              <a:latin typeface="Franklin Gothic Medium" panose="020B0603020102020204" pitchFamily="34" charset="0"/>
            </a:endParaRPr>
          </a:p>
        </p:txBody>
      </p:sp>
      <p:sp>
        <p:nvSpPr>
          <p:cNvPr id="3" name="Content Placeholder 2">
            <a:extLst>
              <a:ext uri="{FF2B5EF4-FFF2-40B4-BE49-F238E27FC236}">
                <a16:creationId xmlns:a16="http://schemas.microsoft.com/office/drawing/2014/main" id="{E6184649-8BCD-4040-83A0-27D248293550}"/>
              </a:ext>
            </a:extLst>
          </p:cNvPr>
          <p:cNvSpPr>
            <a:spLocks noGrp="1"/>
          </p:cNvSpPr>
          <p:nvPr>
            <p:ph idx="1"/>
          </p:nvPr>
        </p:nvSpPr>
        <p:spPr>
          <a:xfrm>
            <a:off x="289249" y="1102525"/>
            <a:ext cx="10890941" cy="5562226"/>
          </a:xfrm>
        </p:spPr>
        <p:txBody>
          <a:bodyPr>
            <a:normAutofit/>
          </a:bodyPr>
          <a:lstStyle/>
          <a:p>
            <a:pPr>
              <a:lnSpc>
                <a:spcPct val="150000"/>
              </a:lnSpc>
            </a:pPr>
            <a:r>
              <a:rPr lang="en-IN" sz="2200" dirty="0">
                <a:latin typeface="Times New Roman" panose="02020603050405020304" pitchFamily="18" charset="0"/>
                <a:cs typeface="Times New Roman" panose="02020603050405020304" pitchFamily="18" charset="0"/>
              </a:rPr>
              <a:t>Mode of selection, In sensor mode, the Raspberry Pi collects dynamic sensor data, pre-processes the </a:t>
            </a:r>
            <a:r>
              <a:rPr lang="en-IN" sz="2200" dirty="0" err="1">
                <a:latin typeface="Times New Roman" panose="02020603050405020304" pitchFamily="18" charset="0"/>
                <a:cs typeface="Times New Roman" panose="02020603050405020304" pitchFamily="18" charset="0"/>
              </a:rPr>
              <a:t>analog</a:t>
            </a:r>
            <a:r>
              <a:rPr lang="en-IN" sz="2200" dirty="0">
                <a:latin typeface="Times New Roman" panose="02020603050405020304" pitchFamily="18" charset="0"/>
                <a:cs typeface="Times New Roman" panose="02020603050405020304" pitchFamily="18" charset="0"/>
              </a:rPr>
              <a:t> information, and reads it for machine learning input. The core of the system involves the Decision Tree J48 Algorithm, utilizing processed data for model training and constructing a decision tree to predict diabetes risk. Data set mode allows users to select different data sets for comparison, and results are displayed on an LCD screen. The system potentially stores and manages data sets on the Raspberry Pi's memory card for future use and reference. This integrated approach forms a comprehensive solution for early diabetes prediction through machine learning on embedded systems</a:t>
            </a:r>
            <a:r>
              <a:rPr lang="en-IN" sz="2600" dirty="0">
                <a:latin typeface="Times New Roman" panose="02020603050405020304" pitchFamily="18" charset="0"/>
                <a:cs typeface="Times New Roman" panose="02020603050405020304" pitchFamily="18" charset="0"/>
              </a:rPr>
              <a:t>.</a:t>
            </a:r>
          </a:p>
          <a:p>
            <a:pPr>
              <a:lnSpc>
                <a:spcPct val="150000"/>
              </a:lnSpc>
            </a:pPr>
            <a:endParaRPr lang="en-IN" sz="2200" dirty="0">
              <a:latin typeface="Times New Roman" panose="02020603050405020304" pitchFamily="18" charset="0"/>
              <a:cs typeface="Times New Roman" panose="02020603050405020304" pitchFamily="18" charset="0"/>
            </a:endParaRPr>
          </a:p>
          <a:p>
            <a:pPr>
              <a:lnSpc>
                <a:spcPct val="150000"/>
              </a:lnSpc>
            </a:pPr>
            <a:endParaRPr lang="en-IN" sz="2200" dirty="0">
              <a:latin typeface="Times New Roman" panose="02020603050405020304" pitchFamily="18" charset="0"/>
              <a:cs typeface="Times New Roman" panose="02020603050405020304" pitchFamily="18" charset="0"/>
            </a:endParaRPr>
          </a:p>
          <a:p>
            <a:pPr>
              <a:lnSpc>
                <a:spcPct val="150000"/>
              </a:lnSpc>
            </a:pPr>
            <a:endParaRPr lang="en-IN" sz="2200" dirty="0">
              <a:latin typeface="Times New Roman" panose="02020603050405020304" pitchFamily="18" charset="0"/>
              <a:cs typeface="Times New Roman" panose="02020603050405020304" pitchFamily="18" charset="0"/>
            </a:endParaRPr>
          </a:p>
          <a:p>
            <a:pPr>
              <a:lnSpc>
                <a:spcPct val="150000"/>
              </a:lnSpc>
            </a:pPr>
            <a:endParaRPr lang="en-IN" sz="2200" dirty="0">
              <a:latin typeface="Times New Roman" panose="02020603050405020304" pitchFamily="18" charset="0"/>
              <a:cs typeface="Times New Roman" panose="02020603050405020304" pitchFamily="18" charset="0"/>
            </a:endParaRPr>
          </a:p>
          <a:p>
            <a:pPr>
              <a:lnSpc>
                <a:spcPct val="150000"/>
              </a:lnSpc>
            </a:pPr>
            <a:endParaRPr lang="en-IN" sz="2200" dirty="0">
              <a:latin typeface="Times New Roman" panose="02020603050405020304" pitchFamily="18" charset="0"/>
              <a:cs typeface="Times New Roman" panose="02020603050405020304" pitchFamily="18" charset="0"/>
            </a:endParaRPr>
          </a:p>
          <a:p>
            <a:pPr>
              <a:lnSpc>
                <a:spcPct val="150000"/>
              </a:lnSpc>
            </a:pPr>
            <a:endParaRPr lang="en-IN" sz="2200" dirty="0">
              <a:latin typeface="Times New Roman" panose="02020603050405020304" pitchFamily="18" charset="0"/>
              <a:cs typeface="Times New Roman" panose="02020603050405020304" pitchFamily="18" charset="0"/>
            </a:endParaRPr>
          </a:p>
          <a:p>
            <a:pPr>
              <a:lnSpc>
                <a:spcPct val="150000"/>
              </a:lnSpc>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6945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4D656-47FF-4828-8344-B33E51742A3B}"/>
              </a:ext>
            </a:extLst>
          </p:cNvPr>
          <p:cNvSpPr>
            <a:spLocks noGrp="1"/>
          </p:cNvSpPr>
          <p:nvPr>
            <p:ph type="title"/>
          </p:nvPr>
        </p:nvSpPr>
        <p:spPr>
          <a:xfrm>
            <a:off x="276808" y="385300"/>
            <a:ext cx="10515600" cy="717225"/>
          </a:xfrm>
        </p:spPr>
        <p:txBody>
          <a:bodyPr>
            <a:normAutofit fontScale="90000"/>
          </a:bodyPr>
          <a:lstStyle/>
          <a:p>
            <a:r>
              <a:rPr lang="en-IN" dirty="0">
                <a:solidFill>
                  <a:srgbClr val="7030A0"/>
                </a:solidFill>
                <a:latin typeface="Times New Roman" panose="02020603050405020304" pitchFamily="18" charset="0"/>
                <a:cs typeface="Times New Roman" panose="02020603050405020304" pitchFamily="18" charset="0"/>
              </a:rPr>
              <a:t>Methodology: Algorithm</a:t>
            </a:r>
            <a:br>
              <a:rPr lang="en-IN" dirty="0">
                <a:solidFill>
                  <a:srgbClr val="7030A0"/>
                </a:solidFill>
                <a:latin typeface="Times New Roman" panose="02020603050405020304" pitchFamily="18" charset="0"/>
                <a:cs typeface="Times New Roman" panose="02020603050405020304" pitchFamily="18" charset="0"/>
              </a:rPr>
            </a:br>
            <a:endParaRPr lang="en-IN" dirty="0">
              <a:solidFill>
                <a:srgbClr val="7030A0"/>
              </a:solidFill>
              <a:latin typeface="Franklin Gothic Medium" panose="020B0603020102020204" pitchFamily="34" charset="0"/>
            </a:endParaRPr>
          </a:p>
        </p:txBody>
      </p:sp>
      <p:sp>
        <p:nvSpPr>
          <p:cNvPr id="3" name="Content Placeholder 2">
            <a:extLst>
              <a:ext uri="{FF2B5EF4-FFF2-40B4-BE49-F238E27FC236}">
                <a16:creationId xmlns:a16="http://schemas.microsoft.com/office/drawing/2014/main" id="{E6184649-8BCD-4040-83A0-27D248293550}"/>
              </a:ext>
            </a:extLst>
          </p:cNvPr>
          <p:cNvSpPr>
            <a:spLocks noGrp="1"/>
          </p:cNvSpPr>
          <p:nvPr>
            <p:ph idx="1"/>
          </p:nvPr>
        </p:nvSpPr>
        <p:spPr>
          <a:xfrm>
            <a:off x="289249" y="1102525"/>
            <a:ext cx="11737099" cy="6103345"/>
          </a:xfrm>
        </p:spPr>
        <p:txBody>
          <a:bodyPr>
            <a:normAutofit fontScale="70000" lnSpcReduction="20000"/>
          </a:bodyPr>
          <a:lstStyle/>
          <a:p>
            <a:pPr>
              <a:lnSpc>
                <a:spcPct val="150000"/>
              </a:lnSpc>
            </a:pPr>
            <a:r>
              <a:rPr lang="en-IN" sz="3100" dirty="0">
                <a:latin typeface="Times New Roman" panose="02020603050405020304" pitchFamily="18" charset="0"/>
                <a:cs typeface="Times New Roman" panose="02020603050405020304" pitchFamily="18" charset="0"/>
              </a:rPr>
              <a:t>Decision</a:t>
            </a:r>
            <a:r>
              <a:rPr lang="en-IN" sz="2900" dirty="0">
                <a:latin typeface="Times New Roman" panose="02020603050405020304" pitchFamily="18" charset="0"/>
                <a:cs typeface="Times New Roman" panose="02020603050405020304" pitchFamily="18" charset="0"/>
              </a:rPr>
              <a:t> Tree is a Supervised learning technique that can be used for both classification and Regression problems, but mostly it is preferred for solving Classification problems. It is a tree-structured classifier, where internal nodes represent the features of a dataset, branches represent the decision rules and each leaf node represents the outcome.</a:t>
            </a:r>
          </a:p>
          <a:p>
            <a:pPr>
              <a:lnSpc>
                <a:spcPct val="150000"/>
              </a:lnSpc>
            </a:pPr>
            <a:r>
              <a:rPr lang="en-IN" sz="2900" dirty="0">
                <a:latin typeface="Times New Roman" panose="02020603050405020304" pitchFamily="18" charset="0"/>
                <a:cs typeface="Times New Roman" panose="02020603050405020304" pitchFamily="18" charset="0"/>
              </a:rPr>
              <a:t>In a Decision tree, there are two nodes, which are the Decision Node and Leaf Node. Decision nodes are used to make any decision and have multiple branches, whereas Leaf nodes are the output of those decisions and do not contain any further branches.</a:t>
            </a:r>
          </a:p>
          <a:p>
            <a:pPr>
              <a:lnSpc>
                <a:spcPct val="150000"/>
              </a:lnSpc>
            </a:pPr>
            <a:r>
              <a:rPr lang="en-IN" sz="2900" dirty="0">
                <a:latin typeface="Times New Roman" panose="02020603050405020304" pitchFamily="18" charset="0"/>
                <a:cs typeface="Times New Roman" panose="02020603050405020304" pitchFamily="18" charset="0"/>
              </a:rPr>
              <a:t>It is a graphical representation for getting all the possible solutions to a problem/decision based on given conditions.</a:t>
            </a:r>
          </a:p>
          <a:p>
            <a:pPr>
              <a:lnSpc>
                <a:spcPct val="150000"/>
              </a:lnSpc>
            </a:pPr>
            <a:r>
              <a:rPr lang="en-IN" sz="2900" dirty="0">
                <a:latin typeface="Times New Roman" panose="02020603050405020304" pitchFamily="18" charset="0"/>
                <a:cs typeface="Times New Roman" panose="02020603050405020304" pitchFamily="18" charset="0"/>
              </a:rPr>
              <a:t>It is called a decision tree because, similar to a tree, it starts with the root node, which expands on further branches and constructs a tree-like structure.</a:t>
            </a:r>
          </a:p>
          <a:p>
            <a:pPr>
              <a:lnSpc>
                <a:spcPct val="150000"/>
              </a:lnSpc>
            </a:pPr>
            <a:r>
              <a:rPr lang="en-IN" sz="2900" dirty="0">
                <a:latin typeface="Times New Roman" panose="02020603050405020304" pitchFamily="18" charset="0"/>
                <a:cs typeface="Times New Roman" panose="02020603050405020304" pitchFamily="18" charset="0"/>
              </a:rPr>
              <a:t>A decision tree simply asks a question, and based on the answer (Yes/No), it further split the tree into subtrees.</a:t>
            </a:r>
          </a:p>
          <a:p>
            <a:pPr>
              <a:lnSpc>
                <a:spcPct val="150000"/>
              </a:lnSpc>
            </a:pPr>
            <a:endParaRPr lang="en-IN" sz="2200" dirty="0">
              <a:latin typeface="Times New Roman" panose="02020603050405020304" pitchFamily="18" charset="0"/>
              <a:cs typeface="Times New Roman" panose="02020603050405020304" pitchFamily="18" charset="0"/>
            </a:endParaRPr>
          </a:p>
          <a:p>
            <a:pPr>
              <a:lnSpc>
                <a:spcPct val="150000"/>
              </a:lnSpc>
            </a:pPr>
            <a:endParaRPr lang="en-IN" sz="2200" dirty="0">
              <a:latin typeface="Times New Roman" panose="02020603050405020304" pitchFamily="18" charset="0"/>
              <a:cs typeface="Times New Roman" panose="02020603050405020304" pitchFamily="18" charset="0"/>
            </a:endParaRPr>
          </a:p>
          <a:p>
            <a:pPr>
              <a:lnSpc>
                <a:spcPct val="150000"/>
              </a:lnSpc>
            </a:pPr>
            <a:endParaRPr lang="en-IN" sz="2200" dirty="0">
              <a:latin typeface="Times New Roman" panose="02020603050405020304" pitchFamily="18" charset="0"/>
              <a:cs typeface="Times New Roman" panose="02020603050405020304" pitchFamily="18" charset="0"/>
            </a:endParaRPr>
          </a:p>
          <a:p>
            <a:pPr>
              <a:lnSpc>
                <a:spcPct val="150000"/>
              </a:lnSpc>
            </a:pPr>
            <a:endParaRPr lang="en-IN" sz="2200" dirty="0">
              <a:latin typeface="Times New Roman" panose="02020603050405020304" pitchFamily="18" charset="0"/>
              <a:cs typeface="Times New Roman" panose="02020603050405020304" pitchFamily="18" charset="0"/>
            </a:endParaRPr>
          </a:p>
          <a:p>
            <a:pPr>
              <a:lnSpc>
                <a:spcPct val="150000"/>
              </a:lnSpc>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13313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5996</TotalTime>
  <Words>2820</Words>
  <Application>Microsoft Office PowerPoint</Application>
  <PresentationFormat>Widescreen</PresentationFormat>
  <Paragraphs>257</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Calibri Light</vt:lpstr>
      <vt:lpstr>Franklin Gothic Medium</vt:lpstr>
      <vt:lpstr>Times New Roman</vt:lpstr>
      <vt:lpstr>TimesNewRomanPS-ItalicMT</vt:lpstr>
      <vt:lpstr>Wingdings</vt:lpstr>
      <vt:lpstr>Office Theme</vt:lpstr>
      <vt:lpstr>PowerPoint Presentation</vt:lpstr>
      <vt:lpstr>Introduction:</vt:lpstr>
      <vt:lpstr>Problem Statement:</vt:lpstr>
      <vt:lpstr>Aim of the project</vt:lpstr>
      <vt:lpstr>Main Blocks: </vt:lpstr>
      <vt:lpstr>Methodology: </vt:lpstr>
      <vt:lpstr>Methodology: Software </vt:lpstr>
      <vt:lpstr>Methodology: Hardware </vt:lpstr>
      <vt:lpstr>Methodology: Algorithm </vt:lpstr>
      <vt:lpstr>Methodology: Algorithm </vt:lpstr>
      <vt:lpstr>Block Diagram:</vt:lpstr>
      <vt:lpstr>Circuit Diagram:</vt:lpstr>
      <vt:lpstr> </vt:lpstr>
      <vt:lpstr>Raspberry Pi 3 B+  </vt:lpstr>
      <vt:lpstr>Glucosensor: </vt:lpstr>
      <vt:lpstr>Glucosensor: </vt:lpstr>
      <vt:lpstr>Temperature sensor </vt:lpstr>
      <vt:lpstr>Microcontroller </vt:lpstr>
      <vt:lpstr>keypad</vt:lpstr>
      <vt:lpstr>LCD </vt:lpstr>
      <vt:lpstr>Flowchart:</vt:lpstr>
      <vt:lpstr>Results: </vt:lpstr>
      <vt:lpstr>Results: </vt:lpstr>
      <vt:lpstr>Results: </vt:lpstr>
      <vt:lpstr>Results: </vt:lpstr>
      <vt:lpstr>Conclusion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DHananjay Upasani</dc:creator>
  <cp:lastModifiedBy>Nadaf, Aftab</cp:lastModifiedBy>
  <cp:revision>45</cp:revision>
  <dcterms:created xsi:type="dcterms:W3CDTF">2021-10-24T05:57:03Z</dcterms:created>
  <dcterms:modified xsi:type="dcterms:W3CDTF">2024-01-13T05:22:53Z</dcterms:modified>
</cp:coreProperties>
</file>