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66" r:id="rId4"/>
  </p:sldMasterIdLst>
  <p:notesMasterIdLst>
    <p:notesMasterId r:id="rId22"/>
  </p:notesMasterIdLst>
  <p:handoutMasterIdLst>
    <p:handoutMasterId r:id="rId23"/>
  </p:handoutMasterIdLst>
  <p:sldIdLst>
    <p:sldId id="2145709764" r:id="rId5"/>
    <p:sldId id="2145709770" r:id="rId6"/>
    <p:sldId id="2145709766" r:id="rId7"/>
    <p:sldId id="2145709772" r:id="rId8"/>
    <p:sldId id="2145709773" r:id="rId9"/>
    <p:sldId id="2145709775" r:id="rId10"/>
    <p:sldId id="2145709784" r:id="rId11"/>
    <p:sldId id="2145709777" r:id="rId12"/>
    <p:sldId id="2145709776" r:id="rId13"/>
    <p:sldId id="2145709778" r:id="rId14"/>
    <p:sldId id="2145709779" r:id="rId15"/>
    <p:sldId id="2145709765" r:id="rId16"/>
    <p:sldId id="2145709782" r:id="rId17"/>
    <p:sldId id="2145709783" r:id="rId18"/>
    <p:sldId id="2145709781" r:id="rId19"/>
    <p:sldId id="2145709780" r:id="rId20"/>
    <p:sldId id="2145709786" r:id="rId21"/>
  </p:sldIdLst>
  <p:sldSz cx="9906000" cy="6858000" type="A4"/>
  <p:notesSz cx="7099300" cy="10234613"/>
  <p:custDataLst>
    <p:tags r:id="rId24"/>
  </p:custDataLst>
  <p:defaultTex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ttmann, Svenja" initials="DS" lastIdx="2" clrIdx="0">
    <p:extLst>
      <p:ext uri="{19B8F6BF-5375-455C-9EA6-DF929625EA0E}">
        <p15:presenceInfo xmlns:p15="http://schemas.microsoft.com/office/powerpoint/2012/main" userId="S::svenja.dittmann@rolandberger.com::63de7e4e-7b37-4818-9d70-95972958a1ab" providerId="AD"/>
      </p:ext>
    </p:extLst>
  </p:cmAuthor>
  <p:cmAuthor id="2" name="Kaznacheev, Peter" initials="KP" lastIdx="16" clrIdx="1">
    <p:extLst>
      <p:ext uri="{19B8F6BF-5375-455C-9EA6-DF929625EA0E}">
        <p15:presenceInfo xmlns:p15="http://schemas.microsoft.com/office/powerpoint/2012/main" userId="S::peter.kaznacheev@rolandberger.com::c7da08cc-05b8-4d9a-bbaf-d60b74b37893" providerId="AD"/>
      </p:ext>
    </p:extLst>
  </p:cmAuthor>
  <p:cmAuthor id="3" name="Aldescu, Paul" initials="AP" lastIdx="1" clrIdx="2">
    <p:extLst>
      <p:ext uri="{19B8F6BF-5375-455C-9EA6-DF929625EA0E}">
        <p15:presenceInfo xmlns:p15="http://schemas.microsoft.com/office/powerpoint/2012/main" userId="S::paul.aldescu@rolandberger.com::46a17e57-b46e-4a7c-9337-849714e918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6D2"/>
    <a:srgbClr val="8C564B"/>
    <a:srgbClr val="1F77B4"/>
    <a:srgbClr val="156C9C"/>
    <a:srgbClr val="E7F5F9"/>
    <a:srgbClr val="C00000"/>
    <a:srgbClr val="002060"/>
    <a:srgbClr val="FF2525"/>
    <a:srgbClr val="52BB56"/>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631" autoAdjust="0"/>
  </p:normalViewPr>
  <p:slideViewPr>
    <p:cSldViewPr snapToGrid="0">
      <p:cViewPr varScale="1">
        <p:scale>
          <a:sx n="80" d="100"/>
          <a:sy n="80" d="100"/>
        </p:scale>
        <p:origin x="1258" y="53"/>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698" cy="512388"/>
          </a:xfrm>
          <a:prstGeom prst="rect">
            <a:avLst/>
          </a:prstGeom>
        </p:spPr>
        <p:txBody>
          <a:bodyPr vert="horz" lIns="95114" tIns="47557" rIns="95114" bIns="47557" rtlCol="0"/>
          <a:lstStyle>
            <a:lvl1pPr algn="l">
              <a:defRPr sz="1200"/>
            </a:lvl1pPr>
          </a:lstStyle>
          <a:p>
            <a:endParaRPr lang="en-US"/>
          </a:p>
        </p:txBody>
      </p:sp>
      <p:sp>
        <p:nvSpPr>
          <p:cNvPr id="3" name="Date Placeholder 2"/>
          <p:cNvSpPr>
            <a:spLocks noGrp="1"/>
          </p:cNvSpPr>
          <p:nvPr>
            <p:ph type="dt" sz="quarter" idx="1"/>
          </p:nvPr>
        </p:nvSpPr>
        <p:spPr>
          <a:xfrm>
            <a:off x="4020932" y="1"/>
            <a:ext cx="3076698" cy="512388"/>
          </a:xfrm>
          <a:prstGeom prst="rect">
            <a:avLst/>
          </a:prstGeom>
        </p:spPr>
        <p:txBody>
          <a:bodyPr vert="horz" lIns="95114" tIns="47557" rIns="95114" bIns="47557" rtlCol="0"/>
          <a:lstStyle>
            <a:lvl1pPr algn="r">
              <a:defRPr sz="1200"/>
            </a:lvl1pPr>
          </a:lstStyle>
          <a:p>
            <a:fld id="{B1F6FCDC-B0B8-4243-8340-DCE9AB0F745C}" type="datetimeFigureOut">
              <a:rPr lang="en-US" smtClean="0"/>
              <a:t>11/17/2021</a:t>
            </a:fld>
            <a:endParaRPr lang="en-US"/>
          </a:p>
        </p:txBody>
      </p:sp>
      <p:sp>
        <p:nvSpPr>
          <p:cNvPr id="4" name="Footer Placeholder 3"/>
          <p:cNvSpPr>
            <a:spLocks noGrp="1"/>
          </p:cNvSpPr>
          <p:nvPr>
            <p:ph type="ftr" sz="quarter" idx="2"/>
          </p:nvPr>
        </p:nvSpPr>
        <p:spPr>
          <a:xfrm>
            <a:off x="2" y="9720586"/>
            <a:ext cx="3076698" cy="512388"/>
          </a:xfrm>
          <a:prstGeom prst="rect">
            <a:avLst/>
          </a:prstGeom>
        </p:spPr>
        <p:txBody>
          <a:bodyPr vert="horz" lIns="95114" tIns="47557" rIns="95114" bIns="47557" rtlCol="0" anchor="b"/>
          <a:lstStyle>
            <a:lvl1pPr algn="l">
              <a:defRPr sz="1200"/>
            </a:lvl1pPr>
          </a:lstStyle>
          <a:p>
            <a:endParaRPr lang="en-US"/>
          </a:p>
        </p:txBody>
      </p:sp>
      <p:sp>
        <p:nvSpPr>
          <p:cNvPr id="5" name="Slide Number Placeholder 4"/>
          <p:cNvSpPr>
            <a:spLocks noGrp="1"/>
          </p:cNvSpPr>
          <p:nvPr>
            <p:ph type="sldNum" sz="quarter" idx="3"/>
          </p:nvPr>
        </p:nvSpPr>
        <p:spPr>
          <a:xfrm>
            <a:off x="4020932" y="9720586"/>
            <a:ext cx="3076698" cy="512388"/>
          </a:xfrm>
          <a:prstGeom prst="rect">
            <a:avLst/>
          </a:prstGeom>
        </p:spPr>
        <p:txBody>
          <a:bodyPr vert="horz" lIns="95114" tIns="47557" rIns="95114" bIns="47557" rtlCol="0" anchor="b"/>
          <a:lstStyle>
            <a:lvl1pPr algn="r">
              <a:defRPr sz="1200"/>
            </a:lvl1pPr>
          </a:lstStyle>
          <a:p>
            <a:fld id="{BBC2DC86-18DF-44F7-B539-BDC8A3E3733B}" type="slidenum">
              <a:rPr lang="en-US" smtClean="0"/>
              <a:t>‹#›</a:t>
            </a:fld>
            <a:endParaRPr lang="en-US"/>
          </a:p>
        </p:txBody>
      </p:sp>
    </p:spTree>
    <p:extLst>
      <p:ext uri="{BB962C8B-B14F-4D97-AF65-F5344CB8AC3E}">
        <p14:creationId xmlns:p14="http://schemas.microsoft.com/office/powerpoint/2010/main" val="1696924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698" cy="512388"/>
          </a:xfrm>
          <a:prstGeom prst="rect">
            <a:avLst/>
          </a:prstGeom>
        </p:spPr>
        <p:txBody>
          <a:bodyPr vert="horz" lIns="95114" tIns="47557" rIns="95114" bIns="47557" rtlCol="0"/>
          <a:lstStyle>
            <a:lvl1pPr algn="l" eaLnBrk="1">
              <a:defRPr sz="1200"/>
            </a:lvl1pPr>
          </a:lstStyle>
          <a:p>
            <a:endParaRPr lang="en-US"/>
          </a:p>
        </p:txBody>
      </p:sp>
      <p:sp>
        <p:nvSpPr>
          <p:cNvPr id="3" name="Date Placeholder 2"/>
          <p:cNvSpPr>
            <a:spLocks noGrp="1"/>
          </p:cNvSpPr>
          <p:nvPr>
            <p:ph type="dt" idx="1"/>
          </p:nvPr>
        </p:nvSpPr>
        <p:spPr>
          <a:xfrm>
            <a:off x="4020932" y="1"/>
            <a:ext cx="3076698" cy="512388"/>
          </a:xfrm>
          <a:prstGeom prst="rect">
            <a:avLst/>
          </a:prstGeom>
        </p:spPr>
        <p:txBody>
          <a:bodyPr vert="horz" lIns="95114" tIns="47557" rIns="95114" bIns="47557" rtlCol="0"/>
          <a:lstStyle>
            <a:lvl1pPr algn="r">
              <a:defRPr sz="1200"/>
            </a:lvl1pPr>
          </a:lstStyle>
          <a:p>
            <a:fld id="{39E533E0-CB15-439B-A746-9715C03E7512}" type="datetimeFigureOut">
              <a:rPr lang="en-US" smtClean="0"/>
              <a:t>11/17/2021</a:t>
            </a:fld>
            <a:endParaRPr lang="en-US"/>
          </a:p>
        </p:txBody>
      </p:sp>
      <p:sp>
        <p:nvSpPr>
          <p:cNvPr id="4" name="Slide Image Placeholder 3"/>
          <p:cNvSpPr>
            <a:spLocks noGrp="1" noRot="1" noChangeAspect="1"/>
          </p:cNvSpPr>
          <p:nvPr>
            <p:ph type="sldImg" idx="2"/>
          </p:nvPr>
        </p:nvSpPr>
        <p:spPr>
          <a:xfrm>
            <a:off x="777875" y="766763"/>
            <a:ext cx="5543550" cy="3836987"/>
          </a:xfrm>
          <a:prstGeom prst="rect">
            <a:avLst/>
          </a:prstGeom>
          <a:noFill/>
          <a:ln w="12700">
            <a:solidFill>
              <a:prstClr val="black"/>
            </a:solidFill>
          </a:ln>
        </p:spPr>
        <p:txBody>
          <a:bodyPr vert="horz" lIns="95114" tIns="47557" rIns="95114" bIns="47557" rtlCol="0" anchor="ctr"/>
          <a:lstStyle/>
          <a:p>
            <a:endParaRPr lang="en-US"/>
          </a:p>
        </p:txBody>
      </p:sp>
      <p:sp>
        <p:nvSpPr>
          <p:cNvPr id="5" name="Notes Placeholder 4"/>
          <p:cNvSpPr>
            <a:spLocks noGrp="1"/>
          </p:cNvSpPr>
          <p:nvPr>
            <p:ph type="body" sz="quarter" idx="3"/>
          </p:nvPr>
        </p:nvSpPr>
        <p:spPr>
          <a:xfrm>
            <a:off x="710267" y="4861117"/>
            <a:ext cx="5678771" cy="4606561"/>
          </a:xfrm>
          <a:prstGeom prst="rect">
            <a:avLst/>
          </a:prstGeom>
        </p:spPr>
        <p:txBody>
          <a:bodyPr vert="horz" lIns="95114" tIns="47557" rIns="95114" bIns="4755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720586"/>
            <a:ext cx="3076698" cy="512388"/>
          </a:xfrm>
          <a:prstGeom prst="rect">
            <a:avLst/>
          </a:prstGeom>
        </p:spPr>
        <p:txBody>
          <a:bodyPr vert="horz" lIns="95114" tIns="47557" rIns="95114" bIns="47557" rtlCol="0" anchor="b"/>
          <a:lstStyle>
            <a:lvl1pPr algn="l" eaLnBrk="1">
              <a:defRPr sz="1200"/>
            </a:lvl1pPr>
          </a:lstStyle>
          <a:p>
            <a:endParaRPr lang="en-US"/>
          </a:p>
        </p:txBody>
      </p:sp>
      <p:sp>
        <p:nvSpPr>
          <p:cNvPr id="7" name="Slide Number Placeholder 6"/>
          <p:cNvSpPr>
            <a:spLocks noGrp="1"/>
          </p:cNvSpPr>
          <p:nvPr>
            <p:ph type="sldNum" sz="quarter" idx="5"/>
          </p:nvPr>
        </p:nvSpPr>
        <p:spPr>
          <a:xfrm>
            <a:off x="4020932" y="9720586"/>
            <a:ext cx="3076698" cy="512388"/>
          </a:xfrm>
          <a:prstGeom prst="rect">
            <a:avLst/>
          </a:prstGeom>
        </p:spPr>
        <p:txBody>
          <a:bodyPr vert="horz" lIns="95114" tIns="47557" rIns="95114" bIns="47557" rtlCol="0" anchor="b"/>
          <a:lstStyle>
            <a:lvl1pPr algn="r">
              <a:defRPr sz="1200"/>
            </a:lvl1pPr>
          </a:lstStyle>
          <a:p>
            <a:fld id="{46FA801B-39CD-4EF7-8A2B-6220153DD6EB}" type="slidenum">
              <a:rPr lang="en-US" smtClean="0"/>
              <a:t>‹#›</a:t>
            </a:fld>
            <a:endParaRPr lang="en-US"/>
          </a:p>
        </p:txBody>
      </p:sp>
    </p:spTree>
    <p:extLst>
      <p:ext uri="{BB962C8B-B14F-4D97-AF65-F5344CB8AC3E}">
        <p14:creationId xmlns:p14="http://schemas.microsoft.com/office/powerpoint/2010/main" val="4285874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To combat global warming, 196 countries in 2015 committed to keep global temperatures below </a:t>
            </a:r>
            <a:r>
              <a:rPr lang="en-US" err="1"/>
              <a:t>2°C</a:t>
            </a:r>
            <a:r>
              <a:rPr lang="en-US"/>
              <a:t> by reducing emissions within the Paris Agreement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agreement recognizes the existence of, and the </a:t>
            </a:r>
            <a:r>
              <a:rPr lang="en-US" b="1"/>
              <a:t>importance of averting and minimizing the effects of climate change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Sets a target for each country </a:t>
            </a:r>
            <a:r>
              <a:rPr kumimoji="0" lang="en-US" sz="1200" b="0"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 The </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EU, incl. Romania, plans to reduce </a:t>
            </a:r>
            <a:r>
              <a:rPr kumimoji="0" lang="en-US" sz="1200" i="0" u="none" strike="noStrike" kern="1200" cap="none" spc="0" normalizeH="0" baseline="0" noProof="0" err="1">
                <a:ln>
                  <a:noFill/>
                </a:ln>
                <a:solidFill>
                  <a:schemeClr val="accent6"/>
                </a:solidFill>
                <a:effectLst/>
                <a:uLnTx/>
                <a:uFillTx/>
                <a:latin typeface="Arial Narrow"/>
                <a:ea typeface="+mn-ea"/>
                <a:cs typeface="Arial" panose="020B0604020202020204" pitchFamily="34" charset="0"/>
                <a:sym typeface="+mn-lt"/>
              </a:rPr>
              <a:t>GHG</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emissions by </a:t>
            </a:r>
            <a:r>
              <a:rPr lang="en-US" sz="1200">
                <a:solidFill>
                  <a:schemeClr val="accent6"/>
                </a:solidFill>
                <a:latin typeface="Arial Narrow"/>
                <a:cs typeface="Arial" panose="020B0604020202020204" pitchFamily="34" charset="0"/>
                <a:sym typeface="+mn-lt"/>
              </a:rPr>
              <a:t>55</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by 2030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Global </a:t>
            </a:r>
            <a:r>
              <a:rPr kumimoji="0" lang="en-US" sz="1200" b="1" i="0" u="none" strike="noStrike" kern="1200" cap="none" spc="0" normalizeH="0" baseline="0" noProof="0">
                <a:ln>
                  <a:noFill/>
                </a:ln>
                <a:solidFill>
                  <a:schemeClr val="accent6"/>
                </a:solidFill>
                <a:effectLst/>
                <a:uLnTx/>
                <a:uFillTx/>
                <a:latin typeface="Arial Narrow"/>
                <a:ea typeface="+mn-ea"/>
                <a:cs typeface="+mn-cs"/>
                <a:sym typeface="+mn-lt"/>
              </a:rPr>
              <a:t>net-zero emissions </a:t>
            </a:r>
            <a:r>
              <a:rPr kumimoji="0" lang="en-US" sz="1200" b="0" i="0" u="none" strike="noStrike" kern="1200" cap="none" spc="0" normalizeH="0" baseline="0" noProof="0">
                <a:ln>
                  <a:noFill/>
                </a:ln>
                <a:solidFill>
                  <a:srgbClr val="000000"/>
                </a:solidFill>
                <a:effectLst/>
                <a:uLnTx/>
                <a:uFillTx/>
                <a:latin typeface="Arial Narrow"/>
                <a:ea typeface="+mn-ea"/>
                <a:cs typeface="+mn-cs"/>
                <a:sym typeface="+mn-lt"/>
              </a:rPr>
              <a:t>should be reached in the </a:t>
            </a: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second half of 21</a:t>
            </a:r>
            <a:r>
              <a:rPr kumimoji="0" lang="en-US" sz="1200" i="0" u="none" strike="noStrike" kern="1200" cap="none" spc="0" normalizeH="0" baseline="30000" noProof="0">
                <a:ln>
                  <a:noFill/>
                </a:ln>
                <a:solidFill>
                  <a:schemeClr val="accent6"/>
                </a:solidFill>
                <a:effectLst/>
                <a:uLnTx/>
                <a:uFillTx/>
                <a:latin typeface="Arial Narrow"/>
                <a:ea typeface="+mn-ea"/>
                <a:cs typeface="+mn-cs"/>
                <a:sym typeface="+mn-lt"/>
              </a:rPr>
              <a:t>st</a:t>
            </a:r>
            <a:r>
              <a:rPr kumimoji="0" lang="en-US" sz="1200" i="0" u="none" strike="noStrike" kern="1200" cap="none" spc="0" normalizeH="0" baseline="0" noProof="0">
                <a:ln>
                  <a:noFill/>
                </a:ln>
                <a:solidFill>
                  <a:schemeClr val="accent6"/>
                </a:solidFill>
                <a:effectLst/>
                <a:uLnTx/>
                <a:uFillTx/>
                <a:latin typeface="Arial Narrow"/>
                <a:ea typeface="+mn-ea"/>
                <a:sym typeface="+mn-lt"/>
              </a:rPr>
              <a:t> century – More specifically 2050 for the EU, Turkey for 2053 for example, while Kazakhstan aims for 2060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Arial Narrow"/>
                <a:ea typeface="+mn-ea"/>
                <a:sym typeface="+mn-lt"/>
              </a:rPr>
              <a:t>The agreement urges to speed up </a:t>
            </a:r>
            <a:r>
              <a:rPr kumimoji="0" lang="en-US" sz="1200" b="1" i="0" u="none" strike="noStrike" kern="1200" cap="none" spc="0" normalizeH="0" baseline="0" noProof="0">
                <a:ln>
                  <a:noFill/>
                </a:ln>
                <a:solidFill>
                  <a:schemeClr val="accent6"/>
                </a:solidFill>
                <a:effectLst/>
                <a:uLnTx/>
                <a:uFillTx/>
                <a:latin typeface="Arial Narrow"/>
                <a:ea typeface="+mn-ea"/>
                <a:sym typeface="+mn-lt"/>
              </a:rPr>
              <a:t>renewable energy technology </a:t>
            </a:r>
            <a:r>
              <a:rPr kumimoji="0" lang="en-US" sz="1200" b="0" i="0" u="none" strike="noStrike" kern="1200" cap="none" spc="0" normalizeH="0" baseline="0" noProof="0">
                <a:ln>
                  <a:noFill/>
                </a:ln>
                <a:effectLst/>
                <a:uLnTx/>
                <a:uFillTx/>
                <a:latin typeface="Arial Narrow"/>
                <a:ea typeface="+mn-ea"/>
                <a:sym typeface="+mn-lt"/>
              </a:rPr>
              <a:t>development and knowledge transfer</a:t>
            </a:r>
            <a:endParaRPr kumimoji="0" lang="en-US" sz="1200" i="0" u="none" strike="noStrike" kern="1200" cap="none" spc="0" normalizeH="0" baseline="0" noProof="0">
              <a:ln>
                <a:noFill/>
              </a:ln>
              <a:solidFill>
                <a:schemeClr val="accent6"/>
              </a:solidFill>
              <a:effectLst/>
              <a:uLnTx/>
              <a:uFillTx/>
              <a:latin typeface="Arial" panose="020B0604020202020204" pitchFamily="34" charset="0"/>
              <a:ea typeface="+mn-ea"/>
              <a:cs typeface="Arial" panose="020B0604020202020204" pitchFamily="34" charset="0"/>
              <a:sym typeface="+mn-lt"/>
            </a:endParaRP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1611F677-1F8E-49A9-9603-556E65162989}" type="slidenum">
              <a:rPr lang="en-US" smtClean="0"/>
              <a:t>2</a:t>
            </a:fld>
            <a:endParaRPr lang="en-US"/>
          </a:p>
        </p:txBody>
      </p:sp>
    </p:spTree>
    <p:extLst>
      <p:ext uri="{BB962C8B-B14F-4D97-AF65-F5344CB8AC3E}">
        <p14:creationId xmlns:p14="http://schemas.microsoft.com/office/powerpoint/2010/main" val="123327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To combat global warming, 196 countries in 2015 committed to keep global temperatures below </a:t>
            </a:r>
            <a:r>
              <a:rPr lang="en-US" err="1"/>
              <a:t>2°C</a:t>
            </a:r>
            <a:r>
              <a:rPr lang="en-US"/>
              <a:t> by reducing emissions within the Paris Agreement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agreement recognizes the existence of, and the </a:t>
            </a:r>
            <a:r>
              <a:rPr lang="en-US" b="1"/>
              <a:t>importance of averting and minimizing the effects of climate change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Sets a target for each country </a:t>
            </a:r>
            <a:r>
              <a:rPr kumimoji="0" lang="en-US" sz="1200" b="0"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 The </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EU, incl. Romania, plans to reduce </a:t>
            </a:r>
            <a:r>
              <a:rPr kumimoji="0" lang="en-US" sz="1200" i="0" u="none" strike="noStrike" kern="1200" cap="none" spc="0" normalizeH="0" baseline="0" noProof="0" err="1">
                <a:ln>
                  <a:noFill/>
                </a:ln>
                <a:solidFill>
                  <a:schemeClr val="accent6"/>
                </a:solidFill>
                <a:effectLst/>
                <a:uLnTx/>
                <a:uFillTx/>
                <a:latin typeface="Arial Narrow"/>
                <a:ea typeface="+mn-ea"/>
                <a:cs typeface="Arial" panose="020B0604020202020204" pitchFamily="34" charset="0"/>
                <a:sym typeface="+mn-lt"/>
              </a:rPr>
              <a:t>GHG</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emissions by </a:t>
            </a:r>
            <a:r>
              <a:rPr lang="en-US" sz="1200">
                <a:solidFill>
                  <a:schemeClr val="accent6"/>
                </a:solidFill>
                <a:latin typeface="Arial Narrow"/>
                <a:cs typeface="Arial" panose="020B0604020202020204" pitchFamily="34" charset="0"/>
                <a:sym typeface="+mn-lt"/>
              </a:rPr>
              <a:t>55</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by 2030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Global </a:t>
            </a:r>
            <a:r>
              <a:rPr kumimoji="0" lang="en-US" sz="1200" b="1" i="0" u="none" strike="noStrike" kern="1200" cap="none" spc="0" normalizeH="0" baseline="0" noProof="0">
                <a:ln>
                  <a:noFill/>
                </a:ln>
                <a:solidFill>
                  <a:schemeClr val="accent6"/>
                </a:solidFill>
                <a:effectLst/>
                <a:uLnTx/>
                <a:uFillTx/>
                <a:latin typeface="Arial Narrow"/>
                <a:ea typeface="+mn-ea"/>
                <a:cs typeface="+mn-cs"/>
                <a:sym typeface="+mn-lt"/>
              </a:rPr>
              <a:t>net-zero emissions </a:t>
            </a:r>
            <a:r>
              <a:rPr kumimoji="0" lang="en-US" sz="1200" b="0" i="0" u="none" strike="noStrike" kern="1200" cap="none" spc="0" normalizeH="0" baseline="0" noProof="0">
                <a:ln>
                  <a:noFill/>
                </a:ln>
                <a:solidFill>
                  <a:srgbClr val="000000"/>
                </a:solidFill>
                <a:effectLst/>
                <a:uLnTx/>
                <a:uFillTx/>
                <a:latin typeface="Arial Narrow"/>
                <a:ea typeface="+mn-ea"/>
                <a:cs typeface="+mn-cs"/>
                <a:sym typeface="+mn-lt"/>
              </a:rPr>
              <a:t>should be reached in the </a:t>
            </a: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second half of 21</a:t>
            </a:r>
            <a:r>
              <a:rPr kumimoji="0" lang="en-US" sz="1200" i="0" u="none" strike="noStrike" kern="1200" cap="none" spc="0" normalizeH="0" baseline="30000" noProof="0">
                <a:ln>
                  <a:noFill/>
                </a:ln>
                <a:solidFill>
                  <a:schemeClr val="accent6"/>
                </a:solidFill>
                <a:effectLst/>
                <a:uLnTx/>
                <a:uFillTx/>
                <a:latin typeface="Arial Narrow"/>
                <a:ea typeface="+mn-ea"/>
                <a:cs typeface="+mn-cs"/>
                <a:sym typeface="+mn-lt"/>
              </a:rPr>
              <a:t>st</a:t>
            </a:r>
            <a:r>
              <a:rPr kumimoji="0" lang="en-US" sz="1200" i="0" u="none" strike="noStrike" kern="1200" cap="none" spc="0" normalizeH="0" baseline="0" noProof="0">
                <a:ln>
                  <a:noFill/>
                </a:ln>
                <a:solidFill>
                  <a:schemeClr val="accent6"/>
                </a:solidFill>
                <a:effectLst/>
                <a:uLnTx/>
                <a:uFillTx/>
                <a:latin typeface="Arial Narrow"/>
                <a:ea typeface="+mn-ea"/>
                <a:sym typeface="+mn-lt"/>
              </a:rPr>
              <a:t> century – More specifically 2050 for the EU, Turkey for 2053 for example, while Kazakhstan aims for 2060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Arial Narrow"/>
                <a:ea typeface="+mn-ea"/>
                <a:sym typeface="+mn-lt"/>
              </a:rPr>
              <a:t>The agreement urges to speed up </a:t>
            </a:r>
            <a:r>
              <a:rPr kumimoji="0" lang="en-US" sz="1200" b="1" i="0" u="none" strike="noStrike" kern="1200" cap="none" spc="0" normalizeH="0" baseline="0" noProof="0">
                <a:ln>
                  <a:noFill/>
                </a:ln>
                <a:solidFill>
                  <a:schemeClr val="accent6"/>
                </a:solidFill>
                <a:effectLst/>
                <a:uLnTx/>
                <a:uFillTx/>
                <a:latin typeface="Arial Narrow"/>
                <a:ea typeface="+mn-ea"/>
                <a:sym typeface="+mn-lt"/>
              </a:rPr>
              <a:t>renewable energy technology </a:t>
            </a:r>
            <a:r>
              <a:rPr kumimoji="0" lang="en-US" sz="1200" b="0" i="0" u="none" strike="noStrike" kern="1200" cap="none" spc="0" normalizeH="0" baseline="0" noProof="0">
                <a:ln>
                  <a:noFill/>
                </a:ln>
                <a:effectLst/>
                <a:uLnTx/>
                <a:uFillTx/>
                <a:latin typeface="Arial Narrow"/>
                <a:ea typeface="+mn-ea"/>
                <a:sym typeface="+mn-lt"/>
              </a:rPr>
              <a:t>development and knowledge transfer</a:t>
            </a:r>
            <a:endParaRPr kumimoji="0" lang="en-US" sz="1200" i="0" u="none" strike="noStrike" kern="1200" cap="none" spc="0" normalizeH="0" baseline="0" noProof="0">
              <a:ln>
                <a:noFill/>
              </a:ln>
              <a:solidFill>
                <a:schemeClr val="accent6"/>
              </a:solidFill>
              <a:effectLst/>
              <a:uLnTx/>
              <a:uFillTx/>
              <a:latin typeface="Arial" panose="020B0604020202020204" pitchFamily="34" charset="0"/>
              <a:ea typeface="+mn-ea"/>
              <a:cs typeface="Arial" panose="020B0604020202020204" pitchFamily="34" charset="0"/>
              <a:sym typeface="+mn-lt"/>
            </a:endParaRP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1611F677-1F8E-49A9-9603-556E65162989}" type="slidenum">
              <a:rPr lang="en-US" smtClean="0"/>
              <a:t>4</a:t>
            </a:fld>
            <a:endParaRPr lang="en-US"/>
          </a:p>
        </p:txBody>
      </p:sp>
    </p:spTree>
    <p:extLst>
      <p:ext uri="{BB962C8B-B14F-4D97-AF65-F5344CB8AC3E}">
        <p14:creationId xmlns:p14="http://schemas.microsoft.com/office/powerpoint/2010/main" val="81916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To combat global warming, 196 countries in 2015 committed to keep global temperatures below </a:t>
            </a:r>
            <a:r>
              <a:rPr lang="en-US" err="1"/>
              <a:t>2°C</a:t>
            </a:r>
            <a:r>
              <a:rPr lang="en-US"/>
              <a:t> by reducing emissions within the Paris Agreement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agreement recognizes the existence of, and the </a:t>
            </a:r>
            <a:r>
              <a:rPr lang="en-US" b="1"/>
              <a:t>importance of averting and minimizing the effects of climate change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Sets a target for each country </a:t>
            </a:r>
            <a:r>
              <a:rPr kumimoji="0" lang="en-US" sz="1200" b="0"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 The </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EU, incl. Romania, plans to reduce </a:t>
            </a:r>
            <a:r>
              <a:rPr kumimoji="0" lang="en-US" sz="1200" i="0" u="none" strike="noStrike" kern="1200" cap="none" spc="0" normalizeH="0" baseline="0" noProof="0" err="1">
                <a:ln>
                  <a:noFill/>
                </a:ln>
                <a:solidFill>
                  <a:schemeClr val="accent6"/>
                </a:solidFill>
                <a:effectLst/>
                <a:uLnTx/>
                <a:uFillTx/>
                <a:latin typeface="Arial Narrow"/>
                <a:ea typeface="+mn-ea"/>
                <a:cs typeface="Arial" panose="020B0604020202020204" pitchFamily="34" charset="0"/>
                <a:sym typeface="+mn-lt"/>
              </a:rPr>
              <a:t>GHG</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emissions by </a:t>
            </a:r>
            <a:r>
              <a:rPr lang="en-US" sz="1200">
                <a:solidFill>
                  <a:schemeClr val="accent6"/>
                </a:solidFill>
                <a:latin typeface="Arial Narrow"/>
                <a:cs typeface="Arial" panose="020B0604020202020204" pitchFamily="34" charset="0"/>
                <a:sym typeface="+mn-lt"/>
              </a:rPr>
              <a:t>55</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by 2030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Global </a:t>
            </a:r>
            <a:r>
              <a:rPr kumimoji="0" lang="en-US" sz="1200" b="1" i="0" u="none" strike="noStrike" kern="1200" cap="none" spc="0" normalizeH="0" baseline="0" noProof="0">
                <a:ln>
                  <a:noFill/>
                </a:ln>
                <a:solidFill>
                  <a:schemeClr val="accent6"/>
                </a:solidFill>
                <a:effectLst/>
                <a:uLnTx/>
                <a:uFillTx/>
                <a:latin typeface="Arial Narrow"/>
                <a:ea typeface="+mn-ea"/>
                <a:cs typeface="+mn-cs"/>
                <a:sym typeface="+mn-lt"/>
              </a:rPr>
              <a:t>net-zero emissions </a:t>
            </a:r>
            <a:r>
              <a:rPr kumimoji="0" lang="en-US" sz="1200" b="0" i="0" u="none" strike="noStrike" kern="1200" cap="none" spc="0" normalizeH="0" baseline="0" noProof="0">
                <a:ln>
                  <a:noFill/>
                </a:ln>
                <a:solidFill>
                  <a:srgbClr val="000000"/>
                </a:solidFill>
                <a:effectLst/>
                <a:uLnTx/>
                <a:uFillTx/>
                <a:latin typeface="Arial Narrow"/>
                <a:ea typeface="+mn-ea"/>
                <a:cs typeface="+mn-cs"/>
                <a:sym typeface="+mn-lt"/>
              </a:rPr>
              <a:t>should be reached in the </a:t>
            </a: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second half of 21</a:t>
            </a:r>
            <a:r>
              <a:rPr kumimoji="0" lang="en-US" sz="1200" i="0" u="none" strike="noStrike" kern="1200" cap="none" spc="0" normalizeH="0" baseline="30000" noProof="0">
                <a:ln>
                  <a:noFill/>
                </a:ln>
                <a:solidFill>
                  <a:schemeClr val="accent6"/>
                </a:solidFill>
                <a:effectLst/>
                <a:uLnTx/>
                <a:uFillTx/>
                <a:latin typeface="Arial Narrow"/>
                <a:ea typeface="+mn-ea"/>
                <a:cs typeface="+mn-cs"/>
                <a:sym typeface="+mn-lt"/>
              </a:rPr>
              <a:t>st</a:t>
            </a:r>
            <a:r>
              <a:rPr kumimoji="0" lang="en-US" sz="1200" i="0" u="none" strike="noStrike" kern="1200" cap="none" spc="0" normalizeH="0" baseline="0" noProof="0">
                <a:ln>
                  <a:noFill/>
                </a:ln>
                <a:solidFill>
                  <a:schemeClr val="accent6"/>
                </a:solidFill>
                <a:effectLst/>
                <a:uLnTx/>
                <a:uFillTx/>
                <a:latin typeface="Arial Narrow"/>
                <a:ea typeface="+mn-ea"/>
                <a:sym typeface="+mn-lt"/>
              </a:rPr>
              <a:t> century – More specifically 2050 for the EU, Turkey for 2053 for example, while Kazakhstan aims for 2060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Arial Narrow"/>
                <a:ea typeface="+mn-ea"/>
                <a:sym typeface="+mn-lt"/>
              </a:rPr>
              <a:t>The agreement urges to speed up </a:t>
            </a:r>
            <a:r>
              <a:rPr kumimoji="0" lang="en-US" sz="1200" b="1" i="0" u="none" strike="noStrike" kern="1200" cap="none" spc="0" normalizeH="0" baseline="0" noProof="0">
                <a:ln>
                  <a:noFill/>
                </a:ln>
                <a:solidFill>
                  <a:schemeClr val="accent6"/>
                </a:solidFill>
                <a:effectLst/>
                <a:uLnTx/>
                <a:uFillTx/>
                <a:latin typeface="Arial Narrow"/>
                <a:ea typeface="+mn-ea"/>
                <a:sym typeface="+mn-lt"/>
              </a:rPr>
              <a:t>renewable energy technology </a:t>
            </a:r>
            <a:r>
              <a:rPr kumimoji="0" lang="en-US" sz="1200" b="0" i="0" u="none" strike="noStrike" kern="1200" cap="none" spc="0" normalizeH="0" baseline="0" noProof="0">
                <a:ln>
                  <a:noFill/>
                </a:ln>
                <a:effectLst/>
                <a:uLnTx/>
                <a:uFillTx/>
                <a:latin typeface="Arial Narrow"/>
                <a:ea typeface="+mn-ea"/>
                <a:sym typeface="+mn-lt"/>
              </a:rPr>
              <a:t>development and knowledge transfer</a:t>
            </a:r>
            <a:endParaRPr kumimoji="0" lang="en-US" sz="1200" i="0" u="none" strike="noStrike" kern="1200" cap="none" spc="0" normalizeH="0" baseline="0" noProof="0">
              <a:ln>
                <a:noFill/>
              </a:ln>
              <a:solidFill>
                <a:schemeClr val="accent6"/>
              </a:solidFill>
              <a:effectLst/>
              <a:uLnTx/>
              <a:uFillTx/>
              <a:latin typeface="Arial" panose="020B0604020202020204" pitchFamily="34" charset="0"/>
              <a:ea typeface="+mn-ea"/>
              <a:cs typeface="Arial" panose="020B0604020202020204" pitchFamily="34" charset="0"/>
              <a:sym typeface="+mn-lt"/>
            </a:endParaRP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1611F677-1F8E-49A9-9603-556E65162989}" type="slidenum">
              <a:rPr lang="en-US" smtClean="0"/>
              <a:t>5</a:t>
            </a:fld>
            <a:endParaRPr lang="en-US"/>
          </a:p>
        </p:txBody>
      </p:sp>
    </p:spTree>
    <p:extLst>
      <p:ext uri="{BB962C8B-B14F-4D97-AF65-F5344CB8AC3E}">
        <p14:creationId xmlns:p14="http://schemas.microsoft.com/office/powerpoint/2010/main" val="410562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A801B-39CD-4EF7-8A2B-6220153DD6EB}" type="slidenum">
              <a:rPr lang="en-US" smtClean="0"/>
              <a:t>17</a:t>
            </a:fld>
            <a:endParaRPr lang="en-US"/>
          </a:p>
        </p:txBody>
      </p:sp>
    </p:spTree>
    <p:extLst>
      <p:ext uri="{BB962C8B-B14F-4D97-AF65-F5344CB8AC3E}">
        <p14:creationId xmlns:p14="http://schemas.microsoft.com/office/powerpoint/2010/main" val="3096590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6.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11.xml"/><Relationship Id="rId7" Type="http://schemas.openxmlformats.org/officeDocument/2006/relationships/oleObject" Target="../embeddings/oleObject7.bin"/><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Slide Number Placeholder" hidden="1"/>
          <p:cNvSpPr>
            <a:spLocks noGrp="1"/>
          </p:cNvSpPr>
          <p:nvPr>
            <p:ph type="sldNum" sz="quarter" idx="11"/>
            <p:custDataLst>
              <p:tags r:id="rId2"/>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4" name="Footer Placeholder" hidden="1"/>
          <p:cNvSpPr>
            <a:spLocks noGrp="1"/>
          </p:cNvSpPr>
          <p:nvPr>
            <p:ph type="ftr" sz="quarter" idx="12"/>
            <p:custDataLst>
              <p:tags r:id="rId3"/>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
        <p:nvSpPr>
          <p:cNvPr id="2" name="Title 1"/>
          <p:cNvSpPr>
            <a:spLocks noGrp="1"/>
          </p:cNvSpPr>
          <p:nvPr>
            <p:ph type="title"/>
          </p:nvPr>
        </p:nvSpPr>
        <p:spPr>
          <a:xfrm>
            <a:off x="738000" y="720000"/>
            <a:ext cx="8535988" cy="747897"/>
          </a:xfrm>
        </p:spPr>
        <p:txBody>
          <a:bodyPr/>
          <a:lstStyle>
            <a:lvl1pPr>
              <a:tabLst>
                <a:tab pos="1252538" algn="l"/>
              </a:tabLst>
              <a:defRPr>
                <a:latin typeface="+mj-lt"/>
                <a:sym typeface="+mn-lt"/>
              </a:defRPr>
            </a:lvl1pPr>
          </a:lstStyle>
          <a:p>
            <a:r>
              <a:rPr lang="en-US"/>
              <a:t>Click to edit Master title style</a:t>
            </a:r>
          </a:p>
        </p:txBody>
      </p:sp>
      <p:graphicFrame>
        <p:nvGraphicFramePr>
          <p:cNvPr id="6" name="Object 5" hidden="1">
            <a:extLst>
              <a:ext uri="{FF2B5EF4-FFF2-40B4-BE49-F238E27FC236}">
                <a16:creationId xmlns:a16="http://schemas.microsoft.com/office/drawing/2014/main" id="{A6E3893F-2B1C-47D7-B5D3-BDD0F4C40CED}"/>
              </a:ext>
            </a:extLst>
          </p:cNvPr>
          <p:cNvGraphicFramePr>
            <a:graphicFrameLocks noChangeAspect="1"/>
          </p:cNvGraphicFramePr>
          <p:nvPr userDrawn="1">
            <p:custDataLst>
              <p:tags r:id="rId4"/>
            </p:custDataLst>
            <p:extLst>
              <p:ext uri="{D42A27DB-BD31-4B8C-83A1-F6EECF244321}">
                <p14:modId xmlns:p14="http://schemas.microsoft.com/office/powerpoint/2010/main" val="19406469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0" name="think-cell Slide" r:id="rId6" imgW="270" imgH="270" progId="TCLayout.ActiveDocument.1">
                  <p:embed/>
                </p:oleObj>
              </mc:Choice>
              <mc:Fallback>
                <p:oleObj name="think-cell Slide" r:id="rId6" imgW="270" imgH="270" progId="TCLayout.ActiveDocument.1">
                  <p:embed/>
                  <p:pic>
                    <p:nvPicPr>
                      <p:cNvPr id="6" name="Object 5" hidden="1">
                        <a:extLst>
                          <a:ext uri="{FF2B5EF4-FFF2-40B4-BE49-F238E27FC236}">
                            <a16:creationId xmlns:a16="http://schemas.microsoft.com/office/drawing/2014/main" id="{A6E3893F-2B1C-47D7-B5D3-BDD0F4C40CED}"/>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13300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Slide Number Placeholder" hidden="1"/>
          <p:cNvSpPr>
            <a:spLocks noGrp="1"/>
          </p:cNvSpPr>
          <p:nvPr>
            <p:ph type="sldNum" sz="quarter" idx="11"/>
            <p:custDataLst>
              <p:tags r:id="rId2"/>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13" name="Footer Placeholder" hidden="1"/>
          <p:cNvSpPr>
            <a:spLocks noGrp="1"/>
          </p:cNvSpPr>
          <p:nvPr>
            <p:ph type="ftr" sz="quarter" idx="10"/>
            <p:custDataLst>
              <p:tags r:id="rId3"/>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
        <p:nvSpPr>
          <p:cNvPr id="4" name="Text Placeholder 3"/>
          <p:cNvSpPr>
            <a:spLocks noGrp="1"/>
          </p:cNvSpPr>
          <p:nvPr>
            <p:ph type="body" sz="quarter" idx="12" hasCustomPrompt="1"/>
          </p:nvPr>
        </p:nvSpPr>
        <p:spPr>
          <a:xfrm>
            <a:off x="738000" y="1710000"/>
            <a:ext cx="8535988" cy="1394228"/>
          </a:xfrm>
        </p:spPr>
        <p:txBody>
          <a:bodyPr/>
          <a:lstStyle>
            <a:lvl1pPr>
              <a:defRPr>
                <a:latin typeface="+mn-lt"/>
                <a:sym typeface="+mn-lt"/>
              </a:defRPr>
            </a:lvl1pPr>
            <a:lvl2pPr>
              <a:defRPr>
                <a:latin typeface="+mn-lt"/>
                <a:sym typeface="+mn-lt"/>
              </a:defRPr>
            </a:lvl2pPr>
            <a:lvl3pPr>
              <a:defRPr>
                <a:latin typeface="+mn-lt"/>
                <a:sym typeface="+mn-lt"/>
              </a:defRPr>
            </a:lvl3pPr>
            <a:lvl4pPr>
              <a:defRPr>
                <a:latin typeface="+mn-lt"/>
                <a:sym typeface="+mn-lt"/>
              </a:defRPr>
            </a:lvl4pPr>
          </a:lstStyle>
          <a:p>
            <a:pPr lvl="0"/>
            <a:r>
              <a:rPr lang="en-US"/>
              <a:t>Click to edit Master text styles – Level 0</a:t>
            </a:r>
          </a:p>
          <a:p>
            <a:pPr lvl="1"/>
            <a:r>
              <a:rPr lang="en-US"/>
              <a:t>Level 1</a:t>
            </a:r>
          </a:p>
          <a:p>
            <a:pPr lvl="2"/>
            <a:r>
              <a:rPr lang="en-US"/>
              <a:t>Level 2</a:t>
            </a:r>
          </a:p>
          <a:p>
            <a:pPr lvl="3"/>
            <a:r>
              <a:rPr lang="en-US"/>
              <a:t>Level 3</a:t>
            </a:r>
          </a:p>
        </p:txBody>
      </p:sp>
      <p:sp>
        <p:nvSpPr>
          <p:cNvPr id="2" name="Title 1"/>
          <p:cNvSpPr>
            <a:spLocks noGrp="1"/>
          </p:cNvSpPr>
          <p:nvPr>
            <p:ph type="title"/>
          </p:nvPr>
        </p:nvSpPr>
        <p:spPr>
          <a:xfrm>
            <a:off x="738000" y="720000"/>
            <a:ext cx="8535988" cy="747897"/>
          </a:xfrm>
        </p:spPr>
        <p:txBody>
          <a:bodyPr/>
          <a:lstStyle>
            <a:lvl1pPr>
              <a:defRPr>
                <a:latin typeface="+mj-lt"/>
                <a:sym typeface="+mn-lt"/>
              </a:defRPr>
            </a:lvl1pPr>
          </a:lstStyle>
          <a:p>
            <a:r>
              <a:rPr lang="en-US"/>
              <a:t>Click to edit Master title style</a:t>
            </a:r>
          </a:p>
        </p:txBody>
      </p:sp>
      <p:graphicFrame>
        <p:nvGraphicFramePr>
          <p:cNvPr id="7" name="Object 6" hidden="1">
            <a:extLst>
              <a:ext uri="{FF2B5EF4-FFF2-40B4-BE49-F238E27FC236}">
                <a16:creationId xmlns:a16="http://schemas.microsoft.com/office/drawing/2014/main" id="{D8BD857A-476C-45BF-B467-0B88255DB7C6}"/>
              </a:ext>
            </a:extLst>
          </p:cNvPr>
          <p:cNvGraphicFramePr>
            <a:graphicFrameLocks noChangeAspect="1"/>
          </p:cNvGraphicFramePr>
          <p:nvPr userDrawn="1">
            <p:custDataLst>
              <p:tags r:id="rId4"/>
            </p:custDataLst>
            <p:extLst>
              <p:ext uri="{D42A27DB-BD31-4B8C-83A1-F6EECF244321}">
                <p14:modId xmlns:p14="http://schemas.microsoft.com/office/powerpoint/2010/main" val="3011032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4" name="think-cell Slide" r:id="rId6" imgW="473" imgH="473" progId="TCLayout.ActiveDocument.1">
                  <p:embed/>
                </p:oleObj>
              </mc:Choice>
              <mc:Fallback>
                <p:oleObj name="think-cell Slide" r:id="rId6" imgW="473" imgH="473" progId="TCLayout.ActiveDocument.1">
                  <p:embed/>
                  <p:pic>
                    <p:nvPicPr>
                      <p:cNvPr id="7" name="Object 6" hidden="1">
                        <a:extLst>
                          <a:ext uri="{FF2B5EF4-FFF2-40B4-BE49-F238E27FC236}">
                            <a16:creationId xmlns:a16="http://schemas.microsoft.com/office/drawing/2014/main" id="{D8BD857A-476C-45BF-B467-0B88255DB7C6}"/>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30212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4"/>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821388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58" name="think-cell Slide" r:id="rId4" imgW="216" imgH="216" progId="TCLayout.ActiveDocument.1">
                  <p:embed/>
                </p:oleObj>
              </mc:Choice>
              <mc:Fallback>
                <p:oleObj name="think-cell Slide" r:id="rId4" imgW="216" imgH="216" progId="TCLayout.ActiveDocument.1">
                  <p:embed/>
                  <p:pic>
                    <p:nvPicPr>
                      <p:cNvPr id="7" name="Object 6"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Slide Number Placeholder" hidden="1"/>
          <p:cNvSpPr>
            <a:spLocks noGrp="1"/>
          </p:cNvSpPr>
          <p:nvPr>
            <p:ph type="sldNum" sz="quarter" idx="11"/>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13" name="Footer Placeholder" hidden="1"/>
          <p:cNvSpPr>
            <a:spLocks noGrp="1"/>
          </p:cNvSpPr>
          <p:nvPr>
            <p:ph type="ftr" sz="quarter" idx="10"/>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
        <p:nvSpPr>
          <p:cNvPr id="16" name="Client name"/>
          <p:cNvSpPr>
            <a:spLocks noGrp="1"/>
          </p:cNvSpPr>
          <p:nvPr>
            <p:ph type="body" sz="quarter" idx="19" hasCustomPrompt="1"/>
          </p:nvPr>
        </p:nvSpPr>
        <p:spPr>
          <a:xfrm>
            <a:off x="883919" y="4815673"/>
            <a:ext cx="3006781" cy="469253"/>
          </a:xfrm>
        </p:spPr>
        <p:txBody>
          <a:bodyPr anchor="b" anchorCtr="0">
            <a:noAutofit/>
          </a:bodyPr>
          <a:lstStyle>
            <a:lvl1pPr>
              <a:lnSpc>
                <a:spcPct val="100000"/>
              </a:lnSpc>
              <a:defRPr baseline="0">
                <a:latin typeface="+mn-lt"/>
                <a:sym typeface="+mn-lt"/>
              </a:defRPr>
            </a:lvl1pPr>
          </a:lstStyle>
          <a:p>
            <a:pPr lvl="0"/>
            <a:r>
              <a:rPr lang="en-US"/>
              <a:t>Client logo/name</a:t>
            </a:r>
          </a:p>
        </p:txBody>
      </p:sp>
      <p:sp>
        <p:nvSpPr>
          <p:cNvPr id="14" name="Title"/>
          <p:cNvSpPr>
            <a:spLocks noGrp="1"/>
          </p:cNvSpPr>
          <p:nvPr>
            <p:ph type="title" hasCustomPrompt="1"/>
          </p:nvPr>
        </p:nvSpPr>
        <p:spPr>
          <a:xfrm>
            <a:off x="0" y="4133088"/>
            <a:ext cx="3886200" cy="373949"/>
          </a:xfrm>
        </p:spPr>
        <p:txBody>
          <a:bodyPr wrap="square" lIns="360000" tIns="0" rIns="0" bIns="0" anchor="b" anchorCtr="0">
            <a:spAutoFit/>
          </a:bodyPr>
          <a:lstStyle>
            <a:lvl1pPr marL="528638" indent="-528638" algn="l">
              <a:tabLst>
                <a:tab pos="530352" algn="l"/>
                <a:tab pos="813816" algn="l"/>
              </a:tabLst>
              <a:defRPr>
                <a:latin typeface="+mj-lt"/>
                <a:sym typeface="+mn-lt"/>
              </a:defRPr>
            </a:lvl1pPr>
          </a:lstStyle>
          <a:p>
            <a:r>
              <a:rPr lang="en-US"/>
              <a:t>A.   Click to edit text</a:t>
            </a:r>
            <a:endParaRPr lang="de-DE"/>
          </a:p>
        </p:txBody>
      </p:sp>
      <p:graphicFrame>
        <p:nvGraphicFramePr>
          <p:cNvPr id="8" name="Object 7" hidden="1"/>
          <p:cNvGraphicFramePr>
            <a:graphicFrameLocks noChangeAspect="1"/>
          </p:cNvGraphicFramePr>
          <p:nvPr>
            <p:extLst>
              <p:ext uri="{D42A27DB-BD31-4B8C-83A1-F6EECF244321}">
                <p14:modId xmlns:p14="http://schemas.microsoft.com/office/powerpoint/2010/main" val="39018334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59" name="think-cell Slide" r:id="rId6" imgW="216" imgH="216" progId="TCLayout.ActiveDocument.1">
                  <p:embed/>
                </p:oleObj>
              </mc:Choice>
              <mc:Fallback>
                <p:oleObj name="think-cell Slide" r:id="rId6" imgW="216" imgH="216" progId="TCLayout.ActiveDocument.1">
                  <p:embed/>
                  <p:pic>
                    <p:nvPicPr>
                      <p:cNvPr id="8" name="Object 7" hidden="1"/>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9" name="Object 8" hidden="1">
            <a:extLst>
              <a:ext uri="{FF2B5EF4-FFF2-40B4-BE49-F238E27FC236}">
                <a16:creationId xmlns:a16="http://schemas.microsoft.com/office/drawing/2014/main" id="{D4A3C1B0-4616-4530-BAF0-13E7AF29FE62}"/>
              </a:ext>
            </a:extLst>
          </p:cNvPr>
          <p:cNvGraphicFramePr>
            <a:graphicFrameLocks noChangeAspect="1"/>
          </p:cNvGraphicFramePr>
          <p:nvPr userDrawn="1">
            <p:extLst>
              <p:ext uri="{D42A27DB-BD31-4B8C-83A1-F6EECF244321}">
                <p14:modId xmlns:p14="http://schemas.microsoft.com/office/powerpoint/2010/main" val="11806638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60" name="think-cell Slide" r:id="rId7" imgW="216" imgH="216" progId="TCLayout.ActiveDocument.1">
                  <p:embed/>
                </p:oleObj>
              </mc:Choice>
              <mc:Fallback>
                <p:oleObj name="think-cell Slide" r:id="rId7" imgW="216" imgH="216" progId="TCLayout.ActiveDocument.1">
                  <p:embed/>
                  <p:pic>
                    <p:nvPicPr>
                      <p:cNvPr id="9" name="Object 8" hidden="1">
                        <a:extLst>
                          <a:ext uri="{FF2B5EF4-FFF2-40B4-BE49-F238E27FC236}">
                            <a16:creationId xmlns:a16="http://schemas.microsoft.com/office/drawing/2014/main" id="{D4A3C1B0-4616-4530-BAF0-13E7AF29FE62}"/>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45342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Page">
    <p:bg>
      <p:bgPr>
        <a:solidFill>
          <a:schemeClr val="accent4"/>
        </a:solidFill>
        <a:effectLst/>
      </p:bgPr>
    </p:bg>
    <p:spTree>
      <p:nvGrpSpPr>
        <p:cNvPr id="1" name=""/>
        <p:cNvGrpSpPr/>
        <p:nvPr/>
      </p:nvGrpSpPr>
      <p:grpSpPr>
        <a:xfrm>
          <a:off x="0" y="0"/>
          <a:ext cx="0" cy="0"/>
          <a:chOff x="0" y="0"/>
          <a:chExt cx="0" cy="0"/>
        </a:xfrm>
      </p:grpSpPr>
      <p:sp>
        <p:nvSpPr>
          <p:cNvPr id="14" name="Slide Number Placeholder" hidden="1"/>
          <p:cNvSpPr>
            <a:spLocks noGrp="1"/>
          </p:cNvSpPr>
          <p:nvPr>
            <p:ph type="sldNum" sz="quarter" idx="11"/>
            <p:custDataLst>
              <p:tags r:id="rId2"/>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15" name="Footer Placeholder" hidden="1"/>
          <p:cNvSpPr>
            <a:spLocks noGrp="1"/>
          </p:cNvSpPr>
          <p:nvPr>
            <p:ph type="ftr" sz="quarter" idx="10"/>
            <p:custDataLst>
              <p:tags r:id="rId3"/>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
        <p:nvSpPr>
          <p:cNvPr id="10" name="Type of document"/>
          <p:cNvSpPr>
            <a:spLocks noGrp="1"/>
          </p:cNvSpPr>
          <p:nvPr>
            <p:ph type="body" sz="quarter" idx="18" hasCustomPrompt="1"/>
          </p:nvPr>
        </p:nvSpPr>
        <p:spPr>
          <a:xfrm>
            <a:off x="0" y="4567619"/>
            <a:ext cx="3611301" cy="581698"/>
          </a:xfrm>
        </p:spPr>
        <p:txBody>
          <a:bodyPr wrap="square" lIns="360000" tIns="0" rIns="0" anchor="t" anchorCtr="0">
            <a:noAutofit/>
          </a:bodyPr>
          <a:lstStyle>
            <a:lvl1pPr>
              <a:lnSpc>
                <a:spcPct val="90000"/>
              </a:lnSpc>
              <a:spcBef>
                <a:spcPts val="0"/>
              </a:spcBef>
              <a:defRPr sz="2100">
                <a:latin typeface="+mn-lt"/>
                <a:sym typeface="+mn-lt"/>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r>
              <a:rPr lang="en-US"/>
              <a:t>Type of document</a:t>
            </a:r>
            <a:br>
              <a:rPr lang="en-US"/>
            </a:br>
            <a:r>
              <a:rPr lang="en-US"/>
              <a:t>(max. two lines)</a:t>
            </a:r>
          </a:p>
        </p:txBody>
      </p:sp>
      <p:sp>
        <p:nvSpPr>
          <p:cNvPr id="3" name="Location, date"/>
          <p:cNvSpPr>
            <a:spLocks noGrp="1"/>
          </p:cNvSpPr>
          <p:nvPr>
            <p:ph type="body" sz="quarter" idx="16" hasCustomPrompt="1"/>
          </p:nvPr>
        </p:nvSpPr>
        <p:spPr>
          <a:xfrm>
            <a:off x="0" y="6436576"/>
            <a:ext cx="3611301" cy="180049"/>
          </a:xfrm>
        </p:spPr>
        <p:txBody>
          <a:bodyPr wrap="square" lIns="360000" tIns="0" rIns="252000" anchor="b" anchorCtr="0">
            <a:spAutoFit/>
          </a:bodyPr>
          <a:lstStyle>
            <a:lvl1pPr marL="0" marR="0" indent="0" algn="l" defTabSz="914400" rtl="0" eaLnBrk="1" fontAlgn="auto" latinLnBrk="0" hangingPunct="1">
              <a:lnSpc>
                <a:spcPct val="90000"/>
              </a:lnSpc>
              <a:spcBef>
                <a:spcPts val="0"/>
              </a:spcBef>
              <a:spcAft>
                <a:spcPts val="0"/>
              </a:spcAft>
              <a:buClrTx/>
              <a:buSzTx/>
              <a:buFont typeface="Arial Narrow" pitchFamily="34" charset="0"/>
              <a:buNone/>
              <a:tabLst/>
              <a:defRPr sz="1300" baseline="0">
                <a:latin typeface="+mn-lt"/>
                <a:sym typeface="+mn-lt"/>
              </a:defRPr>
            </a:lvl1pPr>
          </a:lstStyle>
          <a:p>
            <a:pPr marL="0" marR="0" lvl="0" indent="0" algn="l" defTabSz="914400" rtl="0" eaLnBrk="1" fontAlgn="auto" latinLnBrk="0" hangingPunct="1">
              <a:lnSpc>
                <a:spcPct val="90000"/>
              </a:lnSpc>
              <a:spcBef>
                <a:spcPts val="0"/>
              </a:spcBef>
              <a:spcAft>
                <a:spcPts val="0"/>
              </a:spcAft>
              <a:buClrTx/>
              <a:buSzTx/>
              <a:buFont typeface="Arial Narrow" pitchFamily="34" charset="0"/>
              <a:buNone/>
              <a:tabLst/>
              <a:defRPr/>
            </a:pPr>
            <a:r>
              <a:rPr lang="en-US"/>
              <a:t>Location, date of presentation (month, day, year)</a:t>
            </a:r>
          </a:p>
        </p:txBody>
      </p:sp>
      <p:sp>
        <p:nvSpPr>
          <p:cNvPr id="4" name="Project name"/>
          <p:cNvSpPr>
            <a:spLocks noGrp="1"/>
          </p:cNvSpPr>
          <p:nvPr>
            <p:ph type="title" hasCustomPrompt="1"/>
          </p:nvPr>
        </p:nvSpPr>
        <p:spPr>
          <a:xfrm>
            <a:off x="0" y="3320814"/>
            <a:ext cx="3611301" cy="1061248"/>
          </a:xfrm>
        </p:spPr>
        <p:txBody>
          <a:bodyPr wrap="square" lIns="360000" rIns="0" bIns="0" anchor="b" anchorCtr="0">
            <a:spAutoFit/>
          </a:bodyPr>
          <a:lstStyle>
            <a:lvl1pPr>
              <a:defRPr sz="3700" baseline="0">
                <a:latin typeface="+mj-lt"/>
                <a:sym typeface="+mn-lt"/>
              </a:defRPr>
            </a:lvl1pPr>
          </a:lstStyle>
          <a:p>
            <a:r>
              <a:rPr lang="en-US"/>
              <a:t>Project name or document title</a:t>
            </a:r>
          </a:p>
        </p:txBody>
      </p:sp>
      <p:sp>
        <p:nvSpPr>
          <p:cNvPr id="19" name="Position Lines"/>
          <p:cNvSpPr>
            <a:spLocks noChangeShapeType="1"/>
          </p:cNvSpPr>
          <p:nvPr>
            <p:custDataLst>
              <p:tags r:id="rId4"/>
            </p:custDataLst>
          </p:nvPr>
        </p:nvSpPr>
        <p:spPr bwMode="auto">
          <a:xfrm>
            <a:off x="360000" y="6886575"/>
            <a:ext cx="0" cy="72000"/>
          </a:xfrm>
          <a:prstGeom prst="line">
            <a:avLst/>
          </a:prstGeom>
          <a:noFill/>
          <a:ln w="3175" cmpd="sng">
            <a:solidFill>
              <a:schemeClr val="accent1"/>
            </a:solidFill>
            <a:round/>
            <a:headEnd/>
            <a:tailEnd/>
          </a:ln>
          <a:effectLst/>
        </p:spPr>
        <p:txBody>
          <a:bodyPr/>
          <a:lstStyle/>
          <a:p>
            <a:endParaRPr lang="en-US" noProof="0">
              <a:latin typeface="+mn-lt"/>
              <a:sym typeface="+mn-lt"/>
            </a:endParaRPr>
          </a:p>
        </p:txBody>
      </p:sp>
      <p:sp>
        <p:nvSpPr>
          <p:cNvPr id="11" name="Client name"/>
          <p:cNvSpPr>
            <a:spLocks noGrp="1"/>
          </p:cNvSpPr>
          <p:nvPr>
            <p:ph type="body" sz="quarter" idx="19" hasCustomPrompt="1"/>
          </p:nvPr>
        </p:nvSpPr>
        <p:spPr>
          <a:xfrm>
            <a:off x="359998" y="5336011"/>
            <a:ext cx="3251303" cy="473604"/>
          </a:xfrm>
        </p:spPr>
        <p:txBody>
          <a:bodyPr anchor="b" anchorCtr="0">
            <a:noAutofit/>
          </a:bodyPr>
          <a:lstStyle>
            <a:lvl1pPr>
              <a:lnSpc>
                <a:spcPct val="100000"/>
              </a:lnSpc>
              <a:defRPr baseline="0">
                <a:latin typeface="+mn-lt"/>
                <a:sym typeface="+mn-lt"/>
              </a:defRPr>
            </a:lvl1pPr>
          </a:lstStyle>
          <a:p>
            <a:pPr lvl="0"/>
            <a:r>
              <a:rPr lang="en-US"/>
              <a:t>Client logo/name</a:t>
            </a:r>
          </a:p>
        </p:txBody>
      </p:sp>
      <p:graphicFrame>
        <p:nvGraphicFramePr>
          <p:cNvPr id="9" name="Object 8" hidden="1">
            <a:extLst>
              <a:ext uri="{FF2B5EF4-FFF2-40B4-BE49-F238E27FC236}">
                <a16:creationId xmlns:a16="http://schemas.microsoft.com/office/drawing/2014/main" id="{6ADDC677-1AAF-4216-9B0F-DF8633A434D0}"/>
              </a:ext>
            </a:extLst>
          </p:cNvPr>
          <p:cNvGraphicFramePr>
            <a:graphicFrameLocks noChangeAspect="1"/>
          </p:cNvGraphicFramePr>
          <p:nvPr userDrawn="1">
            <p:custDataLst>
              <p:tags r:id="rId5"/>
            </p:custDataLst>
            <p:extLst>
              <p:ext uri="{D42A27DB-BD31-4B8C-83A1-F6EECF244321}">
                <p14:modId xmlns:p14="http://schemas.microsoft.com/office/powerpoint/2010/main" val="4840995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2" name="think-cell Slide" r:id="rId7" imgW="473" imgH="473" progId="TCLayout.ActiveDocument.1">
                  <p:embed/>
                </p:oleObj>
              </mc:Choice>
              <mc:Fallback>
                <p:oleObj name="think-cell Slide" r:id="rId7" imgW="473" imgH="473" progId="TCLayout.ActiveDocument.1">
                  <p:embed/>
                  <p:pic>
                    <p:nvPicPr>
                      <p:cNvPr id="9" name="Object 8" hidden="1">
                        <a:extLst>
                          <a:ext uri="{FF2B5EF4-FFF2-40B4-BE49-F238E27FC236}">
                            <a16:creationId xmlns:a16="http://schemas.microsoft.com/office/drawing/2014/main" id="{6ADDC677-1AAF-4216-9B0F-DF8633A434D0}"/>
                          </a:ext>
                        </a:extLst>
                      </p:cNvPr>
                      <p:cNvPicPr/>
                      <p:nvPr/>
                    </p:nvPicPr>
                    <p:blipFill>
                      <a:blip r:embed="rId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51473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sclaimerPage">
    <p:spTree>
      <p:nvGrpSpPr>
        <p:cNvPr id="1" name=""/>
        <p:cNvGrpSpPr/>
        <p:nvPr/>
      </p:nvGrpSpPr>
      <p:grpSpPr>
        <a:xfrm>
          <a:off x="0" y="0"/>
          <a:ext cx="0" cy="0"/>
          <a:chOff x="0" y="0"/>
          <a:chExt cx="0" cy="0"/>
        </a:xfrm>
      </p:grpSpPr>
      <p:sp>
        <p:nvSpPr>
          <p:cNvPr id="12" name="Slide Number Placeholder" hidden="1"/>
          <p:cNvSpPr>
            <a:spLocks noGrp="1"/>
          </p:cNvSpPr>
          <p:nvPr>
            <p:ph type="sldNum" sz="quarter" idx="11"/>
            <p:custDataLst>
              <p:tags r:id="rId1"/>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13" name="Footer Placeholder" hidden="1"/>
          <p:cNvSpPr>
            <a:spLocks noGrp="1"/>
          </p:cNvSpPr>
          <p:nvPr>
            <p:ph type="ftr" sz="quarter" idx="10"/>
            <p:custDataLst>
              <p:tags r:id="rId2"/>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Tree>
    <p:extLst>
      <p:ext uri="{BB962C8B-B14F-4D97-AF65-F5344CB8AC3E}">
        <p14:creationId xmlns:p14="http://schemas.microsoft.com/office/powerpoint/2010/main" val="414341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hidden="1"/>
          <p:cNvSpPr>
            <a:spLocks noGrp="1"/>
          </p:cNvSpPr>
          <p:nvPr>
            <p:ph type="sldNum" sz="quarter" idx="11"/>
            <p:custDataLst>
              <p:tags r:id="rId1"/>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4" name="Footer Placeholder" hidden="1"/>
          <p:cNvSpPr>
            <a:spLocks noGrp="1"/>
          </p:cNvSpPr>
          <p:nvPr>
            <p:ph type="ftr" sz="quarter" idx="12"/>
            <p:custDataLst>
              <p:tags r:id="rId2"/>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Tree>
    <p:extLst>
      <p:ext uri="{BB962C8B-B14F-4D97-AF65-F5344CB8AC3E}">
        <p14:creationId xmlns:p14="http://schemas.microsoft.com/office/powerpoint/2010/main" val="127128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Do not delete this th-style object!!!!" hidden="1"/>
          <p:cNvGraphicFramePr>
            <a:graphicFrameLocks noChangeAspect="1"/>
          </p:cNvGraphicFramePr>
          <p:nvPr>
            <p:custDataLst>
              <p:tags r:id="rId9"/>
            </p:custDataLst>
            <p:extLst>
              <p:ext uri="{D42A27DB-BD31-4B8C-83A1-F6EECF244321}">
                <p14:modId xmlns:p14="http://schemas.microsoft.com/office/powerpoint/2010/main" val="5142452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3" name="think-cell Slide" r:id="rId10" imgW="270" imgH="270" progId="TCLayout.ActiveDocument.1">
                  <p:embed/>
                </p:oleObj>
              </mc:Choice>
              <mc:Fallback>
                <p:oleObj name="think-cell Slide" r:id="rId10" imgW="270" imgH="270" progId="TCLayout.ActiveDocument.1">
                  <p:embed/>
                  <p:pic>
                    <p:nvPicPr>
                      <p:cNvPr id="4" name="!!!Do not delete this th-style object!!!!"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42" name="!!!Do not delete this text object!!!!_2" hidden="1"/>
          <p:cNvSpPr/>
          <p:nvPr/>
        </p:nvSpPr>
        <p:spPr>
          <a:xfrm>
            <a:off x="9972000" y="57955"/>
            <a:ext cx="32400" cy="32400"/>
          </a:xfrm>
          <a:prstGeom prst="ellipse">
            <a:avLst/>
          </a:prstGeom>
          <a:solidFill>
            <a:schemeClr val="bg1">
              <a:lumMod val="75000"/>
            </a:schemeClr>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3000"/>
              </a:lnSpc>
              <a:spcBef>
                <a:spcPts val="300"/>
              </a:spcBef>
            </a:pPr>
            <a:r>
              <a:rPr lang="en-US" sz="200" b="1">
                <a:solidFill>
                  <a:schemeClr val="bg1"/>
                </a:solidFill>
                <a:latin typeface="+mn-lt"/>
                <a:cs typeface="+mn-cs"/>
                <a:sym typeface="+mn-lt"/>
              </a:rPr>
              <a:t>1</a:t>
            </a:r>
          </a:p>
        </p:txBody>
      </p:sp>
      <p:sp>
        <p:nvSpPr>
          <p:cNvPr id="43" name="!!!Do not delete this text object!!!!" hidden="1"/>
          <p:cNvSpPr txBox="1"/>
          <p:nvPr/>
        </p:nvSpPr>
        <p:spPr>
          <a:xfrm>
            <a:off x="9972000" y="92737"/>
            <a:ext cx="585097" cy="30778"/>
          </a:xfrm>
          <a:prstGeom prst="rect">
            <a:avLst/>
          </a:prstGeom>
          <a:noFill/>
        </p:spPr>
        <p:txBody>
          <a:bodyPr vert="horz" wrap="none" lIns="0" tIns="0" rIns="0" bIns="0" rtlCol="0">
            <a:spAutoFit/>
          </a:bodyPr>
          <a:ls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a:lstStyle>
          <a:p>
            <a:pPr marL="0" marR="0" indent="0" algn="l" defTabSz="914400" rtl="0" eaLnBrk="1" fontAlgn="base" latinLnBrk="0" hangingPunct="1">
              <a:lnSpc>
                <a:spcPct val="100000"/>
              </a:lnSpc>
              <a:spcBef>
                <a:spcPct val="0"/>
              </a:spcBef>
              <a:spcAft>
                <a:spcPct val="0"/>
              </a:spcAft>
              <a:buClr>
                <a:schemeClr val="tx1"/>
              </a:buClr>
              <a:buSzPct val="100000"/>
              <a:buFontTx/>
              <a:buNone/>
              <a:tabLst/>
              <a:defRPr/>
            </a:pPr>
            <a:r>
              <a:rPr lang="en-US" sz="200" b="0" kern="1200" noProof="1">
                <a:solidFill>
                  <a:schemeClr val="bg1">
                    <a:lumMod val="75000"/>
                  </a:schemeClr>
                </a:solidFill>
                <a:latin typeface="+mn-lt"/>
                <a:ea typeface="+mn-ea"/>
                <a:cs typeface="+mn-cs"/>
                <a:sym typeface="+mn-lt"/>
              </a:rPr>
              <a:t>A4_RBSC_PPT– 2013-10_v01 – do not delete this text object! </a:t>
            </a:r>
          </a:p>
        </p:txBody>
      </p:sp>
      <p:sp>
        <p:nvSpPr>
          <p:cNvPr id="52" name="Slide Number"/>
          <p:cNvSpPr txBox="1">
            <a:spLocks noChangeArrowheads="1"/>
          </p:cNvSpPr>
          <p:nvPr/>
        </p:nvSpPr>
        <p:spPr bwMode="auto">
          <a:xfrm>
            <a:off x="9385300" y="6710400"/>
            <a:ext cx="117020" cy="124650"/>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9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1" dirty="0" smtClean="0">
                <a:ln>
                  <a:noFill/>
                </a:ln>
                <a:solidFill>
                  <a:schemeClr val="tx2"/>
                </a:solidFill>
                <a:effectLst/>
                <a:uLnTx/>
                <a:uFillTx/>
                <a:latin typeface="+mn-lt"/>
                <a:ea typeface="+mn-ea"/>
                <a:cs typeface="+mn-cs"/>
                <a:sym typeface="+mn-lt"/>
              </a:rPr>
              <a:pPr marL="0" marR="0" lvl="0" indent="0" algn="l" defTabSz="914400" rtl="0" eaLnBrk="1" fontAlgn="base" latinLnBrk="0" hangingPunct="1">
                <a:lnSpc>
                  <a:spcPct val="90000"/>
                </a:lnSpc>
                <a:spcBef>
                  <a:spcPct val="0"/>
                </a:spcBef>
                <a:spcAft>
                  <a:spcPct val="0"/>
                </a:spcAft>
                <a:buClrTx/>
                <a:buSzTx/>
                <a:buFontTx/>
                <a:buNone/>
                <a:tabLst/>
                <a:defRPr/>
              </a:pPr>
              <a:t>‹#›</a:t>
            </a:fld>
            <a:endParaRPr kumimoji="0" lang="en-US" sz="900" b="0" i="0" u="none" strike="noStrike" kern="1200" cap="none" spc="0" normalizeH="0" baseline="0" noProof="1">
              <a:ln>
                <a:noFill/>
              </a:ln>
              <a:solidFill>
                <a:schemeClr val="tx2"/>
              </a:solidFill>
              <a:effectLst/>
              <a:uLnTx/>
              <a:uFillTx/>
              <a:latin typeface="+mn-lt"/>
              <a:ea typeface="+mn-ea"/>
              <a:cs typeface="+mn-cs"/>
              <a:sym typeface="+mn-lt"/>
            </a:endParaRPr>
          </a:p>
        </p:txBody>
      </p:sp>
      <p:sp>
        <p:nvSpPr>
          <p:cNvPr id="53" name="Slide Number Line"/>
          <p:cNvSpPr>
            <a:spLocks noChangeShapeType="1"/>
          </p:cNvSpPr>
          <p:nvPr/>
        </p:nvSpPr>
        <p:spPr bwMode="auto">
          <a:xfrm>
            <a:off x="9269413" y="6710400"/>
            <a:ext cx="0" cy="123825"/>
          </a:xfrm>
          <a:prstGeom prst="line">
            <a:avLst/>
          </a:prstGeom>
          <a:noFill/>
          <a:ln w="9525">
            <a:solidFill>
              <a:schemeClr val="tx2"/>
            </a:solidFill>
            <a:round/>
            <a:headEnd/>
            <a:tailEnd/>
          </a:ln>
          <a:effectLst/>
        </p:spPr>
        <p:txBody>
          <a:bodyPr wrap="none" lIns="0" tIns="0" rIns="0" bIns="0" anchor="ctr">
            <a:spAutoFit/>
          </a:bodyPr>
          <a:lstStyle/>
          <a:p>
            <a:pPr>
              <a:lnSpc>
                <a:spcPct val="90000"/>
              </a:lnSpc>
              <a:defRPr/>
            </a:pPr>
            <a:endParaRPr lang="en-US" sz="900" noProof="1">
              <a:solidFill>
                <a:schemeClr val="tx2"/>
              </a:solidFill>
              <a:latin typeface="+mn-lt"/>
              <a:cs typeface="+mn-cs"/>
              <a:sym typeface="+mn-lt"/>
            </a:endParaRPr>
          </a:p>
        </p:txBody>
      </p:sp>
      <p:sp>
        <p:nvSpPr>
          <p:cNvPr id="57" name="Source" hidden="1"/>
          <p:cNvSpPr txBox="1"/>
          <p:nvPr/>
        </p:nvSpPr>
        <p:spPr>
          <a:xfrm>
            <a:off x="738189" y="6710121"/>
            <a:ext cx="496931" cy="124650"/>
          </a:xfrm>
          <a:prstGeom prst="rect">
            <a:avLst/>
          </a:prstGeom>
          <a:noFill/>
          <a:ln w="9525">
            <a:noFill/>
          </a:ln>
        </p:spPr>
        <p:txBody>
          <a:bodyPr vert="horz" wrap="none" lIns="0" tIns="0" rIns="0" bIns="0" rtlCol="0" anchor="b" anchorCtr="0">
            <a:spAutoFit/>
          </a:bodyPr>
          <a:lstStyle/>
          <a:p>
            <a:pPr>
              <a:lnSpc>
                <a:spcPct val="90000"/>
              </a:lnSpc>
              <a:buSzPct val="100000"/>
            </a:pPr>
            <a:r>
              <a:rPr lang="en-US" sz="900" b="0">
                <a:solidFill>
                  <a:schemeClr val="tx1"/>
                </a:solidFill>
                <a:latin typeface="+mn-lt"/>
                <a:cs typeface="+mn-cs"/>
                <a:sym typeface="+mn-lt"/>
              </a:rPr>
              <a:t>Source: xxx</a:t>
            </a:r>
          </a:p>
        </p:txBody>
      </p:sp>
      <p:sp>
        <p:nvSpPr>
          <p:cNvPr id="56" name="Notes" hidden="1"/>
          <p:cNvSpPr txBox="1"/>
          <p:nvPr/>
        </p:nvSpPr>
        <p:spPr>
          <a:xfrm>
            <a:off x="738189" y="6417474"/>
            <a:ext cx="280526" cy="138499"/>
          </a:xfrm>
          <a:prstGeom prst="rect">
            <a:avLst/>
          </a:prstGeom>
          <a:noFill/>
          <a:ln w="9525">
            <a:noFill/>
          </a:ln>
        </p:spPr>
        <p:txBody>
          <a:bodyPr vert="horz" wrap="none" lIns="0" tIns="0" rIns="0" bIns="0" rtlCol="0" anchor="b" anchorCtr="0">
            <a:spAutoFit/>
          </a:bodyPr>
          <a:lstStyle/>
          <a:p>
            <a:pPr>
              <a:lnSpc>
                <a:spcPct val="90000"/>
              </a:lnSpc>
              <a:buSzPct val="100000"/>
            </a:pPr>
            <a:r>
              <a:rPr lang="en-US" sz="1000" b="0">
                <a:solidFill>
                  <a:schemeClr val="tx1"/>
                </a:solidFill>
                <a:latin typeface="+mn-lt"/>
                <a:cs typeface="+mn-cs"/>
                <a:sym typeface="+mn-lt"/>
              </a:rPr>
              <a:t>1) xxx</a:t>
            </a:r>
          </a:p>
        </p:txBody>
      </p:sp>
      <p:grpSp>
        <p:nvGrpSpPr>
          <p:cNvPr id="5" name="Legend" hidden="1"/>
          <p:cNvGrpSpPr/>
          <p:nvPr/>
        </p:nvGrpSpPr>
        <p:grpSpPr>
          <a:xfrm>
            <a:off x="738189" y="6195259"/>
            <a:ext cx="644699" cy="146050"/>
            <a:chOff x="738189" y="6195259"/>
            <a:chExt cx="644699" cy="146050"/>
          </a:xfrm>
        </p:grpSpPr>
        <p:sp>
          <p:nvSpPr>
            <p:cNvPr id="49" name="LegendIcon"/>
            <p:cNvSpPr/>
            <p:nvPr/>
          </p:nvSpPr>
          <p:spPr>
            <a:xfrm>
              <a:off x="738189" y="6195259"/>
              <a:ext cx="215900" cy="146050"/>
            </a:xfrm>
            <a:prstGeom prst="rect">
              <a:avLst/>
            </a:prstGeom>
            <a:solidFill>
              <a:schemeClr val="accent2"/>
            </a:solidFill>
            <a:ln w="9525" cap="flat" cmpd="sng" algn="ctr">
              <a:solidFill>
                <a:schemeClr val="accent1"/>
              </a:solidFill>
              <a:prstDash val="solid"/>
            </a:ln>
            <a:effectLst/>
          </p:spPr>
          <p:txBody>
            <a:bodyPr lIns="0" tIns="0" rIns="0" bIns="0"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000000"/>
                </a:solidFill>
                <a:effectLst/>
                <a:uLnTx/>
                <a:uFillTx/>
                <a:latin typeface="+mn-lt"/>
                <a:ea typeface="+mn-ea"/>
                <a:cs typeface="+mn-cs"/>
                <a:sym typeface="+mn-lt"/>
              </a:endParaRPr>
            </a:p>
          </p:txBody>
        </p:sp>
        <p:sp>
          <p:nvSpPr>
            <p:cNvPr id="50" name="LegendText"/>
            <p:cNvSpPr txBox="1"/>
            <p:nvPr/>
          </p:nvSpPr>
          <p:spPr>
            <a:xfrm>
              <a:off x="1036639" y="6196726"/>
              <a:ext cx="346249" cy="143116"/>
            </a:xfrm>
            <a:prstGeom prst="rect">
              <a:avLst/>
            </a:prstGeom>
            <a:noFill/>
            <a:ln w="9525">
              <a:noFill/>
            </a:ln>
          </p:spPr>
          <p:txBody>
            <a:bodyPr vert="horz" wrap="none" lIns="0" tIns="0" rIns="0" bIns="0" rtlCol="0" anchor="t" anchorCtr="0">
              <a:spAutoFit/>
            </a:bodyPr>
            <a:lstStyle/>
            <a:p>
              <a:pPr marL="0" marR="0" lvl="0" indent="0" defTabSz="914400" eaLnBrk="1" fontAlgn="auto" latinLnBrk="0" hangingPunct="1">
                <a:lnSpc>
                  <a:spcPct val="90000"/>
                </a:lnSpc>
                <a:spcBef>
                  <a:spcPts val="0"/>
                </a:spcBef>
                <a:spcAft>
                  <a:spcPts val="0"/>
                </a:spcAft>
                <a:buClr>
                  <a:srgbClr val="000000"/>
                </a:buClr>
                <a:buSzPct val="100000"/>
                <a:buFontTx/>
                <a:buNone/>
                <a:tabLst/>
                <a:defRPr/>
              </a:pPr>
              <a:r>
                <a:rPr kumimoji="0" lang="en-US" sz="1000" b="0" i="0" u="none" strike="noStrike" kern="0" cap="none" spc="0" normalizeH="0" baseline="0" noProof="0">
                  <a:ln>
                    <a:noFill/>
                  </a:ln>
                  <a:solidFill>
                    <a:sysClr val="windowText" lastClr="000000"/>
                  </a:solidFill>
                  <a:effectLst/>
                  <a:uLnTx/>
                  <a:uFillTx/>
                  <a:latin typeface="+mn-lt"/>
                  <a:cs typeface="+mn-cs"/>
                  <a:sym typeface="+mn-lt"/>
                </a:rPr>
                <a:t>Legend</a:t>
              </a:r>
            </a:p>
          </p:txBody>
        </p:sp>
      </p:grpSp>
      <p:sp>
        <p:nvSpPr>
          <p:cNvPr id="45" name="Formatted_text" hidden="1"/>
          <p:cNvSpPr txBox="1">
            <a:spLocks/>
          </p:cNvSpPr>
          <p:nvPr/>
        </p:nvSpPr>
        <p:spPr>
          <a:xfrm>
            <a:off x="738189" y="2158952"/>
            <a:ext cx="1980000" cy="1038233"/>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1500" b="1">
                <a:latin typeface="+mn-lt"/>
                <a:cs typeface="+mn-cs"/>
                <a:sym typeface="+mn-lt"/>
              </a:rPr>
              <a:t>15 Point Text: Level 0</a:t>
            </a:r>
            <a:endParaRPr lang="en-US" sz="1500" b="0">
              <a:latin typeface="+mn-lt"/>
              <a:cs typeface="+mn-cs"/>
              <a:sym typeface="+mn-lt"/>
            </a:endParaRPr>
          </a:p>
          <a:p>
            <a:pPr marL="164571" lvl="1" indent="-164571">
              <a:lnSpc>
                <a:spcPct val="90000"/>
              </a:lnSpc>
              <a:spcBef>
                <a:spcPts val="800"/>
              </a:spcBef>
              <a:buClr>
                <a:schemeClr val="tx1"/>
              </a:buClr>
              <a:buSzPct val="100000"/>
              <a:buFont typeface="Arial Narrow"/>
              <a:buChar char="&gt;"/>
            </a:pPr>
            <a:r>
              <a:rPr lang="en-US" sz="1500" b="0">
                <a:latin typeface="+mn-lt"/>
                <a:cs typeface="+mn-cs"/>
                <a:sym typeface="+mn-lt"/>
              </a:rPr>
              <a:t>Level 1</a:t>
            </a:r>
          </a:p>
          <a:p>
            <a:pPr marL="344571" lvl="2" indent="-167142">
              <a:lnSpc>
                <a:spcPct val="90000"/>
              </a:lnSpc>
              <a:spcBef>
                <a:spcPts val="400"/>
              </a:spcBef>
              <a:buClr>
                <a:schemeClr val="tx1"/>
              </a:buClr>
              <a:buSzPct val="100000"/>
              <a:buFont typeface="Arial Narrow"/>
              <a:buChar char="–"/>
            </a:pPr>
            <a:r>
              <a:rPr lang="en-US" sz="1500" b="0">
                <a:latin typeface="+mn-lt"/>
                <a:cs typeface="+mn-cs"/>
                <a:sym typeface="+mn-lt"/>
              </a:rPr>
              <a:t>Level 2</a:t>
            </a:r>
          </a:p>
          <a:p>
            <a:pPr marL="498857" lvl="3" indent="-144000">
              <a:lnSpc>
                <a:spcPct val="90000"/>
              </a:lnSpc>
              <a:spcBef>
                <a:spcPts val="200"/>
              </a:spcBef>
              <a:buClr>
                <a:schemeClr val="tx1"/>
              </a:buClr>
              <a:buSzPct val="100000"/>
              <a:buFont typeface="Arial Narrow"/>
              <a:buChar char="-"/>
            </a:pPr>
            <a:r>
              <a:rPr lang="en-US" sz="1500" b="0">
                <a:latin typeface="+mn-lt"/>
                <a:cs typeface="+mn-cs"/>
                <a:sym typeface="+mn-lt"/>
              </a:rPr>
              <a:t>Level 3</a:t>
            </a:r>
          </a:p>
        </p:txBody>
      </p:sp>
      <p:sp>
        <p:nvSpPr>
          <p:cNvPr id="51" name="Subtitle" hidden="1"/>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a:solidFill>
                  <a:schemeClr val="tx2"/>
                </a:solidFill>
                <a:latin typeface="+mn-lt"/>
                <a:cs typeface="+mn-cs"/>
                <a:sym typeface="+mn-lt"/>
              </a:rPr>
              <a:t>Subtitle</a:t>
            </a:r>
          </a:p>
        </p:txBody>
      </p:sp>
      <p:sp>
        <p:nvSpPr>
          <p:cNvPr id="3" name="Text Placeholder"/>
          <p:cNvSpPr>
            <a:spLocks noGrp="1"/>
          </p:cNvSpPr>
          <p:nvPr>
            <p:ph type="body" idx="1"/>
          </p:nvPr>
        </p:nvSpPr>
        <p:spPr>
          <a:xfrm>
            <a:off x="738000" y="1710000"/>
            <a:ext cx="8535988" cy="1432956"/>
          </a:xfrm>
          <a:prstGeom prst="rect">
            <a:avLst/>
          </a:prstGeom>
        </p:spPr>
        <p:txBody>
          <a:bodyPr vert="horz" lIns="0" tIns="0" rIns="0" bIns="0" rtlCol="0">
            <a:spAutoFit/>
          </a:bodyPr>
          <a:lstStyle/>
          <a:p>
            <a:pPr lvl="0"/>
            <a:r>
              <a:rPr lang="en-US"/>
              <a:t>Click to edit Master text styles – Level 0</a:t>
            </a:r>
          </a:p>
          <a:p>
            <a:pPr lvl="1"/>
            <a:r>
              <a:rPr lang="en-US"/>
              <a:t>Level 1</a:t>
            </a:r>
          </a:p>
          <a:p>
            <a:pPr lvl="2"/>
            <a:r>
              <a:rPr lang="en-US"/>
              <a:t>Level 2</a:t>
            </a:r>
          </a:p>
          <a:p>
            <a:pPr lvl="3"/>
            <a:r>
              <a:rPr lang="en-US"/>
              <a:t>Level 3</a:t>
            </a:r>
          </a:p>
        </p:txBody>
      </p:sp>
      <p:sp>
        <p:nvSpPr>
          <p:cNvPr id="2" name="Title Placeholder"/>
          <p:cNvSpPr>
            <a:spLocks noGrp="1"/>
          </p:cNvSpPr>
          <p:nvPr>
            <p:ph type="title"/>
          </p:nvPr>
        </p:nvSpPr>
        <p:spPr>
          <a:xfrm>
            <a:off x="738000" y="720000"/>
            <a:ext cx="8535988" cy="747897"/>
          </a:xfrm>
          <a:prstGeom prst="rect">
            <a:avLst/>
          </a:prstGeom>
        </p:spPr>
        <p:txBody>
          <a:bodyPr vert="horz" wrap="square" lIns="0" tIns="0" rIns="0" bIns="0" rtlCol="0" anchor="t" anchorCtr="0">
            <a:noAutofit/>
          </a:bodyPr>
          <a:lstStyle/>
          <a:p>
            <a:r>
              <a:rPr lang="en-US" noProof="0"/>
              <a:t>Click to edit Master title style</a:t>
            </a:r>
          </a:p>
        </p:txBody>
      </p:sp>
      <p:grpSp>
        <p:nvGrpSpPr>
          <p:cNvPr id="19" name="Drawing grid" hidden="1"/>
          <p:cNvGrpSpPr/>
          <p:nvPr/>
        </p:nvGrpSpPr>
        <p:grpSpPr>
          <a:xfrm>
            <a:off x="0" y="0"/>
            <a:ext cx="9906000" cy="6858000"/>
            <a:chOff x="0" y="0"/>
            <a:chExt cx="9906000" cy="6858000"/>
          </a:xfrm>
        </p:grpSpPr>
        <p:cxnSp>
          <p:nvCxnSpPr>
            <p:cNvPr id="66" name="!!!Do not delete!!!" hidden="1"/>
            <p:cNvCxnSpPr/>
            <p:nvPr userDrawn="1"/>
          </p:nvCxnSpPr>
          <p:spPr>
            <a:xfrm>
              <a:off x="0" y="309409"/>
              <a:ext cx="9269413"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0" name="!!!Do not delete!!!" hidden="1"/>
            <p:cNvCxnSpPr/>
            <p:nvPr/>
          </p:nvCxnSpPr>
          <p:spPr>
            <a:xfrm>
              <a:off x="738000" y="0"/>
              <a:ext cx="0" cy="685800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1" name="!!!Do not delete!!!" hidden="1"/>
            <p:cNvCxnSpPr/>
            <p:nvPr/>
          </p:nvCxnSpPr>
          <p:spPr>
            <a:xfrm>
              <a:off x="1083600" y="0"/>
              <a:ext cx="0" cy="496568"/>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6" name="!!!Do not delete!!!" hidden="1"/>
            <p:cNvCxnSpPr/>
            <p:nvPr/>
          </p:nvCxnSpPr>
          <p:spPr>
            <a:xfrm>
              <a:off x="9271000" y="0"/>
              <a:ext cx="0" cy="685800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7" name="!!!Do not delete!!!" hidden="1"/>
            <p:cNvCxnSpPr/>
            <p:nvPr/>
          </p:nvCxnSpPr>
          <p:spPr>
            <a:xfrm>
              <a:off x="0" y="222248"/>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59" name="!!!Do not delete!!!" hidden="1"/>
            <p:cNvCxnSpPr/>
            <p:nvPr/>
          </p:nvCxnSpPr>
          <p:spPr>
            <a:xfrm>
              <a:off x="0" y="666750"/>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0" name="!!!Do not delete!!!" hidden="1"/>
            <p:cNvCxnSpPr/>
            <p:nvPr/>
          </p:nvCxnSpPr>
          <p:spPr>
            <a:xfrm>
              <a:off x="0" y="6418800"/>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1" name="!!!Do not delete!!!" hidden="1"/>
            <p:cNvCxnSpPr/>
            <p:nvPr/>
          </p:nvCxnSpPr>
          <p:spPr>
            <a:xfrm>
              <a:off x="0" y="6708775"/>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2" name="!!!Do not delete!!!" hidden="1"/>
            <p:cNvCxnSpPr/>
            <p:nvPr/>
          </p:nvCxnSpPr>
          <p:spPr>
            <a:xfrm>
              <a:off x="0" y="1710000"/>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3" name="!!!Do not delete!!!" hidden="1"/>
            <p:cNvCxnSpPr/>
            <p:nvPr/>
          </p:nvCxnSpPr>
          <p:spPr>
            <a:xfrm>
              <a:off x="548711" y="2178000"/>
              <a:ext cx="8939211"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grpSp>
          <p:nvGrpSpPr>
            <p:cNvPr id="10" name="Group 9" hidden="1"/>
            <p:cNvGrpSpPr/>
            <p:nvPr userDrawn="1"/>
          </p:nvGrpSpPr>
          <p:grpSpPr>
            <a:xfrm>
              <a:off x="8495656" y="1"/>
              <a:ext cx="236220" cy="670560"/>
              <a:chOff x="8321029" y="0"/>
              <a:chExt cx="236220" cy="719149"/>
            </a:xfrm>
          </p:grpSpPr>
          <p:cxnSp>
            <p:nvCxnSpPr>
              <p:cNvPr id="68" name="!!!Do not delete!!!" hidden="1"/>
              <p:cNvCxnSpPr>
                <a:cxnSpLocks/>
              </p:cNvCxnSpPr>
              <p:nvPr userDrawn="1"/>
            </p:nvCxnSpPr>
            <p:spPr>
              <a:xfrm>
                <a:off x="8321029" y="0"/>
                <a:ext cx="0" cy="719149"/>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9" name="!!!Do not delete!!!" hidden="1"/>
              <p:cNvCxnSpPr>
                <a:cxnSpLocks/>
              </p:cNvCxnSpPr>
              <p:nvPr userDrawn="1"/>
            </p:nvCxnSpPr>
            <p:spPr>
              <a:xfrm>
                <a:off x="8557249" y="0"/>
                <a:ext cx="0" cy="719149"/>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grpSp>
        <p:cxnSp>
          <p:nvCxnSpPr>
            <p:cNvPr id="67" name="!!!Do not delete!!!" hidden="1"/>
            <p:cNvCxnSpPr/>
            <p:nvPr userDrawn="1"/>
          </p:nvCxnSpPr>
          <p:spPr>
            <a:xfrm>
              <a:off x="0" y="574673"/>
              <a:ext cx="9269413"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sp>
          <p:nvSpPr>
            <p:cNvPr id="15" name="Rectangle 14" hidden="1"/>
            <p:cNvSpPr>
              <a:spLocks/>
            </p:cNvSpPr>
            <p:nvPr userDrawn="1"/>
          </p:nvSpPr>
          <p:spPr>
            <a:xfrm>
              <a:off x="736600" y="222248"/>
              <a:ext cx="274320" cy="274320"/>
            </a:xfrm>
            <a:prstGeom prst="rect">
              <a:avLst/>
            </a:prstGeom>
            <a:noFill/>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a:p>
          </p:txBody>
        </p:sp>
      </p:grpSp>
      <p:sp>
        <p:nvSpPr>
          <p:cNvPr id="33" name="rbStamp_Confidential" hidden="1">
            <a:extLst>
              <a:ext uri="{FF2B5EF4-FFF2-40B4-BE49-F238E27FC236}">
                <a16:creationId xmlns:a16="http://schemas.microsoft.com/office/drawing/2014/main" id="{B881ACB6-F60D-4B52-BD7C-A09DBD4F5EE1}"/>
              </a:ext>
            </a:extLst>
          </p:cNvPr>
          <p:cNvSpPr txBox="1"/>
          <p:nvPr userDrawn="1"/>
        </p:nvSpPr>
        <p:spPr>
          <a:xfrm rot="16200000">
            <a:off x="-3330000" y="3333600"/>
            <a:ext cx="6858000" cy="194400"/>
          </a:xfrm>
          <a:prstGeom prst="rect">
            <a:avLst/>
          </a:prstGeom>
          <a:solidFill>
            <a:schemeClr val="dk2"/>
          </a:solidFill>
          <a:ln w="9525">
            <a:noFill/>
          </a:ln>
        </p:spPr>
        <p:txBody>
          <a:bodyPr vert="horz" wrap="square" lIns="0" tIns="0" rIns="0" bIns="0" rtlCol="0" anchor="ctr">
            <a:noAutofit/>
          </a:bodyPr>
          <a:lstStyle/>
          <a:p>
            <a:pPr algn="ctr">
              <a:lnSpc>
                <a:spcPct val="90000"/>
              </a:lnSpc>
              <a:spcBef>
                <a:spcPts val="400"/>
              </a:spcBef>
              <a:buClr>
                <a:srgbClr val="000000"/>
              </a:buClr>
              <a:buSzPct val="100000"/>
            </a:pPr>
            <a:r>
              <a:rPr lang="en-GB" sz="1100" b="1" noProof="0">
                <a:solidFill>
                  <a:schemeClr val="lt1"/>
                </a:solidFill>
                <a:latin typeface="+mn-lt"/>
                <a:cs typeface="Arial Narrow" pitchFamily="34" charset="0"/>
              </a:rPr>
              <a:t>Confidential</a:t>
            </a:r>
          </a:p>
        </p:txBody>
      </p:sp>
      <p:sp>
        <p:nvSpPr>
          <p:cNvPr id="6" name="rbStamp_Workinprogress" hidden="1">
            <a:extLst>
              <a:ext uri="{FF2B5EF4-FFF2-40B4-BE49-F238E27FC236}">
                <a16:creationId xmlns:a16="http://schemas.microsoft.com/office/drawing/2014/main" id="{6B0DF331-0A25-46CE-B19A-1B3E25B8D090}"/>
              </a:ext>
            </a:extLst>
          </p:cNvPr>
          <p:cNvSpPr txBox="1"/>
          <p:nvPr userDrawn="1"/>
        </p:nvSpPr>
        <p:spPr>
          <a:xfrm rot="16200000">
            <a:off x="-3330000" y="3333600"/>
            <a:ext cx="6858000" cy="194400"/>
          </a:xfrm>
          <a:prstGeom prst="rect">
            <a:avLst/>
          </a:prstGeom>
          <a:solidFill>
            <a:schemeClr val="accent2"/>
          </a:solidFill>
          <a:ln w="9525">
            <a:noFill/>
          </a:ln>
        </p:spPr>
        <p:txBody>
          <a:bodyPr vert="horz" wrap="square" lIns="0" tIns="0" rIns="0" bIns="0" rtlCol="0" anchor="ctr">
            <a:noAutofit/>
          </a:bodyPr>
          <a:lstStyle/>
          <a:p>
            <a:pPr algn="ctr">
              <a:lnSpc>
                <a:spcPct val="90000"/>
              </a:lnSpc>
              <a:spcBef>
                <a:spcPts val="400"/>
              </a:spcBef>
              <a:buClr>
                <a:srgbClr val="000000"/>
              </a:buClr>
              <a:buSzPct val="100000"/>
            </a:pPr>
            <a:r>
              <a:rPr lang="ro-RO" sz="1200" b="1" noProof="0" err="1">
                <a:solidFill>
                  <a:srgbClr val="C00000"/>
                </a:solidFill>
                <a:latin typeface="+mn-lt"/>
                <a:cs typeface="Arial Narrow" pitchFamily="34" charset="0"/>
              </a:rPr>
              <a:t>Work</a:t>
            </a:r>
            <a:r>
              <a:rPr lang="ro-RO" sz="1200" b="1" noProof="0">
                <a:solidFill>
                  <a:srgbClr val="C00000"/>
                </a:solidFill>
                <a:latin typeface="+mn-lt"/>
                <a:cs typeface="Arial Narrow" pitchFamily="34" charset="0"/>
              </a:rPr>
              <a:t> in </a:t>
            </a:r>
            <a:r>
              <a:rPr lang="ro-RO" sz="1200" b="1" noProof="0" err="1">
                <a:solidFill>
                  <a:srgbClr val="C00000"/>
                </a:solidFill>
                <a:latin typeface="+mn-lt"/>
                <a:cs typeface="Arial Narrow" pitchFamily="34" charset="0"/>
              </a:rPr>
              <a:t>progress</a:t>
            </a:r>
            <a:endParaRPr lang="ro-RO" sz="1200" b="1" noProof="0">
              <a:solidFill>
                <a:srgbClr val="C00000"/>
              </a:solidFill>
              <a:latin typeface="+mn-lt"/>
              <a:cs typeface="Arial Narrow" pitchFamily="34" charset="0"/>
            </a:endParaRPr>
          </a:p>
        </p:txBody>
      </p:sp>
      <p:sp>
        <p:nvSpPr>
          <p:cNvPr id="7" name="rbStamp_Draft" hidden="1">
            <a:extLst>
              <a:ext uri="{FF2B5EF4-FFF2-40B4-BE49-F238E27FC236}">
                <a16:creationId xmlns:a16="http://schemas.microsoft.com/office/drawing/2014/main" id="{256244F5-B593-4C48-80B3-EF3570869E46}"/>
              </a:ext>
            </a:extLst>
          </p:cNvPr>
          <p:cNvSpPr txBox="1"/>
          <p:nvPr userDrawn="1"/>
        </p:nvSpPr>
        <p:spPr>
          <a:xfrm rot="16200000">
            <a:off x="-3330000" y="3333600"/>
            <a:ext cx="6858000" cy="194400"/>
          </a:xfrm>
          <a:prstGeom prst="rect">
            <a:avLst/>
          </a:prstGeom>
          <a:solidFill>
            <a:schemeClr val="accent2"/>
          </a:solidFill>
          <a:ln w="9525">
            <a:noFill/>
          </a:ln>
        </p:spPr>
        <p:txBody>
          <a:bodyPr vert="horz" wrap="square" lIns="0" tIns="0" rIns="0" bIns="0" rtlCol="0" anchor="ctr">
            <a:noAutofit/>
          </a:bodyPr>
          <a:lstStyle/>
          <a:p>
            <a:pPr algn="ctr">
              <a:lnSpc>
                <a:spcPct val="90000"/>
              </a:lnSpc>
              <a:spcBef>
                <a:spcPts val="400"/>
              </a:spcBef>
              <a:buClr>
                <a:srgbClr val="000000"/>
              </a:buClr>
              <a:buSzPct val="100000"/>
            </a:pPr>
            <a:r>
              <a:rPr lang="en-US" sz="1100" b="1" noProof="0">
                <a:solidFill>
                  <a:schemeClr val="dk1"/>
                </a:solidFill>
                <a:latin typeface="+mn-lt"/>
                <a:cs typeface="Arial Narrow" pitchFamily="34" charset="0"/>
              </a:rPr>
              <a:t>Draft</a:t>
            </a:r>
          </a:p>
        </p:txBody>
      </p:sp>
    </p:spTree>
    <p:extLst>
      <p:ext uri="{BB962C8B-B14F-4D97-AF65-F5344CB8AC3E}">
        <p14:creationId xmlns:p14="http://schemas.microsoft.com/office/powerpoint/2010/main" val="2229225058"/>
      </p:ext>
    </p:extLst>
  </p:cSld>
  <p:clrMap bg1="lt1" tx1="dk1" bg2="lt2" tx2="dk2" accent1="accent1" accent2="accent2" accent3="accent3" accent4="accent4" accent5="accent5" accent6="accent6" hlink="hlink" folHlink="folHlink"/>
  <p:sldLayoutIdLst>
    <p:sldLayoutId id="2147484767" r:id="rId1"/>
    <p:sldLayoutId id="2147484768" r:id="rId2"/>
    <p:sldLayoutId id="2147484769" r:id="rId3"/>
    <p:sldLayoutId id="2147484770" r:id="rId4"/>
    <p:sldLayoutId id="2147484773" r:id="rId5"/>
    <p:sldLayoutId id="2147484774" r:id="rId6"/>
  </p:sldLayoutIdLst>
  <p:hf sldNum="0" hdr="0" ftr="0" dt="0"/>
  <p:txStyles>
    <p:titleStyle>
      <a:lvl1pPr algn="l" defTabSz="914400" rtl="0" eaLnBrk="1" latinLnBrk="0" hangingPunct="1">
        <a:lnSpc>
          <a:spcPct val="90000"/>
        </a:lnSpc>
        <a:spcBef>
          <a:spcPct val="0"/>
        </a:spcBef>
        <a:buNone/>
        <a:defRPr lang="en-US" sz="2700" b="0" kern="1200" baseline="0" dirty="0">
          <a:solidFill>
            <a:schemeClr val="tx1"/>
          </a:solidFill>
          <a:latin typeface="+mj-lt"/>
          <a:ea typeface="+mj-ea"/>
          <a:cs typeface="+mj-cs"/>
          <a:sym typeface="+mn-lt"/>
        </a:defRPr>
      </a:lvl1pPr>
    </p:titleStyle>
    <p:body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vmlDrawing" Target="../drawings/vmlDrawing6.vml"/><Relationship Id="rId6" Type="http://schemas.openxmlformats.org/officeDocument/2006/relationships/image" Target="../media/image4.jpeg"/><Relationship Id="rId5" Type="http://schemas.openxmlformats.org/officeDocument/2006/relationships/image" Target="../media/image2.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3.e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image" Target="../media/image4.jpeg"/><Relationship Id="rId5" Type="http://schemas.openxmlformats.org/officeDocument/2006/relationships/image" Target="../media/image2.e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vmlDrawing" Target="../drawings/vmlDrawing18.vml"/><Relationship Id="rId6" Type="http://schemas.openxmlformats.org/officeDocument/2006/relationships/image" Target="../media/image14.png"/><Relationship Id="rId5" Type="http://schemas.openxmlformats.org/officeDocument/2006/relationships/image" Target="../media/image3.e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34.xml"/><Relationship Id="rId1" Type="http://schemas.openxmlformats.org/officeDocument/2006/relationships/vmlDrawing" Target="../drawings/vmlDrawing19.vml"/><Relationship Id="rId6" Type="http://schemas.openxmlformats.org/officeDocument/2006/relationships/image" Target="../media/image15.png"/><Relationship Id="rId5" Type="http://schemas.openxmlformats.org/officeDocument/2006/relationships/image" Target="../media/image3.emf"/><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image" Target="../media/image17.png"/><Relationship Id="rId5" Type="http://schemas.openxmlformats.org/officeDocument/2006/relationships/image" Target="../media/image3.emf"/><Relationship Id="rId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vmlDrawing" Target="../drawings/vmlDrawing21.vml"/><Relationship Id="rId6" Type="http://schemas.openxmlformats.org/officeDocument/2006/relationships/image" Target="../media/image18.png"/><Relationship Id="rId5" Type="http://schemas.openxmlformats.org/officeDocument/2006/relationships/image" Target="../media/image3.e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9.png"/><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3.emf"/><Relationship Id="rId5" Type="http://schemas.openxmlformats.org/officeDocument/2006/relationships/oleObject" Target="../embeddings/oleObject23.bin"/><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notesSlide" Target="../notesSlides/notesSlide1.xml"/><Relationship Id="rId10" Type="http://schemas.openxmlformats.org/officeDocument/2006/relationships/image" Target="../media/image7.jpeg"/><Relationship Id="rId4" Type="http://schemas.openxmlformats.org/officeDocument/2006/relationships/slideLayout" Target="../slideLayouts/slideLayout1.xm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image" Target="../media/image4.jpeg"/><Relationship Id="rId5" Type="http://schemas.openxmlformats.org/officeDocument/2006/relationships/image" Target="../media/image2.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3.emf"/><Relationship Id="rId2" Type="http://schemas.openxmlformats.org/officeDocument/2006/relationships/tags" Target="../tags/tag22.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emf"/><Relationship Id="rId2" Type="http://schemas.openxmlformats.org/officeDocument/2006/relationships/tags" Target="../tags/tag24.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vmlDrawing" Target="../drawings/vmlDrawing11.vml"/><Relationship Id="rId6" Type="http://schemas.openxmlformats.org/officeDocument/2006/relationships/image" Target="../media/image8.png"/><Relationship Id="rId5" Type="http://schemas.openxmlformats.org/officeDocument/2006/relationships/image" Target="../media/image3.emf"/><Relationship Id="rId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7.xml"/><Relationship Id="rId1" Type="http://schemas.openxmlformats.org/officeDocument/2006/relationships/vmlDrawing" Target="../drawings/vmlDrawing12.vml"/><Relationship Id="rId6" Type="http://schemas.openxmlformats.org/officeDocument/2006/relationships/image" Target="../media/image4.jpeg"/><Relationship Id="rId5" Type="http://schemas.openxmlformats.org/officeDocument/2006/relationships/image" Target="../media/image2.emf"/><Relationship Id="rId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vmlDrawing" Target="../drawings/vmlDrawing13.vml"/><Relationship Id="rId5" Type="http://schemas.openxmlformats.org/officeDocument/2006/relationships/image" Target="../media/image3.emf"/><Relationship Id="rId4"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3.e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8240660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867" name="think-cell Slide" r:id="rId4" imgW="216" imgH="216" progId="TCLayout.ActiveDocument.1">
                  <p:embed/>
                </p:oleObj>
              </mc:Choice>
              <mc:Fallback>
                <p:oleObj name="think-cell Slide" r:id="rId4" imgW="216" imgH="216"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4E81485-596B-4A3D-B097-CC1AA3582A8C}"/>
              </a:ext>
            </a:extLst>
          </p:cNvPr>
          <p:cNvSpPr/>
          <p:nvPr/>
        </p:nvSpPr>
        <p:spPr>
          <a:xfrm>
            <a:off x="1" y="0"/>
            <a:ext cx="9906000" cy="6858000"/>
          </a:xfrm>
          <a:prstGeom prst="rect">
            <a:avLst/>
          </a:prstGeom>
          <a:solidFill>
            <a:schemeClr val="bg1"/>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19" name="Text Placeholder 18">
            <a:extLst>
              <a:ext uri="{FF2B5EF4-FFF2-40B4-BE49-F238E27FC236}">
                <a16:creationId xmlns:a16="http://schemas.microsoft.com/office/drawing/2014/main" id="{CE780B3E-A0AF-45A7-81C1-B6101C4C2542}"/>
              </a:ext>
            </a:extLst>
          </p:cNvPr>
          <p:cNvSpPr>
            <a:spLocks noGrp="1"/>
          </p:cNvSpPr>
          <p:nvPr>
            <p:ph type="body" sz="quarter" idx="16"/>
          </p:nvPr>
        </p:nvSpPr>
        <p:spPr/>
        <p:txBody>
          <a:bodyPr/>
          <a:lstStyle/>
          <a:p>
            <a:r>
              <a:rPr lang="en-US" dirty="0"/>
              <a:t>2021 November</a:t>
            </a:r>
          </a:p>
        </p:txBody>
      </p:sp>
      <p:sp>
        <p:nvSpPr>
          <p:cNvPr id="2" name="Title 1"/>
          <p:cNvSpPr>
            <a:spLocks noGrp="1"/>
          </p:cNvSpPr>
          <p:nvPr>
            <p:ph type="title"/>
          </p:nvPr>
        </p:nvSpPr>
        <p:spPr>
          <a:xfrm>
            <a:off x="0" y="2844718"/>
            <a:ext cx="3611301" cy="1537344"/>
          </a:xfrm>
        </p:spPr>
        <p:txBody>
          <a:bodyPr vert="horz"/>
          <a:lstStyle/>
          <a:p>
            <a:r>
              <a:rPr lang="en-US" dirty="0"/>
              <a:t>Preliminary analysis on higher education</a:t>
            </a:r>
          </a:p>
        </p:txBody>
      </p:sp>
      <p:sp>
        <p:nvSpPr>
          <p:cNvPr id="13" name="Text Placeholder 12">
            <a:extLst>
              <a:ext uri="{FF2B5EF4-FFF2-40B4-BE49-F238E27FC236}">
                <a16:creationId xmlns:a16="http://schemas.microsoft.com/office/drawing/2014/main" id="{9FD23DA1-BC0C-43FC-8331-D72485DF7E56}"/>
              </a:ext>
            </a:extLst>
          </p:cNvPr>
          <p:cNvSpPr>
            <a:spLocks noGrp="1"/>
          </p:cNvSpPr>
          <p:nvPr>
            <p:ph type="body" sz="quarter" idx="18"/>
          </p:nvPr>
        </p:nvSpPr>
        <p:spPr/>
        <p:txBody>
          <a:bodyPr/>
          <a:lstStyle/>
          <a:p>
            <a:r>
              <a:rPr lang="en-US" dirty="0"/>
              <a:t>Term Project 2</a:t>
            </a:r>
          </a:p>
          <a:p>
            <a:r>
              <a:rPr lang="en-US" dirty="0"/>
              <a:t>Data Engineering 1</a:t>
            </a:r>
          </a:p>
        </p:txBody>
      </p:sp>
      <p:pic>
        <p:nvPicPr>
          <p:cNvPr id="27" name="Picture 26">
            <a:extLst>
              <a:ext uri="{FF2B5EF4-FFF2-40B4-BE49-F238E27FC236}">
                <a16:creationId xmlns:a16="http://schemas.microsoft.com/office/drawing/2014/main" id="{3BA281D7-E42D-4FDA-B0C0-EF6250807A4C}"/>
              </a:ext>
            </a:extLst>
          </p:cNvPr>
          <p:cNvPicPr>
            <a:picLocks noChangeArrowheads="1"/>
          </p:cNvPicPr>
          <p:nvPr/>
        </p:nvPicPr>
        <p:blipFill>
          <a:blip r:embed="rId6">
            <a:extLst>
              <a:ext uri="{28A0092B-C50C-407E-A947-70E740481C1C}">
                <a14:useLocalDpi xmlns:a14="http://schemas.microsoft.com/office/drawing/2010/main" val="0"/>
              </a:ext>
            </a:extLst>
          </a:blip>
          <a:srcRect l="11794" t="2204" r="24679" b="2204"/>
          <a:stretch>
            <a:fillRect/>
          </a:stretch>
        </p:blipFill>
        <p:spPr bwMode="auto">
          <a:xfrm>
            <a:off x="3688627" y="-326362"/>
            <a:ext cx="6762938" cy="6762938"/>
          </a:xfrm>
          <a:custGeom>
            <a:avLst/>
            <a:gdLst>
              <a:gd name="connsiteX0" fmla="*/ 3381469 w 6762938"/>
              <a:gd name="connsiteY0" fmla="*/ 0 h 6762938"/>
              <a:gd name="connsiteX1" fmla="*/ 6762938 w 6762938"/>
              <a:gd name="connsiteY1" fmla="*/ 3381469 h 6762938"/>
              <a:gd name="connsiteX2" fmla="*/ 3381469 w 6762938"/>
              <a:gd name="connsiteY2" fmla="*/ 6762938 h 6762938"/>
              <a:gd name="connsiteX3" fmla="*/ 0 w 6762938"/>
              <a:gd name="connsiteY3" fmla="*/ 3381469 h 6762938"/>
              <a:gd name="connsiteX4" fmla="*/ 3381469 w 6762938"/>
              <a:gd name="connsiteY4" fmla="*/ 0 h 676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938" h="6762938">
                <a:moveTo>
                  <a:pt x="3381469" y="0"/>
                </a:moveTo>
                <a:cubicBezTo>
                  <a:pt x="5249003" y="0"/>
                  <a:pt x="6762938" y="1513935"/>
                  <a:pt x="6762938" y="3381469"/>
                </a:cubicBezTo>
                <a:cubicBezTo>
                  <a:pt x="6762938" y="5249003"/>
                  <a:pt x="5249003" y="6762938"/>
                  <a:pt x="3381469" y="6762938"/>
                </a:cubicBezTo>
                <a:cubicBezTo>
                  <a:pt x="1513935" y="6762938"/>
                  <a:pt x="0" y="5249003"/>
                  <a:pt x="0" y="3381469"/>
                </a:cubicBezTo>
                <a:cubicBezTo>
                  <a:pt x="0" y="1513935"/>
                  <a:pt x="1513935" y="0"/>
                  <a:pt x="338146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531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8"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err="1">
                <a:solidFill>
                  <a:schemeClr val="tx2"/>
                </a:solidFill>
                <a:latin typeface="+mn-lt"/>
                <a:cs typeface="+mn-cs"/>
                <a:sym typeface="+mn-lt"/>
              </a:rPr>
              <a:t>Knime</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workflow</a:t>
            </a:r>
            <a:r>
              <a:rPr lang="hu-HU" sz="2100" b="0" dirty="0">
                <a:solidFill>
                  <a:schemeClr val="tx2"/>
                </a:solidFill>
                <a:latin typeface="+mn-lt"/>
                <a:cs typeface="+mn-cs"/>
                <a:sym typeface="+mn-lt"/>
              </a:rPr>
              <a:t> – </a:t>
            </a:r>
            <a:r>
              <a:rPr lang="hu-HU" sz="2100" b="0" dirty="0" err="1">
                <a:solidFill>
                  <a:schemeClr val="tx2"/>
                </a:solidFill>
                <a:latin typeface="+mn-lt"/>
                <a:cs typeface="+mn-cs"/>
                <a:sym typeface="+mn-lt"/>
              </a:rPr>
              <a:t>API</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Use World Bank API to get R&amp;D expenditure</a:t>
            </a:r>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2126223"/>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Join out </a:t>
            </a:r>
            <a:r>
              <a:rPr lang="en-US" sz="1500" b="0" dirty="0" err="1">
                <a:latin typeface="+mj-lt"/>
                <a:sym typeface="+mn-lt"/>
              </a:rPr>
              <a:t>datatable</a:t>
            </a:r>
            <a:r>
              <a:rPr lang="en-US" sz="1500" b="0" dirty="0">
                <a:latin typeface="+mj-lt"/>
                <a:sym typeface="+mn-lt"/>
              </a:rPr>
              <a:t> and country codes (needed for API)</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Create URLs</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Group by country to save time</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GET API request</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Extract values from JSON</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Merge it into our </a:t>
            </a:r>
            <a:r>
              <a:rPr lang="en-US" sz="1500" b="0" dirty="0" err="1">
                <a:latin typeface="+mj-lt"/>
                <a:sym typeface="+mn-lt"/>
              </a:rPr>
              <a:t>datatable</a:t>
            </a:r>
            <a:endParaRPr lang="en-US" sz="1500" b="0" dirty="0">
              <a:latin typeface="+mj-lt"/>
              <a:sym typeface="+mn-lt"/>
            </a:endParaRP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sp>
        <p:nvSpPr>
          <p:cNvPr id="12" name="RbNavigator">
            <a:extLst>
              <a:ext uri="{FF2B5EF4-FFF2-40B4-BE49-F238E27FC236}">
                <a16:creationId xmlns:a16="http://schemas.microsoft.com/office/drawing/2014/main" id="{6026E40D-4AEA-49ED-924F-879277292E72}"/>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13" name="RbSticker">
            <a:extLst>
              <a:ext uri="{FF2B5EF4-FFF2-40B4-BE49-F238E27FC236}">
                <a16:creationId xmlns:a16="http://schemas.microsoft.com/office/drawing/2014/main" id="{5F0673A0-3C07-47E6-ADE3-71B5136BBD07}"/>
              </a:ext>
            </a:extLst>
          </p:cNvPr>
          <p:cNvSpPr txBox="1"/>
          <p:nvPr/>
        </p:nvSpPr>
        <p:spPr>
          <a:xfrm>
            <a:off x="1081088" y="260349"/>
            <a:ext cx="2326021"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pic>
        <p:nvPicPr>
          <p:cNvPr id="14" name="Picture 6" descr="Nincs elérhető leírás.">
            <a:extLst>
              <a:ext uri="{FF2B5EF4-FFF2-40B4-BE49-F238E27FC236}">
                <a16:creationId xmlns:a16="http://schemas.microsoft.com/office/drawing/2014/main" id="{52CFE02B-624B-4852-BCBF-4E1D417060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162" y="2285902"/>
            <a:ext cx="6122769" cy="256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0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8"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err="1">
                <a:solidFill>
                  <a:schemeClr val="tx2"/>
                </a:solidFill>
                <a:latin typeface="+mn-lt"/>
                <a:cs typeface="+mn-cs"/>
                <a:sym typeface="+mn-lt"/>
              </a:rPr>
              <a:t>Knime</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workflow</a:t>
            </a:r>
            <a:r>
              <a:rPr lang="hu-HU" sz="2100" b="0" dirty="0">
                <a:solidFill>
                  <a:schemeClr val="tx2"/>
                </a:solidFill>
                <a:latin typeface="+mn-lt"/>
                <a:cs typeface="+mn-cs"/>
                <a:sym typeface="+mn-lt"/>
              </a:rPr>
              <a:t> – </a:t>
            </a:r>
            <a:r>
              <a:rPr lang="hu-HU" sz="2100" b="0" dirty="0" err="1">
                <a:solidFill>
                  <a:schemeClr val="tx2"/>
                </a:solidFill>
                <a:latin typeface="+mn-lt"/>
                <a:cs typeface="+mn-cs"/>
                <a:sym typeface="+mn-lt"/>
              </a:rPr>
              <a:t>Visualisatios</a:t>
            </a:r>
            <a:r>
              <a:rPr lang="hu-HU" sz="2100" b="0" dirty="0">
                <a:solidFill>
                  <a:schemeClr val="tx2"/>
                </a:solidFill>
                <a:latin typeface="+mn-lt"/>
                <a:cs typeface="+mn-cs"/>
                <a:sym typeface="+mn-lt"/>
              </a:rPr>
              <a:t> &amp; </a:t>
            </a:r>
            <a:r>
              <a:rPr lang="hu-HU" sz="2100" b="0" dirty="0" err="1">
                <a:solidFill>
                  <a:schemeClr val="tx2"/>
                </a:solidFill>
                <a:latin typeface="+mn-lt"/>
                <a:cs typeface="+mn-cs"/>
                <a:sym typeface="+mn-lt"/>
              </a:rPr>
              <a:t>analysis</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a:t>We prepared three workflows to generate visuals</a:t>
            </a:r>
            <a:endParaRPr lang="en-US" dirty="0"/>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4748759" y="2038207"/>
            <a:ext cx="4583199" cy="830997"/>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This workflow creates two visualizations; university ranking by the % of international students and by the % of female students. The row filter node only flows through the data points for higher education from the overall dataset.</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4535504" y="2038207"/>
            <a:ext cx="155575" cy="1608250"/>
            <a:chOff x="698500" y="623133"/>
            <a:chExt cx="155575" cy="1344534"/>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623133"/>
              <a:ext cx="0" cy="1344534"/>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sp>
        <p:nvSpPr>
          <p:cNvPr id="12" name="RbNavigator">
            <a:extLst>
              <a:ext uri="{FF2B5EF4-FFF2-40B4-BE49-F238E27FC236}">
                <a16:creationId xmlns:a16="http://schemas.microsoft.com/office/drawing/2014/main" id="{F7181DD2-DBA9-4367-9C85-A3CADA8DE307}"/>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13" name="RbSticker">
            <a:extLst>
              <a:ext uri="{FF2B5EF4-FFF2-40B4-BE49-F238E27FC236}">
                <a16:creationId xmlns:a16="http://schemas.microsoft.com/office/drawing/2014/main" id="{8CD29364-8B59-42D3-AD3C-D0A8BEB37FDB}"/>
              </a:ext>
            </a:extLst>
          </p:cNvPr>
          <p:cNvSpPr txBox="1"/>
          <p:nvPr/>
        </p:nvSpPr>
        <p:spPr>
          <a:xfrm>
            <a:off x="1081088" y="260349"/>
            <a:ext cx="2326021"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pic>
        <p:nvPicPr>
          <p:cNvPr id="96264" name="Picture 8" descr="Nincs elérhető leírás.">
            <a:extLst>
              <a:ext uri="{FF2B5EF4-FFF2-40B4-BE49-F238E27FC236}">
                <a16:creationId xmlns:a16="http://schemas.microsoft.com/office/drawing/2014/main" id="{19513E74-23B4-482D-8A6D-D9B7665BDF72}"/>
              </a:ext>
            </a:extLst>
          </p:cNvPr>
          <p:cNvPicPr>
            <a:picLocks noChangeArrowheads="1"/>
          </p:cNvPicPr>
          <p:nvPr/>
        </p:nvPicPr>
        <p:blipFill rotWithShape="1">
          <a:blip r:embed="rId6">
            <a:extLst>
              <a:ext uri="{28A0092B-C50C-407E-A947-70E740481C1C}">
                <a14:useLocalDpi xmlns:a14="http://schemas.microsoft.com/office/drawing/2010/main" val="0"/>
              </a:ext>
            </a:extLst>
          </a:blip>
          <a:srcRect t="7228" b="7228"/>
          <a:stretch/>
        </p:blipFill>
        <p:spPr bwMode="auto">
          <a:xfrm>
            <a:off x="707490" y="3807036"/>
            <a:ext cx="3583850" cy="1408762"/>
          </a:xfrm>
          <a:prstGeom prst="rect">
            <a:avLst/>
          </a:prstGeom>
          <a:noFill/>
          <a:extLst>
            <a:ext uri="{909E8E84-426E-40DD-AFC4-6F175D3DCCD1}">
              <a14:hiddenFill xmlns:a14="http://schemas.microsoft.com/office/drawing/2010/main">
                <a:solidFill>
                  <a:srgbClr val="FFFFFF"/>
                </a:solidFill>
              </a14:hiddenFill>
            </a:ext>
          </a:extLst>
        </p:spPr>
      </p:pic>
      <p:pic>
        <p:nvPicPr>
          <p:cNvPr id="96266" name="Picture 10" descr="Nincs elérhető leírás.">
            <a:extLst>
              <a:ext uri="{FF2B5EF4-FFF2-40B4-BE49-F238E27FC236}">
                <a16:creationId xmlns:a16="http://schemas.microsoft.com/office/drawing/2014/main" id="{1EAFBEF1-3179-4CE9-990E-1987B2F04D8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490" y="5226990"/>
            <a:ext cx="3583850" cy="140876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RightFollow218">
            <a:extLst>
              <a:ext uri="{FF2B5EF4-FFF2-40B4-BE49-F238E27FC236}">
                <a16:creationId xmlns:a16="http://schemas.microsoft.com/office/drawing/2014/main" id="{E531A8F1-9204-4211-9528-1D70A83C0D5B}"/>
              </a:ext>
            </a:extLst>
          </p:cNvPr>
          <p:cNvGrpSpPr/>
          <p:nvPr/>
        </p:nvGrpSpPr>
        <p:grpSpPr>
          <a:xfrm>
            <a:off x="4528113" y="3803466"/>
            <a:ext cx="155575" cy="1344534"/>
            <a:chOff x="698500" y="623133"/>
            <a:chExt cx="155575" cy="1344534"/>
          </a:xfrm>
        </p:grpSpPr>
        <p:cxnSp>
          <p:nvCxnSpPr>
            <p:cNvPr id="20" name="VLine16">
              <a:extLst>
                <a:ext uri="{FF2B5EF4-FFF2-40B4-BE49-F238E27FC236}">
                  <a16:creationId xmlns:a16="http://schemas.microsoft.com/office/drawing/2014/main" id="{9714882A-E7BD-40B7-A6A9-B20552AE4840}"/>
                </a:ext>
              </a:extLst>
            </p:cNvPr>
            <p:cNvCxnSpPr/>
            <p:nvPr/>
          </p:nvCxnSpPr>
          <p:spPr>
            <a:xfrm>
              <a:off x="756180" y="623133"/>
              <a:ext cx="0" cy="1344534"/>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21" name="IsoscelesTriangle17">
              <a:extLst>
                <a:ext uri="{FF2B5EF4-FFF2-40B4-BE49-F238E27FC236}">
                  <a16:creationId xmlns:a16="http://schemas.microsoft.com/office/drawing/2014/main" id="{8FFFF767-ED2F-4F51-AAAD-8BA5F173D149}"/>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grpSp>
        <p:nvGrpSpPr>
          <p:cNvPr id="22" name="RightFollow218">
            <a:extLst>
              <a:ext uri="{FF2B5EF4-FFF2-40B4-BE49-F238E27FC236}">
                <a16:creationId xmlns:a16="http://schemas.microsoft.com/office/drawing/2014/main" id="{AC4EDA0C-B605-4485-A14A-FFF9078AF62C}"/>
              </a:ext>
            </a:extLst>
          </p:cNvPr>
          <p:cNvGrpSpPr/>
          <p:nvPr/>
        </p:nvGrpSpPr>
        <p:grpSpPr>
          <a:xfrm>
            <a:off x="4528113" y="5220668"/>
            <a:ext cx="155575" cy="1344534"/>
            <a:chOff x="698500" y="623133"/>
            <a:chExt cx="155575" cy="1344534"/>
          </a:xfrm>
        </p:grpSpPr>
        <p:cxnSp>
          <p:nvCxnSpPr>
            <p:cNvPr id="23" name="VLine16">
              <a:extLst>
                <a:ext uri="{FF2B5EF4-FFF2-40B4-BE49-F238E27FC236}">
                  <a16:creationId xmlns:a16="http://schemas.microsoft.com/office/drawing/2014/main" id="{334ED700-0291-4A7F-9F10-AE01F39F2C5E}"/>
                </a:ext>
              </a:extLst>
            </p:cNvPr>
            <p:cNvCxnSpPr/>
            <p:nvPr/>
          </p:nvCxnSpPr>
          <p:spPr>
            <a:xfrm>
              <a:off x="756180" y="623133"/>
              <a:ext cx="0" cy="1344534"/>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24" name="IsoscelesTriangle17">
              <a:extLst>
                <a:ext uri="{FF2B5EF4-FFF2-40B4-BE49-F238E27FC236}">
                  <a16:creationId xmlns:a16="http://schemas.microsoft.com/office/drawing/2014/main" id="{86E48670-FFE2-432D-9AE9-BCF4893D00B6}"/>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sp>
        <p:nvSpPr>
          <p:cNvPr id="25" name="RBContent11">
            <a:extLst>
              <a:ext uri="{FF2B5EF4-FFF2-40B4-BE49-F238E27FC236}">
                <a16:creationId xmlns:a16="http://schemas.microsoft.com/office/drawing/2014/main" id="{756CF974-2E38-410E-873D-2CCF15F7E6C6}"/>
              </a:ext>
            </a:extLst>
          </p:cNvPr>
          <p:cNvSpPr txBox="1">
            <a:spLocks/>
          </p:cNvSpPr>
          <p:nvPr/>
        </p:nvSpPr>
        <p:spPr>
          <a:xfrm>
            <a:off x="4801753" y="3803466"/>
            <a:ext cx="4583199" cy="1038746"/>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sz="1500" b="0" dirty="0">
                <a:latin typeface="+mj-lt"/>
              </a:rPr>
              <a:t>This workflow creates a Sunburst Chart to visualize the percentage of public or private expenditure by each country in the year 2011. This is an interactive chart to let the viewer have freedom in bisecting the public vs private spending in elementary vs higher education. </a:t>
            </a:r>
            <a:endParaRPr lang="en-US" sz="1500" b="0" dirty="0">
              <a:latin typeface="+mj-lt"/>
              <a:sym typeface="+mn-lt"/>
            </a:endParaRPr>
          </a:p>
        </p:txBody>
      </p:sp>
      <p:sp>
        <p:nvSpPr>
          <p:cNvPr id="26" name="RBContent11">
            <a:extLst>
              <a:ext uri="{FF2B5EF4-FFF2-40B4-BE49-F238E27FC236}">
                <a16:creationId xmlns:a16="http://schemas.microsoft.com/office/drawing/2014/main" id="{289619DD-142C-4935-BC0D-C9B84B87538C}"/>
              </a:ext>
            </a:extLst>
          </p:cNvPr>
          <p:cNvSpPr txBox="1">
            <a:spLocks/>
          </p:cNvSpPr>
          <p:nvPr/>
        </p:nvSpPr>
        <p:spPr>
          <a:xfrm>
            <a:off x="4746287" y="5204249"/>
            <a:ext cx="4638659" cy="1454244"/>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This workflow creates a scatter plot and run a linear regression on university score and R&amp;D expenditure as % of GDP. The scatterplot is interactive and the regression learner gives us back the parameter estimates. Our hypothesis was that there is a positive relationship between them, however, we found that there is no significant relationship between university score and R&amp;D.</a:t>
            </a:r>
          </a:p>
        </p:txBody>
      </p:sp>
      <p:pic>
        <p:nvPicPr>
          <p:cNvPr id="3" name="Picture 2" descr="Timeline&#10;&#10;Description automatically generated">
            <a:extLst>
              <a:ext uri="{FF2B5EF4-FFF2-40B4-BE49-F238E27FC236}">
                <a16:creationId xmlns:a16="http://schemas.microsoft.com/office/drawing/2014/main" id="{012A010F-8390-4A16-9926-6A329AD631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491" y="2021723"/>
            <a:ext cx="3583849" cy="1682639"/>
          </a:xfrm>
          <a:prstGeom prst="rect">
            <a:avLst/>
          </a:prstGeom>
        </p:spPr>
      </p:pic>
    </p:spTree>
    <p:extLst>
      <p:ext uri="{BB962C8B-B14F-4D97-AF65-F5344CB8AC3E}">
        <p14:creationId xmlns:p14="http://schemas.microsoft.com/office/powerpoint/2010/main" val="244605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7811718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981" name="think-cell Slide" r:id="rId4" imgW="216" imgH="216" progId="TCLayout.ActiveDocument.1">
                  <p:embed/>
                </p:oleObj>
              </mc:Choice>
              <mc:Fallback>
                <p:oleObj name="think-cell Slide" r:id="rId4" imgW="216" imgH="216"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4E81485-596B-4A3D-B097-CC1AA3582A8C}"/>
              </a:ext>
            </a:extLst>
          </p:cNvPr>
          <p:cNvSpPr/>
          <p:nvPr/>
        </p:nvSpPr>
        <p:spPr>
          <a:xfrm>
            <a:off x="1" y="0"/>
            <a:ext cx="9906000" cy="6858000"/>
          </a:xfrm>
          <a:prstGeom prst="rect">
            <a:avLst/>
          </a:prstGeom>
          <a:solidFill>
            <a:schemeClr val="bg1"/>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19" name="Text Placeholder 18">
            <a:extLst>
              <a:ext uri="{FF2B5EF4-FFF2-40B4-BE49-F238E27FC236}">
                <a16:creationId xmlns:a16="http://schemas.microsoft.com/office/drawing/2014/main" id="{CE780B3E-A0AF-45A7-81C1-B6101C4C2542}"/>
              </a:ext>
            </a:extLst>
          </p:cNvPr>
          <p:cNvSpPr>
            <a:spLocks noGrp="1"/>
          </p:cNvSpPr>
          <p:nvPr>
            <p:ph type="body" sz="quarter" idx="16"/>
          </p:nvPr>
        </p:nvSpPr>
        <p:spPr/>
        <p:txBody>
          <a:bodyPr/>
          <a:lstStyle/>
          <a:p>
            <a:r>
              <a:rPr lang="en-US" dirty="0"/>
              <a:t>2021 November</a:t>
            </a:r>
          </a:p>
        </p:txBody>
      </p:sp>
      <p:sp>
        <p:nvSpPr>
          <p:cNvPr id="2" name="Title 1"/>
          <p:cNvSpPr>
            <a:spLocks noGrp="1"/>
          </p:cNvSpPr>
          <p:nvPr>
            <p:ph type="title"/>
          </p:nvPr>
        </p:nvSpPr>
        <p:spPr>
          <a:xfrm>
            <a:off x="0" y="3357166"/>
            <a:ext cx="3611301" cy="1024896"/>
          </a:xfrm>
        </p:spPr>
        <p:txBody>
          <a:bodyPr vert="horz"/>
          <a:lstStyle/>
          <a:p>
            <a:r>
              <a:rPr lang="en-US" dirty="0"/>
              <a:t>Overview of key results</a:t>
            </a:r>
          </a:p>
        </p:txBody>
      </p:sp>
      <p:pic>
        <p:nvPicPr>
          <p:cNvPr id="27" name="Picture 26">
            <a:extLst>
              <a:ext uri="{FF2B5EF4-FFF2-40B4-BE49-F238E27FC236}">
                <a16:creationId xmlns:a16="http://schemas.microsoft.com/office/drawing/2014/main" id="{3BA281D7-E42D-4FDA-B0C0-EF6250807A4C}"/>
              </a:ext>
            </a:extLst>
          </p:cNvPr>
          <p:cNvPicPr>
            <a:picLocks noChangeArrowheads="1"/>
          </p:cNvPicPr>
          <p:nvPr/>
        </p:nvPicPr>
        <p:blipFill>
          <a:blip r:embed="rId6">
            <a:extLst>
              <a:ext uri="{28A0092B-C50C-407E-A947-70E740481C1C}">
                <a14:useLocalDpi xmlns:a14="http://schemas.microsoft.com/office/drawing/2010/main" val="0"/>
              </a:ext>
            </a:extLst>
          </a:blip>
          <a:srcRect l="11794" t="2204" r="24679" b="2204"/>
          <a:stretch>
            <a:fillRect/>
          </a:stretch>
        </p:blipFill>
        <p:spPr bwMode="auto">
          <a:xfrm>
            <a:off x="3688627" y="-326362"/>
            <a:ext cx="6762938" cy="6762938"/>
          </a:xfrm>
          <a:custGeom>
            <a:avLst/>
            <a:gdLst>
              <a:gd name="connsiteX0" fmla="*/ 3381469 w 6762938"/>
              <a:gd name="connsiteY0" fmla="*/ 0 h 6762938"/>
              <a:gd name="connsiteX1" fmla="*/ 6762938 w 6762938"/>
              <a:gd name="connsiteY1" fmla="*/ 3381469 h 6762938"/>
              <a:gd name="connsiteX2" fmla="*/ 3381469 w 6762938"/>
              <a:gd name="connsiteY2" fmla="*/ 6762938 h 6762938"/>
              <a:gd name="connsiteX3" fmla="*/ 0 w 6762938"/>
              <a:gd name="connsiteY3" fmla="*/ 3381469 h 6762938"/>
              <a:gd name="connsiteX4" fmla="*/ 3381469 w 6762938"/>
              <a:gd name="connsiteY4" fmla="*/ 0 h 676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938" h="6762938">
                <a:moveTo>
                  <a:pt x="3381469" y="0"/>
                </a:moveTo>
                <a:cubicBezTo>
                  <a:pt x="5249003" y="0"/>
                  <a:pt x="6762938" y="1513935"/>
                  <a:pt x="6762938" y="3381469"/>
                </a:cubicBezTo>
                <a:cubicBezTo>
                  <a:pt x="6762938" y="5249003"/>
                  <a:pt x="5249003" y="6762938"/>
                  <a:pt x="3381469" y="6762938"/>
                </a:cubicBezTo>
                <a:cubicBezTo>
                  <a:pt x="1513935" y="6762938"/>
                  <a:pt x="0" y="5249003"/>
                  <a:pt x="0" y="3381469"/>
                </a:cubicBezTo>
                <a:cubicBezTo>
                  <a:pt x="0" y="1513935"/>
                  <a:pt x="1513935" y="0"/>
                  <a:pt x="338146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46"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a:solidFill>
                  <a:schemeClr val="tx2"/>
                </a:solidFill>
                <a:latin typeface="+mn-lt"/>
                <a:cs typeface="+mn-cs"/>
                <a:sym typeface="+mn-lt"/>
              </a:rPr>
              <a:t>Total </a:t>
            </a:r>
            <a:r>
              <a:rPr lang="hu-HU" sz="2100" b="0" dirty="0" err="1">
                <a:solidFill>
                  <a:schemeClr val="tx2"/>
                </a:solidFill>
                <a:latin typeface="+mn-lt"/>
                <a:cs typeface="+mn-cs"/>
                <a:sym typeface="+mn-lt"/>
              </a:rPr>
              <a:t>score</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by</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R&amp;D</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expenditure</a:t>
            </a:r>
            <a:r>
              <a:rPr lang="hu-HU" sz="2100" b="0" dirty="0">
                <a:solidFill>
                  <a:schemeClr val="tx2"/>
                </a:solidFill>
                <a:latin typeface="+mn-lt"/>
                <a:cs typeface="+mn-cs"/>
                <a:sym typeface="+mn-lt"/>
              </a:rPr>
              <a:t> per country – </a:t>
            </a:r>
            <a:r>
              <a:rPr lang="hu-HU" sz="2100" b="0" dirty="0" err="1">
                <a:solidFill>
                  <a:schemeClr val="tx2"/>
                </a:solidFill>
                <a:latin typeface="+mn-lt"/>
                <a:cs typeface="+mn-cs"/>
                <a:sym typeface="+mn-lt"/>
              </a:rPr>
              <a:t>Scatterplot</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Scatterplot</a:t>
            </a:r>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1764586"/>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R&amp;D is country level while Total score is university level</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At first glance we cannot see a clear relationship</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Next step: make a regression and check correlation</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pic>
        <p:nvPicPr>
          <p:cNvPr id="2" name="Picture 1">
            <a:extLst>
              <a:ext uri="{FF2B5EF4-FFF2-40B4-BE49-F238E27FC236}">
                <a16:creationId xmlns:a16="http://schemas.microsoft.com/office/drawing/2014/main" id="{88618A89-65E5-45FC-A0FB-921966B1F23D}"/>
              </a:ext>
            </a:extLst>
          </p:cNvPr>
          <p:cNvPicPr>
            <a:picLocks noChangeAspect="1"/>
          </p:cNvPicPr>
          <p:nvPr/>
        </p:nvPicPr>
        <p:blipFill>
          <a:blip r:embed="rId6"/>
          <a:stretch>
            <a:fillRect/>
          </a:stretch>
        </p:blipFill>
        <p:spPr>
          <a:xfrm>
            <a:off x="736600" y="2252633"/>
            <a:ext cx="5909186" cy="4057631"/>
          </a:xfrm>
          <a:prstGeom prst="rect">
            <a:avLst/>
          </a:prstGeom>
        </p:spPr>
      </p:pic>
      <p:sp>
        <p:nvSpPr>
          <p:cNvPr id="12" name="RbNavigator">
            <a:extLst>
              <a:ext uri="{FF2B5EF4-FFF2-40B4-BE49-F238E27FC236}">
                <a16:creationId xmlns:a16="http://schemas.microsoft.com/office/drawing/2014/main" id="{4B7C4701-905A-4B5D-9488-D147A22C4170}"/>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13" name="RbSticker">
            <a:extLst>
              <a:ext uri="{FF2B5EF4-FFF2-40B4-BE49-F238E27FC236}">
                <a16:creationId xmlns:a16="http://schemas.microsoft.com/office/drawing/2014/main" id="{FA70E172-C6F1-4268-9155-D0C6C150CB1A}"/>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sp>
        <p:nvSpPr>
          <p:cNvPr id="3" name="AutoShape 13" descr="data:image/png;base64,iVBORw0KGgoAAAANSUhEUgAABCkAAADMCAYAAABeMPlFAAAAAXNSR0IArs4c6QAAAARnQU1BAACxjwv8YQUAAAAJcEhZcwAADsMAAA7DAcdvqGQAAKXxSURBVHhe7N0FnF1nnfj/z3Wde8fdfZKJuydtUqUCxaFFFtldYIXlt7Cw+OJSfHGoQKk7jbVp3GUiM5lkMu4u1/X/nDuTNtbS8ocyZb/v9rxy5/g59zz3+zzPec5zdHEFIYQQQgghhBBCiL8x/dS/QgghhBBCCCGEEH9TUkkhhBBCCCGEEEKIaUEqKYQQQgghhBBCCDEtSCWFEEIIIYQQQgghpgWppBBCCCGEEEIIIcS0cMnbPfppOXSCU4eb6NbpEmPi8VzKF9Yya0ExmbEweM6wZ/sIutx8yrRxibleRqCXnnMdHDwaZsabFpIX76TlaB89HidV180iR81imJzzysJj+AfO8eyWCQrX1VKUGcar1ndYra/mNrU+mxnb1KzTVqCH7qZODtdFmKH2OddqunyfPec4dbSfPn8SVdfUkq1Gvex5ea3EQjBxhl3Pn6Slbxz/1Ojz4vF0sksrWbihNvFdvu5rvWLBxPHu3DaKuaSIsjmFpE9NEkIIIYQQQgjx1zVVpoypYYSuU3s5tGsPew400NAwOdTt3MaOXYfYf24QfzxMfOwku5/cxd7DrQxMLvzyAr101x/kyXv30OQP4Q9PMNLbT1fnMF41+U++/1SrpOg5wtN3Pc/x9iFGoz58IwO0NfUxHokRmZptWvP3qHN7gCd/N3kOAlOjLxJR56XnVZyX14pWSTF2gp2Pb2LTpl0cnLouzg8n9u1i9/O7eO5UT+L7iE4t9roVV2khNExPay/9Q57LKmWEEEIIIYQQQvz1TLWkCEL0EPd8/Fecc61gxrv/gbdWTc4wuPOH3P3sIE3WJXz835aRfvYxfvzdVpi9mPXvv4p5biumaADvhJ9gOJqo7tDp9ZgdKdjNqtDad5ADG3fzq/sC3Pijf2B5oQt3JE4sasDqtmHS5o/48foC+IJalYPWgsOM3W3HatYRH2um+9AzfOnLPSz8f29hzZoqigyqHOmLY0txYNLr0KuicSSklh/zoYrUqoBvwGxTy9utWHTq8MJexrxBQqoQrbVP0OvNONSy5sSyV6LWF1TrGz+/PjNWhw2b3YxRqz5Qx+tR249rBfh4mEB4cimzw43NYsZ8aROIkSMc3LyXX9wV4Lbf/SOL1bZTpia9IBbE7wsTiRmwuKbO6Z/chlaVEVbH7SUYihDRjs1gxpl8/rxos6jvJBJgfMxPRH3V2hIGkwWz3YXDrM62tl218qA693q1hlBk8txbzMbJlhwRD3Q/yde+0Ip91Uo2vG8VM7TxU8bqHmLTlv3c3bqQr3z9ViqcFuwve/7OU9v0+tUxBwlrrXbUfpvV1WO0WNVgwqT2a9wbRR8PEY3p0ZmsOLTzctnxWnCm2DGpdSSONxYhGvIx6gkRSzQSMmJS63S4Jq+1hGiQYMDPuDrfk67w/U5E0ZnNWM6Pe7ntxsKEQmp6QB2pwU8gFFf7PHmeLQ4XdrXhyXZJQgghhBBCCCFezmQlRdQPfU/z3S+eJjZnCes/tIG5U6XJWPAwW365jUOnPBT+43IGvvh9dnaPMWCsZvZVN/KBz13HrL4t/PLOJ9h5opMRVWizJKWx6EM/5O0L+ul94n4e/vUW9vpVgc29lvf+WwGBliAjAxlc+8U3Mkttw9T4MPc8upXfb29Vf1mIxRbxri+/g6sXm/Hv2cTv//u3PDuhCtjOpVz7lioqC0wc+INW6XEHc1VBMZlOmvZu5Q9fuI+Dej2BWDbzb30rb3jL9axwTcCJe/jcXXs4eHYo8XiCK30FH/7hHSxILHslHZzd8yz3f/E+Dqj1BWNzuPo9t3DrO5dRGfWpc7WFH98XxDdyGELHeO7EZFXHnHd9mVvWLWRZXuLPF72SSoqBHTx532nqR7O45jMbqFXb+Lnahn/kEPFQ3QvbmDu1jaWJbQTVcJKHPv1rth45RyuZuDPUsf1YHZsqlLu1WfydDDVu4ptffoKzXrU+9f1k1Kxg5e3/ze3q5NtGdvDEptPs3HsWV/gM+zuX8I4vv5N1C4rJ1Zb/E5UUscED7Nu4l18/pOMdd38wsd1kdf7O7NzC/f9zf+L8hWJz2fD+W7nlbUuomFoOGtjx64d58oFdnDDZiOctZr5hiNK11zBzaQ2Vozv5xm97SAocomsoFUfttdzx39dSywke+dSveO5YizreLJKzV/KPP7qdeU7r5PEONdJ74H4+9vODeAIR9X2XMWPVNdzxmZvVslqVhdK+nR1bnuJrD53U/lLX2zw2/IPav7cupkI7XnXuf/CtThwrlrD6LWpcou3LSR745K94tq6FNrXdlJxV6hrStmvBPXqcwwdOc9/T48zPfZytdWF6RnRkzlzNqnf/V+I8W6bFsztCCCGEEEIIMb0ZvqAkbvOa4vQc30ND+xDd4WSqa7KxqtF6YxLJWUWUz6qmrCCX0lQPHW1OcuYt5eq3z6XK0sHWb25hvHQF8667gRtX1jA3L8bRp/twVeaRV2jDEY3T3pnJho+/iZWlIQZP9NM9bKHiumqyaWLnXScZspQw/603c/2iucw0HuXQhAujOYPZuU7c9gANJ10sfsf1rF2ehq23l4N7vVS9cQG5dh89uzdyaP9ZRue+jzfdtJp1xQEGR4KcHQ5Qkj/K5jvrsSxdzYo3XMu66gzy4id4qi+bqgwX2UmWxIm4UH/dVo4dOcbJrFu5/S3XsK7ER+/QOPV9BqoqUrCOn+L5p57nrD+FlIW38M7rlrMqe5SjHRYMziTKStQ8U+tK0PqkONfJkak+Ka7Yj4bnDHX7O2kftVGxvoKc8Xq2a9sIpJK6QG3jWm0bIxzusKptuNQ2kjF4Rzn7xHfZ4a+leNn1vGFpLjnq2J7syaYm00VW0ggdJ46w+bd16Da8nfUb1rJhUR7p8RAnt/eTtaoEV6iZ+t37aOiMkrrhQ7z5uvnMq8klTe1jouXBC31SjGIqKqRsXhEZiR2e5G0/ysmTZ9jnyWfDdbVkWYyMHNvE0WMnOJ2tzt9bNzDP3UaHL0pXKI0lRYmqBFqf+zX7OnREa97A7TcvZVVqB4fr+vCmllFakUn6WB1/fHAbutk3sejq67hmZSW5tjAdj3+HnYE5lK5Qx7skm+zYKXW8WczMcpHpHKHtRAPbHuwn/443c+26tSzJCRIN97FrMJNV6pyZDe0c3VjP6SYrNe95MzetWsUcZ4vav5i67tNYnK++OfX9bn1mAF1+PiVzC3F7hjnz+LfZobZbprZ725piqhydPLA/SF5+KunmQXpOHWTbc0cZqr6VDVddw3Uz3VhjQXY3G1m4MAe7UT/ZMkUIIYQQQgghxEuavD2vU8UnWzFzN1zF2rkpODu289uf/5yfq+FnP3uK/Z1B9GU1FLrSqZxbRJo7h7yiIspnqs+mVHJmL2PpmtWsW7eaVWuWs2RpDc6WNrwTOuy5uRSWq4KeOZvqpaqgmerAntioZrIvjM62YUK6TMrnr2L12tVcfcu1rJ5RSEFSMs7kLMrnFOMyZVFaW0phURpJkwtP8rbTcqqPlp5kyq9fzYrVah3XXsdVy+cwv8CKLjzMucZhLOmV1C5axdr167j6xqtYVZRCiipQX66fLjV/b2cKtTevZ4U6rtXX1pDHKCMHT3J2HBJPjQSMJGdXULNCrWvlClYtr8E92M94T786or8Qv0Fto3JyG6uWT25jQG2jV9uGj6BfFbg39WLImUntmrXq2BazclUhum0n6O0fYwwL1pR8ihat5qqrV7NWndtV65ZQW5SO8Uwzo9EoiQceQlYczkIqV69g5Wr1Pac4rtAZaRdnDmzk0anr4vzwqycbOB3OZ/1tCyhQ59NCH50NXXS1WShYezUrVqltv2EOBdEA44ea1Foi6lvv4MxeD1FLKXO172LVSlavnk91VhLu819JXF2aXhc5M+YzT02bW5OMzdfOsY3qePNqp453CStW5hN/9ji9A+OMq3MyMT5Ee2uQzKqlLFy2inXXreeq1QtZkGnHqNdq48YZ6BtmZMJG0ZxVavlVav+uYc3CaqpTLqpamuIl6O3k6DMhUqrnsfDadaxet5CFi9OJ7dxDa/sog1pDi4geYyyJgsXrWLxqjbom5lGdYSd8spE+dZ61x16EEEIIIYQQQry8yUqKxD8uSpffxBtuWsO6CiNdDQ00ap0j1u1n/6597D18jm4/RLXH819gw+IoZ8XtN1PtHmK0fgc79x1mf0Mfvkg08ST/y9O2m0J+hSocBto58dwOdqvl64azqSoroiJv8q77y/KoArvHhtdYQlU+GLXb1ZmzWbR8KW9YVkmaOYWKOUZGW05xZNsO9ta10hoqYc28YjKTr/BekGA7fb1xxr3FzJ7pwmRUBdvMInIcBrK8qgA+DrHEgeWRl5NHeYlDHYY6Dpcbly+IXutbI7Giv4T8xDbKzm8jyY37hW34iIS7aTtnItDTRlvDQfYdP8OZUQP2pga6RzwMhZPJKJnLqreto3jiMGcPq+/n4ClOtY8kKide/H7ScdhzKcyb3MyVeRnr76BVuyZOHadhz5M88Ls/8ORxP+GiFbztuhlkmA0Y6Wd40Edfq49QTx179+ziaLePie5Boh3tNPnCRH1naBnIxplURE2xOjajGQpmJSopcl/4SrR2HGXkZNpJTlwGXnW8Pep4zQR722itV8d7Qh3viB6HOt6uES+DETtJKS4KKkK07NrL/u07ONjkJWQvYe3cPEyGyes8I1/N5xyi4dkd7NqxkyNdVtKyiplXcWEbkSnRcUIT7dQ3lZCbk0l2pgUcbiy56voIteMd9zOuPXWDE6uljHmzUtS6jWBVacNgwj0yxkQ8zuuig1chhBBCCCGE+BubLJJqHQyGPIx5VeHXPYOZ1/8zd955Z2L43pduY6GpjWP3P8T2PlWG11oRvCBGPBbAMzRE43P3cv/PvspXv/J9vvu9x9nnCTA2NddL0wqiVax9x2Ly7S3s+tFX1PJf4yufv5PfbW/k9Eg40dbiT3LaMSW7Ev1LXFzGdmF3zeK2jy/D2LSJJ76v9u9/vsE3v/ELHjkxRI9vsqPPi4yP4/X7Ltn3JBxOK67LOpL4W9PepTHEyY33cI92bF/9Ed//6WYa7eMMBWIE/VoHll6GO1o49vh3+Pn3tOP/Kb9+cBf1U0u/cpUsesMH+XftuvjmV7jzo9eyoLyCGbNqmL+gXJ3pC8+9l8GWg2z5+Vf55te1/fo9fzzeQJc1rK6VKHF1vYw6bcQdNlW0fzUmj/fEM3dNHe+P+cHPtnDGMaGON0rIn0XRjLnccEcZvQ98j19/S83zpW/xo18/wda2AIGY1nFoMfOuXsj8eTFO/PQrfFvt31e++B1+9fgeDvaGLj8nQTVuZJjBeGyy1UmCGYMhmbQsHSbz1CghhBBCCCGEEP+/TZYrw144eQ/fvf85Hj7ckxj1gtTF1MzMYH5ZPz0DELuoFDeGd3gn93z0w2zxXcWSj97D3b/4Fj/+zE3UJlkveKzjT1DbuPq9/8V3772Xu3/1I+79VA3j9cfZd/Asw1OzvKzRcYL9Q/Srj5dVOhiskHUNd/y3KqzeowrzP/ovvvbOFLbdv5WTbf14pmZ7QVoabqeL9Kk/J40wPuplSNvAtKI9nrCUN/3nV/nW3Xdzd2L4Dffe+zU+uLaccmc3zQfv59ef/B/2VHyTD39FfT8//jSfun0FWr+bF1fovArmJJj9Xj54UwHprft5+u4taF1QvthaoJjKxXfwKbU/v5nar3vu+QFf/+Q7uDrXiCk3h4xRD7oxD6NTS7wyk8d72ye/9sLx3nOPdrxf5QOryylzqMm2XFJr385nfvEbfq593994F7dWB3n8nudoD4YTXY2SVEPtdf/EN9T1dpdax72fX0tBpItnNx2+/Bqy2TBmZpOn1/Ni7yUBIpEButvjBK/4PlkhhBBCCCGEEH+OyXKq0QglRWQ2baNj/0Geb0+MnaTvY3ggwmB3CmnJ6s8LS7ZBP5H+Xs4N5JJSkENReQYZaamkJlsw6/oZHQ3i8U7NeyVhHzQ+ogqTz/LMiWEMGWr59DQy3CZioRABVaj8ky0pkovJyQqRamzkRKNapVZSHj3G7gcf5+47f8f+w/fzXz/exfHhOFZt/WluUh16At6AmvcKLSn0peQWhHEmn+T5XYMEQ2qOtiY6/Dp6s0qoTlen688u3f8luTCbi6mdd4aOoXFGvHYyLAGMbVv53n2HONU7Tsg3iqffR6eniLJZmeq4tONPxu2Mo4v20z8Q0xoKvHo6dQLMTgpWXMuiGTZs/bu55/Ezal1aDVYRuflRnOltHDurJzlZfZ/eE+zbuZv7tzfjNZiJG2qpLO9g1NPI4RNjEPLD6e3sax2maWJyE5dzY7Zox9tI++AEoz6HOl4/+tat3Pn7Q9T3jRMeOMqxZx/jS3fVMe5MxqV931ofKKY4Pq/2ClaItz7Lk489w2+2thFT09O0eZKtGOMR/P7g5S0pdMlY7CXMnV/H6aZ2WtrUNTs2QqD5LAfTZpCa6ST9FdfGCSGEEEIIIYR4OVNv99CBzYEtPMR4dxcNR0/RcPoIhw8f5tChk3RMJJFcuYgFc/PItHlpO3yM9h6tY0YHmQWpRDvO0ePt5VzjSU6daORY6whjHacwVi8nLy8dl6+LFrWu1gk7LtcYXS0TqlDtpPrameQEx2k4tJuzjcepb2zkxJE6Dh1RBdfyWcydV05FhgVdcIymPXvo8hrB5FdlWg8Nx8LMeNNC8pKScJu9RH39NOxooOnsEY4cPEbTkBFzdgFl+Qaadm2iTe3jqZMnqTvcyMlzMZKXLGFZbT45TsvkaylfYMFkHsHn6eTolno6209xZF8bg45CSlYuYFmRA6vnDLu3j2LMV+ufX0xGLJx4O8dF46bWlpB4u8dp9uw+xVB4gObjxziuzod2fg/XneLQkJ0sUw+dp4fp8ydRvb6SHLW+vc+r9RVo6ytS25h8y8bu7WNT40rJ1BtxuNtoONxF84lTnK6v4+ixFrpT5zCvOodsp5Ho2ATjfedoHulQ2z1K3elWGlt6CI53o599A1WWLjpP9dMfSKLqmlpy1O5e9BaKl3m7h9HhxqkfwzfQwv5DXeizK8h0u0lJGsU7oZ2/U3Qkzt9hGtX3bS+sZF5pijrDNqy2TrqbO2nYW8+59tMc6hmn72w/SUUVFJRnkeFt5rktE5RsmENRfiputVd6nR6nu536Q52Tx3uqjmPHW+lOm8P86myyrRFGus5xYt9WzrS3ceroUY4cbqPLn0zh8oUsK88gKTJBW8MxGur2Un+umZPad3Colwl3MdWLZzIn145FHe/ObWNYSooom1uizrPhhe22JLZ7hlONIaxr1rF6bgEFpiF6z3ZSdyqWeHtLrtmINdBN56Xjps6bEEIIIYQQQogrm6ykSDSocJFVnonRM0T/8RM0Dg4yqIaBAQMZsxax8JrlzErWY7DaiY93MDoSJmDIpWz5PGY6tTvMvbS19jI4EcVjzmNWUZy0isUU5OaRZQ+jm2intdtBXlUqZpMblyuT8oVlpLkKSQs2JjplbGxR2xyaYCBYzupblrFoRi7JBlVkNpnQj5+jZ8iKLV0VgrPTMIRcVK+qIsNiJy0jGZs5ztC+/ZwdHqRvzEbu/MUsu24V1ekZ5PoP09IxRFunWv+YjoB1Jre+ZyWVaQ60JwQuZU1JwqzT4T16jKbhIfp8eVQvXcS6tVVkxmPoVEG3b8BCWlkhRWWZuNU4Lh03ta6EqA+fd5yh0WE8YyOMTJ3bxDDqYcBazOxcE8aIFaNbnRdV8E0Nj6tzbyG9vOCybZwfl2I04C7MIXC6mb5O9R2MRfBbS1j/5muozXbgsiRhs+pJtXRw9EQnA30DDAbtGJ1pzCq3k1SygnK3n7BPjyk5K1EBkaZ296KGIi9s16q2q46t9MJjM5PksmEzxfB19zOROYvKHCfZucmJ3kY8x+rU96GdvxRKFyxh5fKZFKqSuvaODWd2CvGBYUbONHJmXH3nrlxSeifUNVhOzowi1FHRN2SnfFkFuelJiUeH9CZ1vEW5BOrP0d/VkTjegLWUDW9Rx5vpIMmZitUYJ8V7jGNnh+nvV+fX4ya1dB43vXkB+Qa9OvZskmIDxEfOcPzM5Hcw4C9gxopFrFlV8cL326vOc0ZlEYUlGaQktqv2qL6JXrXd1jEDYUctb3yvuoaS7djU9+v1RPFGk6laWUmG+l7MVxqnnTIhhBBCCCGEEC9JF1emPgvxGokS9EzgD4YJa8/bqAI9vc/xi5+NkrpmOVe/fQkVkzMKIYQQQgghhPg/RCopxGtM6zSkj+0//DZP72ngxKiOeNxAPJLGyg9+jOvXzmZulvmSR3CEEEIIIYQQQvxfIJUU4jWmXW4BBpoa6RkcZyysPfyhVVTYyK6sJDstCZf2rIgQQgghhBBCiP9zpJJCCCGEEEIIIYQQ08K0eJmmEEIIIYQQQgghhFRSCCGEEEIIIYQQYlqQSgohhBBCCCGEEEJMC1JJIYQQQgghhBBCiGlBKimEEEIIIYQQQggxLUglhRBCCCGEEEIIIaYFqaQQQgghhBBCCCHEtCCVFEIIIYQQQgghhJgWpJJCCCGEEEIIIYQQ04JUUgghhBBCCCGEEGJakEoKIYQQQgghhBBCTAtSSSGEEEIIIYQQQohpQSophBBCCCGEEEIIMS3o4srU54T2YehQgxDiL6c2D9w2GPRAY+/USCHEnyXTBRWZk5+Pd8JEYPKzEOLV0+lgTgE4zNAzBs0DUxOEEH+WvBQoToNIDOo6IBCemiCEuExNDqQ6pv64wGWVFKe6ob5n6g8hxF/EmkpVsEqCjhHY1zw1UgjxZ9Eyf4uKJz8/dxqGvJOfhRCvnl4H62smK9Kb+uGoKlQJIf58VdkwOw/CUdjaAJ7g1AQhxGVWlEOue+qPC8jjHkIIIYQQQgghhJgWpJJCCCGEEEIIIYQQ04JUUgghhBBCCCGEEGJauKRPilG2b3mWp546QU90NnPeej3ZDhvWxLQJQp4GTj3wGF3GWvLmL6O6tgRbYtqrNHKc7jM7OXBygKwV/0FNYRLJ9qlpVxLxEe9+hj37TzJinkVB7dXMKbvk4RVfJ762LTy3u4Gk2e+jvLKGvOSpaUL8jV3cJ0WUeHyY4SObOHPmDN3DE2AwEnNnUDLjWkqKK0hzv1yCeHXGO7fTWr+Ds2fHicUzKVn/dtKMzUw0XzyutLiA1MnELsS0dsU+KSbOqWv6OQ7sqlfRSoWNeDKOgiXkL7yO2tzJzgEDQ40MDAwxGsuitqZUjVMjLzF44E5On4FYzjJqrlpKxuWzvMjXSFf9Hk7uq8NzwbricQfWlErKrr+dYpcOm3FqghDT0KV9UhxqGsPbfYiWsTRyC4rJSPsrZKaCA0Q7N6k8Wz3GkjdSOmMRRSpdC/H34MU+KaJsaWim7vFnaG1qYeyCeBKPp5KUu5Ci2qVUV6ZMjX0ZkWHCQ4c48EwjtrnXkF9VRSrDeHqOJdJqUXExqbZRhlqOcmxnJ1kq/hRluUkyTy0vxDT1CvukMKELDePvP8S5k1tp7Q7iP9/ZS3CUcM9BTp/aRfvAKL6w7s9vhmFKwuouIiu/gmSnAZNhavxLiUcSGdCes/tpbTnHwNgVeqAJe1T6baD11G66eofxSic1YjqKhwn7u+jacy91x5oY8LlxZJaRnu3C4j/BuYNbOHPmHEN/sbcV9DF87iAtB4/R3hfHmVeE0zGGp/XicUkO659Oh0JMW8OMdR/j7L49tAezcGbmYAm1MXh8K6f3HWQoHicS72Xw9A4a9++mqXOUi3qMvoC/7yjdjcfo6uzFr/5+qfk08cgInr56OhqP0xPKJimrkqyiGrKLKsjIzcNpAsPLVXIIMe1MEBg9xbmtj3DqdDsjE3+lzFQkQHzsNO0Ne+ns7mVc3tAj/i6pCBIfZbStjo6WDgZCqWQVVqshD0fsDCONz9BwdB+d4xE8LfvoOFtPz+AIV0x1sQAxXxvdDXUMqHn8kXH8wydoeu5xTjZ2MeYJQXScwPA5Ok/WMeQJEopNLSvE65DhC8rUZ8XM8MgAHV1naWvvIJS+lvz0JFx2AzFPF94zm9jfMIxz5g2UVc0gyxoiONBEX1sjg72tDPX1MD7qI4wdm9WITufB09vCQOsZ+kf68XSrwlfvGMGoDr3NidHiIilNJVSrAZ1/EG+vWlerWld/O8N9an5vjLjeitUUhaFDNDS24tGl4khyY/OoDKiabyJkRmdU88RUou4/Sl19B7aSDeTmF5Jm9xP1dTHUcYqB7lYGB4fwBFWKtbow6yfvrAnxWtDu/DosMD4xzNn6fRx67Fe0GVaSO+9mFqxcTXllESkmLxODMfTufFXYycNlikCoh+Hu0wx0nWOgv49Rb4i41Y1JlXy0u18qYhHxdjDYfop+dY0PDQ3jCamgaHVi0QeY6NzGuX07aW32EE2tpXLeYpI5SX/dXtoS42ZRNW8ZOQWqYGczIfUU4vVAa3l3vqVcyyD4fC301O/i+O6zeKrew4r1y9R0HYZgkChJpM/MJ9L5LE07tdZL3UyYUkl2JmNx2sDfzXhvI12dKu6o+DXetYXePhO61BoK51TjVunsJUNFsJOh9gY6OwKYFv0ba9auoWb2Egqr5pJfUorbovZBP8Z4ZxP9HecYHOnD09XEYN8EERUpw95+hlvq6RsbZKK7meHeYXwqd2qyO6XSULxmtLxQaYYKG6YQ3V2nObr7jxzd9Dy98VRsdjcOpxOrw3bBjakQgdEOhtsb6RkmkY6MRj/+wTYGWlroC1px2s3E1fU93nOWvvaz6ppX6at3QF3fOnQGCxadl9jQ4USezZC9jOzsTNyRcypWnWEi6sBkUnk7fy/j3SdV2vRjcKs8o9GIPuohpPJ/A21azGtnaHgUX0SPzuLAImlGTBPpTshyqSxaPEbzQC9tBw6pdJGDc97buPHGGyiorCbN3Kau7wY6enzECxbganuAM03N9Kh8XDgcJKTSkcloxmBQ17cWhKIT6v+zNB7qwlxWq9KYuvZPP0Pds7voIw27iml2k4/QRBetpwZJXnQ1mSkO7NKST0xzhamQdIWW3JdUUsBwwE9nzwBdJ5vo05VQWpJNarKV8Ggbgw1bON2eRuHSayhW4y2jjXTvuJt9mx+j/th2Th/ZS+sZlQnTF5NXmIzRcI6W5+5h74O/5UDTKQaObKbxeD/BsSbGurey9ekn8GTdSGaygXj7bpq3/559zz5Ow8ldnD6wj+6eKHFbHrm5VnRTlRTjwQDRsTY6dz3MqcNP0zyRhtmVQ4YjQGTwgkqKvBxVGGthrPkxDmy6h+MHtlF/6hRdIxFiqZVkuEwYVSnvJTOfQvwFna+kGOtr5vS+x3nuUDdpS99P9awZ5CarjJcxFWf2UsrmLKeoMA+XOUY8Mkyw4wkOb72XI7s3UX/yBK3dI4RSKnA7rFiNUWKec4w0qWt8492cOPg89fX1dI/FIbVYXeNjdGy9i7P1KjPn9RL29NB9egR/p8p89qoMY2JcLz2NAZKqK3Cluqce7RJieruskmLkHAPnjtHY0M5owElOWRnZlcspnbeOytklJOkGad/4K840NjIwMUporJu2viSyVcks3vEUDc/9huee30NL7wjBYANjYy4s6a+8kqKjdQRKrqGq0IXDenGOMB5v4MyTv2TvU/dz5MxxhlQcbDg+StwZxte1h7rf/5BdzY30H9lCU53KtAZcpJSU4/qznqUU4tV7sZJijKYj29nx2KM0jYWJ+joZHFYFLVsG2cU5WKYSQjw+xtCpx6l7/Oc8d9JK3sxSVWDqpnvvAyq/9xCHQjUqLTiIND1H47Y/cPD5pzit8nWNBw7QO2zDlJRNZmoMLqykSAoQP/sbHrjnLrr0c8jIyMDUv4XGZ77NM894VIFrFi6nCf24ykuefpT9z9zNycM7aDjdSJ/fhCFFxTy3KZFWXzK9CvEauWIlxYS69gvmMKs8W6U5O1ZbDM9gJ30dQ/jc8yk2HqLtzEHOHn6eFpXf6x5NV3HAjsmkyipGPbqYT+X5JispLKWloMpg/fufpHksRNSrymjDah4z2M0eOqWSQryOvFQlxeVPbNhysaeXU5ASwtB4lMHxEcbiHnwTnXSe6yOaOofM9GTc8TMMNu/kYF2AzLd/nzf8v3t4423rKHcep3nPFtqDwURT2YSgSpj+mcz62E+57TOfZs36BaRf+Mj9+AFa6w/RMlFE5T/fyzs+dTc3rs/B7d1Py/EDdKkyV3RqVr9XZR6zrmHdJ37CzRtm4ui+j9OHt3Kqe2qGKXFfIz3HH2PTfdsZyP9PVr//G9x6TTmFw3+k7p57afX6X9w/IV4j4aCPieFBotE8HC4r1pesFRjBN7qfPb96kAbfGvLf8B1uvf19rM44xanffpG6hmYGBuvpOvooWx/az2DJ57jqg9/glqsKyO1/irr7HqI9lEbuDe+mslalN0sBjsp3cvMn/52r/+njzH5h3Du46T8/zMziXJKmtizE61ZkFF3/Qzz/yK84dPDUZF8VaK36cii/6T1UVs8hPXkmyYs/wnv+4SaKLSdpO36EltFiiq75NHe8fwkZ4w5VeEqs7S/L58BmXMLc/7qHt37mEyxbPYNUtSkiKlfZW0Dlu7/GTZ/5Ite8aQ3ZV3g2U4i/vmTSZqxhxhveQXFch7Hs3ay85Z2sXl6L44KSv06XjMXmJskZgr4uPOEwIc8IId8oYZuDUpXOzP4DnD5WR79lMbM/di93fOrXXLtCj7F3J61nTtA3ta5XxXOMln2Psn3TOSZmfpMbP/INblqRRErr4xx/7DE6VV4xPDWrEK8nWovwpAUfZ/mNH2T50pWkm4IMHvs2m+76AI8/8BP2HW6gf3xqZo0uhcw5VzPjujdTqDdjqHw/a974DlYsrrkorQrxenZ5JYXOhd1VQH5ZusraHaGvd4TR3h58Q+foGtLjKJlDSlIyNls+aTVXs+RtN5Llb6F376McP3SUcz0ThPytjIxFUHFrkiNZBbu5FKRmkZrsVsHNguHCLdtrKFp2A3NWz8XZfZimZ39P3cl2ugcH8ft6GVUJM6aCj8aSkkNyQTUZadlkVc8j2aQnPDrI2Ojo5AxTQkPtjGjNa4NpZJRVkpJVTXb+TDKyHATG99LeHlLrnppZiNdIOOjFM9xHPJ5DUpIVy0tUUoSHuxg9sY2zYw7SK+ZSVFpBVnYBGUXF2L2n6WvrpL+pXl3jrQyF08muqCI5U13jBeoaz7DgH9tPW1ucqM6JyawCmPpPZ3Rgd7uwJrkxXzQuCZPR8Of3MSPE35jOXkVG8UJmzc5I3G0K9agC0ta72P3EY5yoH1HpzYBRe4TCpK57vQm9JQmn006o+yTDgz6izkLyKmbgcs0np9CB81VWEkR9fYzt/wZbf/OfPPzjf+ehX93Jpk37GVeB63wFO+50zCWzKE7OIEWLgxa1H1qis9ihYgG56fmkJ6vY6rBeHB+FeM3oMZismO0Olf9T6crkVJenE6vFfEl80ONUebGMggJ00YP0dPsYOtfC2ECQoHUmxeUWzKlzqVx/MzPmFmNq2Uv9pnuoOz3EwEgfPu8g41rvtq9SoO8sQ13djMczya2qVkmqWqXXmSo9xfCOHKG1TcXO0NTMQkxbcRWThhhp3s1AZydhWy65JZmYHKkkFy+net37WPuOf+WmN95KVWkK4d79dJ47Tt8FlRRar4B6s0qrNi2tai0tkrCqdGtVcUXqKMTfiytkhUyYnRmkl1fhNIzgGRpmVBX2J3paGY5kkFlWgjPJjiHmJzTRyUDrcZpPH2fQG1cJxobDqrJkcTUtFCd2vsMW7dlCdxp2lSO74iOD0XF8wy30tByn5expRmMqoVlNWM1hYtEAIa0HmalKCpsrhaT0bMxGI6bsMpIsDuLeCTzjI5MzTImqwmDIN0IgPMrIiYc4tuVeDuw9lGguH4v1M9g7otYrde7itaXXG1Qm0KQ+hYhGYy+mkUvE1PUbHOrBE7PjSEnBYbepjGMSlqwiUvR+JgYHGB/oI+TXmqcPMVz3B45uvpeD+1VGTV3bsegAAz2j6hqPTK1RiL9jRhUX8hdTsfLtzF+0mLzkEOHBo7Qe20j9we10TMSu2IFYxDtKUJugCmN2p0Pl/NJIyUrH5nx1Dz7pDGZMyaWk5VdPdpyZX0x6ejJGlVt8IcOoMpR6Fb+0u1wXBV6DKg6mpGPVYtrUKCGmO1NyFkmFVaTFe+ltaae/9SweFW70ubUUutT0+CiegSa6VeGqra2VCb269m0GlXcLqtin0uefkf2K+CcIB8bwe7sYPHIvhzaq4dApugaGCYdUzOseJRJ5oVpQiGlF52llrOFxdj35c3Y/9Rv272pgIFpA5pxVVOWoPJ5Bp/J+E/hHehhRZa6+ni7GJ7zEDE4VPtQgj22I/2OueL/GYE/GXjCPDIeJ8HAr/SrI9PcMEnRUkVeQhs1mIjp+joH6zRzaso3uSBLOqpWUVleQn6ZWqVOJzaybvEv0CkSGjtJ2aCMnDp1g2J5P1txrqSjLJD3JhN5gxWxRM03l9PQqQ2fQMnXaCK1DGW0jsagKepcXxlRyJx7z4u09w2BHA33DAcL2ckpqFpPhVEFUP1XzIcRrxGix40zJUmmjm4nxAMFX06O5To/OaErc4YpFwsTUda8+qctf66D2DAOJa1yNd1RQUr1Apd+ousZfohZEiL8zRlcxqTNuY8nVtzF78XJKilOwRs7Rd/Z5zg3FCbzC+jqDiis6/avrgU9vScFe9RbmbXg/K9/wIVZe+0YWLKjCrvv/8RYsIaaL0CiBgZM0Hd85OTQ00OtR+a/MaordMTyth+npaMJnceAqrSFVy3v17+Psnmeor2/G6y4jf9ENVBY7cdstKg9nJlFX/2eJEguN4eluoF+LeaMq/SWr/aicTZothEEn+ToxTYUnVFJqo6/9tBq68OorSam5nprFS8mzR4mPnKLj5GZO7LifQ9ue5OjJXoKGEvJmXEN5dS1Z8kyu+D/myvknkwtjSi0FOVZiQwdpbzxE25Aq8OTMJy/FhE0Fl+BID+O9XfitRZSvfjM1NVWkOtX8EQt6XRoOpx7jK6z18/c2MzbiQZ8xixlrb6O6NEttw6QKXw61Dq1nabWjU5UUfo8KTqODiQJabKgTTzCE3uHC5b74HcM6vRFdovaxjLKbv8g1H/wub/rwV7n5fZ/jmrd9nLULi0h1ycuDxWvLZHHizMjFaurDOzqO1xMhGtOa/oWJBEfxTQzi8/mJxPTojSZ13UeJhLRWF+p6D/qIDPcwGtdjT0nDnuRGr65xi6OKilu/wnUfmrzGb9Ku8bf8K2sW5JP8Sl+QHfER9I6o/RlHGl+I15u4un5D3mH8gRCmvNXU3vBvLFt5NRUqhsXjw3gmEnXZl0mkMS24xCJEIurCj4eYGOoj6Et0ZqH+jiUylr6JIXx+P+HX4iZtLKzSuopzYwP4VWKMSj2j+FvztDBS/wc2/e6riWHjo49w/NQYcXs5xTNNmHt20NnZi9eYRV5RqUo3cbydDYxNRLEVLGTGyhuoKtBaFhlUkkrCZHZi0/pjuZBOl6gc1DKlk9m9SCKfd+H9J51By9clYUubR/Vbv82NH1Yx70P/w03v/Rwb3vghVs7JxGGT281ieoqnzCJj2b9w20fuTAxv/uhnufaG66nOTlExLIj35G84tvMJTp5tImhTaWnBR1n31m+w4aZ3M6+2nDSppBD/x7zETR4rRlMu+RVF2COtjPZ3MhJJIbVyFm7T5J3cBJ1fxaIuxkejhIfPMdLaS1+rXwWWHsZGY6+qOZ9ON0YkPMC4did46CR9Z8bUdscIh7T+JlS+bSqj5h/oTvQ1MRYOMd50mBGvGUt6AZl5qZMzTLGkqwJaXj7OSBudTd34PUEC7c/S8Ph/8/vvfYvDnV4m5GkP8VpLysNSejWzswxMNOylrfEcQx5V+PE30LX/Szzxkw/x5FNP0+RNx11aS6q+M9HLc2tnP2PjKi00n2Q4lk96QR6ZVTNIzs3FEW6j42w3AV+IQOsznHr0v7nvR3dytCeI55Ve451PcOihT/HwvT/hYKvKHkrBSLyO+Juf5MQj/8Z9P/kk2xs7mQi6sDkdWJ1OVfDJJlmFh0QDvEs4CmtJSTYSH2unu7VdxbOjdJ9TseF8x5nBQTj7c/7403/m6Wee5cyf1dvfqzTWwNDB73D3V+9gy/5mesamxgvxt5I8k8yl/4/3/NfdieG9H/1YojPNVFsS+VUrMNvG8Y7nYdCXkVMwtYyi0w0RCo4wMewhNniMrgY/npFhgoFRPBd2AqixOjG60klWmT2tHVM83sb4YAfdTZOTNbbsMpIzU7H422k700M4GMHX9DBHHvhvHvzVzzmp0u0rbTElxPSiFcdyyJz5Zha/8+vc8i9f4cYbZ5Odb9GemBfi/6SXqKTQOmGx4i6fS7L2+puIDZMtj7yy3EQHe1ottyV3Lpk1ayizD9L77OfZet+vOdXRTTTbMVlxMRJ9xR0Y2cquIr9sJum+YzQ9/ikev/dBOqNR4inxyYqLkUTFfILFMkagdxu7f/bfbNp2Cm/WSgqr5lGUfPGh6B2VZFVexeqVhRiO/IBdd/8nTzz4OCd60khb8nZKUm3yWh7x2tM7sKTMYuZbPkFNkYex4//Lll+ra/7XP+L5uj4sxRuomjGbotwcnMU3cNXbr6fMuJPOzV9k40P3s6+/hLI3f5yZ1SVkZs4gp3odK5Zkw/5vs/236hp/6Bnq+7NIX/RmSrVWT6+w1bp2JzroG8brmSAkmTzxOmPOmUVW2TwKjcOce/JrPPOLT/H0k3toDVdQsu5WZqTr1e99KdmlZeSmq5hy+Dc8/OPfcTZYRfaMWeQ7W2nb9gMefmA/A1YvsfMdZ8a1VwGfb0kReMmWFJd2nKkNT9zzbfY3x/BqfSq9GvEw0eA4nrFBAqoQJhWG4rWVij2pmpqlOVgHnuLQI3exa2cdI2Y3zuSMycHlSnSmabAlYaxYTLZJxZrMYpzZxWRp+SqdHkfNTRQXqXEDz3Pq0S/wyO+eZNhpJ+7S+hkbZuLSyjdrIfasVcysyCZ8+i72PP0ER861Ec2bmq7oXXMonrWWRbU2gs9/mc2/+gRPPrqdc14VD+fdRIlL/Ra8uie1hJgWdEYzjto3MnPpNcysqiHdnYLNptKYQZXHplqSX0pHOo7kKqoWpGHueZj9D97Nnt3HGJInnsTfCcMXlKnPCQMTavBoNeA6DJYkDNZs0vJnU1CzkKLyUlwWXeLRC73ZjsmWSpIzFUdqNq60IjJKqsmtrCWrQP1bMot0lwmz0Yk9vVRlIKvJy3SpBKdPVHLozClqfCUF5bNUYSsdpyOZJJdKcClZuNJLyKmaQVZJDdlFM8jOKyfFYUTvLCSreCa5efkkWe3Yc2rJr11LcXERqU4VGY12jK5S8srnk5WZiVsF0qSUVIxap2gpKrBmVJBZtpjSWQvITdZjeokqGiH+0orTwGGB8YCe7nErttRcbFYzVrsTm0pDSakFpBbMpbRmNYX5BbidNgwqU+hOz8BmcWB3pKlruITUkkWUz15IjtuGVeuF3erCqa5xk0nNo13jmRVklS+htHaemkePMXGNO9X4MrIqZpCXm4FZJWDdFcbpbTmk5M0gt6CUFLv2G5DYdSGmnWR1feYlT35uGYSgTnsLQZqKIZlYVHpypWTiyqwkWxWgSmbOIsdlwaCzYrJasbpVnHFnk5ScT2ZFNWkpWuxJw5aUqdJhBbmlRWQWzCFPxZ/M7HSsBjM6ZzHZJXPIzlJpTOsjaUoilhnd2FJUbMrNVXEw84WCXJJK41p6SnHoMBmSVAGuQq1D7VN6UiJtaTEWVDpOLiSzvJbCnGQspkQJT8WyJMwp5RRWLUi8594qPWqKvyLtUizNIHGdDXuN9Htt2LU30LhycKtrOyUnn9SsNC649CfpVX5O5RPN+jTSKhaSX1ZGpsuWWKHBnoLFouJTskoTKSq9qXxg3oxaMouqySmuJTtbi3NW9EklZJfOU3/n4HIm4VD5NruWflU+MD2vlNzyGrLy51BQUUyS3Y3dpuZRBTizWYt5Ks1mqfVVLaWkZibZSWqXtGQlxN9YuhOyXCTeTNgyqCMUTSIpt5rsYpXvSlUTLzWVZmyOJKxm05XvIEcn1P9naTzUhaVsPun5Kk9o19JqMlYtraYWkpphxhgdpuvUIMmLrk7ED7khK6a7wlRUuX7qjwvo4srU54RT3VDfM/WHEOIvYk0lZKoMVMcI7GueGimE+LNolX6Liic/P3cahqa6kBBCvHpawX59Dbht0NQPRzumJggh/ixV2TA7j0Tru60N4Hm1LequJNRNsOtpnvjpflwbPkD1kqUUXdpPhfcEXcc2s/X+0xT/01eoLckk7dW9rEqI19yKcsi9wqvfpS2BEEIIIYQQQkxbBjA6sLncWLTHra7UakhnwqB1TOtOxmzUS8si8bomlRRCCCGEEEIIMV2Z0jHn3srVH/ssyxbXknPpG3I0tjIy5ryLN3ziMywoScUtnW6K17HLHveYCKjhL9EsSQjxgjQVTCxG8IdhxDc1UgjxZ7GbJvul0Ax6IPRavBpUiL9T2s1W7Rl6kwG8IRjzT44XQvx5tL6LXNbJPim0GCUdIAvx0lJVfu5KfW9dVkkhhBBCCCGEEEII8beQqKTQqim0d0tLbYUQQgghhBBCCCFeK1o/K1qr8/MSlRTRGHROgPavEEIIIYQQQgghxGtBe5Q3+4I39ErHmUIIIYQQQgghhJgWpJJCCCGEEEIIIYQQ04JUUgghhBBCCCGEEGJauLxPisg4E0M9tDf3EdTpLulMU088nkpudQGpKU6sU2M13p6T9A0MM+KzYDClUzCrCJfZSOKNIlE/YW8fLWe68EWiRBMvvHpRUt5MMtNTSbZNjRBCCPHaiYUh1EfrGT+mzHRSslOYesPnJbQgEWSoqYGBUQ/eiAmjNZnMymrSrTpMWrV31EtgvJeWxm4CKoLE4i6SMrPJKcsmKbGOC724Pp85G2taLhmXvfs9Qtg/puapJ5gxh5QUFy7L1CQhpquwyg/1qut2VE+Gyg9pj9kaJqdcJDzaxkBfLz0joakxqHxWEu7sHLLynJgGGmnu9RMIX95pmCO7kozMLNIuSqwhfEPdjA6MEsqaS64LzNqGIx78YypdnulO5O2iU9vIKclK7JsQ01osSMzfT3OjH0dhNsnpLq5cZAgTi47SffwcI8EQIaMbe2oOJaWZaGEjMtJCX18/faMvprfzTHY37sLZ5GqBavzy+eIqlqXk5pJVlIEzrtKjipmdLd0Mj3gJ68zo9GkUzC4i2WqeLPsI8ZrSYsQYfY2tDA1P4DfaMThyKavIwm4yXDH+aGV+jyrzt11Q5relFZKWU0TW+cAQGmSgu4fenhFCOkOiHiCnqoC01IvrASaFCY4PMtzRRjBrHpluS6KfCZUxJBr2JPJxA54wgYgZiyuDzLIy0lXC1E9VC1zaJ8VllRTxsWPU73icX/9gM2MpTvR6/YtVCnETEX8V6/793axYNoMiqwm99mqQiJcTD3+ebXuOcbwnA5t9Ljf8z4dYnJNMmlHlWv0djJ59gh984RG61dqiZrXc5ArVEKZw/SdZs3olC0vtWC/o1VMIIcRfWSxM1NvLWNvT/PZ7A2TfeA3Lbl1CycV1yQnxmFbhfJpdv/hf9p5sp33Chj2tigUf+QzXlDvIsMVUJvA0HYef5Ff/u4NRQ5xQpICSZevZ8OFbmOeyJgLl+VXHYwGigbM8+90v05Z9G6Vr38b68qmJU+KREYZb97Llm59n+IZfs3LpLGZnT00UYjoKe/H27GL308c5eNLNdT/6EDXqor9Sxd/wvp/y7JaNPHksiG2qZBOP11C74QbWv6mc5B3f5Gcbu+g9X1iKR9X6fYwH9FTd+ik2XHcDKwonJ2lioU7ObHuQA88fY/zmu3j7HEi3RwgPnaL5wB+5+5fPM2rUEQwVU7nuWq5+3/XMTZpMl0JMS9EQ4Yk2VcDZxC+/PUTNh97EknWzyL8sRsWJRQaYGNjJY194gFPDY4wkVZA3az3v+OD1lKgSkO/Ib3h267NsPjY8tYwS8RMIRbHmL2TZB+/kjTVq1KHvsXHL82w+FXyhXBKP1zLvDW/gmnevojTmw9/0KA/d+xxHGnrw6VyqvFTLjV/6BxaVZJNlNlxyO1aIv6Z4In8WnNjNpu89zKETrfTZs7HkX8Xt/3wTNdlukrTy+EUihPqPUL/zGe6/b4/Kr+mJxYOkz30zC669gxvnOjAbwgTbtvL8k1t4dns943qzSi7VrP23d7Fi+UyKtXqAqbVpYuE+uo5tZvvd9zB6y73cMD+T0lQ1PjKGp/8YO376I/a1TdDvdZBavpTF7/8o15RacaiYpKWXV1hJsZM/3DXCyq/fQXWKA9fUzNHAOEPPf5cHzlWrTOdV3Lh+JikRD/H6e/jeH8MkVcxmeTV49t/PXYG38KEb5zGnOGWqkmITP/hCM9X/dAuz55eSlVhjSCX6k2z7wSMMpKym/KZ3XZZBFUII8VekCi9dB+7nq3ftZHRkDmv+8R1seIlKisBQC2ce+Cfq8j9LRUUllbp6uk/u4Dv7KvnHj6yntmiCruefYvvv9+F547e4YaYRa/Mj7D/WxpH4Gj72LxvIVIHy/F2myHgXg9u/yo8fPgnzPsKaG996WQzwt+/h9Naf8sOHGqh436+5cZVUUohpLK4yiw13c8/DW9h2MIq7YB23v0wlRfvG/6GuO8pw5T9zsyocTTJhslqx2IzogxN4AlFisal2rd4eIvW/4ytbsll603VcvbKGjAtu7owdvZvn/vgYW1pczPiH3yYqKdJszTRs3MaBje3YP/BRlmaoTOPJP7CrboAzljX880euJl3tn9wjEtNS70Ea9zzMd35/AM/4Aq7/1B2su2IlxQRDTXvZ9+vv0b7o6yytzSFjdAenThzhicitfO6ts8iwRwkGAhe1TIo3P8XmvV0cDcziH//tFvJVgOp66jMcG3LhrXw/N1RNzailS5sNqz1I1KvW+Z/fp2/me6hasYJZ1iZ6dvyCu9tWcf1b1rNsTsEVWg4K8dcSIDhxjj0/+CzNRR+gdPYiakyn6dx/H/f4buO9189nXokqj18gHm/k2EPPcvyIB/e738cSFRcsY7vZs/EY9X1ZLPzoB1iefoKd336SXns5edddw2ynSmPP38mDTZUULb2KN2yYScoF6dDT+BQHN93L73aOUvOBu3njoslKivHWfTRu/DbHir/KssoUcr37OFV3ij+cm8G//tsGity2REunV/h2DwM6vQ1HShrJaRmkTA1pmVkUzZtJ6oSPyOAo49qsWpOnsIdAxIjOmow7OQmnNYLfFyISufhhEXX42JJScL2wzhxS0xez4salZDiDdB45zoha5MWfDiGEEH8tA8ceYet9/8vvtg5Qc81qclJeqgmtZhS/t52Tu0tJzckmtziD1OK5lK16Ox+9YzkVmUlYvCN4/WZGU5azYmEmeXkZ5M6bR3GBih9Nx2gcjOMPT60u0MNo10EeP2DHatCTZLs0XiieRtpazrKrwU5hWvyi92cLMd0Ehts5+9C/89O79jBkzaF0ZiXJU9OuJB4fZmzUTDSeRU7hi3mtlLRknA4rJr0Rgy0Fd0r61HgDRAfY+5TKAK5YRU1lIckvpIk48ZH9HGkYornPTO6FG/YMMRGEMXclteUZZGZmkLdgASXZuaS3dTGoZolMzinEtNK7/26e/v1veeKAh9prV5HlmCzMXJmXoC9Az7kKiqqzySnKILu4kLz0VMx7D9PuD+A1O7C50qbSkyrjpI7ScmKQaCyPxRuWk2OOqxLQEKMjVtBlkn1purRbMIYDxIZ76TItpKCynJoKlaaKSyhZt5qingYV1wbp907tkhCviSDRyBA9TcWkZ+dRoK7JjLw8iipLcRw9Rf/QCBe0HZrUdZausJGBkoUsL1PXcIbK0xWtpKIslZLUVrr7oqqs30U/aZgziylT6SktK4eiq9ZSHIpiHhyZrAc4b7yOhrOd1LVaKUxV6eiFGoZ+xocHOXuklIKqTLJUfjC1fDmzrnozH3rLQnLsL/141EtUUryEeJyw10NIe27FaJisdTeoVefUUmzrJdS4hZ1bD7G7MY058wpJTf1TnUxom08hq7aGNEuQ4NkTtHlUDL5CXlUIIcRfltmVRXrZQqqXXMVVi0rIclpf+m5qaJyQp5/WaCXh5s3Ubfo5D97/GFv2tGEryMNmMWMIh4jEzMSceWSn6DCrlRndqTidTpzeYUb9cSbrrv0qI3eOliP1hKuXkZ2ahOuyDU/Q23CKrs4R9BXzKHaA5dVFLCFeUwaTFXtODYXzrmLJ4rnMLEq7wjO752kJYZDxkXE6j9dR97RKT3dPDs8daKR1ZHKuC4WG2uk9V8fOSA21M4ooSndMZe4ixGMjtOzdz1A8CUdBGTnWCzJSRqPKbcXQB714Q6A1yoh4J/AHffhNkxnEKzScEuJvzpKcR2blEmYsXs3a+UWkWU0vHaOCqnzi9zFoqSTTbUaVfTC6UnCmpZI52ET/WBjf+UpyJR6L4D27k+NDBiIZZSyqzFDpNabSwgBjQxN01B3m2FMvpstth8/RPqoWjEXVtgIErHm43A6SVFFHb7Fiy84nJTRB2B98sTJeiNdCJEDMM8iAqYQkt5NkFXgMdge2vCKyxtqZGPEwGpiad4rOWkTJ7MUsWVlLpja/FgTM2mMjBgiYMJl16MxmjNEg0VCAoFaTHY8RHh3Cp+JXxHC+nwutacE4HUePqjQWw1wygwJbHOP5oBIcwafiTUcoFxr/wJ7Hf84DD/6RfSf6sRfkYjMaXrIy4iXGB4mEumg5vJe6fTs5PDUc2r+XfUeG0Bflk12UhUvbAb36uUjNIy3WztDRp9mx/RinI0tYqzK8mX+ykmKKPQ2nIYzV30vv+Q48hRBC/FW5S1cw9/r3cvMb11OTYsD2cg+mh0PEvCOMm0cZaG+io7GBcw1HaTy2l72H1O+/J0RUFXiM+hB6Txe9I1p/FCp2jg3jGR1kbGo1mvBoC12tLZzpT2L++rlkqYyeyk9eJDhwirNNA4ySyezl1bj1OnluXkxrpqRM8lZ+mBvf/jaWzSom+09lgYIDjI+NMdDXz0BLA81nteEY9UeOcPZsB0PBqfkSVCazrZW2E91EV22gOCuJ5KlEEwt58HXt59jpEI68Yipq8i/qDFNnyyQ9O42ClBGaduzg2N6dHNhVT5dfj3t+Oelqnpcs+AnxN5RSdTWL3nAHN964mkqXSmMvV1Ht8xD0jNKfkozFMPVYocWqCms2kuKqoOSJEn6h8iBMLDxAy/Y6RpPzSa6ppFDrtFnrZy/Yz9j4OAO9ffS/kC6PUn/4CE3nuhgOq0ik1msNdKn062XCr9JgMIC/p52RaJjLu+QU4q9MXX+xIXW9upzoTKbJ/JTRhC7JRZJ+jJA/TPCieKKkz2Jm7VxWzchUf2iV2n5GWvfT1h1g1DiT8iwDRncxJUVWLN5WTu/awaG9e9i3oxl/TiYpJVm4dWpJdc0Heg9Tf2aCqCuPGfNKE486vVDxHfQTCYwwph+ir6mRtjMqPdWr+Y8d4mBdNxOh6Es+QfESyX2coPcg23/5He793lf5+Xc+z4+/+km+/bVvcHd9NbPXrWXV4hKV6NWKQ+NMtJ6gW+VAhwM6rMk2yq9ZR4FZj04lcp83QOhPVjo4sTmsON1TfwohhPiLifhH8YwOMDKkhuFhRjxBIn9Ok7WoFwa24S99H2veeyef+uzHePctRTQ/sInOPpUJtKfgsIVIHtnD7kP9dHUN0HvqBK1nz9Cp8nWJLUYDjJw+QEf/CONzb2Vxup6kC9v6aY8QRn30HdhMhyENQ81KZie/ZLAS4vVrwkvEnEnu8rfyxv+8k09++U7+80ufZ4WjC2/dJuouaJ8bj7TR1dZF0xk369fNJMk51UYjHiE00k3HtofpKF5DdkkFJZe+ISeWQd7s2cy6OpOh336F+3/4FX63bRhP8jyuWT8jccNJ0pf4m4nHifiGmRiZilEjIypGhYie74fllQr4CU+MMaQ+/sliR2xCbbOO/bvjZKUXUVk+1dGRVkkx7iFiyaZg9Tu5LZEuv6PS5edYYjjL2IltnPBY0admkxc+RMeZJhrODjDQ3ka7KsC1hPx4XiidCfEa0W4ijQ4xEov9GZVkMZXt8uMdbqLu6c2c85pIWr2BBakGLBRSe9Nisuwd1P/yK/zyf3/CgyfzKZu3kPm1edjiUaL+Ebp3PkFHSg1JFfOoOt+R5YVCQ8THT+Cb8Rlu+WeVd/zM+7l+sYumR56lW+VHAy+R1F8iLqVid1/LW776Mz7z47v52uf+hTuuXYDJWsa6d1xHeWEWiRgY7MNzbiO/+lYryes/yoc/96/cUq3jsAqC29v28uidP+apB57jhNY86mWN4BnzMqo9GCmEEOIvqvWPX+KuL93Opz5yB5/6xL/zyd8com3AMzX1VTC5If+tLKhJJz9N/W2zY0xyktV1gM5eD8P+fErmruXqt81k8Ffv5wf/73Z+uH2QLscCVqg8oPaaqfjwbg6dhv7QLK5floH+/LunzouME+97ms0n8nClVbG09uWe6hfi9UqHLm016z/4r7zr/TepDOHUWF067hQfBvMwwxc+RNzZwsBYgI68WrQbXy+8Cc3XykDHMR44soSlc4oozbu8e874eB11Tz3Oo7/vIOcL9/KJ79/D1/9xFoWDu1X+7VEaVAbx0ptsQrxWYpGAKqx8gp99bipGferTfO73dQyOv8qr0uHEkpJOjvr4J1vdeSeINhyjPrUaZ076i69b1BtVuryK6//547zz3dcxN9HXoF6ly0ySUz1q8jCjI07M1oXc+C9vwtXzOE9/+Xa+8oNf8rj+ZubnOMm58vu7hfjrsVjRZ+SQpTe8zCOGL2Uc/9genvzM59ntXUzRqtu4eb72So4g8cGtPPn9RzkxrvJiX7mXr3/3e3z9tiCNjz7KE08doiPYh7/neR47OoPSklJmlV3Yhu8C1lzMhbewotZGulaJ4XBhsRhI6TxCU18o0WfSlbxEJcXFHWemlq9k5opreOuiCI0PP8Pp9l60xyVDE8MMNtVxLruUjKx8iipWUrNkDTdXdbH/N79m94SVmBpf+hL7/ILOc/QFYDCjlBJ1Xi57S4oQQog/W/aSO7j2jk/zoX9Twz99hA9dV0VW8it8HO88iw1DcibpRicOsx6DlgvUqcybXn2OBIlGY8TiRkyuEnIXvJV3/79P84GPf5p337aMuYXJhMcySEvT4W8/TlfT8xx4/rfc/ZVP8a3PfY2nj3VzZMcjbH/8Nzy8p5PBk3tob3mWbQ//gF9++b/50fd/xfPdcY4//X3++Mdn2HXmou6ahHh90luxJblwOu2oJDXFgF4fV4WiaOLR9/P6284yHpggtaqGbCOYpur2AsM9DNTvpLl1M0/89Ev8+Itf4K4Ht7CnsZ1Tv/8E9z97krNnOhjzRhhMKqOmPIOMzAxSKsvIzLCRMtROzxCEpedM8TeiM5jJW/VP3PT+qRj1oQ/w/vVluB0XNrF7BexOzA43GX39eCPRyTvKfi/hcQ/DumxcKUZVMErMiX9ilJaTB7CVlZORloLrhfSnEpZBpUuXC4fTdkm61NpnxIjGtLhnx168nqve9VHe/x+f5n3vv51bljrQ+7Kwmaw4Lm3NJMRfk1lr3ZNJxuAQkUAQvzYuFCQ2PMhwNB1rkhX7lSrPfC10HHyc+773IAPzP8jKa65icVUmdu3Cj6oANNBOdzQZXUYhJUUqbmRmkTKnhhz9BLqhIXq7Rhg6tZvW1q1suvtb/OxLn+cXv3qIXe0TnHz4izy2eTdH+3WY3emkGVWaMesmO9TU6bT/0UeDhKPxRAOmK3kh+b0sWzopZXNYtHahOgHbqTt8gjPtY+gNKkNqc2D2+lSACxNW86XmljC33MlQ41kGvFEiZguWSx82foEWgTs5s+ewmtdMysy55J3vvEMIIcRfhDN/LuVzV7Ng6SoWLFrMwop0nC/cin2FjG4sjmwqUg7SN+RhZEKNU0EwGggwllpKiltlzEzDDLSc5uT2FqheQfWi1VQmRTDExujKrKDEpsOZNZfZK65izboV1FRUUVpRSobLojKQ2aRm5pOdlow5dxWrrlnP0qWLqKqopLAon1SLjqSMIjIyVKB0yBP04vVO5cp6D3Jwz372nejkxZcBTOD3paiMXBYqPzhlguGBgFoiiZKqvMSdsvPZJL0jl4yqtdz4pg3MnTWbiooK8rLTSXbYcOZWk5OWhMNuVpm9GIYLOs7UnhMOB8P4dSbMqiyoZRiF+FvQ6Q0kFanf+nlTMWrBAuaVpmI1vcpeiIxaCwezKgzV0dA0wPBYiJAqpI0O9tNfMoNcpxlnYpVBAn4P3e1xCioKSEtxvtgnSywCPfvYu+sAB+u78SVGaglGe3w9HbNRewtCgEi4lbo/HmYklkW22u9ZlSXkjB2nPbUIu8tN2qusXxHi/xeDBYMtjQzraTo6u+nuV9eod4LxtrP05pWRnJJE6qXXpK+Fc4efU9d6PUOulcxevZrZVSqenH/+VosJWsfK0QCxFzrOVGnB5yEQ1RFV6dbsSMVZtJoNN29g4YJ5VKr4U5CfTYrNSFJWOVnpKbhc2TgdTgqdR2nuDSf6cEGtLxyJ400pJstlfLFl4CUMX1ASj2CpwJWoyQj2MtDWwanjYcresJAsuyURELWeay0padiH91DX7CMYTyI7N5PUJAPeurOMW8OMjA0y1tHBYO8EQyoz6yJCcloKDhUkXf5m9j/fQlyl3Ih/hNGudno6m+nuOEDdkWEM2fOYtXQhJa4Xg68QQojXQCwA3jMc3DGOvbyU/Op8UuJhFQ96aK3vwxvXq/yfG0s0iiWwmcZuJ2ODQ4z3ttLTMcpw6hwWLCkl2x1g/Ewd9Vt3cCJuITTYQXf9cdomDOhql7GuLBV7agn5FXOYOWeBGuYwY3YRkfo96Eo2ULnyZtZWu7Bm1lA2Y97UPDMozrXjP7wZ45pPsnSxihW5kgMU05y/g84zPbR1GSm7YQEZKmNjCg8z0t1LV/s4hkw3xsE6jhyqp6m9m0BonOGuNpUnaqWv34wtp5KyWXm4ddpdpm7O7WlgLJJO5uIlFF/QOtVgS8WdXzuVVhao9FROanyY8NAIpmu+zI1zk8l2RQkM9THR2Uq7SpexwXYGTh3hXLfKMGbPYdnqclL00nmmmMaiHiJjZ1U5YoK0+dXklWThigeJ+npoPtlH0GTCaLeiV+ko7DlKQ5ueuGeY4e5ztA+oAlvtWhVbMnGZtVqKMcZ6m6nf0op73Y0UZ7txnQ8p8SjxgTr2H6inpbsHf2BsKl22qHRpw1FQRemMVBzhLk4/9BQNY376PeNMtJ/h3PEGBspXMa+miAL3q290L8SfT0c8FiU8dojmnggTQ+P4h9tpbupgvHIti2cUkGcL4hnooeX0ILp0F/HeHRzYsolddePYZl9NsalHTdfK5u0MjngIWjJw2kJ4ms8x6vEyGAgR7lPl9iMHqPfmkj5rFrPmlpOVM5Oq2vmTMWh2FdlJEQJnjmNc/wXWzS+mLN2JLjKO3r+T4y1OgqPdjKj01NMfwpc9myULC0m2GROPaGn1ks4LGjZcVkmhCw8x2jtIS4uOsg1zybCZp95JrFZgsJNTaKb/2AHah3T40ucwr7qMmdln2bF1M89v3MyRI+00jczk5s/8G/MMe5jwhOiP5VDp6uPUsYOcPXWI4/t3Tb0xZA9H9jdgXfGPLFm7hgV5iQ0JIYR4LcVVAPC3U38sSFJ5CfnlObhjHuJDO3jsF0cZtrpIVuNSrSZSqotof+gBDj73NDsOddE5XsKNn7yFMrcNmy4Jty2Oy9LEo79/QP3Wq6DUl05a1RreetMsHHrdJZXQWvNZHz11h/C5a0gprKLosi4owoS8g/SqecLlN1CQm06GNKUV012wj/72EfpHbZRePZs0deEbJ05yavs+nt/aRfLVc0hOqaBAd5aRhs08+ugmlSfS8kadWOevoWblEspfKOd00nqgjfFIKmlzail42WfeA0z0tDLUO0Kk4npqMsHmyCDDbSBZ18gjv7uf4wdU/uvkGIbSJax95y3MUelJKijEtBb1EfV2cupomPQ5leQUZZAUGibUs4OHfnKUQHYmyYW5ZLjc5NRm0f/oAxza+xx72w3Ec9bx/nctIsVy/lWHY4z3tdO4o4+k5avIT3e82HmzzoAutYrc+El6T2zm8cc3J8oqh/d24ly+gZol8ym1mjHoUynO6OLQvufZuXkjxxpU4c+4nne9fTnlOS5JT+I1ZsBgSiJnTi7ju7ZxUsufNQ7SabmaO965nBKVaTJ6z9F2ZA+P3XUa1+oZ6Dv20Xy2mTM9w4xqr+I9+OLbPM92jRAqWE9FQSGVmSP0Nu9nyxNPcvjAAQ43Gqi85S0sXz6b4qnHp16gC+Ef7qa/qYlw5Y2UZdvR6uvMSRacuSm0/vbn7NnzLLsPj+K11nDdR6+j0GJ84e1ul1ZS6OKK9srPzvOv/oyHiQTVRvxxLG51UCpT+eIzIXE1UwCf109ErdJotWPXHoyMePH4QoQj2uMbWn8WZuxqWV1wnLD2vlWjBas+hHfCTzQen+zh/QJGmxuLxUyiglMIIcRrS3ujRiyofqOj6FUGTGsya7jSuMSvdxj/mIeQ+r2Pac/pGizY1O+9FgoSFRCxMNGQj3GtXblGb8Fk0Z6H1JqcX0pbX4yQZ5yI3orBbEPFq0vEiWmvdfOMEbUkYzabXv41dEJMB7EQoYC6bsM6lZeyJwotuiuMi4d9BAMBAqHzHVAYMNmdiTzRi9d5mKAnQFRNM9ov7L/iSmIqD+cnHAoTU+nFpgpfib5p1ba18RMqrzZJZWq11yj+yfUJMQ2oeBRX5Q8tHmktJkwWUyJGXTZOXf9xVY7RYlRY6ydJr8aZbDicFjXtvCjRcIjARBB9kguzUX/ZY+axkHcyXYa1gpE2UWva7sBi1l6zrc2hYpdKu15fMBELtcoNDDacSdZEuemS1QnxGpjMnwUmfITU739Uq3AzqmvSqfJW2jV5Sfler8ruoUCQYOIav5jeqOKP3Y1NBSld1I9fSwuJ5z3OpwUtRpkwXnahxxJpK+TzErOmYFVBLNEHhZYuVQzyj3kJx1S61Bo+mLS+X2yTsVGbRbGreJV9QUvByysphBBCCCGEEEIIIV4Dl1ZSSP25EEIIIYQQQgghpoVESwqtp+chH0S1liJCCCGEEEIIIYQQrwHtcd+UC/qcTVRSTH0WQgghhBBCCCGE+JuRxz2EEEIIIYQQQggxLUglhRBCCCGEEEIIIaYFqaQQQgghhBBCCCHEtCCVFEIIIYQQQgghhJgWpJJCCCGEEEIIIYQQ04JUUgghhBBCCCGEEGJauPwVpN5mzh07zR83B1jxH9dT4bKRNDXpimJBGD7AI3/ow1BRxbxrZ1E4NWnaUcfWdLSBjVtDLNeOLcn68scmhBCvWwE8g+c4eM+v2dUbYziUTF7tYlbeej2LU0Gv0+bpofngPp773XYadDqiGSu45volrJxXgCuxjksF1NDM5u8/zuHWfvrtBaRXrOD9ty8i3aAn0PgsB/bt5qljI5OzX8CWmsOMW/6D68oNpNunRkY8ifjx+7sGSV46lzmrKsmbmsTIIZ59ahe7D7cyovZNU3Pzv7F2ThGVav+FmHb8Q8SanuG7jzfQNeRTIzLJKJzPLf9+LWXqrwte//6C8YZN7Nm7j00nRqfGQDxezIyVy1n/5kWUalm05mf4w+aj7D8zqKY60OlmcusnrmNWbgop2gLhMWKDB7jnNzs5OzCBV41yZqp13PyvXK82nKxtePgMbXXP870nGrQlJrexSm3jNrWNxBgh/kbi0UQceOrhboJZJcy/ZT7F0ZAadQ+P7G6mvktLSxfLnrWOBVfdzPriqREv8BIOnOGZ7zxG3eA4w84yCmuX8+63zUcLG4bEPIP0nT3Kph8/nYh7/tT5LF29jGvXlE+mp4Qx2g5uZ9/m59g3aFDpJYMFt76RZQurKHeqyfFIYp+ffGgXh0/3qLnVus02Ztz6ca6ekU6RO7ESIf5OtXNi03Z2PnOYs0Yr8YxVvOXNS5hblq4i1JVM4B8/rdLlo5wY9zPqqqRsznLe/qY5iXT5Ui0mDF9Qpj5P8rXRevwETz/RR9Gt88mxW7BNTbqiWEhlJg/z1IPNjDrSKFhQrMLyNOVrpfnYCf741ABF6kcw225++WMTQojXKU/vaVoOb1QZrFyS0jPIMKrCi9dHoyeZWVVpmPVeelShpe7QaZpChRSWZGDzttEbMhA0p1KRcb4m4bwQgbF2Tj3zOw51J6NPySHDGSY63kFdKIfydDuOuBdfKErI6CYjQ21TGwwjDA8McWIomcVXr6Q0WY/NqFbn6WG4cSe/e/RpNm4ZwVJRRHFtPulqO9DF4Ye2crI7Qjgtj8IsJxnmfpoaA8TsLtxZqbhNiZ0SYnoIDjLcovIXvztMb0YO6dlZpOv8hMa6OGooYpZKH0nmySLShfqPPcHxs+20mGcxW6VBLc2kp+dTWKqGPBuO0VM8++BBmsIqv5KXS67dhKn/BKcthWQlu8hNCjLe18iee7ZwRp9JUmY2uSk6TMFhThydwF2Si9vQT/exY+zc0cpESTGFahtJ/l5GgkF6LLksytVKXUL8DQRGCbfv5qEn/sjTm7rwuTIpW1ZOFnEi3iHGIxbMjpTJWJKWSkakheNtIcKpZcxbUEPhRZduEM/AWU5teoiD/dnYM7NItfgITvRRH8mmJtOBzeSn/8wBju/Zx3FPMblFGTjDfQz7Qwwa0qnNnlzh4KnN1Dc206piW05WCumhDs6O24ha3ZTkmdCH2jhw3xbqR03o0nMoyLCRrNLZ6ZN+TKkqPqW5SJIYJf7uxNQwQcuepzhyqo9eXQEF+W4so2doiyZhsrspTLm0Oj7AeM9pTm59nIODebhVbEwxefB5hjgbzWJmlgOz8crVFJdXUgR66Wnu4NCRMDNuW0ieYYLR7iHaWnvxjdRTf6ad1rZ2hvw6YhYb9ng/LXt3s+tAN6MGFYSzM8jKdGJhlO6TKvN7+ixn23rp7g1iznRhMegxhMcYG+qlobGbsZ5GzrWM4okbsbiNGFSgbzl0nLPNLTS39TAwFgRXKnaVqdXrJhhsa6bpeANn2jtpa/NCkh2LzYxJZWwjKig3H+pm3NdJe1crjY3tdPWMEVXLW41eRltOcnzvCQ43TWAtyCMjXf2IJJYVQoi/J156Thzi6JYD+G7+DG+6ajFrq51YVRmpddDE7Dl52PU9nHjiec52W8i5/WPcsWEBM4xHOHhylPYxJ/Pm5qrfcZhsw6DxMNZ3mk3ffJT4Df/Iupuu45oKgypEHeGnG2H+vHyV4Sshv3QWCxYsmBoqyI97CISc+IvX8o6r81Vw0hHoa6Lj+E72797FEyd7GehzUbpkBtVaJUXUA6N7uOd3nVhnruaat9/KdUtrWVDlpmnTRgYtGVgLKyiRZnBiOgkPq/TRw87DDta8/01sWLeSxQU6LL7T/HajjmWLCkhzW9Hq514UoOPwDgZUkazg+o/y/usm083ChdVUFKbhjPqJe5pU/spE6Zp1XHvLBlbV5FBh2s9Du41kZGVQnOll8MwRfnHPIAvf/x6uu24ta+eXkGf1c/zB+/DOWEO204dX5YU6Jwq5/qNvY73axpxUldfr6mVfo5WVK4sxq72R53/Faykw3EnPqV0c3vEcTx7vor3bSlZVObXLysnW6bFklFM+Y+5ULJnNvDmFpPW10mOfQ8ncBVw1O+2SG41jDDSf5Ln/3YrhrR/n+utVWigMEB84xV3PqTS4pIBkxxjnduzl2P4BXO/7FO9Yv4D5rmaam7o50GJj2bJClRbGqH/iMZr9GWTe+EHevW4uCwsjdI2YMKpCWEmeDn3/Xn59Vw/Za27g2jfdyIZF1cwqstLw+OOMpJfiyiui4Mq3lIV4HYuqoZO9d22k21RJ5dvfzztWVVEd383GgyFCphRqqjISeccXjdJzuo7td+/B/M7/x03XrWJV3jiB3kbu321gxbIinFZV/p+a+0J/OiaNHmP3xmf42Q/u4fHffYlvfeMrfPWL/80PfreRzWeH8XpVpvXu7TS2H2b/jp1seuAALfEQfs8htvzmJ/zwi//DV758J1//2oM83zvOSCQ2+djFoSe58xu/4J4ff43vfvN3PL7zNB3hQYY7t/HQN77Fnf/zVb765W/xw18+xuZWP75onLC/gcN/vJefff7LfOV/vsGX/vs3PHGslY6gdtIm8I0e5ZHP3s0jd/2En//6O/yPmucbX/85jxzro8vbzqmDh9i5aTftE8d47HtPc7ipj+HJoxRCiL8fsW6GBgOcO1fLjPwhQv4BBowllC+9lv+4fSm5Bj2m6BBjY5nodGXMKEf9CykV1eR7g+ibW2lUP6sXPQsY9xEO+ujqW0JJvpPMVLCmppFdWErR4aN0jHsYvPjhQaKBevbsaaNzIJkbb11Ctl5tV40fOLGJzSoz92CdmVvffwM1WSm8cEMsGIKzzXTXLianpoQZ2nMnRpXby1zJguowyVYfE57JWYWYNmz5ZM+9jv/47jtZljf5GIY1OYX09ByyTjTQEwgkmoS/SEssg4wMm/COmjHHVRodmBxGPQECETXZ5EKfvZ73fPptXLukjBw1ymi1kVZRQ1Z7DxMjqlA2NkZw3E/7upuYV+QmVyu12XJw5c9gbW0f4VCEoKWGedffxAf+/VpmqsnafS5ndi4ZBguOplbOqr+DahDitTTSvJ/dT9zN9zZFWHzjGuaW5ZI8Ne1S8dgEgfFDPPjYIJlFVSxfVHHBoxlT4l6C/gi9g4uoKrWS6gZ7ZjY5mbnkHTnGORXbRqKjeCaSCARnMrcGLGZwF5WSpzfhbDjDyWiUUPQ0zc0ZBCcyyEtRaXJYpbPkVbzxTRu4bVU5KX4/sbYuOheuoaQib/LxD7MbY/ZSls30YDME8F7+hIoQfwdUGT7az9BIMQ4V88oLQW80kT5zDgX9QwQ7e2jRGltcKOYh4I+rZRaovKYZdxI4VPzJSc0g+1gdjYEQ45fkHc97ZRXnoycZGR+iueY7fOcnv+XuL7yT+W4fR/acweNexLs++2YWVl/N9W96I+/5+HVUej2cvvunnCtaw/rP/i+/+PY/8m/r2/jdA8dobh+fXKdvGIZUaLzuTj7x7U/zT2+sxNFwkC0/eZDgu7/Jf/z4Hu755nt46+wIj961lTZfkFN/fJTGoIvCf/0Bv/3Fd/nOezw0HDvJviO9k+tMhNn97DidSf7Sf+H7P/ovvvE2F9u+/Tt2njZRcO0G3viem6lOWctHfvwB1s8tJHtyQSGE+PsxPoovEqTTGqLrl+/jsx+5ndtv/1c+e+fDbB9QMUMLCEMDjFiN+NNVQUr9mWgxkZZBsiOM1TdCn5rvoh6LfD7Co8N0FubiVDm7xMMgdjumjFTydV2MDYbwag/DX2Bo9zaOG5z45yxkTYbWGm5yfP7K93D753/Kj771MW7JM5ByYXM2WxrM+xBffNcqNsxUCyX41XCU+joXQW8SKfK8r3gd8A700dXVQtvKxZQ67Il0drFBRgY7OPzUA/zs3+/gjjsmhy/ds4NdHVOzXCKs8lc9Rw/QVl1KalYG+ekzKVv1Ln77oXkUpp2/rzyoCmKtHNxdhNNm0pLpZUZbz9EZ8TM+Zwbz1N/y6Kt4rWXOvoGbP/lLfvurz/LOWenkXqnTlimhwQG6Nv+R/dXLKagsmKy8vpTHo+LDBD0qRqUYjZN9wDidWNKSyI13qZAXwd89zIQuylh2OllqcqJlU0oqSS4drtAAPd1xIt19DCXZ6GzfyY5vvFulyffw7nd/kp88c4J6rQjjzMO+8AN8573LWFp+vqrEQzRykrpDKpWHHbikpZ/4exSNQl8vgy4HsWTXZKWiwQBZ2aRbPegmxhi69O6/Z5yA30tvQTZpRsNkKwunC2uqg6xoD/19MQJad2dX8MoqKWIZpKfWsGpdJTk5WWQU5ZOucrmWrgEG9RbsyXbMJhs2hwOnOwLBMxzbZSU5vZiSqkLyKsupXrOUqoP1DA2OovK+KvfrwqSfycx52RQUuXHFhxnvGKCuuZzKuVkUFGeQoX6Mll53G//17jkU2ptpPR5RPwK5VM4qJStP/Xv9Oqp6hom2dNGe2FEtRx2kcM4CqmfMobS4gtxFK1nt6iA2ESQQs2F3qky13oorzYnNfOXmJUII8boWixHzthMYP01X8X/ytg99mk//y7UsyQtz8LF99Krp4aEBhgM+hlSAeSEQaJ/1cXTxaCIWXcTvU8v0027UE9bpJis1dHp0Br3K6EWIRePaZqdoEaeefc8OY7fmMWdeSeJRk/OMVifO5DTSUlxTj/JNTdCodWJOItlpVb/R2kIBPANneO67/8vpgkXkzayh9qVutwnxN6fyIcP72fSb7/L1b9zPI0fNXHfjfNJctsszXMP9jHhN2GvWctNHVBr99H+p4cMsijXTv38rBy/M7I03cPSZX/HNz36Hrz4apHxOFcUFaRgNZkwqPWUkmTEmEtI4nUf3sPupHbSvfy8LS1LJO18DoXWw2bOFu776Ob72k900jKawfGVV4lGPC5OgEK8FraNJuzud9PRkHGYVR17yIhxkqP8c254IMHdhLYXqujddqfTi9RAYGVQxykBMrSuxuqkYZVAxKqpiVHxkmDHPBH2JcVP0eu1/9Im4p+ZRwS82cpQxQwqOZZ/h05/6BJ/5x1kY2luoP9TEiN6AzpJEqtOCJfEsvY+R9hNs+9+7ODtzA2U1JVReuedpIV7ftEzeQC/94RBjWrqZGo1Blad1Kvap6ZflHVV682k3uLTKDCWRLlWs0qlBS5da3vGSV3i84ErJ/ApUgd6WRn6uTeVh1erNFsxqP80BVfBXUy9ed0htcIShAT8dB55l64O/4Vf3PMxDW0/T19VI+7BXZYy1+SzqRyGD1BQ9Zu0uWthHKBxnzFZOYaoBuzbOlk5afjlLa7NwGcfxjHjpOnGEA0/cxS9+dRf3PHWCM2cb6R4coidxB087nFTyS3LJyXJhMbswpVcwq6CXsN8vTYSFEP93GGxYkguoXLCKpStWs3rdXCozdPgOHuL0cAyfThVuVGbrFffJo2XMTGb1y63704Ej7If2QxwcSVY/47lU5/+5HfMN09O4j233b+L50RpmrFzEnOosUrVSlRDTlSmZ9PxiahbNYubMPJL3Pk9Tn4chrU/YC5mKqL3qem58+xt5w1WrWLVqtRqupjp5hOhwA01DU/NpjA5cGflUzKll/vr5ZDWforeth06tkVGClhPr4fTzm9j23BnOmedw3a1LqMi04zjfEYZOfbCkk1dWQe2KuZQnG9AfO0LdKPgvzVgKMV2M9zLS3cZOXxmzKzLJcr9EANAq2U2mS/pSuoTRhNFoTFTMvSyTi9T8amYtVmly9UpWX11D2mgHA6fP0XZRWWKQ9rodbHtsF/v8tSy6egm1pekkv+LAKsTriJawVD7QrNduTr1CKl0aptLlq/UKKyn+HHoCI510tzTQ0NBKc3uY1IX5uF02zC8VDA1qdyxaR5YvlQnWE5oYZKBdW+cZNUxgKk5XPyQqI6w9v5moF03F6TBjTZwNPTqdCbMlRPRKtTtCCPH3SAURY1IuKZmzmFuow6n9HtrsWAxR7EMdtI3GCbozSDWaSQ4EX3wePRggFNETNVqwWS/J6NntmFMzKNQettV+T7VxkQgxtbwXB2arClpTUSvq9zF8eD+96QUk5WWRe4Xm5n9SoI+O0/vZv3MfR85Eca26gw0LSilL/3NCnRCvFZVqkqpYsOFNvOvD7+SNV5eh3343dS0j9F/0nPr5+Taw4ep5VL7QPDwJhyOEwei5+MaKvZCyhdfytg+/lw9+YAOZzc9z7nQTzVpHF7EQcW8HDYeeY/euk7QFcilcdQtvnJOM23ZhEyYH+tR5rH/b7bznw7exqkSHb98f2dsLvkQeSojpJ9DXw2BnB/1VCyhKs+J6qRoGhxOrO5UCr59ILD4Vo8JEg2F8qPinxaj0VFwWOxn+YOIhwsRN1lCIcFj9o7eqMKnKH3atgr+a/JxCyrVnQrQOm1xunIFhIsND9GnpMh5TO9ZDy8nd7N15mJOdZtLWvJsbFuSRLzUU4u+VXsWTzGwy4jocKt0k6t21ZhAqzxeIGomrvOdk+fsCziRsScnkqXQZVvMmGtyqBBcNRgjo7FhtOq0e44r+CpUUWsWAyrBaZrD2Pf/GJ775He78zrf4ztc/z2e/8DHetKiIoiv1eKszolc7bezvpDcQJaAdRSxM2O9ldMhLMGbEYC5l3rV38M9fV+v87ne58xtf5otf+nduv2EhtYlnlLWfG7VsUP3gRNTPU8xHxN9Da28BDpXBdv25N/OEEOL1JCkFZ7KbHJ0fv4oiUe2nMRYjpgJLzGjCbFQZsdR0kiNBzEMDdKvf3MSvZ18vwwETwaR0ctLUiAtrKax2TK5k8vvaGZ7wMR6JE/d5VAZykE5zISkq85iUqIyIq3jl5fiRY6QUqwxbVjqvquWrlvmL+pho3c7Gex9n22kTRR/4NB9fn0OOvHdUTFfRsMpveBgY8RGMxiYLP7ix2bKpru1V6TCs8iaJkS8Ke5mY8DLuC00WqBKiKqkaEjdYTEY1NjTByJgPXygymbnDqqaVU1I5gdHsx+OJEPH2MNTwOHfd+Rjnkpez9F23866FF3QrGAng93oYmQgktjO5b1kqzTrIKx5icDhR3yjENBSjv1d7Q2AvpYtmk22zTPY1cSV2JxaHkxwVo/o9AbxaM/KJcXyDY3TbishMN2LPTCFJlXySBnto90dRYYyYioFjEzHGndkUZOoxZuaQYTeQFA8RDE+tW3sERG9EZzBi0qt4GZ5g/NxWHvvVYxwYyKLqff/Ox9ZkkHxhpaAQf2+056LSs0n3jxMfGaE/qOXXokR7uhiIJKFzJ5Nx6eO4DhdWm52s/g56vKHEizBi42N4hz302grIzjCgkvUV/RUqKdyYzRXMX3KE+qYmGs54YKyV4d2/4CP/8zjPNvZzxacuknJIyUumNusAJxtCjGqd00w00rD1Qb7yL/ezd6yc7JmdjPpPsVd7UDOs1nLibr71o4e4e9vZqbd0aOG3gx37TnKqsVdttwf/ye08HpmJIzWZHKmkEEL8n5BPuj1OUfJGnq6LoWLBVGeaRsaK5jAvR4fDnIY7tZeJQB1btg+oglGcocZTdCRZiVWWUqMWuThA2DCZbeQV7WHPoRbOtXhV5m+A7rYmWpcvpCjJyWQ3lz4i4VG6OwupKMkjK/NVvocton78e57mp3c+SKN1Ocve+SHeonbmon4rhJhuBk9x7rlfc8fnnuZwjyoYTY7Em+jAshin1Yzjwt4ptcq40w/xi1/ez0+ePKHmPE9740c+ZkMZM/P7iR7+GZ/+1iM8frhj6u0gXuLxY5w8kkLY7yTZ2ErH4cf5/KcfgfX/yY03rmFlfmLGF7U/z9aH7uXTP91Nj/pzsj6ijb7uMZpO5ZCbDSap/xPT0oj2SDshfyGL5marwszLNTJ3YLEayMjdzbO72uns8uPp7aGrr5OuZQuosFlJIZkk1xhx42GeeKYXjzfCSHOTKjmowtOsamajdew3k/K0BkLBY+xpUqvVepru72XImYelQMU15xCB1if47lfupzv/Fta85R3cVD65B0L8fdMq4TJJyzxH18Ap9hwYJhoJ03f8CO15GViL8iibnPECTqz2GMkZe9n4XAc9fQE8PSpNDvfRu2QeNWYzL9UXuuELytTnSYFeepo7OHQkzIzbFpIX76LlWD89HgfV181OvALL4G2mXhvndapxs8gxq7B6fCf1x1toHrKQu7iUokIdHc8f4vDmTWzceYBdJzzkXHUjy2fkkGMYpK+5k0NHp7ZhN2PTmbCozHFKTpzTf3iKXdue4ZnnjtAwZKX4hhtYXplJnpo2dvYsdY89zcZdO9i4vQNT7UoWzq+mIjVG1NvFoUea0LnG6Wo/xJaNe9h1MkDhjbexpjaPPLeBwGgP3Ye3sONICEdxNqkZSepnTQgh/p7oMdvjmKwejv3yIXbs3MQzz7bSRx6L37aaedlJ6jfXgivDSMzTR8NDT7B5z3NsPWMnd85iNqyqpsAaUj/su/n9/x6kI2rEXpRJill7j72Fjq17OLxtC5uPdnAmXMmb37mOefkuHInezMaZGGpi572nsK5cR3F+Ghkv9YRGNACeMzy/dRxndSmltfkke4cZPPAAD24/x5mObtobD3Fg+yY2bZocGiac6JILUZsTYvowWtEb9CT3bmTrth1s/uMmNm/ax+EzQXLeeAerFxRTqG+i/vl9PPVUK5Zl5bisydjGGuk+8RyPPL6JrZs2s3HjcSYyayhbtpja3GSsjgwsfbup2/+8Wm4TWzZtZ/PmZmzLb2TRijkUR1toP7CR+/d0MjjcTdPRHex6bjKtbN6ylQ57Le70HDL0Q4Sat/CHRzexTU3buPEo7eFMSq+/iatmpCf6edG6HBPiNadV2Kk4cGD3MOGULMpV2njxzXs9tBw+TeOpAO51a6lKAsv5xgqhEULdu/nt9w8ylOTEkaOuY5uZ9GIjzU8+x8Fdz7K5TpVVTDN489tWMTvLoZbVOvtX5Q3TOI33Pcau/dvY0hDDUjSfG66dS5lb63XJgCM1wnDzOQ7e9whPbX+OjVs9uBcuZPGaGRTEhxnY/zD37Wilraeb1lP72ff8izGqKZyNKTlbboyKv0NakLDgzjbg62jm5BOqPL53L1tbMpi9ZgVr5peQZRjD276bX3/3IOOZyTgyU0mxW0jJg2YVfw7sVuny+AhD9pm86c3LmZFhx/wSd6Eur6TQGJ04M/KomlOoApcBkzmFzMICSsuzEs12E+tS4zLUuJIKNc5kx2bW41A/Luk5alxlDpmpGVjDeuxJSTiz88kpncWqtfMpS7ViV5FQp20jU21jdgGpJq3zNjVY7SSlZ2DyhrCmpeLKLKJ0xiwWrZ5NkV2P0+3GqreqjLAZa2Y26QUzWLxyATOK0kg2+gl6uxOVFK5Fs8gtKyQrTf1IlKntrpnarsmE0aROrtuGzV1E+Yx8Mt32l246JoQQr1NGqxWrMw2zN4AtMx13VhmVtTNZuKiEVJ3W748Rq8uFw65+o7VKjYwMssoXsXRBDTMLkzFNPXYxNGImOT+TDBVsnCYrrpxsrEFURs+NO7+c0pkL2LCoELeKFZMtL9RycQM6QzqF82eQl2pLvMHjJelMYM2mZGYReZkubFp/F+EYhswqSkqKKcnNIEPt2/khv6SS/JxM0v+cfi6E+GsxWjGrtJTnjhPUu3Elp6nrNU9drzUsWL+M8hQTdgL4fDHCeid5NbmJSoo0hw6bzULc5Fbza286KKR60RyqKlT+xGJEZ0sn0xFRyUQVsOwq35WRrYZS5l+9guqCFNz6iEpudpyFM6kpzSU/++L0UlAxiwI1LivZQqrToPYgKTFe2075rDnMWVxLiUMqKMTfknbxqcGSQV55IUUFqSomnRcjFrXgSMunsKaILJVhf+EtIPEosYifoVEzGaWqTJDqwmmx4crKwhaMYVfliJTCKhX35nHV/DycBn2iAsLiVDHPnYIzEsOapWJbyRzmz6tlQUX6Cx1qmpPcmHTWREfRlgwVb7JnsHDFTCpVecOR6ONOhymnhvIStb+XxKi8smoKVMFMhT4h/s5oiU/FstRkVaa2TZbHs3LIqVzCqkUVlGU5McYjKl0GGFbpMqsyl7TkJJJU+d6l0pE9EMOWkUZqYQ01s+eyZk4udu1NH5Mrv4wurkx9fp0bYrzvAD9990M4/+ljrLhqLnPkNXVCCCGEEEIIIcTrxl+hT4q/Fe1dyBacack4rKYrv0NZCCGEEEIIIYQQ09bfUUuKGPFYGO+IH53DgdksFRVCCCGEEEIIIcTryd9RJYUQQgghhBBCCCFez6StgRBCCCGEEEIIIaYFqaQQQgghhBBCCCHEtCCVFEIIIYQQQgghhJgWpJJCCCGEEEIIIYQQ04JUUgghhBBCCCGEEGJakEoKIYQQQgghhBBCTAtSSSGEEEIIIYQQQohpQSophBBCCCGEEEIIMS1IJYUQQgghhBBCCCGmBamkEEIIIYQQQgghxLQglRRCCCGEEEIIIYSYFqSSQgghhBBCCCGEENOCVFIIIYQQQgghhBBiWpBKCiGEEEIIIYQQQkwLUkkhhBBCCCGEEEKIaUEqKYQQQgghhBBCCDEtSCWFEEIIIYQQQgghpgVdXAH1fzSAZ8JPMG7EaLXjthmnZlGTgl4C/gCBqAVHigOzXvcnajfOry8KZhNWtS59JMjEeBRzkg2zMU4sGMLri2NT6zO92vXZLby4d69QLIjfF8DvD6HWcgkDer35FRxbjFgshG/EQzCmjiExTi1rUMsmv5LzMl3FiIaDBL1+orZkbCY9xpc9EPV9EMY35iUYihDRq+/XaMPtsmDQ6dBNznSJKJFgAN+4j5D6K26wYrNbsVtNl5+zeJSY2p9xdb1YXOp6MRvVWb5ELExIXUN+P1hT7JjUdhPrSSwbUMv6iahLO66uFJPFikOtx5RYUAghhBBCCCHEdDVZSRFVJb2+Lfz0e0+yfaKMyg1v5ItvqpqaBTp338OzT2zkyY6V/OOP7mBBqoOUqWlXNLW+/72zHcOc+ay5rZispu1848s9LPzErSyt8jG88xB3/z7AjT++nbkpDpKnFr2ixPo2q/V1YJi7gDXvWsaLe/cKDe7kqfue4qGnjtGnv7hYHI+n40pfwYe1Y0u2v8y+DDMxoPb7oz9l75iPIVUwjsczcGWoZX94+59Ydjobo/PY8+y472F6bvgRt811UeyemnRFQTWc4MFP/5pnjzTT6iwhbcYb+OynNlBsN2OdnOkS7ZzZuZX7/+d+DqjzH8q5ltvefh23XVNN2tQcL/B1MHh6Z+J6Wf7ZN7NkfhG5U5NeMHacI88d4f7Hw9z4o9uZ47SS2OXEspvVso9xzh/GRzkzVl3DHZ+5mVo1+VVXbgkhhBBCCCGEeM1Mlda1lgp+PKN6wiMeYv4BBtXYyZYC7XQNDXOuRYd5yEM4FkvcR395U+sb8+DxhYgk7m57GRucwK/debcXUDh/Le/+1w3McFhwTC31kuJqT7SWFKMevL4gkanRr0o0iN/jJCl7Fbd9+tP8pxo+PTX8xwev46byBu77xTaOtwzhnVrkYv10HN/OI994lMGVH+a2fzm/7LW8oaz+Tyw73cWIhvz4RofxBONEJr/4lxAkMNbCjh//ks7clSz/kDoH717Ndcl7+eHDJ2nu8UzNd6FRmnY8y5FDrRjf8hn+/ZOf5iNLfQy1HOahnR1T80zpO0bd5vv4/A+f4lDXMCPqerms5Uvrszz1wB/4wX07aFTXpD+mtZjQ9NFWv4cnfrMb3VX/oq6vT/Mvby2nKHaM3/5yD52BSKIVhxBCCCGEEEKI6cnwBYV4GCbOsGeHh4lggIxSK67S2WSb1Ay+Bs6caefUmQhxXxIzbltIXryLlgOnOV4/irk8K1HJoPc2U39+XFkqDrW+vTtG0ec6SU6f4OyDW9h1ppvRiAWrPY4eP22nxnFV5eA0DdF56CyndtXR6z3K5s17OXCgkb6gEVNaBilGtX8etX/b1fry8ilbUExmoujazfFntrJz2052HT7NyQYPjoos7CbD5U37tf07OspwvJDVH7qRxUVFlKqhSA2FmSZckSaefmKCwoVl5OYl45xa7AWBdlqPHmfTE4OUfei9rF1QSW2ZWjbPTrK1h10PN+OuriQzO41ko4+Ap5l99z3JjgMH2dvaR3NHP+HGU/QmF2IPt9F0sJETjWNYyjInz5/nHKf2N3JSjTNfNG43z258nr1HjnD48GF61ZFbHG6SDWP4BurZ+FwjbSd3ceTwWc72xUhS595JF8f/uJVd23ap89LIqUYP9ops7Mbz50Xt38Q59v3hicn9a2ij8WwrnoEOAjNuY467i+66F/dFOxcvPsLhxTfWzLM/PoT16ltYtGYxC/P0OPxneOwpH2VzCsjMSrqkNUU39VtP0NJhpfBdb2d9rTrvpnM0nhymvd9CzdLixDb6655m77Pb2HmqmwGjA2+njdnXz6UkPzXRSiLiH6dr331s2XKAY73jDIcdxL1uFmjXpMWE1d9Oc/0Ztu2Hxe99J6vnlVOVFyY43M2x59SZWzGfTLsJ28s+yiKEEEIIIYQQ4m/lkuKakzR7FJdlRBV4VaEwBsGeIXR6HZbc9Kl5FFUAr9+1j2c3nVDFYSbvdF9pXEKIgHeM3rYB/NEx+jv6GOw8qwqTB3ny3j00+UP46afl4C423/M4Tzy3i4OnTnHqwHZ2Pr+fHXVdjKi1XHpzPxbxM9KkCuI797Bn33FOHjnMwee28Ex9LwPe8NRcr4zeaMTscGIJhYnFYpffuddEdOjiZvRWO/7RbnzhANpWTO5Msuas5boZ6aRbjMSiYTVdFZYPbWTj1oMcOXqSE8f2s+vZP/LkA3/kcH+QidFmTu3cy3PqXHWqdSSOzTs57tnNJ9X5i6n/Rug8eoDDuw+wv66BhvqTNBx5lue21nG8aYiJ8Ci+7oM8dd9DbH7+AIfqWmjtHFbj/Qxp52XHXvbs187LIQ6o87KxXp33qfMSmuil+9QmtX+HEvt3+vgJGhpbafap701rkhAZZ6Snj+6ukUTLkItazkT9RHyj9ARmkp2eRLpbnQOXm9SiEgpbG+kfmWDo0tMfHGLM7yJsKqEyDwzqqnOq+bPjUSwd7TQFJrfrH2qnc0SdjfRqbrxmNjmXVDZp59bbe4aWcSc5FbWsXlROqhr/QgVKwE8oYsGfMZfaQiNJVrDl5pOVk0WBWneXWrf/1V0aQgghhBBCCCFeQ5fdU87OdZOTl0ZPT4hoNMLg2ZFEITWt/GV7oXgZmeRXLObNH7uBEvtibvnQrVx7bS2FU1Nf1MWAd4hjQ+v5p89+jW/+59VUBNvY9fA2GlS59eJHPGKEvKMcv+8PdBWtYu3Hv8o3PnsHH7xqiGceqaO1Y+zKFQ1qLZGQh7GBAQbVMDA1dLV3/X/t3Xl8W+Wd7/GPLVmSbdmW5U1eYsdxEsdZyQKBQNhJgEJhulFaEmiHQte5ZZkyQxcoLaUw02HmTpdp7+10phQ6baEBSiEBkhAC2cge23G8xEu8y7tsyZIt6T6SHUhIKGnpDH7dft+v13klPstznvM755/np+f8DvWHjzI8q4gMZ/KpsyhinPlkFecxr6ielx/byJ5DDbTEjw8RiMziyvu+xOpzSylN9dFde4BX/mMjvau+wKfve4QHb1jMxentbO2AsbdnW04rNpI+yo71Rwm6zuejD/wzj37vIR79+kfw1FXRuL+K+EsSZtBORzVJSz7JB++4my9/+gKmD/dT9fgTtJVexKWxuHztJj59US/PPbmf5rYhE5cwA00NHPz9Jvqv+hJ/bfr36Jeu4iML7dT3JEwkKVyLWXnD9dz0qZXMNn+eVLQyECDcZ2LmycbusJMSW2d3YMlyk5fQjb8/VhA1vudbensYtETxuTPiSYX4Q+dyk5YaITnYj7fH3FFz3umXfo5P3fNN7rn9WlaYHd9evNPmzGLOR7/D3z7wNW6/7hwWpE9uOC4xgYSEKInjfgKhKBET68hYiPFgMF5F46Rki4iIiIiIiEw5pyQpSE1jFCvt+w6YMbAZvB8ZZWQQsv7UHMUfISvfw7lXX840M/i1ly1nQYWHZRk9dHbFfkWf3ClukLFgDft2evC4iyjMd+LwFDDtwss5b381/f0DdE7uebJmGvY8xsNr1/Jps6ydXD7zjZ/z/YYV3Hn31ayYPfF6w6nS8My9go/d90/89AY/ex77Np83x65Z81lu/+I/8GTdMN2xkTDDBPwWhnrP5erLpuHJsZNWPo+Zy87jbLP1zL4wYTPLAj7wlS/xiZsuZllsZG+xgCefHLudt8bmdrOcS3lZJgWe2N8DBGNx2VFAfnbhRFzyCyi+4FJW7K2ir3/QxKWdvl4fdZXnctWlReSZ/lFQQdH8ZXygMIr91CfiZMEA495OWiIR85ycof5e+keG8U7++d8mLYMU2zDpDc+xYX8Irw98hyup3buT3Wbzn1TLRERERERERP7HnDokTfOQ5vJQHjrGQLSD1rQCHCkeSt9t8PqepZOcksu0omRslgQSrHlkZoLL2U1HN4RPmoEQIRodJRTsZs9TP+SH99/FnXc/wH3ffYpdvXU09AUYPG0FyzwKZq/ixnvv5Z5Y0cxPnsdZhW4szkLOu+4y5ua5SEuy0HPgeZ7/wZe544474suXf7ieFyt7sSQlk5ozjeylf8XNt3+Zr8XauGsNn/lABlU//DGv7G6ksXuIwOgo3blFFKYm4TDXkpjkwunKoSjfBPyM4hh7gcFGckY6ww0beflHsb7cwx13/1+eO9J2QgImtp+dpKTEeA7jeFyCwS72PPkDfnBfLC7f4v5Hfssb/RNxGeoewN/XR9uYHXuyxRxn2rBk4kzLpeRM+mezY8lwk5uQEE+lnJG0dJzJyf/9Xz5JzGf63LO59uOzaf/FN/inr97Bw+sbOZxYwfkeMGESERERERGRKezUYVuSG6c9leKxQzRWVdGU5GQ8PZO0yc3/fWxmwOwg2WGG3vEiA+OEwwlEwknYzGh4Yt2JYl33UDRzJnMWVFBRsZAFZ63k2k+tZsmMHLJOekfhOCdpWWUsWLmS882yctX1XH3xWZydF8Zb3YR3fOLrD7b0HHKKY21OLsU5ZIdbaazexeM7ugikljJ/8XJWmjYuvPhizl9xNjOC2+js7qE7YDED/URswVD8pY2JVwzC5jpM22f8zkHsN/9WDjz/FNt2t9KVbPpQPouKgnRS7Bb+8BsjsQuPxWUW5fG4LGLhYhOXT1/JktJs3DZrvAZHbA7GWyENE46METqTT184krFk51I04CMcGou/RsFYiIjPR3/Uhd2ZhCPW+Inc2bgSrGT4RvCZP+MhGPbhH00gZJ6vjPTT3d8/RQppeXOYf9k1rLpgPosXVjB3QRkzigvJHMsgMyOBpDObyiIiIiIiIiLvg9P8tuwg1Qxk81Pa2LGhiv5EKwnut6Uo7A5sSVGs4VH8ATPoNKPOoG/I/H8E8+efKGSOH+JYez/h2LQJXxPtfRE6x6ZRmjtRbPEtNhItWWbsm8GM81ex+uOf4rZbPsHN11/IonOXU17own3y5yVOL3chS1aczQUzoPXFp3lxsuimq/Rszr72dm677bb4cvs1S1mSH6SjfhfPPb2J6s4Qb9bmTDKDdlc+0zLGsCZECCdl4XQ6KYrWU9M2jG80zNhgJ73tzTT0wXhshG63k2TFxC9IYHQyfkODjPj9E69QxL62Eqhl1+9eorIrA88Vpi+33sJtN5zHPI+DpLEQwXh24O1iiR43WTkuE5fVXBWPy42sve5CFp57DuUFGbhdbpxZmUxzeWnv8Jvzh8HfyUB3C5Xtpn+nL+bxFnO91jQ3BcEG2rv66B4aIzw8zHBrK61ZpbjdKWS+PfbOLDIsAayDLdR0jDIeiRLsaKVn3MJoTgEl6eb+/lmSFH58Az7a2pws+sgt3PjXt3HDihLK0kZpSSqlOMNCsom7iIiIiIiITE2nnQCflpFMyWwPWzf3k5GaQoEn9kHME7hycGdaSB/rpLHOS3eXl+baeo519zA0uctJEhJJsCRhs4YIDA3jHwmdpj7AMN7uRjZv2UtHRyfeA9uo6g7RnDmHuVlvL6KYhs0+g8UrmzlaV0Plvha8TZU0bnmCB3+6ld0t/WecLEmdsZi555/NpflVrPvVdmoaehk9XXXL3EJyspJZ3PAMz+5o43DT8cKbzXR1VVF9dCapdicuZy6ZOZnMWXyE1zfV0FDXTvPBg1Tv30+NaSaeA3DlkpWZQFosfrUmft1emkz8Wr2T8YtVkez3EbBMx+lOI8NhztPTh3donPFoN76RIXpjnzw5RTo2xwyWrGyiodbEZb+JS2MlDSYu3/7pa+xpHTBxycOd46Z8cT3bX6mhsb4db+1B6isP8npPAmOxJEokSMA3jG8oEJ9ZcjIH1iQXJXOPcvjQEXOOY7Q1t1JX14JvxSKK3Blkx2ZlBEYY6BsmGI0SwY3bY+5I0hG2bKils6Obhsp6OlOTsc+feWpxzj9ZD+1VW/jdI/+HZw+2Ud9hnsu9h6ht66DjvEXMtlreod6IiIiIiIiITAWnTVLEZkpYzaB8mmWaGXQ6SD9lZFdG+XwPRdn7+Pnda/nMLWv59v7Yh0QLmTu5x0kcGdgK5rB0+l42/+Bxfvv0HhomN73FRRbjzOp7nDu/9Bluum8jdZF8rrjqbDOsPnUQm+RMY8Haz1LWtJmXHvgca774EPc80cclN1zO/JJ3Kn55Oml4Zixg9ccvZubBn/Gb9XvYXDc8ue1EBZQuW8VND36Y5Mfv5h+/sCZedHPNmnu48/7tpNxxJxetmM0sc2JX6SwWfeijlKx/hO/feSuff+wVft+bfULhzDLmLPBQkLmH/zTxu/XmtXznYMgMsSfjZ0mGvFVcuyqBYNW/c1+swOetf8NN/1JLR7DZbB+kbyDe0ClsznQW3PI5yo6+zPpvmrh86WG+9qtBLr/xcuZNy4nHxWWud+lHPsvyykf4yVdvZc1Dv+MXB6MsLYxOJIN6d/Divz/BD//lRarMnycnlBykZM5i9b1fZG7bi+Ycn+Uz33ycnzQs5+/WLGF2URr4aqja8BseuuMJdg4H8Zk7W7HqKlZeMB3rz+7kC399M//ryTCOomWsuaJ0st0/h0LKZs/jgx+y8sJ3P8+dt67l8z86xMHI2fzdJ+aRYtc0ChERERERkaksIWoQDcNoFw11fhIyXOQUpeIY9lJTPUpmeQFZaWFCPf00NYfJX1KCy2YlYbCDns5W6rsnvvHgyM0lOZhEqsWOa66HDNNeY7y9THJKXKSMDdNVU027LxVnnhNnciK9x0x7i0vItNWw9Ucb2L5jkJxbr2MmAaxRO5mFReQX5ZNtm+xfrWkv07RXnEVavDLDIK2VTXT3+RjGitWWTsHcOXhSrTjentUIemk/5mMoaCdvXiEZZtWbGZpwgJCvk5rD7YxnzaDAk40n/XTFC2Kfs+yjae9ResfGCSUkEI1aTnPeEGNmv+bJ/YJOP97qOqp+XkvhPz7IlbPSyQ214zXxa5j4JAiOvDySR62kWs11zy2Mf8FjzFtPS0cPnYNj8dko0WQ3roRB7K4CnO4ccpi4R1kVhbgzU0mOtzQZl0ONdPUPMxKLiz2dwoo55L3ZvzDjIV/8fnQMj+O3OLEnWXBZTV/yF1OUPMBgh4nVmAPP3IJ4rE5+G+Nt57CmYs8oYG55HinWRCxjgwx099PSFpl4XqwWkmKvYvR0caz6GH0mbhFHHkXFHory0k8twBn2ExzqMfdjlOyTru0E5hz95hzHTjqHYa5rtO8Y+xr64q+VRG2ZuHPzmVma9bY6HCIiIiIiIjLVTCQp3neVbPrRBnYdgBlfvYtrCyD5zzP/f4po4vDmLfzmod1vJikKTxl1i4iIiIiIiPxlO/3rHv/j0sieXsbMhWUUmMH7n6eI4lSSgjNrGrPPXUBx+mlmeYiIiIiIiIjIVJlJISIiIiIiIiJ/6abITAoRERERERER+UunJIWIiIiIiIiITAlKUoiIiIiIiIjIlKAkhYiIiIiIiIhMCacpnBlmPBQi4AthSU/Dbk38A1/biBKNjDPqGyJsSyPJZsUaGSPoH4WUdzv2DEXDRMaD+IbC2NKSsZlz/Gkfx4gwFvATGosQdaSTmmQu/njf4ucYNecIMBYx1zS5+i02HKnJJKfYsE6uOT1z7SMBAv6g+d9xZ3rsVBYmOOxjLMGGxZ5C8rteiHmGgqP4h0y8zV9Ri8Ncv4MUR9I7ZMViER/DPzhCMDTOeKKVRGsyGel28/wkMHGbIkTCIfz9wwTNIxtJtGFzOHCmmn3i209k2guPMuwLk2CzYT8p9rHnYITRwCij4VjLFhxpaTjMc5WklJ2IiIiIiMj76jRJilYaduzgmUf3kv/1e7ioLCP+WdDTMwPygXpeevhbtCy7iyXLK5jev4fXHn8ZbrmHC0rS/8CxZyjQxkDdFr77rU7O/tvrOfecGRRObvrj9FD53C/ZXdnH6Or7WDsfUpImN5lz9Ne9yMMPPE3tcJDAm9mLCZHIIi67+Tqu/8R5zJ5cd3o1vPafv+XZJ7ZwKHFixBuJnGWO/eAZHDtVjZuliy3f/x5HHMvxXHQDH5w1seWdHaN260v86tu/YpeJQyh/NR/++JV8eNUcsib3OFnQLIf4zd//Oxv3HaXJWUr2vGv4+j1XUJJiwxHfp4+Bjp089sUfs31klL6sZSy95Gq+eOsK8szWk/IL4yOmyy/yv/+hldQVy7nwY+fwVpe9HHz6cV5Yt57NXUlEo0VcddeXufK8cuakTe4iIiIiIiIi7wvL/cbk/yd0H8Zbt4+d3RGaUmcz15NCrvOdfjofY8zfTdULz9DtWUl+cSkz89LIMv9OK84ny2F5779Ojw3g76rh+Wd6yL9wnmk3C9fkpj+Oj7YDOzna3Edg1mqWesB2/Cf42Dk6a805Rqn46HWs+tDVXLlyJSsnlwVpx2jr7qe+L5nyOXnxQfPJaYzYvIk6Nv/4l+zvyCDz4o/x0WsunDy2+V2OneoiZhmiduN6Wikgefpi5udMbDm9ARq2vsCe3Y0MLb6Fj3zwQs5KbqC5309jIJNlJRmT+x0XJDDYyPb/+wOOpF9E+cUfYNUiN3mBffy2OYvZuWnkpIXoPrKLHU89y9HZa7n0yktYURQgPHyMjR1uVsxwkWSZfNAGm+ndv44Hf/I82w6EyZw3m/Kzijne5aaNP+FQn4PE+R/mry5bzMq8TrY3mmOTnZRMc00mREREREREROT98LYkxQidB/dRX9dMf/lsBg+HKZ/pJjs7ZXK6fNgs7Rxc/zJbN23ltUM17G/wMlC3m0DpZZSU5JMb8dJe00ggbzoZ4RYadtdwsHoA28w8Us3RiSNHqd71tnXdB9m9YyvPvfwae/YcYPfuXsjNIDUjxHDTIV5/8iVer21nYNyOw+Uiu8CG1bSz879+x9adb7B9dxPHesOkHW/PLLHBck/TQV7/1XO8sncvb9R10lR7GP94IolzVrMs/8QkxSAB71E2vRRmwcdXseKCxSwsKTHXM7EUJbdQX9VDc6fdDKLLcZtDTsq9REJmHH+AFx6rZjh3IYs/fCUXV0wcW5jdT0dNG8cax8hZtoB8mwl6QjdHd23ntedeYsvBSnb3jjNSeYCBQJiAIwl7bzUbfnuE0ax0HBnJOEz//J3VrDfrgietO2DWbWDbrt28sWcPR1r7GE4rw+M05xhpoOrQEXZu309z5ets3tZLNNdlYhrE12ji8uvJuOzuxGex48w32yYvJzZzYqJ/L7Nl/yF2H+2jq2YPftds3MWlzAibvjx1hFCO6Uu66cvkURPaqd54kMZjDoo/+XEun2/ikNTAkco+WrpsVJxXiuneCYmaYfwDDWz6wR4cl1/H2Redw7LCBFL9taz7vZ+ys6aRmxeit7qGXc+1knvzp7ho8SwqXP0Mtbby6vZxFl0yizRzM30NOzm45fes31pLu93OcGcqxQtnMyeepIjNCGlj5y+30pdWwYzLV3HRnEJK8p2M23Ipys8mPzsVc3tERERERETkfXLyPIdgBw3NA9T1upm1pILygV14e3rpCkxsjtVt6G/YyOtbt7Ntx0EOV1Zx+EAlRwbHGY7lLxhlqL2O/c89z/6uUQYHjlL92g42bjhkhocTKQ6GT1wXMev6ad29h33bd7Pr8GGqKyvZu/EFNu5vMP0YZNQ/SGezl0B4kO5jXfT0+Bgc7qKjaj0bNu5mz75KDu18nW1bt7GpoZ/QeOyXf/D31FK3bxPrN+6jqqqaw/sOUNPUSVvwj5/HYE1OwZFoxRoai8+ZOKVmRbykQiKJdjPgNTEK+HpMJCZWO8uWsmjBXJYVpBIJRYlGA3jrd/DGa6/yymsHqK4217trIy88+Qyv7KqhaWAAf/tenvuPLRw61stgrP3YTI+T1vnxdTdQvWkzr+2u4mDlYQ4f3MHuba/x0qajdIXCjI0cpXL7S/xu3Qu8uvcIVdVt9IwEGew5YuKykQ2b9lFZdZj9r25iy66D7G33xc4UN9S6i307Jvp3uNrEbs9+arp89MYKTERCpu0eWmo76DPtvVV7Y1Kwj6FAOmNJpcwuhNgEB2dJKZ5oGPuxFupNYMInBjA8SjgwSPvoPDw5aWRnQFK6C7c5prjxCN19w/T6fQQCUfrCc5ldZMHpgORcD9muDHKOmusxD9+IebhCQ910e/vpSCzjA1efzczcdFImT0PUdD5QS1N3PqMDI4y1v8rW7Xt4tTGF2QvLmVeWe0KSRkRERERERN4PJ08I6KmnfSSRHudSFudN5+ySbdS1d1DXEUsvRBjzD3Lol7+ho+QCLrnrOzz61dv4+uXJdPkSGY6VFfijxYa4R3hl/QDWnFX8r+89yvce/gb33WSjp+UYR2qtFM06m4988Wqmp5zDdbddz+rVc8loPsqBZ9fjvexz3PL1R3jwzotYUdzOU/9VyeDouOnpOB1793DkcAeWNd/g/oe/xz9/ajGLC220DrxTkiI2cg7iH+ynz+vFe8JytKqBjoiJQUkeuWavUwo1WmyQPZ+5s/0MN+1m4zM7qTXHdcePT2P6hVdxzWev4/zsMLbELvb++nmqfdmUffYBvvfAvdw3r5NB/wiNQ5PtvateOpvq2frCCGd94QHueeRRHn3wb/jEUg+d//U01aNBhmO7DXaSaHfhueFhHvyHm1k9J5vQ7l3U1HSQ+Mn7+NYj3+OB26eR6m9k88ajhOIxCFG//iWaornM/Ny3ePShb/DPH84mJclKr99stueSMXsVX3joRi4qzyc7dp4T9fUwYInic2e8NePE5SYtNUJysB9vj3mSTkxSBAKM93pp82TjsNsmkgp2O9bsTDyJ3fgHgox0DhIY9dPlycGdmEi8lIgzjeQMO1nhbnq8EYIhyFt8Ldd+6SG+c/+tXDnNjvt4zZGYsLl/3i56nRbaj77G6//xHR588Ls8+MC/8qvX6qnrH4u/2CIiIiIiIiLvn5OSFH31Rxi2hHGUz6TQZmPR4uW0dvfT0tZhtg4SCtWyb+cS5s6cScVsJ2R4SF60imun295jgcwehnxD9PaZ8b4jnbwr/o6v3nI1f7XEM7n9RB3093VSva+EhRUFuMxANa18LjNnVHDWrn0cCY0xRD2tzXZG+hdz1eV5ZsxrgZnLmT9nFufnnDhCPlEsy7KTdf94L19Zu5a1Jyx/8+sg1opLuf0Ty+JJipOnn8TE0hZ5LL/56/z95y/liqSXuNscd7NZbrrpLh7+xSvsNtc2MZfEDKq7ZlKcP5dzl7mxJCeTt+oalubkMS22yxkpoHTZNdz6r3dz3cxUcuxmVVo6ye4s8s1/3+rfdDJdJi7zICn+vk4DrU1BejuLWTw/F6s1kazlFzAvKZX8w/VUEWKcgxypLCHLafq3NBNsKbDwSi6cmU1FerzRPyyWpBgZxjv557saDTDu7aQlGmFyws6phocYGeyLz8Z5z4mEzs0Mpi9i1ice47GffZ9f/OOFJFZVc2RvA/2Tu4iIiIiIiMj7Y3I8Gxv69XC0tpnaV59n6+Pf4W+/8lXu+dkuDr64h/aWdlqCAcLedo4FrETMiDcpVhEzMcUMsqcxvdBCyp+UpIj91F3OxR9bgHt8D09/48vccedXuOvv/43nD3bQNX7KnAUjTCQ8zFBvPVv+7T4euvdO7vrK9/jfP99AVaCVJm+YQLeXgUE/vWG76Zdl4lOj1jzcbhee7HdKUsSqEVSw8obPcPu993LvF9fwucuK8A85mHnucpYsraDIaSfiH6Dmqa/xT/ffwR13mOWBf+GbT9cyPBrF7nThmrmcc675NF83bXw1tnxhBdMGDrH1F8/weneYUHcH3lQXFlcmuXYTwwRrPIaevNgnNyd68u4sWO0pOBwRWp75Gv/8TdOPux7h0f/cTJXZGkuFTDBtJyZhe7PQwhjj44O0V23l2X+4m3vuvoO7/u7feOLl1zk83E179ziR7jY6h8P4E23YJ/uHrZgC0z/XmfQvLQOnw+w7+ee7stlNLNzkmpsUy7WcVnIqjtS0+KyN91x01L2YstlzWVKRQ44nl5zyYrJ6GuhrbqMp/m6NiIiIiIiIvF8mkhSRMRiqpbYnkxTPQi5ZuYiKeQuoOO8aLpzWT/LoMep6E0kwo12bGUxOZjaMSPxd/1DQ/O+tkfEfIdZSJkWLz2HpBctZvqiCitmlVKR1cGBPFftqOxmZ2PFtHCQlFVK2sJw588wxFUs4+4KL+MCai5mbYSfVloTFYpl4LeBN44THw4ydUkThuFhfciieb9qKfdXjklVcsvo6PnKum+S+Lrq7+om9jZFgseL0zGb6rNh5zTKzhJlZFizt23h+52H2epPImr7wzS+DXHjppSwsiGDr289hbwJhi4mh6Ufs9YNYKcfJghaMhSKmf/EVZ2AAb+MuXnn81+zyFZNRZPpRmk9hpj2eoHinNMyEdJyZxZQvnux/xTmsvOpSLlu9mFKbubfmHiclJp7wSkustdCZ98+djSvBSoZvhFiVi3hfhn34RxMIJaXFEzEnfeE1ORlrVi5F/UOEx8bj81liNyk8NEx/1IXdmYQjJ52U1DQ8/YMMR2N1TIxAgNDIGEOJLtIzEszzEFv5B8Q+CZvhIi1tGh5XBtnx6p1mXazeSMjH2IgfX6zmhoiIiIiIiLxv4vmGaHiMQNN+elPnMfOyNXzqttu4bXK5eXUWLks/NU0RrK5iynL78Q/5GBwyo/3QEKHewxxqHWcwViny7ewObElRrOFR/AFzHjNiDfoGGfGPTEztj5hRb38DlS2J2Msu5EO3385tn17D7R8oINB2jPrGrtMkKZKx2d3kTvMw+/KP8ZG1f81taz7Eh6++gIrFZ1GebSXVlU92lo1Mey+t7QEisUqNvkbaO7s52nOGv8WnZJMy60JuvH4uzpY97NvxBnvafFjtTorOX8uHPjkZo09czyfPzSU5VMv2jZt4/Y16zG5vcebiykghOzlEaNxKNKOUQlsvY0OdNPUEJ2LfVkVTt2+i5oPFSoLDQUpCgLHgRFIlHAri7+9lOBKrtmGMddNZs4uXn9xGX8WNrPq46ceaa7lmxQxcUT+jgWi8BMOp0kl1uigsr2DRtWv51K2f4bYbr2b15SuYUzGTGa4kLK5SinKCJI4N4DX9i3+5pL+a+vZhus6kZoYziwxrAOtgCzUdo4xHogQ7WukZtxDIyack3VziibcgyYE1LZPCUAPtXX10m+cqPOxjuLWVY1mluN0pZLrSSXZYyRqp53DrCL5RE5e+HvoHfHhzS5meaSH5nb6Se1xiEmTMYJpz0FzbID2xoh3RCARMvGxpJKWmkKZPe4iIiIiIiLyvEmO/dYfHgrQfOEzaHDOALjcD3cmNMcWz5xKNJtJwpIOwtYyzzm+lpekIVftb8DY30LFnK1vaQ8TGs6fIyMFtBpDpY5001nnp7vbSXNtAa3dPfFYC46PQuIHHn3iWJzfv42is0GRPH97BiBm72klOTiIxIZEESxI2a4jA0DB+fwbOHDcVS46wbXMNDbXteGu2sWP9Uzz0iz20+GNf4CihcIYFV24dW1+upaOjG++hXRyqbeTAOxbOPJXFkUr2yhu5fHGE0ea9bHixhsFAOJ5sOUmSGd3OWcxZ/oMMHtrNywdPLLx5iKbWMD39JRTnJmFJnEP5WQP4AzXseu0oXW3t1G7aTFVPL92xtuzJWHPymO70Mmj63dbipf1YG0eP1OMNm8F5bB9/kPGAnZCzwrQ5QChgztM/bAbvsZF3B51dpr+nux8mLkVlCaRnHWHLhlo6Y3HZ/zxPr/s9//FSLf0kmadhDnPOGiIwWsueHY14O0x8d29mZ3MfTbEkSjRMZMzPQI+PQGj8hFdLjsvEnRcwMXnrHA2V9XSmJmNfMIvZ5gyWcIDhgWFG/LEaGA6sNhclFUepPlRD1YFjtDW3Ul9/jOEVi5jmziCbNFLTLWQXHeFVcw8a6ztormuixecnbPYpt1rinzX9w2IZCBP7ogZGfDXsjt2jTrMcaWMgbyZZpYVMz5jYU0RERERERN4flvvvv+f+4EgHr/9XCxnLF1I2K5vM+PyKSa5xenfXMHCgDf8557N02TzCO5/h1d/+J/9nwwFebs9gdlIL6XOvYMb0PNz+Vhr31sE5lzLD7cHDMXpbN/HTn/2KF55Zx167h/BgFjOT0im+egn52XPJbFvHoU2/5qePPcszz7zIU1vSWX7Tlay6qJwihxk4WyIM7PklL2/qpC8pk+kXzGBGYSoN3/8Jv3t+Hb986TDNkRKuuvUGzvM4SElMwJmXR3LCKN7fPMKPf/0sv64axzc8zAxPOikVq1mWb4atx99pGBsk4G1g00s+ii9dQElxFhPj1VggUvDkhhlsOMSh3bVUpSzinOmp2K0nJjtiDWVTujSPUN0bbPnR9/nps0+zbt06nnqqmpGSczjvpr/ikkIbsRqertJ0hg7sZ9fPfsrPNm1mvbWA7JYxSmeUU7BoEWUpKWRFtvLciy+y7jdP8UrNUZryllJcGWDWqoUUls0kPymEy/97fvSTJ3n2yXWs29ZMZbuPaWltjJZdxzxnO+3V3XSPplG+an68oGasl05PCtGRHqr+9fv8/PlneXJTB0mzz2PVBy9iocsa3yejtJSElgNUPfkj/vWpTfy20WUeg3ZyZ8zHU5hLQc8Gvvu3WwiWF+EqcJFmjnlLMu6STBzhXqp+MHGO55qKmHPuRXx8dQWZ5p7Q9SI/fmgLNX4LGfOnk+dIY/ryAjqffpZNv3mCJ3a0UMVK7v7cxczNc2JPtOPMysBTlkLj93/Is+uf5qlDUaJFF/I3Ny8nP57Mmjx9TGz2h6+WrZsHsU0voeysYnImN7lKM+jasZ3NP/ohP/3dy/x2vY2la1dxwYoy8q2W917zQkRERERERP5kCdHoeDQ85qerpgtrsYe0DKcZZp7IR09zrBBllJRZM8yAcpT+o3V0eAfoj9hJNAPMLPpIzJ1LdlaA/r2vse6RrWQ98G2umOXCM9ZBT2cr9d0T74M4YsmDUSupFjuueYXxZMBIayVt3X14R2JDxESiUTcl84vJdaeavoQJjw2b/lXT7kvFWVRIYXFa/HOWTfsa6A3F6hjYSHHlUDCrzPTv+OsEYwQGvHQ11NMeSGDcnoHTMkZqigNr3jxKzImtx5Mx4QAhn5eaw6O4ywvJip/3BEEv7S0ddA4lYMufyRyPaeOkUfFxJlZNrWZfL4OThReiUQeZhdPIL/KQ/WZlyBP2s0SIuvvZ98irROddxKK113OxO8RoVw21HcMMBcJYUlJIdueQ3D6Ka66JWWYqtsAAvs4GDrcH4q9URG2p2JOsuKwmzvmLKUoeYLDDx9CYA8/cgnicJ3rkx9fTxbHqY/SZPkZO278gg+0tdLZ20B2yEE12k5lgBvyZhaRlZpONiVX1KFkVhbhNX06tmfq2czjyKDLPVlFeOrboOObiqD8SwJLlJmeaG2e8cOsgxw410t0/zIjVXEtGAXPn5JFiOV4fI8TYaB9NexvoGw8TtJs+5eYzqzQrXnDzpLsxeY46cw7rm+c4bghvo4n9sR6GEqzxZ236wmJyXCbGk3uIiIiIiIjI+yMhakz+/z0ZObqN/Yf3suWNThpqMvjwdz/H8kInWe9W0PAvXuy9jL089sWn6Z1+XjxJcUnsO6ciIiIiIiIif2FOfLHjPRnzddLZ4sUbdFJw8XnMybHhVILiDMRuQSZF8ysoLfOQ9Y7f4RQRERERERH5/9ufbSaFiIiIiIiIiMh78WebSSEiIiIiIiIi8l4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wD8PwFgw0c5bqFdAAAAAElFTkSuQmCC"/>
          <p:cNvSpPr>
            <a:spLocks noChangeAspect="1" noChangeArrowheads="1"/>
          </p:cNvSpPr>
          <p:nvPr/>
        </p:nvSpPr>
        <p:spPr bwMode="auto">
          <a:xfrm>
            <a:off x="155574" y="-144463"/>
            <a:ext cx="3616325" cy="36163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Tree>
    <p:extLst>
      <p:ext uri="{BB962C8B-B14F-4D97-AF65-F5344CB8AC3E}">
        <p14:creationId xmlns:p14="http://schemas.microsoft.com/office/powerpoint/2010/main" val="172052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74"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a:solidFill>
                  <a:schemeClr val="tx2"/>
                </a:solidFill>
                <a:latin typeface="+mn-lt"/>
                <a:cs typeface="+mn-cs"/>
                <a:sym typeface="+mn-lt"/>
              </a:rPr>
              <a:t>Total </a:t>
            </a:r>
            <a:r>
              <a:rPr lang="hu-HU" sz="2100" b="0" dirty="0" err="1">
                <a:solidFill>
                  <a:schemeClr val="tx2"/>
                </a:solidFill>
                <a:latin typeface="+mn-lt"/>
                <a:cs typeface="+mn-cs"/>
                <a:sym typeface="+mn-lt"/>
              </a:rPr>
              <a:t>score</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by</a:t>
            </a:r>
            <a:r>
              <a:rPr lang="hu-HU" sz="2100" b="0" dirty="0">
                <a:solidFill>
                  <a:schemeClr val="tx2"/>
                </a:solidFill>
                <a:latin typeface="+mn-lt"/>
                <a:cs typeface="+mn-cs"/>
                <a:sym typeface="+mn-lt"/>
              </a:rPr>
              <a:t> R&amp;D </a:t>
            </a:r>
            <a:r>
              <a:rPr lang="hu-HU" sz="2100" b="0" dirty="0" err="1">
                <a:solidFill>
                  <a:schemeClr val="tx2"/>
                </a:solidFill>
                <a:latin typeface="+mn-lt"/>
                <a:cs typeface="+mn-cs"/>
                <a:sym typeface="+mn-lt"/>
              </a:rPr>
              <a:t>expenditure</a:t>
            </a:r>
            <a:r>
              <a:rPr lang="hu-HU" sz="2100" b="0" dirty="0">
                <a:solidFill>
                  <a:schemeClr val="tx2"/>
                </a:solidFill>
                <a:latin typeface="+mn-lt"/>
                <a:cs typeface="+mn-cs"/>
                <a:sym typeface="+mn-lt"/>
              </a:rPr>
              <a:t> per </a:t>
            </a:r>
            <a:r>
              <a:rPr lang="hu-HU" sz="2100" b="0" dirty="0" smtClean="0">
                <a:solidFill>
                  <a:schemeClr val="tx2"/>
                </a:solidFill>
                <a:latin typeface="+mn-lt"/>
                <a:cs typeface="+mn-cs"/>
                <a:sym typeface="+mn-lt"/>
              </a:rPr>
              <a:t>country</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Linear Regression Learner</a:t>
            </a:r>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1815882"/>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Estimates the parameters of the regression</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Beta= -1.69  with P-value=0.28</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R-square: 0.0.0119</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There is no significant relationship between R&amp;D and university total score</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pic>
        <p:nvPicPr>
          <p:cNvPr id="3" name="Picture 2">
            <a:extLst>
              <a:ext uri="{FF2B5EF4-FFF2-40B4-BE49-F238E27FC236}">
                <a16:creationId xmlns:a16="http://schemas.microsoft.com/office/drawing/2014/main" id="{2A6E78AB-6A03-4516-AABB-F9B74CA620D4}"/>
              </a:ext>
            </a:extLst>
          </p:cNvPr>
          <p:cNvPicPr>
            <a:picLocks noChangeAspect="1"/>
          </p:cNvPicPr>
          <p:nvPr/>
        </p:nvPicPr>
        <p:blipFill>
          <a:blip r:embed="rId6"/>
          <a:stretch>
            <a:fillRect/>
          </a:stretch>
        </p:blipFill>
        <p:spPr>
          <a:xfrm>
            <a:off x="665162" y="2285903"/>
            <a:ext cx="6189658" cy="3290490"/>
          </a:xfrm>
          <a:prstGeom prst="rect">
            <a:avLst/>
          </a:prstGeom>
        </p:spPr>
      </p:pic>
      <p:sp>
        <p:nvSpPr>
          <p:cNvPr id="13" name="RbNavigator">
            <a:extLst>
              <a:ext uri="{FF2B5EF4-FFF2-40B4-BE49-F238E27FC236}">
                <a16:creationId xmlns:a16="http://schemas.microsoft.com/office/drawing/2014/main" id="{E5A711D9-D248-4CE4-A8AC-9BB76CE74DD4}"/>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14" name="RbSticker">
            <a:extLst>
              <a:ext uri="{FF2B5EF4-FFF2-40B4-BE49-F238E27FC236}">
                <a16:creationId xmlns:a16="http://schemas.microsoft.com/office/drawing/2014/main" id="{7CB8E5C9-CE8B-4C20-A516-AEF441006EC4}"/>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sp>
        <p:nvSpPr>
          <p:cNvPr id="6" name="AutoShape 14" descr="data:image/png;base64,iVBORw0KGgoAAAANSUhEUgAABCkAAADMCAYAAABeMPlFAAAAAXNSR0IArs4c6QAAAARnQU1BAACxjwv8YQUAAAAJcEhZcwAADsMAAA7DAcdvqGQAAKXxSURBVHhe7N0FnF1nnfj/z3Wde8fdfZKJuydtUqUCxaFFFtldYIXlt7Cw+OJSfHGoQKk7jbVp3GUiM5lkMu4u1/X/nDuTNtbS8ocyZb/v9rxy5/g59zz3+zzPec5zdHEFIYQQQgghhBBCiL8x/dS/QgghhBBCCCGEEH9TUkkhhBBCCCGEEEKIaUEqKYQQQgghhBBCCDEtSCWFEEIIIYQQQgghpgWppBBCCCGEEEIIIcS0cMnbPfppOXSCU4eb6NbpEmPi8VzKF9Yya0ExmbEweM6wZ/sIutx8yrRxibleRqCXnnMdHDwaZsabFpIX76TlaB89HidV180iR81imJzzysJj+AfO8eyWCQrX1VKUGcar1ndYra/mNrU+mxnb1KzTVqCH7qZODtdFmKH2OddqunyfPec4dbSfPn8SVdfUkq1Gvex5ea3EQjBxhl3Pn6Slbxz/1Ojz4vF0sksrWbihNvFdvu5rvWLBxPHu3DaKuaSIsjmFpE9NEkIIIYQQQgjx1zVVpoypYYSuU3s5tGsPew400NAwOdTt3MaOXYfYf24QfzxMfOwku5/cxd7DrQxMLvzyAr101x/kyXv30OQP4Q9PMNLbT1fnMF41+U++/1SrpOg5wtN3Pc/x9iFGoz58IwO0NfUxHokRmZptWvP3qHN7gCd/N3kOAlOjLxJR56XnVZyX14pWSTF2gp2Pb2LTpl0cnLouzg8n9u1i9/O7eO5UT+L7iE4t9roVV2khNExPay/9Q57LKmWEEEIIIYQQQvz1TLWkCEL0EPd8/Fecc61gxrv/gbdWTc4wuPOH3P3sIE3WJXz835aRfvYxfvzdVpi9mPXvv4p5biumaADvhJ9gOJqo7tDp9ZgdKdjNqtDad5ADG3fzq/sC3Pijf2B5oQt3JE4sasDqtmHS5o/48foC+IJalYPWgsOM3W3HatYRH2um+9AzfOnLPSz8f29hzZoqigyqHOmLY0txYNLr0KuicSSklh/zoYrUqoBvwGxTy9utWHTq8MJexrxBQqoQrbVP0OvNONSy5sSyV6LWF1TrGz+/PjNWhw2b3YxRqz5Qx+tR249rBfh4mEB4cimzw43NYsZ8aROIkSMc3LyXX9wV4Lbf/SOL1bZTpia9IBbE7wsTiRmwuKbO6Z/chlaVEVbH7SUYihDRjs1gxpl8/rxos6jvJBJgfMxPRH3V2hIGkwWz3YXDrM62tl218qA693q1hlBk8txbzMbJlhwRD3Q/yde+0Ip91Uo2vG8VM7TxU8bqHmLTlv3c3bqQr3z9ViqcFuwve/7OU9v0+tUxBwlrrXbUfpvV1WO0WNVgwqT2a9wbRR8PEY3p0ZmsOLTzctnxWnCm2DGpdSSONxYhGvIx6gkRSzQSMmJS63S4Jq+1hGiQYMDPuDrfk67w/U5E0ZnNWM6Pe7ntxsKEQmp6QB2pwU8gFFf7PHmeLQ4XdrXhyXZJQgghhBBCCCFezmQlRdQPfU/z3S+eJjZnCes/tIG5U6XJWPAwW365jUOnPBT+43IGvvh9dnaPMWCsZvZVN/KBz13HrL4t/PLOJ9h5opMRVWizJKWx6EM/5O0L+ul94n4e/vUW9vpVgc29lvf+WwGBliAjAxlc+8U3Mkttw9T4MPc8upXfb29Vf1mIxRbxri+/g6sXm/Hv2cTv//u3PDuhCtjOpVz7lioqC0wc+INW6XEHc1VBMZlOmvZu5Q9fuI+Dej2BWDbzb30rb3jL9axwTcCJe/jcXXs4eHYo8XiCK30FH/7hHSxILHslHZzd8yz3f/E+Dqj1BWNzuPo9t3DrO5dRGfWpc7WFH98XxDdyGELHeO7EZFXHnHd9mVvWLWRZXuLPF72SSoqBHTx532nqR7O45jMbqFXb+Lnahn/kEPFQ3QvbmDu1jaWJbQTVcJKHPv1rth45RyuZuDPUsf1YHZsqlLu1WfydDDVu4ptffoKzXrU+9f1k1Kxg5e3/ze3q5NtGdvDEptPs3HsWV/gM+zuX8I4vv5N1C4rJ1Zb/E5UUscED7Nu4l18/pOMdd38wsd1kdf7O7NzC/f9zf+L8hWJz2fD+W7nlbUuomFoOGtjx64d58oFdnDDZiOctZr5hiNK11zBzaQ2Vozv5xm97SAocomsoFUfttdzx39dSywke+dSveO5YizreLJKzV/KPP7qdeU7r5PEONdJ74H4+9vODeAIR9X2XMWPVNdzxmZvVslqVhdK+nR1bnuJrD53U/lLX2zw2/IPav7cupkI7XnXuf/CtThwrlrD6LWpcou3LSR745K94tq6FNrXdlJxV6hrStmvBPXqcwwdOc9/T48zPfZytdWF6RnRkzlzNqnf/V+I8W6bFsztCCCGEEEIIMb0ZvqAkbvOa4vQc30ND+xDd4WSqa7KxqtF6YxLJWUWUz6qmrCCX0lQPHW1OcuYt5eq3z6XK0sHWb25hvHQF8667gRtX1jA3L8bRp/twVeaRV2jDEY3T3pnJho+/iZWlIQZP9NM9bKHiumqyaWLnXScZspQw/603c/2iucw0HuXQhAujOYPZuU7c9gANJ10sfsf1rF2ehq23l4N7vVS9cQG5dh89uzdyaP9ZRue+jzfdtJp1xQEGR4KcHQ5Qkj/K5jvrsSxdzYo3XMu66gzy4id4qi+bqgwX2UmWxIm4UH/dVo4dOcbJrFu5/S3XsK7ER+/QOPV9BqoqUrCOn+L5p57nrD+FlIW38M7rlrMqe5SjHRYMziTKStQ8U+tK0PqkONfJkak+Ka7Yj4bnDHX7O2kftVGxvoKc8Xq2a9sIpJK6QG3jWm0bIxzusKptuNQ2kjF4Rzn7xHfZ4a+leNn1vGFpLjnq2J7syaYm00VW0ggdJ46w+bd16Da8nfUb1rJhUR7p8RAnt/eTtaoEV6iZ+t37aOiMkrrhQ7z5uvnMq8klTe1jouXBC31SjGIqKqRsXhEZiR2e5G0/ysmTZ9jnyWfDdbVkWYyMHNvE0WMnOJ2tzt9bNzDP3UaHL0pXKI0lRYmqBFqf+zX7OnREa97A7TcvZVVqB4fr+vCmllFakUn6WB1/fHAbutk3sejq67hmZSW5tjAdj3+HnYE5lK5Qx7skm+zYKXW8WczMcpHpHKHtRAPbHuwn/443c+26tSzJCRIN97FrMJNV6pyZDe0c3VjP6SYrNe95MzetWsUcZ4vav5i67tNYnK++OfX9bn1mAF1+PiVzC3F7hjnz+LfZobZbprZ725piqhydPLA/SF5+KunmQXpOHWTbc0cZqr6VDVddw3Uz3VhjQXY3G1m4MAe7UT/ZMkUIIYQQQgghxEuavD2vU8UnWzFzN1zF2rkpODu289uf/5yfq+FnP3uK/Z1B9GU1FLrSqZxbRJo7h7yiIspnqs+mVHJmL2PpmtWsW7eaVWuWs2RpDc6WNrwTOuy5uRSWq4KeOZvqpaqgmerAntioZrIvjM62YUK6TMrnr2L12tVcfcu1rJ5RSEFSMs7kLMrnFOMyZVFaW0phURpJkwtP8rbTcqqPlp5kyq9fzYrVah3XXsdVy+cwv8CKLjzMucZhLOmV1C5axdr167j6xqtYVZRCiipQX66fLjV/b2cKtTevZ4U6rtXX1pDHKCMHT3J2HBJPjQSMJGdXULNCrWvlClYtr8E92M94T786or8Qv0Fto3JyG6uWT25jQG2jV9uGj6BfFbg39WLImUntmrXq2BazclUhum0n6O0fYwwL1pR8ihat5qqrV7NWndtV65ZQW5SO8Uwzo9EoiQceQlYczkIqV69g5Wr1Pac4rtAZaRdnDmzk0anr4vzwqycbOB3OZ/1tCyhQ59NCH50NXXS1WShYezUrVqltv2EOBdEA44ea1Foi6lvv4MxeD1FLKXO172LVSlavnk91VhLu819JXF2aXhc5M+YzT02bW5OMzdfOsY3qePNqp453CStW5hN/9ji9A+OMq3MyMT5Ee2uQzKqlLFy2inXXreeq1QtZkGnHqNdq48YZ6BtmZMJG0ZxVavlVav+uYc3CaqpTLqpamuIl6O3k6DMhUqrnsfDadaxet5CFi9OJ7dxDa/sog1pDi4geYyyJgsXrWLxqjbom5lGdYSd8spE+dZ61x16EEEIIIYQQQry8yUqKxD8uSpffxBtuWsO6CiNdDQ00ap0j1u1n/6597D18jm4/RLXH819gw+IoZ8XtN1PtHmK0fgc79x1mf0Mfvkg08ST/y9O2m0J+hSocBto58dwOdqvl64azqSoroiJv8q77y/KoArvHhtdYQlU+GLXb1ZmzWbR8KW9YVkmaOYWKOUZGW05xZNsO9ta10hoqYc28YjKTr/BekGA7fb1xxr3FzJ7pwmRUBdvMInIcBrK8qgA+DrHEgeWRl5NHeYlDHYY6Dpcbly+IXutbI7Giv4T8xDbKzm8jyY37hW34iIS7aTtnItDTRlvDQfYdP8OZUQP2pga6RzwMhZPJKJnLqreto3jiMGcPq+/n4ClOtY8kKide/H7ScdhzKcyb3MyVeRnr76BVuyZOHadhz5M88Ls/8ORxP+GiFbztuhlkmA0Y6Wd40Edfq49QTx179+ziaLePie5Boh3tNPnCRH1naBnIxplURE2xOjajGQpmJSopcl/4SrR2HGXkZNpJTlwGXnW8Pep4zQR722itV8d7Qh3viB6HOt6uES+DETtJKS4KKkK07NrL/u07ONjkJWQvYe3cPEyGyes8I1/N5xyi4dkd7NqxkyNdVtKyiplXcWEbkSnRcUIT7dQ3lZCbk0l2pgUcbiy56voIteMd9zOuPXWDE6uljHmzUtS6jWBVacNgwj0yxkQ8zuuig1chhBBCCCGE+BubLJJqHQyGPIx5VeHXPYOZ1/8zd955Z2L43pduY6GpjWP3P8T2PlWG11oRvCBGPBbAMzRE43P3cv/PvspXv/J9vvu9x9nnCTA2NddL0wqiVax9x2Ly7S3s+tFX1PJf4yufv5PfbW/k9Eg40dbiT3LaMSW7Ev1LXFzGdmF3zeK2jy/D2LSJJ76v9u9/vsE3v/ELHjkxRI9vsqPPi4yP4/X7Ltn3JBxOK67LOpL4W9PepTHEyY33cI92bF/9Ed//6WYa7eMMBWIE/VoHll6GO1o49vh3+Pn3tOP/Kb9+cBf1U0u/cpUsesMH+XftuvjmV7jzo9eyoLyCGbNqmL+gXJ3pC8+9l8GWg2z5+Vf55te1/fo9fzzeQJc1rK6VKHF1vYw6bcQdNlW0fzUmj/fEM3dNHe+P+cHPtnDGMaGON0rIn0XRjLnccEcZvQ98j19/S83zpW/xo18/wda2AIGY1nFoMfOuXsj8eTFO/PQrfFvt31e++B1+9fgeDvaGLj8nQTVuZJjBeGyy1UmCGYMhmbQsHSbz1CghhBBCCCGEEP+/TZYrw144eQ/fvf85Hj7ckxj1gtTF1MzMYH5ZPz0DELuoFDeGd3gn93z0w2zxXcWSj97D3b/4Fj/+zE3UJlkveKzjT1DbuPq9/8V3772Xu3/1I+79VA3j9cfZd/Asw1OzvKzRcYL9Q/Srj5dVOhiskHUNd/y3KqzeowrzP/ovvvbOFLbdv5WTbf14pmZ7QVoabqeL9Kk/J40wPuplSNvAtKI9nrCUN/3nV/nW3Xdzd2L4Dffe+zU+uLaccmc3zQfv59ef/B/2VHyTD39FfT8//jSfun0FWr+bF1fovArmJJj9Xj54UwHprft5+u4taF1QvthaoJjKxXfwKbU/v5nar3vu+QFf/+Q7uDrXiCk3h4xRD7oxD6NTS7wyk8d72ye/9sLx3nOPdrxf5QOryylzqMm2XFJr385nfvEbfq593994F7dWB3n8nudoD4YTXY2SVEPtdf/EN9T1dpdax72fX0tBpItnNx2+/Bqy2TBmZpOn1/Ni7yUBIpEButvjBK/4PlkhhBBCCCGEEH+OyXKq0QglRWQ2baNj/0Geb0+MnaTvY3ggwmB3CmnJ6s8LS7ZBP5H+Xs4N5JJSkENReQYZaamkJlsw6/oZHQ3i8U7NeyVhHzQ+ogqTz/LMiWEMGWr59DQy3CZioRABVaj8ky0pkovJyQqRamzkRKNapVZSHj3G7gcf5+47f8f+w/fzXz/exfHhOFZt/WluUh16At6AmvcKLSn0peQWhHEmn+T5XYMEQ2qOtiY6/Dp6s0qoTlen688u3f8luTCbi6mdd4aOoXFGvHYyLAGMbVv53n2HONU7Tsg3iqffR6eniLJZmeq4tONPxu2Mo4v20z8Q0xoKvHo6dQLMTgpWXMuiGTZs/bu55/Ezal1aDVYRuflRnOltHDurJzlZfZ/eE+zbuZv7tzfjNZiJG2qpLO9g1NPI4RNjEPLD6e3sax2maWJyE5dzY7Zox9tI++AEoz6HOl4/+tat3Pn7Q9T3jRMeOMqxZx/jS3fVMe5MxqV931ofKKY4Pq/2ClaItz7Lk489w2+2thFT09O0eZKtGOMR/P7g5S0pdMlY7CXMnV/H6aZ2WtrUNTs2QqD5LAfTZpCa6ST9FdfGCSGEEEIIIYR4OVNv99CBzYEtPMR4dxcNR0/RcPoIhw8f5tChk3RMJJFcuYgFc/PItHlpO3yM9h6tY0YHmQWpRDvO0ePt5VzjSU6daORY6whjHacwVi8nLy8dl6+LFrWu1gk7LtcYXS0TqlDtpPrameQEx2k4tJuzjcepb2zkxJE6Dh1RBdfyWcydV05FhgVdcIymPXvo8hrB5FdlWg8Nx8LMeNNC8pKScJu9RH39NOxooOnsEY4cPEbTkBFzdgFl+Qaadm2iTe3jqZMnqTvcyMlzMZKXLGFZbT45TsvkaylfYMFkHsHn6eTolno6209xZF8bg45CSlYuYFmRA6vnDLu3j2LMV+ufX0xGLJx4O8dF46bWlpB4u8dp9uw+xVB4gObjxziuzod2fg/XneLQkJ0sUw+dp4fp8ydRvb6SHLW+vc+r9RVo6ytS25h8y8bu7WNT40rJ1BtxuNtoONxF84lTnK6v4+ixFrpT5zCvOodsp5Ho2ATjfedoHulQ2z1K3elWGlt6CI53o599A1WWLjpP9dMfSKLqmlpy1O5e9BaKl3m7h9HhxqkfwzfQwv5DXeizK8h0u0lJGsU7oZ2/U3Qkzt9hGtX3bS+sZF5pijrDNqy2TrqbO2nYW8+59tMc6hmn72w/SUUVFJRnkeFt5rktE5RsmENRfiputVd6nR6nu536Q52Tx3uqjmPHW+lOm8P86myyrRFGus5xYt9WzrS3ceroUY4cbqPLn0zh8oUsK88gKTJBW8MxGur2Un+umZPad3Colwl3MdWLZzIn145FHe/ObWNYSooom1uizrPhhe22JLZ7hlONIaxr1rF6bgEFpiF6z3ZSdyqWeHtLrtmINdBN56Xjps6bEEIIIYQQQogrm6ykSDSocJFVnonRM0T/8RM0Dg4yqIaBAQMZsxax8JrlzErWY7DaiY93MDoSJmDIpWz5PGY6tTvMvbS19jI4EcVjzmNWUZy0isUU5OaRZQ+jm2intdtBXlUqZpMblyuT8oVlpLkKSQs2JjplbGxR2xyaYCBYzupblrFoRi7JBlVkNpnQj5+jZ8iKLV0VgrPTMIRcVK+qIsNiJy0jGZs5ztC+/ZwdHqRvzEbu/MUsu24V1ekZ5PoP09IxRFunWv+YjoB1Jre+ZyWVaQ60JwQuZU1JwqzT4T16jKbhIfp8eVQvXcS6tVVkxmPoVEG3b8BCWlkhRWWZuNU4Lh03ta6EqA+fd5yh0WE8YyOMTJ3bxDDqYcBazOxcE8aIFaNbnRdV8E0Nj6tzbyG9vOCybZwfl2I04C7MIXC6mb5O9R2MRfBbS1j/5muozXbgsiRhs+pJtXRw9EQnA30DDAbtGJ1pzCq3k1SygnK3n7BPjyk5K1EBkaZ296KGIi9s16q2q46t9MJjM5PksmEzxfB19zOROYvKHCfZucmJ3kY8x+rU96GdvxRKFyxh5fKZFKqSuvaODWd2CvGBYUbONHJmXH3nrlxSeifUNVhOzowi1FHRN2SnfFkFuelJiUeH9CZ1vEW5BOrP0d/VkTjegLWUDW9Rx5vpIMmZitUYJ8V7jGNnh+nvV+fX4ya1dB43vXkB+Qa9OvZskmIDxEfOcPzM5Hcw4C9gxopFrFlV8cL326vOc0ZlEYUlGaQktqv2qL6JXrXd1jEDYUctb3yvuoaS7djU9+v1RPFGk6laWUmG+l7MVxqnnTIhhBBCCCGEEC9JF1emPgvxGokS9EzgD4YJa8/bqAI9vc/xi5+NkrpmOVe/fQkVkzMKIYQQQgghhPg/RCopxGtM6zSkj+0//DZP72ngxKiOeNxAPJLGyg9+jOvXzmZulvmSR3CEEEIIIYQQQvxfIJUU4jWmXW4BBpoa6RkcZyysPfyhVVTYyK6sJDstCZf2rIgQQgghhBBCiP9zpJJCCCGEEEIIIYQQ08K0eJmmEEIIIYQQQgghhFRSCCGEEEIIIYQQYlqQSgohhBBCCCGEEEJMC1JJIYQQQgghhBBCiGlBKimEEEIIIYQQQggxLUglhRBCCCGEEEIIIaYFqaQQQgghhBBCCCHEtCCVFEIIIYQQQgghhJgWpJJCCCGEEEIIIYQQ04JUUgghhBBCCCGEEGJakEoKIYQQQgghhBBCTAtSSSGEEEIIIYQQQohpQSophBBCCCGEEEIIMS3o4srU54T2YehQgxDiL6c2D9w2GPRAY+/USCHEnyXTBRWZk5+Pd8JEYPKzEOLV0+lgTgE4zNAzBs0DUxOEEH+WvBQoToNIDOo6IBCemiCEuExNDqQ6pv64wGWVFKe6ob5n6g8hxF/EmkpVsEqCjhHY1zw1UgjxZ9Eyf4uKJz8/dxqGvJOfhRCvnl4H62smK9Kb+uGoKlQJIf58VdkwOw/CUdjaAJ7g1AQhxGVWlEOue+qPC8jjHkIIIYQQQgghhJgWpJJCCCGEEEIIIYQQ04JUUgghhBBCCCGEEGJauKRPilG2b3mWp546QU90NnPeej3ZDhvWxLQJQp4GTj3wGF3GWvLmL6O6tgRbYtqrNHKc7jM7OXBygKwV/0FNYRLJ9qlpVxLxEe9+hj37TzJinkVB7dXMKbvk4RVfJ762LTy3u4Gk2e+jvLKGvOSpaUL8jV3cJ0WUeHyY4SObOHPmDN3DE2AwEnNnUDLjWkqKK0hzv1yCeHXGO7fTWr+Ds2fHicUzKVn/dtKMzUw0XzyutLiA1MnELsS0dsU+KSbOqWv6OQ7sqlfRSoWNeDKOgiXkL7yO2tzJzgEDQ40MDAwxGsuitqZUjVMjLzF44E5On4FYzjJqrlpKxuWzvMjXSFf9Hk7uq8NzwbricQfWlErKrr+dYpcOm3FqghDT0KV9UhxqGsPbfYiWsTRyC4rJSPsrZKaCA0Q7N6k8Wz3GkjdSOmMRRSpdC/H34MU+KaJsaWim7vFnaG1qYeyCeBKPp5KUu5Ci2qVUV6ZMjX0ZkWHCQ4c48EwjtrnXkF9VRSrDeHqOJdJqUXExqbZRhlqOcmxnJ1kq/hRluUkyTy0vxDT1CvukMKELDePvP8S5k1tp7Q7iP9/ZS3CUcM9BTp/aRfvAKL6w7s9vhmFKwuouIiu/gmSnAZNhavxLiUcSGdCes/tpbTnHwNgVeqAJe1T6baD11G66eofxSic1YjqKhwn7u+jacy91x5oY8LlxZJaRnu3C4j/BuYNbOHPmHEN/sbcV9DF87iAtB4/R3hfHmVeE0zGGp/XicUkO659Oh0JMW8OMdR/j7L49tAezcGbmYAm1MXh8K6f3HWQoHicS72Xw9A4a9++mqXOUi3qMvoC/7yjdjcfo6uzFr/5+qfk08cgInr56OhqP0xPKJimrkqyiGrKLKsjIzcNpAsPLVXIIMe1MEBg9xbmtj3DqdDsjE3+lzFQkQHzsNO0Ne+ns7mVc3tAj/i6pCBIfZbStjo6WDgZCqWQVVqshD0fsDCONz9BwdB+d4xE8LfvoOFtPz+AIV0x1sQAxXxvdDXUMqHn8kXH8wydoeu5xTjZ2MeYJQXScwPA5Ok/WMeQJEopNLSvE65DhC8rUZ8XM8MgAHV1naWvvIJS+lvz0JFx2AzFPF94zm9jfMIxz5g2UVc0gyxoiONBEX1sjg72tDPX1MD7qI4wdm9WITufB09vCQOsZ+kf68XSrwlfvGMGoDr3NidHiIilNJVSrAZ1/EG+vWlerWld/O8N9an5vjLjeitUUhaFDNDS24tGl4khyY/OoDKiabyJkRmdU88RUou4/Sl19B7aSDeTmF5Jm9xP1dTHUcYqB7lYGB4fwBFWKtbow6yfvrAnxWtDu/DosMD4xzNn6fRx67Fe0GVaSO+9mFqxcTXllESkmLxODMfTufFXYycNlikCoh+Hu0wx0nWOgv49Rb4i41Y1JlXy0u18qYhHxdjDYfop+dY0PDQ3jCamgaHVi0QeY6NzGuX07aW32EE2tpXLeYpI5SX/dXtoS42ZRNW8ZOQWqYGczIfUU4vVAa3l3vqVcyyD4fC301O/i+O6zeKrew4r1y9R0HYZgkChJpM/MJ9L5LE07tdZL3UyYUkl2JmNx2sDfzXhvI12dKu6o+DXetYXePhO61BoK51TjVunsJUNFsJOh9gY6OwKYFv0ba9auoWb2Egqr5pJfUorbovZBP8Z4ZxP9HecYHOnD09XEYN8EERUpw95+hlvq6RsbZKK7meHeYXwqd2qyO6XSULxmtLxQaYYKG6YQ3V2nObr7jxzd9Dy98VRsdjcOpxOrw3bBjakQgdEOhtsb6RkmkY6MRj/+wTYGWlroC1px2s3E1fU93nOWvvaz6ppX6at3QF3fOnQGCxadl9jQ4USezZC9jOzsTNyRcypWnWEi6sBkUnk7fy/j3SdV2vRjcKs8o9GIPuohpPJ/A21azGtnaHgUX0SPzuLAImlGTBPpTshyqSxaPEbzQC9tBw6pdJGDc97buPHGGyiorCbN3Kau7wY6enzECxbganuAM03N9Kh8XDgcJKTSkcloxmBQ17cWhKIT6v+zNB7qwlxWq9KYuvZPP0Pds7voIw27iml2k4/QRBetpwZJXnQ1mSkO7NKST0xzhamQdIWW3JdUUsBwwE9nzwBdJ5vo05VQWpJNarKV8Ggbgw1bON2eRuHSayhW4y2jjXTvuJt9mx+j/th2Th/ZS+sZlQnTF5NXmIzRcI6W5+5h74O/5UDTKQaObKbxeD/BsSbGurey9ekn8GTdSGaygXj7bpq3/559zz5Ow8ldnD6wj+6eKHFbHrm5VnRTlRTjwQDRsTY6dz3MqcNP0zyRhtmVQ4YjQGTwgkqKvBxVGGthrPkxDmy6h+MHtlF/6hRdIxFiqZVkuEwYVSnvJTOfQvwFna+kGOtr5vS+x3nuUDdpS99P9awZ5CarjJcxFWf2UsrmLKeoMA+XOUY8Mkyw4wkOb72XI7s3UX/yBK3dI4RSKnA7rFiNUWKec4w0qWt8492cOPg89fX1dI/FIbVYXeNjdGy9i7P1KjPn9RL29NB9egR/p8p89qoMY2JcLz2NAZKqK3Cluqce7RJieruskmLkHAPnjtHY0M5owElOWRnZlcspnbeOytklJOkGad/4K840NjIwMUporJu2viSyVcks3vEUDc/9huee30NL7wjBYANjYy4s6a+8kqKjdQRKrqGq0IXDenGOMB5v4MyTv2TvU/dz5MxxhlQcbDg+StwZxte1h7rf/5BdzY30H9lCU53KtAZcpJSU4/qznqUU4tV7sZJijKYj29nx2KM0jYWJ+joZHFYFLVsG2cU5WKYSQjw+xtCpx6l7/Oc8d9JK3sxSVWDqpnvvAyq/9xCHQjUqLTiIND1H47Y/cPD5pzit8nWNBw7QO2zDlJRNZmoMLqykSAoQP/sbHrjnLrr0c8jIyMDUv4XGZ77NM894VIFrFi6nCf24ykuefpT9z9zNycM7aDjdSJ/fhCFFxTy3KZFWXzK9CvEauWIlxYS69gvmMKs8W6U5O1ZbDM9gJ30dQ/jc8yk2HqLtzEHOHn6eFpXf6x5NV3HAjsmkyipGPbqYT+X5JispLKWloMpg/fufpHksRNSrymjDah4z2M0eOqWSQryOvFQlxeVPbNhysaeXU5ASwtB4lMHxEcbiHnwTnXSe6yOaOofM9GTc8TMMNu/kYF2AzLd/nzf8v3t4423rKHcep3nPFtqDwURT2YSgSpj+mcz62E+57TOfZs36BaRf+Mj9+AFa6w/RMlFE5T/fyzs+dTc3rs/B7d1Py/EDdKkyV3RqVr9XZR6zrmHdJ37CzRtm4ui+j9OHt3Kqe2qGKXFfIz3HH2PTfdsZyP9PVr//G9x6TTmFw3+k7p57afX6X9w/IV4j4aCPieFBotE8HC4r1pesFRjBN7qfPb96kAbfGvLf8B1uvf19rM44xanffpG6hmYGBuvpOvooWx/az2DJ57jqg9/glqsKyO1/irr7HqI9lEbuDe+mslalN0sBjsp3cvMn/52r/+njzH5h3Du46T8/zMziXJKmtizE61ZkFF3/Qzz/yK84dPDUZF8VaK36cii/6T1UVs8hPXkmyYs/wnv+4SaKLSdpO36EltFiiq75NHe8fwkZ4w5VeEqs7S/L58BmXMLc/7qHt37mEyxbPYNUtSkiKlfZW0Dlu7/GTZ/5Ite8aQ3ZV3g2U4i/vmTSZqxhxhveQXFch7Hs3ay85Z2sXl6L44KSv06XjMXmJskZgr4uPOEwIc8IId8oYZuDUpXOzP4DnD5WR79lMbM/di93fOrXXLtCj7F3J61nTtA3ta5XxXOMln2Psn3TOSZmfpMbP/INblqRRErr4xx/7DE6VV4xPDWrEK8nWovwpAUfZ/mNH2T50pWkm4IMHvs2m+76AI8/8BP2HW6gf3xqZo0uhcw5VzPjujdTqDdjqHw/a974DlYsrrkorQrxenZ5JYXOhd1VQH5ZusraHaGvd4TR3h58Q+foGtLjKJlDSlIyNls+aTVXs+RtN5Llb6F376McP3SUcz0ThPytjIxFUHFrkiNZBbu5FKRmkZrsVsHNguHCLdtrKFp2A3NWz8XZfZimZ39P3cl2ugcH8ft6GVUJM6aCj8aSkkNyQTUZadlkVc8j2aQnPDrI2Ojo5AxTQkPtjGjNa4NpZJRVkpJVTXb+TDKyHATG99LeHlLrnppZiNdIOOjFM9xHPJ5DUpIVy0tUUoSHuxg9sY2zYw7SK+ZSVFpBVnYBGUXF2L2n6WvrpL+pXl3jrQyF08muqCI5U13jBeoaz7DgH9tPW1ucqM6JyawCmPpPZ3Rgd7uwJrkxXzQuCZPR8Of3MSPE35jOXkVG8UJmzc5I3G0K9agC0ta72P3EY5yoH1HpzYBRe4TCpK57vQm9JQmn006o+yTDgz6izkLyKmbgcs0np9CB81VWEkR9fYzt/wZbf/OfPPzjf+ehX93Jpk37GVeB63wFO+50zCWzKE7OIEWLgxa1H1qis9ihYgG56fmkJ6vY6rBeHB+FeM3oMZismO0Olf9T6crkVJenE6vFfEl80ONUebGMggJ00YP0dPsYOtfC2ECQoHUmxeUWzKlzqVx/MzPmFmNq2Uv9pnuoOz3EwEgfPu8g41rvtq9SoO8sQ13djMczya2qVkmqWqXXmSo9xfCOHKG1TcXO0NTMQkxbcRWThhhp3s1AZydhWy65JZmYHKkkFy+net37WPuOf+WmN95KVWkK4d79dJ47Tt8FlRRar4B6s0qrNi2tai0tkrCqdGtVcUXqKMTfiytkhUyYnRmkl1fhNIzgGRpmVBX2J3paGY5kkFlWgjPJjiHmJzTRyUDrcZpPH2fQG1cJxobDqrJkcTUtFCd2vsMW7dlCdxp2lSO74iOD0XF8wy30tByn5expRmMqoVlNWM1hYtEAIa0HmalKCpsrhaT0bMxGI6bsMpIsDuLeCTzjI5MzTImqwmDIN0IgPMrIiYc4tuVeDuw9lGguH4v1M9g7otYrde7itaXXG1Qm0KQ+hYhGYy+mkUvE1PUbHOrBE7PjSEnBYbepjGMSlqwiUvR+JgYHGB/oI+TXmqcPMVz3B45uvpeD+1VGTV3bsegAAz2j6hqPTK1RiL9jRhUX8hdTsfLtzF+0mLzkEOHBo7Qe20j9we10TMSu2IFYxDtKUJugCmN2p0Pl/NJIyUrH5nx1Dz7pDGZMyaWk5VdPdpyZX0x6ejJGlVt8IcOoMpR6Fb+0u1wXBV6DKg6mpGPVYtrUKCGmO1NyFkmFVaTFe+ltaae/9SweFW70ubUUutT0+CiegSa6VeGqra2VCb269m0GlXcLqtin0uefkf2K+CcIB8bwe7sYPHIvhzaq4dApugaGCYdUzOseJRJ5oVpQiGlF52llrOFxdj35c3Y/9Rv272pgIFpA5pxVVOWoPJ5Bp/J+E/hHehhRZa6+ni7GJ7zEDE4VPtQgj22I/2OueL/GYE/GXjCPDIeJ8HAr/SrI9PcMEnRUkVeQhs1mIjp+joH6zRzaso3uSBLOqpWUVleQn6ZWqVOJzaybvEv0CkSGjtJ2aCMnDp1g2J5P1txrqSjLJD3JhN5gxWxRM03l9PQqQ2fQMnXaCK1DGW0jsagKepcXxlRyJx7z4u09w2BHA33DAcL2ckpqFpPhVEFUP1XzIcRrxGix40zJUmmjm4nxAMFX06O5To/OaErc4YpFwsTUda8+qctf66D2DAOJa1yNd1RQUr1Apd+ousZfohZEiL8zRlcxqTNuY8nVtzF78XJKilOwRs7Rd/Z5zg3FCbzC+jqDiis6/avrgU9vScFe9RbmbXg/K9/wIVZe+0YWLKjCrvv/8RYsIaaL0CiBgZM0Hd85OTQ00OtR+a/MaordMTyth+npaMJnceAqrSFVy3v17+Psnmeor2/G6y4jf9ENVBY7cdstKg9nJlFX/2eJEguN4eluoF+LeaMq/SWr/aicTZothEEn+ToxTYUnVFJqo6/9tBq68OorSam5nprFS8mzR4mPnKLj5GZO7LifQ9ue5OjJXoKGEvJmXEN5dS1Z8kyu+D/myvknkwtjSi0FOVZiQwdpbzxE25Aq8OTMJy/FhE0Fl+BID+O9XfitRZSvfjM1NVWkOtX8EQt6XRoOpx7jK6z18/c2MzbiQZ8xixlrb6O6NEttw6QKXw61Dq1nabWjU5UUfo8KTqODiQJabKgTTzCE3uHC5b74HcM6vRFdovaxjLKbv8g1H/wub/rwV7n5fZ/jmrd9nLULi0h1ycuDxWvLZHHizMjFaurDOzqO1xMhGtOa/oWJBEfxTQzi8/mJxPTojSZ13UeJhLRWF+p6D/qIDPcwGtdjT0nDnuRGr65xi6OKilu/wnUfmrzGb9Ku8bf8K2sW5JP8Sl+QHfER9I6o/RlHGl+I15u4un5D3mH8gRCmvNXU3vBvLFt5NRUqhsXjw3gmEnXZl0mkMS24xCJEIurCj4eYGOoj6Et0ZqH+jiUylr6JIXx+P+HX4iZtLKzSuopzYwP4VWKMSj2j+FvztDBS/wc2/e6riWHjo49w/NQYcXs5xTNNmHt20NnZi9eYRV5RqUo3cbydDYxNRLEVLGTGyhuoKtBaFhlUkkrCZHZi0/pjuZBOl6gc1DKlk9m9SCKfd+H9J51By9clYUubR/Vbv82NH1Yx70P/w03v/Rwb3vghVs7JxGGT281ieoqnzCJj2b9w20fuTAxv/uhnufaG66nOTlExLIj35G84tvMJTp5tImhTaWnBR1n31m+w4aZ3M6+2nDSppBD/x7zETR4rRlMu+RVF2COtjPZ3MhJJIbVyFm7T5J3cBJ1fxaIuxkejhIfPMdLaS1+rXwWWHsZGY6+qOZ9ON0YkPMC4did46CR9Z8bUdscIh7T+JlS+bSqj5h/oTvQ1MRYOMd50mBGvGUt6AZl5qZMzTLGkqwJaXj7OSBudTd34PUEC7c/S8Ph/8/vvfYvDnV4m5GkP8VpLysNSejWzswxMNOylrfEcQx5V+PE30LX/Szzxkw/x5FNP0+RNx11aS6q+M9HLc2tnP2PjKi00n2Q4lk96QR6ZVTNIzs3FEW6j42w3AV+IQOsznHr0v7nvR3dytCeI55Ve451PcOihT/HwvT/hYKvKHkrBSLyO+Juf5MQj/8Z9P/kk2xs7mQi6sDkdWJ1OVfDJJlmFh0QDvEs4CmtJSTYSH2unu7VdxbOjdJ9TseF8x5nBQTj7c/7403/m6Wee5cyf1dvfqzTWwNDB73D3V+9gy/5mesamxgvxt5I8k8yl/4/3/NfdieG9H/1YojPNVFsS+VUrMNvG8Y7nYdCXkVMwtYyi0w0RCo4wMewhNniMrgY/npFhgoFRPBd2AqixOjG60klWmT2tHVM83sb4YAfdTZOTNbbsMpIzU7H422k700M4GMHX9DBHHvhvHvzVzzmp0u0rbTElxPSiFcdyyJz5Zha/8+vc8i9f4cYbZ5Odb9GemBfi/6SXqKTQOmGx4i6fS7L2+puIDZMtj7yy3EQHe1ottyV3Lpk1ayizD9L77OfZet+vOdXRTTTbMVlxMRJ9xR0Y2cquIr9sJum+YzQ9/ikev/dBOqNR4inxyYqLkUTFfILFMkagdxu7f/bfbNp2Cm/WSgqr5lGUfPGh6B2VZFVexeqVhRiO/IBdd/8nTzz4OCd60khb8nZKUm3yWh7x2tM7sKTMYuZbPkFNkYex4//Lll+ra/7XP+L5uj4sxRuomjGbotwcnMU3cNXbr6fMuJPOzV9k40P3s6+/hLI3f5yZ1SVkZs4gp3odK5Zkw/5vs/236hp/6Bnq+7NIX/RmSrVWT6+w1bp2JzroG8brmSAkmTzxOmPOmUVW2TwKjcOce/JrPPOLT/H0k3toDVdQsu5WZqTr1e99KdmlZeSmq5hy+Dc8/OPfcTZYRfaMWeQ7W2nb9gMefmA/A1YvsfMdZ8a1VwGfb0kReMmWFJd2nKkNT9zzbfY3x/BqfSq9GvEw0eA4nrFBAqoQJhWG4rWVij2pmpqlOVgHnuLQI3exa2cdI2Y3zuSMycHlSnSmabAlYaxYTLZJxZrMYpzZxWRp+SqdHkfNTRQXqXEDz3Pq0S/wyO+eZNhpJ+7S+hkbZuLSyjdrIfasVcysyCZ8+i72PP0ER861Ec2bmq7oXXMonrWWRbU2gs9/mc2/+gRPPrqdc14VD+fdRIlL/Ra8uie1hJgWdEYzjto3MnPpNcysqiHdnYLNptKYQZXHplqSX0pHOo7kKqoWpGHueZj9D97Nnt3HGJInnsTfCcMXlKnPCQMTavBoNeA6DJYkDNZs0vJnU1CzkKLyUlwWXeLRC73ZjsmWSpIzFUdqNq60IjJKqsmtrCWrQP1bMot0lwmz0Yk9vVRlIKvJy3SpBKdPVHLozClqfCUF5bNUYSsdpyOZJJdKcClZuNJLyKmaQVZJDdlFM8jOKyfFYUTvLCSreCa5efkkWe3Yc2rJr11LcXERqU4VGY12jK5S8srnk5WZiVsF0qSUVIxap2gpKrBmVJBZtpjSWQvITdZjeokqGiH+0orTwGGB8YCe7nErttRcbFYzVrsTm0pDSakFpBbMpbRmNYX5BbidNgwqU+hOz8BmcWB3pKlruITUkkWUz15IjtuGVeuF3erCqa5xk0nNo13jmRVklS+htHaemkePMXGNO9X4MrIqZpCXm4FZJWDdFcbpbTmk5M0gt6CUFLv2G5DYdSGmnWR1feYlT35uGYSgTnsLQZqKIZlYVHpypWTiyqwkWxWgSmbOIsdlwaCzYrJasbpVnHFnk5ScT2ZFNWkpWuxJw5aUqdJhBbmlRWQWzCFPxZ/M7HSsBjM6ZzHZJXPIzlJpTOsjaUoilhnd2FJUbMrNVXEw84WCXJJK41p6SnHoMBmSVAGuQq1D7VN6UiJtaTEWVDpOLiSzvJbCnGQspkQJT8WyJMwp5RRWLUi8594qPWqKvyLtUizNIHGdDXuN9Htt2LU30LhycKtrOyUnn9SsNC649CfpVX5O5RPN+jTSKhaSX1ZGpsuWWKHBnoLFouJTskoTKSq9qXxg3oxaMouqySmuJTtbi3NW9EklZJfOU3/n4HIm4VD5NruWflU+MD2vlNzyGrLy51BQUUyS3Y3dpuZRBTizWYt5Ks1mqfVVLaWkZibZSWqXtGQlxN9YuhOyXCTeTNgyqCMUTSIpt5rsYpXvSlUTLzWVZmyOJKxm05XvIEcn1P9naTzUhaVsPun5Kk9o19JqMlYtraYWkpphxhgdpuvUIMmLrk7ED7khK6a7wlRUuX7qjwvo4srU54RT3VDfM/WHEOIvYk0lZKoMVMcI7GueGimE+LNolX6Liic/P3cahqa6kBBCvHpawX59Dbht0NQPRzumJggh/ixV2TA7j0Tru60N4Hm1LequJNRNsOtpnvjpflwbPkD1kqUUXdpPhfcEXcc2s/X+0xT/01eoLckk7dW9rEqI19yKcsi9wqvfpS2BEEIIIYQQQkxbBjA6sLncWLTHra7UakhnwqB1TOtOxmzUS8si8bomlRRCCCGEEEIIMV2Z0jHn3srVH/ssyxbXknPpG3I0tjIy5ryLN3ziMywoScUtnW6K17HLHveYCKjhL9EsSQjxgjQVTCxG8IdhxDc1UgjxZ7GbJvul0Ax6IPRavBpUiL9T2s1W7Rl6kwG8IRjzT44XQvx5tL6LXNbJPim0GCUdIAvx0lJVfu5KfW9dVkkhhBBCCCGEEEII8beQqKTQqim0d0tLbYUQQgghhBBCCCFeK1o/K1qr8/MSlRTRGHROgPavEEIIIYQQQgghxGtBe5Q3+4I39ErHmUIIIYQQQgghhJgWpJJCCCGEEEIIIYQQ04JUUgghhBBCCCGEEGJauLxPisg4E0M9tDf3EdTpLulMU088nkpudQGpKU6sU2M13p6T9A0MM+KzYDClUzCrCJfZSOKNIlE/YW8fLWe68EWiRBMvvHpRUt5MMtNTSbZNjRBCCPHaiYUh1EfrGT+mzHRSslOYesPnJbQgEWSoqYGBUQ/eiAmjNZnMymrSrTpMWrV31EtgvJeWxm4CKoLE4i6SMrPJKcsmKbGOC724Pp85G2taLhmXvfs9Qtg/puapJ5gxh5QUFy7L1CQhpquwyg/1qut2VE+Gyg9pj9kaJqdcJDzaxkBfLz0joakxqHxWEu7sHLLynJgGGmnu9RMIX95pmCO7kozMLNIuSqwhfEPdjA6MEsqaS64LzNqGIx78YypdnulO5O2iU9vIKclK7JsQ01osSMzfT3OjH0dhNsnpLq5cZAgTi47SffwcI8EQIaMbe2oOJaWZaGEjMtJCX18/faMvprfzTHY37sLZ5GqBavzy+eIqlqXk5pJVlIEzrtKjipmdLd0Mj3gJ68zo9GkUzC4i2WqeLPsI8ZrSYsQYfY2tDA1P4DfaMThyKavIwm4yXDH+aGV+jyrzt11Q5relFZKWU0TW+cAQGmSgu4fenhFCOkOiHiCnqoC01IvrASaFCY4PMtzRRjBrHpluS6KfCZUxJBr2JPJxA54wgYgZiyuDzLIy0lXC1E9VC1zaJ8VllRTxsWPU73icX/9gM2MpTvR6/YtVCnETEX8V6/793axYNoMiqwm99mqQiJcTD3+ebXuOcbwnA5t9Ljf8z4dYnJNMmlHlWv0djJ59gh984RG61dqiZrXc5ArVEKZw/SdZs3olC0vtWC/o1VMIIcRfWSxM1NvLWNvT/PZ7A2TfeA3Lbl1CycV1yQnxmFbhfJpdv/hf9p5sp33Chj2tigUf+QzXlDvIsMVUJvA0HYef5Ff/u4NRQ5xQpICSZevZ8OFbmOeyJgLl+VXHYwGigbM8+90v05Z9G6Vr38b68qmJU+KREYZb97Llm59n+IZfs3LpLGZnT00UYjoKe/H27GL308c5eNLNdT/6EDXqor9Sxd/wvp/y7JaNPHksiG2qZBOP11C74QbWv6mc5B3f5Gcbu+g9X1iKR9X6fYwH9FTd+ik2XHcDKwonJ2lioU7ObHuQA88fY/zmu3j7HEi3RwgPnaL5wB+5+5fPM2rUEQwVU7nuWq5+3/XMTZpMl0JMS9EQ4Yk2VcDZxC+/PUTNh97EknWzyL8sRsWJRQaYGNjJY194gFPDY4wkVZA3az3v+OD1lKgSkO/Ib3h267NsPjY8tYwS8RMIRbHmL2TZB+/kjTVq1KHvsXHL82w+FXyhXBKP1zLvDW/gmnevojTmw9/0KA/d+xxHGnrw6VyqvFTLjV/6BxaVZJNlNlxyO1aIv6Z4In8WnNjNpu89zKETrfTZs7HkX8Xt/3wTNdlukrTy+EUihPqPUL/zGe6/b4/Kr+mJxYOkz30zC669gxvnOjAbwgTbtvL8k1t4dns943qzSi7VrP23d7Fi+UyKtXqAqbVpYuE+uo5tZvvd9zB6y73cMD+T0lQ1PjKGp/8YO376I/a1TdDvdZBavpTF7/8o15RacaiYpKWXV1hJsZM/3DXCyq/fQXWKA9fUzNHAOEPPf5cHzlWrTOdV3Lh+JikRD/H6e/jeH8MkVcxmeTV49t/PXYG38KEb5zGnOGWqkmITP/hCM9X/dAuz55eSlVhjSCX6k2z7wSMMpKym/KZ3XZZBFUII8VekCi9dB+7nq3ftZHRkDmv+8R1seIlKisBQC2ce+Cfq8j9LRUUllbp6uk/u4Dv7KvnHj6yntmiCruefYvvv9+F547e4YaYRa/Mj7D/WxpH4Gj72LxvIVIHy/F2myHgXg9u/yo8fPgnzPsKaG996WQzwt+/h9Naf8sOHGqh436+5cZVUUohpLK4yiw13c8/DW9h2MIq7YB23v0wlRfvG/6GuO8pw5T9zsyocTTJhslqx2IzogxN4AlFisal2rd4eIvW/4ytbsll603VcvbKGjAtu7owdvZvn/vgYW1pczPiH3yYqKdJszTRs3MaBje3YP/BRlmaoTOPJP7CrboAzljX880euJl3tn9wjEtNS70Ea9zzMd35/AM/4Aq7/1B2su2IlxQRDTXvZ9+vv0b7o6yytzSFjdAenThzhicitfO6ts8iwRwkGAhe1TIo3P8XmvV0cDcziH//tFvJVgOp66jMcG3LhrXw/N1RNzailS5sNqz1I1KvW+Z/fp2/me6hasYJZ1iZ6dvyCu9tWcf1b1rNsTsEVWg4K8dcSIDhxjj0/+CzNRR+gdPYiakyn6dx/H/f4buO9189nXokqj18gHm/k2EPPcvyIB/e738cSFRcsY7vZs/EY9X1ZLPzoB1iefoKd336SXns5edddw2ynSmPP38mDTZUULb2KN2yYScoF6dDT+BQHN93L73aOUvOBu3njoslKivHWfTRu/DbHir/KssoUcr37OFV3ij+cm8G//tsGity2REunV/h2DwM6vQ1HShrJaRmkTA1pmVkUzZtJ6oSPyOAo49qsWpOnsIdAxIjOmow7OQmnNYLfFyISufhhEXX42JJScL2wzhxS0xez4salZDiDdB45zoha5MWfDiGEEH8tA8ceYet9/8vvtg5Qc81qclJeqgmtZhS/t52Tu0tJzckmtziD1OK5lK16Ox+9YzkVmUlYvCN4/WZGU5azYmEmeXkZ5M6bR3GBih9Nx2gcjOMPT60u0MNo10EeP2DHatCTZLs0XiieRtpazrKrwU5hWvyi92cLMd0Ehts5+9C/89O79jBkzaF0ZiXJU9OuJB4fZmzUTDSeRU7hi3mtlLRknA4rJr0Rgy0Fd0r61HgDRAfY+5TKAK5YRU1lIckvpIk48ZH9HGkYornPTO6FG/YMMRGEMXclteUZZGZmkLdgASXZuaS3dTGoZolMzinEtNK7/26e/v1veeKAh9prV5HlmCzMXJmXoC9Az7kKiqqzySnKILu4kLz0VMx7D9PuD+A1O7C50qbSkyrjpI7ScmKQaCyPxRuWk2OOqxLQEKMjVtBlkn1purRbMIYDxIZ76TItpKCynJoKlaaKSyhZt5qingYV1wbp907tkhCviSDRyBA9TcWkZ+dRoK7JjLw8iipLcRw9Rf/QCBe0HZrUdZausJGBkoUsL1PXcIbK0xWtpKIslZLUVrr7oqqs30U/aZgziylT6SktK4eiq9ZSHIpiHhyZrAc4b7yOhrOd1LVaKUxV6eiFGoZ+xocHOXuklIKqTLJUfjC1fDmzrnozH3rLQnLsL/141EtUUryEeJyw10NIe27FaJisdTeoVefUUmzrJdS4hZ1bD7G7MY058wpJTf1TnUxom08hq7aGNEuQ4NkTtHlUDL5CXlUIIcRfltmVRXrZQqqXXMVVi0rIclpf+m5qaJyQp5/WaCXh5s3Ubfo5D97/GFv2tGEryMNmMWMIh4jEzMSceWSn6DCrlRndqTidTpzeYUb9cSbrrv0qI3eOliP1hKuXkZ2ahOuyDU/Q23CKrs4R9BXzKHaA5dVFLCFeUwaTFXtODYXzrmLJ4rnMLEq7wjO752kJYZDxkXE6j9dR97RKT3dPDs8daKR1ZHKuC4WG2uk9V8fOSA21M4ooSndMZe4ixGMjtOzdz1A8CUdBGTnWCzJSRqPKbcXQB714Q6A1yoh4J/AHffhNkxnEKzScEuJvzpKcR2blEmYsXs3a+UWkWU0vHaOCqnzi9zFoqSTTbUaVfTC6UnCmpZI52ET/WBjf+UpyJR6L4D27k+NDBiIZZSyqzFDpNabSwgBjQxN01B3m2FMvpstth8/RPqoWjEXVtgIErHm43A6SVFFHb7Fiy84nJTRB2B98sTJeiNdCJEDMM8iAqYQkt5NkFXgMdge2vCKyxtqZGPEwGpiad4rOWkTJ7MUsWVlLpja/FgTM2mMjBgiYMJl16MxmjNEg0VCAoFaTHY8RHh3Cp+JXxHC+nwutacE4HUePqjQWw1wygwJbHOP5oBIcwafiTUcoFxr/wJ7Hf84DD/6RfSf6sRfkYjMaXrIy4iXGB4mEumg5vJe6fTs5PDUc2r+XfUeG0Bflk12UhUvbAb36uUjNIy3WztDRp9mx/RinI0tYqzK8mX+ykmKKPQ2nIYzV30vv+Q48hRBC/FW5S1cw9/r3cvMb11OTYsD2cg+mh0PEvCOMm0cZaG+io7GBcw1HaTy2l72H1O+/J0RUFXiM+hB6Txe9I1p/FCp2jg3jGR1kbGo1mvBoC12tLZzpT2L++rlkqYyeyk9eJDhwirNNA4ySyezl1bj1OnluXkxrpqRM8lZ+mBvf/jaWzSom+09lgYIDjI+NMdDXz0BLA81nteEY9UeOcPZsB0PBqfkSVCazrZW2E91EV22gOCuJ5KlEEwt58HXt59jpEI68Yipq8i/qDFNnyyQ9O42ClBGaduzg2N6dHNhVT5dfj3t+Oelqnpcs+AnxN5RSdTWL3nAHN964mkqXSmMvV1Ht8xD0jNKfkozFMPVYocWqCms2kuKqoOSJEn6h8iBMLDxAy/Y6RpPzSa6ppFDrtFnrZy/Yz9j4OAO9ffS/kC6PUn/4CE3nuhgOq0ik1msNdKn062XCr9JgMIC/p52RaJjLu+QU4q9MXX+xIXW9upzoTKbJ/JTRhC7JRZJ+jJA/TPCieKKkz2Jm7VxWzchUf2iV2n5GWvfT1h1g1DiT8iwDRncxJUVWLN5WTu/awaG9e9i3oxl/TiYpJVm4dWpJdc0Heg9Tf2aCqCuPGfNKE486vVDxHfQTCYwwph+ir6mRtjMqPdWr+Y8d4mBdNxOh6Es+QfESyX2coPcg23/5He793lf5+Xc+z4+/+km+/bVvcHd9NbPXrWXV4hKV6NWKQ+NMtJ6gW+VAhwM6rMk2yq9ZR4FZj04lcp83QOhPVjo4sTmsON1TfwohhPiLifhH8YwOMDKkhuFhRjxBIn9Ok7WoFwa24S99H2veeyef+uzHePctRTQ/sInOPpUJtKfgsIVIHtnD7kP9dHUN0HvqBK1nz9Cp8nWJLUYDjJw+QEf/CONzb2Vxup6kC9v6aY8QRn30HdhMhyENQ81KZie/ZLAS4vVrwkvEnEnu8rfyxv+8k09++U7+80ufZ4WjC2/dJuouaJ8bj7TR1dZF0xk369fNJMk51UYjHiE00k3HtofpKF5DdkkFJZe+ISeWQd7s2cy6OpOh336F+3/4FX63bRhP8jyuWT8jccNJ0pf4m4nHifiGmRiZilEjIypGhYie74fllQr4CU+MMaQ+/sliR2xCbbOO/bvjZKUXUVk+1dGRVkkx7iFiyaZg9Tu5LZEuv6PS5edYYjjL2IltnPBY0admkxc+RMeZJhrODjDQ3ka7KsC1hPx4XiidCfEa0W4ijQ4xEov9GZVkMZXt8uMdbqLu6c2c85pIWr2BBakGLBRSe9Nisuwd1P/yK/zyf3/CgyfzKZu3kPm1edjiUaL+Ebp3PkFHSg1JFfOoOt+R5YVCQ8THT+Cb8Rlu+WeVd/zM+7l+sYumR56lW+VHAy+R1F8iLqVid1/LW776Mz7z47v52uf+hTuuXYDJWsa6d1xHeWEWiRgY7MNzbiO/+lYryes/yoc/96/cUq3jsAqC29v28uidP+apB57jhNY86mWN4BnzMqo9GCmEEOIvqvWPX+KuL93Opz5yB5/6xL/zyd8com3AMzX1VTC5If+tLKhJJz9N/W2zY0xyktV1gM5eD8P+fErmruXqt81k8Ffv5wf/73Z+uH2QLscCVqg8oPaaqfjwbg6dhv7QLK5floH+/LunzouME+97ms0n8nClVbG09uWe6hfi9UqHLm016z/4r7zr/TepDOHUWF067hQfBvMwwxc+RNzZwsBYgI68WrQbXy+8Cc3XykDHMR44soSlc4oozbu8e874eB11Tz3Oo7/vIOcL9/KJ79/D1/9xFoWDu1X+7VEaVAbx0ptsQrxWYpGAKqx8gp99bipGferTfO73dQyOv8qr0uHEkpJOjvr4J1vdeSeINhyjPrUaZ076i69b1BtVuryK6//547zz3dcxN9HXoF6ly0ySUz1q8jCjI07M1oXc+C9vwtXzOE9/+Xa+8oNf8rj+ZubnOMm58vu7hfjrsVjRZ+SQpTe8zCOGL2Uc/9genvzM59ntXUzRqtu4eb72So4g8cGtPPn9RzkxrvJiX7mXr3/3e3z9tiCNjz7KE08doiPYh7/neR47OoPSklJmlV3Yhu8C1lzMhbewotZGulaJ4XBhsRhI6TxCU18o0WfSlbxEJcXFHWemlq9k5opreOuiCI0PP8Pp9l60xyVDE8MMNtVxLruUjKx8iipWUrNkDTdXdbH/N79m94SVmBpf+hL7/ILOc/QFYDCjlBJ1Xi57S4oQQog/W/aSO7j2jk/zoX9Twz99hA9dV0VW8it8HO88iw1DcibpRicOsx6DlgvUqcybXn2OBIlGY8TiRkyuEnIXvJV3/79P84GPf5p337aMuYXJhMcySEvT4W8/TlfT8xx4/rfc/ZVP8a3PfY2nj3VzZMcjbH/8Nzy8p5PBk3tob3mWbQ//gF9++b/50fd/xfPdcY4//X3++Mdn2HXmou6ahHh90luxJblwOu2oJDXFgF4fV4WiaOLR9/P6284yHpggtaqGbCOYpur2AsM9DNTvpLl1M0/89Ev8+Itf4K4Ht7CnsZ1Tv/8E9z97krNnOhjzRhhMKqOmPIOMzAxSKsvIzLCRMtROzxCEpedM8TeiM5jJW/VP3PT+qRj1oQ/w/vVluB0XNrF7BexOzA43GX39eCPRyTvKfi/hcQ/DumxcKUZVMErMiX9ilJaTB7CVlZORloLrhfSnEpZBpUuXC4fTdkm61NpnxIjGtLhnx168nqve9VHe/x+f5n3vv51bljrQ+7Kwmaw4Lm3NJMRfk1lr3ZNJxuAQkUAQvzYuFCQ2PMhwNB1rkhX7lSrPfC10HHyc+773IAPzP8jKa65icVUmdu3Cj6oANNBOdzQZXUYhJUUqbmRmkTKnhhz9BLqhIXq7Rhg6tZvW1q1suvtb/OxLn+cXv3qIXe0TnHz4izy2eTdH+3WY3emkGVWaMesmO9TU6bT/0UeDhKPxRAOmK3kh+b0sWzopZXNYtHahOgHbqTt8gjPtY+gNKkNqc2D2+lSACxNW86XmljC33MlQ41kGvFEiZguWSx82foEWgTs5s+ewmtdMysy55J3vvEMIIcRfhDN/LuVzV7Ng6SoWLFrMwop0nC/cin2FjG4sjmwqUg7SN+RhZEKNU0EwGggwllpKiltlzEzDDLSc5uT2FqheQfWi1VQmRTDExujKrKDEpsOZNZfZK65izboV1FRUUVpRSobLojKQ2aRm5pOdlow5dxWrrlnP0qWLqKqopLAon1SLjqSMIjIyVKB0yBP04vVO5cp6D3Jwz372nejkxZcBTOD3paiMXBYqPzhlguGBgFoiiZKqvMSdsvPZJL0jl4yqtdz4pg3MnTWbiooK8rLTSXbYcOZWk5OWhMNuVpm9GIYLOs7UnhMOB8P4dSbMqiyoZRiF+FvQ6Q0kFanf+nlTMWrBAuaVpmI1vcpeiIxaCwezKgzV0dA0wPBYiJAqpI0O9tNfMoNcpxlnYpVBAn4P3e1xCioKSEtxvtgnSywCPfvYu+sAB+u78SVGaglGe3w9HbNRewtCgEi4lbo/HmYklkW22u9ZlSXkjB2nPbUIu8tN2qusXxHi/xeDBYMtjQzraTo6u+nuV9eod4LxtrP05pWRnJJE6qXXpK+Fc4efU9d6PUOulcxevZrZVSqenH/+VosJWsfK0QCxFzrOVGnB5yEQ1RFV6dbsSMVZtJoNN29g4YJ5VKr4U5CfTYrNSFJWOVnpKbhc2TgdTgqdR2nuDSf6cEGtLxyJ400pJstlfLFl4CUMX1ASj2CpwJWoyQj2MtDWwanjYcresJAsuyURELWeay0padiH91DX7CMYTyI7N5PUJAPeurOMW8OMjA0y1tHBYO8EQyoz6yJCcloKDhUkXf5m9j/fQlyl3Ih/hNGudno6m+nuOEDdkWEM2fOYtXQhJa4Xg68QQojXQCwA3jMc3DGOvbyU/Op8UuJhFQ96aK3vwxvXq/yfG0s0iiWwmcZuJ2ODQ4z3ttLTMcpw6hwWLCkl2x1g/Ewd9Vt3cCJuITTYQXf9cdomDOhql7GuLBV7agn5FXOYOWeBGuYwY3YRkfo96Eo2ULnyZtZWu7Bm1lA2Y97UPDMozrXjP7wZ45pPsnSxihW5kgMU05y/g84zPbR1GSm7YQEZKmNjCg8z0t1LV/s4hkw3xsE6jhyqp6m9m0BonOGuNpUnaqWv34wtp5KyWXm4ddpdpm7O7WlgLJJO5uIlFF/QOtVgS8WdXzuVVhao9FROanyY8NAIpmu+zI1zk8l2RQkM9THR2Uq7SpexwXYGTh3hXLfKMGbPYdnqclL00nmmmMaiHiJjZ1U5YoK0+dXklWThigeJ+npoPtlH0GTCaLeiV+ko7DlKQ5ueuGeY4e5ztA+oAlvtWhVbMnGZtVqKMcZ6m6nf0op73Y0UZ7txnQ8p8SjxgTr2H6inpbsHf2BsKl22qHRpw1FQRemMVBzhLk4/9BQNY376PeNMtJ/h3PEGBspXMa+miAL3q290L8SfT0c8FiU8dojmnggTQ+P4h9tpbupgvHIti2cUkGcL4hnooeX0ILp0F/HeHRzYsolddePYZl9NsalHTdfK5u0MjngIWjJw2kJ4ms8x6vEyGAgR7lPl9iMHqPfmkj5rFrPmlpOVM5Oq2vmTMWh2FdlJEQJnjmNc/wXWzS+mLN2JLjKO3r+T4y1OgqPdjKj01NMfwpc9myULC0m2GROPaGn1ks4LGjZcVkmhCw8x2jtIS4uOsg1zybCZp95JrFZgsJNTaKb/2AHah3T40ucwr7qMmdln2bF1M89v3MyRI+00jczk5s/8G/MMe5jwhOiP5VDp6uPUsYOcPXWI4/t3Tb0xZA9H9jdgXfGPLFm7hgV5iQ0JIYR4LcVVAPC3U38sSFJ5CfnlObhjHuJDO3jsF0cZtrpIVuNSrSZSqotof+gBDj73NDsOddE5XsKNn7yFMrcNmy4Jty2Oy9LEo79/QP3Wq6DUl05a1RreetMsHHrdJZXQWvNZHz11h/C5a0gprKLosi4owoS8g/SqecLlN1CQm06GNKUV012wj/72EfpHbZRePZs0deEbJ05yavs+nt/aRfLVc0hOqaBAd5aRhs08+ugmlSfS8kadWOevoWblEspfKOd00nqgjfFIKmlzail42WfeA0z0tDLUO0Kk4npqMsHmyCDDbSBZ18gjv7uf4wdU/uvkGIbSJax95y3MUelJKijEtBb1EfV2cupomPQ5leQUZZAUGibUs4OHfnKUQHYmyYW5ZLjc5NRm0f/oAxza+xx72w3Ec9bx/nctIsVy/lWHY4z3tdO4o4+k5avIT3e82HmzzoAutYrc+El6T2zm8cc3J8oqh/d24ly+gZol8ym1mjHoUynO6OLQvufZuXkjxxpU4c+4nne9fTnlOS5JT+I1ZsBgSiJnTi7ju7ZxUsufNQ7SabmaO965nBKVaTJ6z9F2ZA+P3XUa1+oZ6Dv20Xy2mTM9w4xqr+I9+OLbPM92jRAqWE9FQSGVmSP0Nu9nyxNPcvjAAQ43Gqi85S0sXz6b4qnHp16gC+Ef7qa/qYlw5Y2UZdvR6uvMSRacuSm0/vbn7NnzLLsPj+K11nDdR6+j0GJ84e1ul1ZS6OKK9srPzvOv/oyHiQTVRvxxLG51UCpT+eIzIXE1UwCf109ErdJotWPXHoyMePH4QoQj2uMbWn8WZuxqWV1wnLD2vlWjBas+hHfCTzQen+zh/QJGmxuLxUyiglMIIcRrS3ujRiyofqOj6FUGTGsya7jSuMSvdxj/mIeQ+r2Pac/pGizY1O+9FgoSFRCxMNGQj3GtXblGb8Fk0Z6H1JqcX0pbX4yQZ5yI3orBbEPFq0vEiWmvdfOMEbUkYzabXv41dEJMB7EQoYC6bsM6lZeyJwotuiuMi4d9BAMBAqHzHVAYMNmdiTzRi9d5mKAnQFRNM9ov7L/iSmIqD+cnHAoTU+nFpgpfib5p1ba18RMqrzZJZWq11yj+yfUJMQ2oeBRX5Q8tHmktJkwWUyJGXTZOXf9xVY7RYlRY6ydJr8aZbDicFjXtvCjRcIjARBB9kguzUX/ZY+axkHcyXYa1gpE2UWva7sBi1l6zrc2hYpdKu15fMBELtcoNDDacSdZEuemS1QnxGpjMnwUmfITU739Uq3AzqmvSqfJW2jV5Sfler8ruoUCQYOIav5jeqOKP3Y1NBSld1I9fSwuJ5z3OpwUtRpkwXnahxxJpK+TzErOmYFVBLNEHhZYuVQzyj3kJx1S61Bo+mLS+X2yTsVGbRbGreJV9QUvByysphBBCCCGEEEIIIV4Dl1ZSSP25EEIIIYQQQgghpoVESwqtp+chH0S1liJCCCGEEEIIIYQQrwHtcd+UC/qcTVRSTH0WQgghhBBCCCGE+JuRxz2EEEIIIYQQQggxLUglhRBCCCGEEEIIIaYFqaQQQgghhBBCCCHEtCCVFEIIIYQQQgghhJgWpJJCCCGEEEIIIYQQ04JUUgghhBBCCCGEEGJauPwVpN5mzh07zR83B1jxH9dT4bKRNDXpimJBGD7AI3/ow1BRxbxrZ1E4NWnaUcfWdLSBjVtDLNeOLcn68scmhBCvWwE8g+c4eM+v2dUbYziUTF7tYlbeej2LU0Gv0+bpofngPp773XYadDqiGSu45volrJxXgCuxjksF1NDM5u8/zuHWfvrtBaRXrOD9ty8i3aAn0PgsB/bt5qljI5OzX8CWmsOMW/6D68oNpNunRkY8ifjx+7sGSV46lzmrKsmbmsTIIZ59ahe7D7cyovZNU3Pzv7F2ThGVav+FmHb8Q8SanuG7jzfQNeRTIzLJKJzPLf9+LWXqrwte//6C8YZN7Nm7j00nRqfGQDxezIyVy1n/5kWUalm05mf4w+aj7D8zqKY60OlmcusnrmNWbgop2gLhMWKDB7jnNzs5OzCBV41yZqp13PyvXK82nKxtePgMbXXP870nGrQlJrexSm3jNrWNxBgh/kbi0UQceOrhboJZJcy/ZT7F0ZAadQ+P7G6mvktLSxfLnrWOBVfdzPriqREv8BIOnOGZ7zxG3eA4w84yCmuX8+63zUcLG4bEPIP0nT3Kph8/nYh7/tT5LF29jGvXlE+mp4Qx2g5uZ9/m59g3aFDpJYMFt76RZQurKHeqyfFIYp+ffGgXh0/3qLnVus02Ztz6ca6ekU6RO7ESIf5OtXNi03Z2PnOYs0Yr8YxVvOXNS5hblq4i1JVM4B8/rdLlo5wY9zPqqqRsznLe/qY5iXT5Ui0mDF9Qpj5P8rXRevwETz/RR9Gt88mxW7BNTbqiWEhlJg/z1IPNjDrSKFhQrMLyNOVrpfnYCf741ABF6kcw225++WMTQojXKU/vaVoOb1QZrFyS0jPIMKrCi9dHoyeZWVVpmPVeelShpe7QaZpChRSWZGDzttEbMhA0p1KRcb4m4bwQgbF2Tj3zOw51J6NPySHDGSY63kFdKIfydDuOuBdfKErI6CYjQ21TGwwjDA8McWIomcVXr6Q0WY/NqFbn6WG4cSe/e/RpNm4ZwVJRRHFtPulqO9DF4Ye2crI7Qjgtj8IsJxnmfpoaA8TsLtxZqbhNiZ0SYnoIDjLcovIXvztMb0YO6dlZpOv8hMa6OGooYpZKH0nmySLShfqPPcHxs+20mGcxW6VBLc2kp+dTWKqGPBuO0VM8++BBmsIqv5KXS67dhKn/BKcthWQlu8hNCjLe18iee7ZwRp9JUmY2uSk6TMFhThydwF2Si9vQT/exY+zc0cpESTGFahtJ/l5GgkF6LLksytVKXUL8DQRGCbfv5qEn/sjTm7rwuTIpW1ZOFnEi3iHGIxbMjpTJWJKWSkakheNtIcKpZcxbUEPhRZduEM/AWU5teoiD/dnYM7NItfgITvRRH8mmJtOBzeSn/8wBju/Zx3FPMblFGTjDfQz7Qwwa0qnNnlzh4KnN1Dc206piW05WCumhDs6O24ha3ZTkmdCH2jhw3xbqR03o0nMoyLCRrNLZ6ZN+TKkqPqW5SJIYJf7uxNQwQcuepzhyqo9eXQEF+W4so2doiyZhsrspTLm0Oj7AeM9pTm59nIODebhVbEwxefB5hjgbzWJmlgOz8crVFJdXUgR66Wnu4NCRMDNuW0ieYYLR7iHaWnvxjdRTf6ad1rZ2hvw6YhYb9ng/LXt3s+tAN6MGFYSzM8jKdGJhlO6TKvN7+ixn23rp7g1iznRhMegxhMcYG+qlobGbsZ5GzrWM4okbsbiNGFSgbzl0nLPNLTS39TAwFgRXKnaVqdXrJhhsa6bpeANn2jtpa/NCkh2LzYxJZWwjKig3H+pm3NdJe1crjY3tdPWMEVXLW41eRltOcnzvCQ43TWAtyCMjXf2IJJYVQoi/J156Thzi6JYD+G7+DG+6ajFrq51YVRmpddDE7Dl52PU9nHjiec52W8i5/WPcsWEBM4xHOHhylPYxJ/Pm5qrfcZhsw6DxMNZ3mk3ffJT4Df/Iupuu45oKgypEHeGnG2H+vHyV4Sshv3QWCxYsmBoqyI97CISc+IvX8o6r81Vw0hHoa6Lj+E72797FEyd7GehzUbpkBtVaJUXUA6N7uOd3nVhnruaat9/KdUtrWVDlpmnTRgYtGVgLKyiRZnBiOgkPq/TRw87DDta8/01sWLeSxQU6LL7T/HajjmWLCkhzW9Hq514UoOPwDgZUkazg+o/y/usm083ChdVUFKbhjPqJe5pU/spE6Zp1XHvLBlbV5FBh2s9Du41kZGVQnOll8MwRfnHPIAvf/x6uu24ta+eXkGf1c/zB+/DOWEO204dX5YU6Jwq5/qNvY73axpxUldfr6mVfo5WVK4sxq72R53/Faykw3EnPqV0c3vEcTx7vor3bSlZVObXLysnW6bFklFM+Y+5ULJnNvDmFpPW10mOfQ8ncBVw1O+2SG41jDDSf5Ln/3YrhrR/n+utVWigMEB84xV3PqTS4pIBkxxjnduzl2P4BXO/7FO9Yv4D5rmaam7o50GJj2bJClRbGqH/iMZr9GWTe+EHevW4uCwsjdI2YMKpCWEmeDn3/Xn59Vw/Za27g2jfdyIZF1cwqstLw+OOMpJfiyiui4Mq3lIV4HYuqoZO9d22k21RJ5dvfzztWVVEd383GgyFCphRqqjISeccXjdJzuo7td+/B/M7/x03XrWJV3jiB3kbu321gxbIinFZV/p+a+0J/OiaNHmP3xmf42Q/u4fHffYlvfeMrfPWL/80PfreRzWeH8XpVpvXu7TS2H2b/jp1seuAALfEQfs8htvzmJ/zwi//DV758J1//2oM83zvOSCQ2+djFoSe58xu/4J4ff43vfvN3PL7zNB3hQYY7t/HQN77Fnf/zVb765W/xw18+xuZWP75onLC/gcN/vJefff7LfOV/vsGX/vs3PHGslY6gdtIm8I0e5ZHP3s0jd/2En//6O/yPmucbX/85jxzro8vbzqmDh9i5aTftE8d47HtPc7ipj+HJoxRCiL8fsW6GBgOcO1fLjPwhQv4BBowllC+9lv+4fSm5Bj2m6BBjY5nodGXMKEf9CykV1eR7g+ibW2lUP6sXPQsY9xEO+ujqW0JJvpPMVLCmppFdWErR4aN0jHsYvPjhQaKBevbsaaNzIJkbb11Ctl5tV40fOLGJzSoz92CdmVvffwM1WSm8cEMsGIKzzXTXLianpoQZ2nMnRpXby1zJguowyVYfE57JWYWYNmz5ZM+9jv/47jtZljf5GIY1OYX09ByyTjTQEwgkmoS/SEssg4wMm/COmjHHVRodmBxGPQECETXZ5EKfvZ73fPptXLukjBw1ymi1kVZRQ1Z7DxMjqlA2NkZw3E/7upuYV+QmVyu12XJw5c9gbW0f4VCEoKWGedffxAf+/VpmqsnafS5ndi4ZBguOplbOqr+DahDitTTSvJ/dT9zN9zZFWHzjGuaW5ZI8Ne1S8dgEgfFDPPjYIJlFVSxfVHHBoxlT4l6C/gi9g4uoKrWS6gZ7ZjY5mbnkHTnGORXbRqKjeCaSCARnMrcGLGZwF5WSpzfhbDjDyWiUUPQ0zc0ZBCcyyEtRaXJYpbPkVbzxTRu4bVU5KX4/sbYuOheuoaQib/LxD7MbY/ZSls30YDME8F7+hIoQfwdUGT7az9BIMQ4V88oLQW80kT5zDgX9QwQ7e2jRGltcKOYh4I+rZRaovKYZdxI4VPzJSc0g+1gdjYEQ45fkHc97ZRXnoycZGR+iueY7fOcnv+XuL7yT+W4fR/acweNexLs++2YWVl/N9W96I+/5+HVUej2cvvunnCtaw/rP/i+/+PY/8m/r2/jdA8dobh+fXKdvGIZUaLzuTj7x7U/zT2+sxNFwkC0/eZDgu7/Jf/z4Hu755nt46+wIj961lTZfkFN/fJTGoIvCf/0Bv/3Fd/nOezw0HDvJviO9k+tMhNn97DidSf7Sf+H7P/ovvvE2F9u+/Tt2njZRcO0G3viem6lOWctHfvwB1s8tJHtyQSGE+PsxPoovEqTTGqLrl+/jsx+5ndtv/1c+e+fDbB9QMUMLCEMDjFiN+NNVQUr9mWgxkZZBsiOM1TdCn5rvoh6LfD7Co8N0FubiVDm7xMMgdjumjFTydV2MDYbwag/DX2Bo9zaOG5z45yxkTYbWGm5yfP7K93D753/Kj771MW7JM5ByYXM2WxrM+xBffNcqNsxUCyX41XCU+joXQW8SKfK8r3gd8A700dXVQtvKxZQ67Il0drFBRgY7OPzUA/zs3+/gjjsmhy/ds4NdHVOzXCKs8lc9Rw/QVl1KalYG+ekzKVv1Ln77oXkUpp2/rzyoCmKtHNxdhNNm0pLpZUZbz9EZ8TM+Zwbz1N/y6Kt4rWXOvoGbP/lLfvurz/LOWenkXqnTlimhwQG6Nv+R/dXLKagsmKy8vpTHo+LDBD0qRqUYjZN9wDidWNKSyI13qZAXwd89zIQuylh2OllqcqJlU0oqSS4drtAAPd1xIt19DCXZ6GzfyY5vvFulyffw7nd/kp88c4J6rQjjzMO+8AN8573LWFp+vqrEQzRykrpDKpWHHbikpZ/4exSNQl8vgy4HsWTXZKWiwQBZ2aRbPegmxhi69O6/Z5yA30tvQTZpRsNkKwunC2uqg6xoD/19MQJad2dX8MoqKWIZpKfWsGpdJTk5WWQU5ZOucrmWrgEG9RbsyXbMJhs2hwOnOwLBMxzbZSU5vZiSqkLyKsupXrOUqoP1DA2OovK+KvfrwqSfycx52RQUuXHFhxnvGKCuuZzKuVkUFGeQoX6Mll53G//17jkU2ptpPR5RPwK5VM4qJStP/Xv9Oqp6hom2dNGe2FEtRx2kcM4CqmfMobS4gtxFK1nt6iA2ESQQs2F3qky13oorzYnNfOXmJUII8boWixHzthMYP01X8X/ytg99mk//y7UsyQtz8LF99Krp4aEBhgM+hlSAeSEQaJ/1cXTxaCIWXcTvU8v0027UE9bpJis1dHp0Br3K6EWIRePaZqdoEaeefc8OY7fmMWdeSeJRk/OMVifO5DTSUlxTj/JNTdCodWJOItlpVb/R2kIBPANneO67/8vpgkXkzayh9qVutwnxN6fyIcP72fSb7/L1b9zPI0fNXHfjfNJctsszXMP9jHhN2GvWctNHVBr99H+p4cMsijXTv38rBy/M7I03cPSZX/HNz36Hrz4apHxOFcUFaRgNZkwqPWUkmTEmEtI4nUf3sPupHbSvfy8LS1LJO18DoXWw2bOFu776Ob72k900jKawfGVV4lGPC5OgEK8FraNJuzud9PRkHGYVR17yIhxkqP8c254IMHdhLYXqujddqfTi9RAYGVQxykBMrSuxuqkYZVAxKqpiVHxkmDHPBH2JcVP0eu1/9Im4p+ZRwS82cpQxQwqOZZ/h05/6BJ/5x1kY2luoP9TEiN6AzpJEqtOCJfEsvY+R9hNs+9+7ODtzA2U1JVReuedpIV7ftEzeQC/94RBjWrqZGo1Blad1Kvap6ZflHVV682k3uLTKDCWRLlWs0qlBS5da3vGSV3i84ErJ/ApUgd6WRn6uTeVh1erNFsxqP80BVfBXUy9ed0htcIShAT8dB55l64O/4Vf3PMxDW0/T19VI+7BXZYy1+SzqRyGD1BQ9Zu0uWthHKBxnzFZOYaoBuzbOlk5afjlLa7NwGcfxjHjpOnGEA0/cxS9+dRf3PHWCM2cb6R4coidxB087nFTyS3LJyXJhMbswpVcwq6CXsN8vTYSFEP93GGxYkguoXLCKpStWs3rdXCozdPgOHuL0cAyfThVuVGbrFffJo2XMTGb1y63704Ej7If2QxwcSVY/47lU5/+5HfMN09O4j233b+L50RpmrFzEnOosUrVSlRDTlSmZ9PxiahbNYubMPJL3Pk9Tn4chrU/YC5mKqL3qem58+xt5w1WrWLVqtRqupjp5hOhwA01DU/NpjA5cGflUzKll/vr5ZDWforeth06tkVGClhPr4fTzm9j23BnOmedw3a1LqMi04zjfEYZOfbCkk1dWQe2KuZQnG9AfO0LdKPgvzVgKMV2M9zLS3cZOXxmzKzLJcr9EANAq2U2mS/pSuoTRhNFoTFTMvSyTi9T8amYtVmly9UpWX11D2mgHA6fP0XZRWWKQ9rodbHtsF/v8tSy6egm1pekkv+LAKsTriJawVD7QrNduTr1CKl0aptLlq/UKKyn+HHoCI510tzTQ0NBKc3uY1IX5uF02zC8VDA1qdyxaR5YvlQnWE5oYZKBdW+cZNUxgKk5XPyQqI6w9v5moF03F6TBjTZwNPTqdCbMlRPRKtTtCCPH3SAURY1IuKZmzmFuow6n9HtrsWAxR7EMdtI3GCbozSDWaSQ4EX3wePRggFNETNVqwWS/J6NntmFMzKNQettV+T7VxkQgxtbwXB2arClpTUSvq9zF8eD+96QUk5WWRe4Xm5n9SoI+O0/vZv3MfR85Eca26gw0LSilL/3NCnRCvFZVqkqpYsOFNvOvD7+SNV5eh3343dS0j9F/0nPr5+Taw4ep5VL7QPDwJhyOEwei5+MaKvZCyhdfytg+/lw9+YAOZzc9z7nQTzVpHF7EQcW8HDYeeY/euk7QFcilcdQtvnJOM23ZhEyYH+tR5rH/b7bznw7exqkSHb98f2dsLvkQeSojpJ9DXw2BnB/1VCyhKs+J6qRoGhxOrO5UCr59ILD4Vo8JEg2F8qPinxaj0VFwWOxn+YOIhwsRN1lCIcFj9o7eqMKnKH3atgr+a/JxCyrVnQrQOm1xunIFhIsND9GnpMh5TO9ZDy8nd7N15mJOdZtLWvJsbFuSRLzUU4u+VXsWTzGwy4jocKt0k6t21ZhAqzxeIGomrvOdk+fsCziRsScnkqXQZVvMmGtyqBBcNRgjo7FhtOq0e44r+CpUUWsWAyrBaZrD2Pf/GJ775He78zrf4ztc/z2e/8DHetKiIoiv1eKszolc7bezvpDcQJaAdRSxM2O9ldMhLMGbEYC5l3rV38M9fV+v87ne58xtf5otf+nduv2EhtYlnlLWfG7VsUP3gRNTPU8xHxN9Da28BDpXBdv25N/OEEOL1JCkFZ7KbHJ0fv4oiUe2nMRYjpgJLzGjCbFQZsdR0kiNBzEMDdKvf3MSvZ18vwwETwaR0ctLUiAtrKax2TK5k8vvaGZ7wMR6JE/d5VAZykE5zISkq85iUqIyIq3jl5fiRY6QUqwxbVjqvquWrlvmL+pho3c7Gex9n22kTRR/4NB9fn0OOvHdUTFfRsMpveBgY8RGMxiYLP7ix2bKpru1V6TCs8iaJkS8Ke5mY8DLuC00WqBKiKqkaEjdYTEY1NjTByJgPXygymbnDqqaVU1I5gdHsx+OJEPH2MNTwOHfd+Rjnkpez9F23866FF3QrGAng93oYmQgktjO5b1kqzTrIKx5icDhR3yjENBSjv1d7Q2AvpYtmk22zTPY1cSV2JxaHkxwVo/o9AbxaM/KJcXyDY3TbishMN2LPTCFJlXySBnto90dRYYyYioFjEzHGndkUZOoxZuaQYTeQFA8RDE+tW3sERG9EZzBi0qt4GZ5g/NxWHvvVYxwYyKLqff/Ox9ZkkHxhpaAQf2+056LSs0n3jxMfGaE/qOXXokR7uhiIJKFzJ5Nx6eO4DhdWm52s/g56vKHEizBi42N4hz302grIzjCgkvUV/RUqKdyYzRXMX3KE+qYmGs54YKyV4d2/4CP/8zjPNvZzxacuknJIyUumNusAJxtCjGqd00w00rD1Qb7yL/ezd6yc7JmdjPpPsVd7UDOs1nLibr71o4e4e9vZqbd0aOG3gx37TnKqsVdttwf/ye08HpmJIzWZHKmkEEL8n5BPuj1OUfJGnq6LoWLBVGeaRsaK5jAvR4fDnIY7tZeJQB1btg+oglGcocZTdCRZiVWWUqMWuThA2DCZbeQV7WHPoRbOtXhV5m+A7rYmWpcvpCjJyWQ3lz4i4VG6OwupKMkjK/NVvocton78e57mp3c+SKN1Ocve+SHeonbmon4rhJhuBk9x7rlfc8fnnuZwjyoYTY7Em+jAshin1Yzjwt4ptcq40w/xi1/ez0+ePKHmPE9740c+ZkMZM/P7iR7+GZ/+1iM8frhj6u0gXuLxY5w8kkLY7yTZ2ErH4cf5/KcfgfX/yY03rmFlfmLGF7U/z9aH7uXTP91Nj/pzsj6ijb7uMZpO5ZCbDSap/xPT0oj2SDshfyGL5marwszLNTJ3YLEayMjdzbO72uns8uPp7aGrr5OuZQuosFlJIZkk1xhx42GeeKYXjzfCSHOTKjmowtOsamajdew3k/K0BkLBY+xpUqvVepru72XImYelQMU15xCB1if47lfupzv/Fta85R3cVD65B0L8fdMq4TJJyzxH18Ap9hwYJhoJ03f8CO15GViL8iibnPECTqz2GMkZe9n4XAc9fQE8PSpNDvfRu2QeNWYzL9UXuuELytTnSYFeepo7OHQkzIzbFpIX76LlWD89HgfV181OvALL4G2mXhvndapxs8gxq7B6fCf1x1toHrKQu7iUokIdHc8f4vDmTWzceYBdJzzkXHUjy2fkkGMYpK+5k0NHp7ZhN2PTmbCozHFKTpzTf3iKXdue4ZnnjtAwZKX4hhtYXplJnpo2dvYsdY89zcZdO9i4vQNT7UoWzq+mIjVG1NvFoUea0LnG6Wo/xJaNe9h1MkDhjbexpjaPPLeBwGgP3Ye3sONICEdxNqkZSepnTQgh/p7oMdvjmKwejv3yIXbs3MQzz7bSRx6L37aaedlJ6jfXgivDSMzTR8NDT7B5z3NsPWMnd85iNqyqpsAaUj/su/n9/x6kI2rEXpRJill7j72Fjq17OLxtC5uPdnAmXMmb37mOefkuHInezMaZGGpi572nsK5cR3F+Ghkv9YRGNACeMzy/dRxndSmltfkke4cZPPAAD24/x5mObtobD3Fg+yY2bZocGiac6JILUZsTYvowWtEb9CT3bmTrth1s/uMmNm/ax+EzQXLeeAerFxRTqG+i/vl9PPVUK5Zl5bisydjGGuk+8RyPPL6JrZs2s3HjcSYyayhbtpja3GSsjgwsfbup2/+8Wm4TWzZtZ/PmZmzLb2TRijkUR1toP7CR+/d0MjjcTdPRHex6bjKtbN6ylQ57Le70HDL0Q4Sat/CHRzexTU3buPEo7eFMSq+/iatmpCf6edG6HBPiNadV2Kk4cGD3MOGULMpV2njxzXs9tBw+TeOpAO51a6lKAsv5xgqhEULdu/nt9w8ylOTEkaOuY5uZ9GIjzU8+x8Fdz7K5TpVVTDN489tWMTvLoZbVOvtX5Q3TOI33Pcau/dvY0hDDUjSfG66dS5lb63XJgCM1wnDzOQ7e9whPbX+OjVs9uBcuZPGaGRTEhxnY/zD37Wilraeb1lP72ff8izGqKZyNKTlbboyKv0NakLDgzjbg62jm5BOqPL53L1tbMpi9ZgVr5peQZRjD276bX3/3IOOZyTgyU0mxW0jJg2YVfw7sVuny+AhD9pm86c3LmZFhx/wSd6Eur6TQGJ04M/KomlOoApcBkzmFzMICSsuzEs12E+tS4zLUuJIKNc5kx2bW41A/Luk5alxlDpmpGVjDeuxJSTiz88kpncWqtfMpS7ViV5FQp20jU21jdgGpJq3zNjVY7SSlZ2DyhrCmpeLKLKJ0xiwWrZ5NkV2P0+3GqreqjLAZa2Y26QUzWLxyATOK0kg2+gl6uxOVFK5Fs8gtKyQrTf1IlKntrpnarsmE0aROrtuGzV1E+Yx8Mt32l246JoQQr1NGqxWrMw2zN4AtMx13VhmVtTNZuKiEVJ3W748Rq8uFw65+o7VKjYwMssoXsXRBDTMLkzFNPXYxNGImOT+TDBVsnCYrrpxsrEFURs+NO7+c0pkL2LCoELeKFZMtL9RycQM6QzqF82eQl2pLvMHjJelMYM2mZGYReZkubFp/F+EYhswqSkqKKcnNIEPt2/khv6SS/JxM0v+cfi6E+GsxWjGrtJTnjhPUu3Elp6nrNU9drzUsWL+M8hQTdgL4fDHCeid5NbmJSoo0hw6bzULc5Fbza286KKR60RyqKlT+xGJEZ0sn0xFRyUQVsOwq35WRrYZS5l+9guqCFNz6iEpudpyFM6kpzSU/++L0UlAxiwI1LivZQqrToPYgKTFe2075rDnMWVxLiUMqKMTfknbxqcGSQV55IUUFqSomnRcjFrXgSMunsKaILJVhf+EtIPEosYifoVEzGaWqTJDqwmmx4crKwhaMYVfliJTCKhX35nHV/DycBn2iAsLiVDHPnYIzEsOapWJbyRzmz6tlQUX6Cx1qmpPcmHTWREfRlgwVb7JnsHDFTCpVecOR6ONOhymnhvIStb+XxKi8smoKVMFMhT4h/s5oiU/FstRkVaa2TZbHs3LIqVzCqkUVlGU5McYjKl0GGFbpMqsyl7TkJJJU+d6l0pE9EMOWkUZqYQ01s+eyZk4udu1NH5Mrv4wurkx9fp0bYrzvAD9990M4/+ljrLhqLnPkNXVCCCGEEEIIIcTrxl+hT4q/Fe1dyBacack4rKYrv0NZCCGEEEIIIYQQ09bfUUuKGPFYGO+IH53DgdksFRVCCCGEEEIIIcTryd9RJYUQQgghhBBCCCFez6StgRBCCCGEEEIIIaYFqaQQQgghhBBCCCHEtCCVFEIIIYQQQgghhJgWpJJCCCGEEEIIIYQQ04JUUgghhBBCCCGEEGJakEoKIYQQQgghhBBCTAtSSSGEEEIIIYQQQohpQSophBBCCCGEEEIIMS1IJYUQQgghhBBCCCGmBamkEEIIIYQQQgghxLQglRRCCCGEEEIIIYSYFqSSQgghhBBCCCGEENOCVFIIIYQQQgghhBBiWpBKCiGEEEIIIYQQQkwLUkkhhBBCCCGEEEKIaUEqKYQQQgghhBBCCDEtSCWFEEIIIYQQQgghpgVdXAH1fzSAZ8JPMG7EaLXjthmnZlGTgl4C/gCBqAVHigOzXvcnajfOry8KZhNWtS59JMjEeBRzkg2zMU4sGMLri2NT6zO92vXZLby4d69QLIjfF8DvD6HWcgkDer35FRxbjFgshG/EQzCmjiExTi1rUMsmv5LzMl3FiIaDBL1+orZkbCY9xpc9EPV9EMY35iUYihDRq+/XaMPtsmDQ6dBNznSJKJFgAN+4j5D6K26wYrNbsVtNl5+zeJSY2p9xdb1YXOp6MRvVWb5ELExIXUN+P1hT7JjUdhPrSSwbUMv6iahLO66uFJPFikOtx5RYUAghhBBCCCHEdDVZSRFVJb2+Lfz0e0+yfaKMyg1v5ItvqpqaBTp338OzT2zkyY6V/OOP7mBBqoOUqWlXNLW+/72zHcOc+ay5rZispu1848s9LPzErSyt8jG88xB3/z7AjT++nbkpDpKnFr2ixPo2q/V1YJi7gDXvWsaLe/cKDe7kqfue4qGnjtGnv7hYHI+n40pfwYe1Y0u2v8y+DDMxoPb7oz9l75iPIVUwjsczcGWoZX94+59Ydjobo/PY8+y472F6bvgRt811UeyemnRFQTWc4MFP/5pnjzTT6iwhbcYb+OynNlBsN2OdnOkS7ZzZuZX7/+d+DqjzH8q5ltvefh23XVNN2tQcL/B1MHh6Z+J6Wf7ZN7NkfhG5U5NeMHacI88d4f7Hw9z4o9uZ47SS2OXEspvVso9xzh/GRzkzVl3DHZ+5mVo1+VVXbgkhhBBCCCGEeM1Mlda1lgp+PKN6wiMeYv4BBtXYyZYC7XQNDXOuRYd5yEM4FkvcR395U+sb8+DxhYgk7m57GRucwK/debcXUDh/Le/+1w3McFhwTC31kuJqT7SWFKMevL4gkanRr0o0iN/jJCl7Fbd9+tP8pxo+PTX8xwev46byBu77xTaOtwzhnVrkYv10HN/OI994lMGVH+a2fzm/7LW8oaz+Tyw73cWIhvz4RofxBONEJr/4lxAkMNbCjh//ks7clSz/kDoH717Ndcl7+eHDJ2nu8UzNd6FRmnY8y5FDrRjf8hn+/ZOf5iNLfQy1HOahnR1T80zpO0bd5vv4/A+f4lDXMCPqerms5Uvrszz1wB/4wX07aFTXpD+mtZjQ9NFWv4cnfrMb3VX/oq6vT/Mvby2nKHaM3/5yD52BSKIVhxBCCCGEEEKI6cnwBYV4GCbOsGeHh4lggIxSK67S2WSb1Ay+Bs6caefUmQhxXxIzbltIXryLlgOnOV4/irk8K1HJoPc2U39+XFkqDrW+vTtG0ec6SU6f4OyDW9h1ppvRiAWrPY4eP22nxnFV5eA0DdF56CyndtXR6z3K5s17OXCgkb6gEVNaBilGtX8etX/b1fry8ilbUExmoujazfFntrJz2052HT7NyQYPjoos7CbD5U37tf07OspwvJDVH7qRxUVFlKqhSA2FmSZckSaefmKCwoVl5OYl45xa7AWBdlqPHmfTE4OUfei9rF1QSW2ZWjbPTrK1h10PN+OuriQzO41ko4+Ap5l99z3JjgMH2dvaR3NHP+HGU/QmF2IPt9F0sJETjWNYyjInz5/nHKf2N3JSjTNfNG43z258nr1HjnD48GF61ZFbHG6SDWP4BurZ+FwjbSd3ceTwWc72xUhS595JF8f/uJVd23ap89LIqUYP9ops7Mbz50Xt38Q59v3hicn9a2ij8WwrnoEOAjNuY467i+66F/dFOxcvPsLhxTfWzLM/PoT16ltYtGYxC/P0OPxneOwpH2VzCsjMSrqkNUU39VtP0NJhpfBdb2d9rTrvpnM0nhymvd9CzdLixDb6655m77Pb2HmqmwGjA2+njdnXz6UkPzXRSiLiH6dr331s2XKAY73jDIcdxL1uFmjXpMWE1d9Oc/0Ztu2Hxe99J6vnlVOVFyY43M2x59SZWzGfTLsJ28s+yiKEEEIIIYQQ4m/lkuKakzR7FJdlRBV4VaEwBsGeIXR6HZbc9Kl5FFUAr9+1j2c3nVDFYSbvdF9pXEKIgHeM3rYB/NEx+jv6GOw8qwqTB3ny3j00+UP46afl4C423/M4Tzy3i4OnTnHqwHZ2Pr+fHXVdjKi1XHpzPxbxM9KkCuI797Bn33FOHjnMwee28Ex9LwPe8NRcr4zeaMTscGIJhYnFYpffuddEdOjiZvRWO/7RbnzhANpWTO5Msuas5boZ6aRbjMSiYTVdFZYPbWTj1oMcOXqSE8f2s+vZP/LkA3/kcH+QidFmTu3cy3PqXHWqdSSOzTs57tnNJ9X5i6n/Rug8eoDDuw+wv66BhvqTNBx5lue21nG8aYiJ8Ci+7oM8dd9DbH7+AIfqWmjtHFbj/Qxp52XHXvbs187LIQ6o87KxXp33qfMSmuil+9QmtX+HEvt3+vgJGhpbafap701rkhAZZ6Snj+6ukUTLkItazkT9RHyj9ARmkp2eRLpbnQOXm9SiEgpbG+kfmWDo0tMfHGLM7yJsKqEyDwzqqnOq+bPjUSwd7TQFJrfrH2qnc0SdjfRqbrxmNjmXVDZp59bbe4aWcSc5FbWsXlROqhr/QgVKwE8oYsGfMZfaQiNJVrDl5pOVk0WBWneXWrf/1V0aQgghhBBCCCFeQ5fdU87OdZOTl0ZPT4hoNMLg2ZFEITWt/GV7oXgZmeRXLObNH7uBEvtibvnQrVx7bS2FU1Nf1MWAd4hjQ+v5p89+jW/+59VUBNvY9fA2GlS59eJHPGKEvKMcv+8PdBWtYu3Hv8o3PnsHH7xqiGceqaO1Y+zKFQ1qLZGQh7GBAQbVMDA1dLV3/X/t3Xl8W+Wd7/GPLVmSbdmW5U1eYsdxEsdZyQKBQNhJgEJhulFaEmiHQte5ZZkyQxcoLaUw02HmTpdp7+10phQ6baEBSiEBkhAC2cge23G8xEu8y7tsyZIt6T6SHUhIKGnpDH7dft+v13klPstznvM755/np+f8DvWHjzI8q4gMZ/KpsyhinPlkFecxr6ielx/byJ5DDbTEjw8RiMziyvu+xOpzSylN9dFde4BX/mMjvau+wKfve4QHb1jMxentbO2AsbdnW04rNpI+yo71Rwm6zuejD/wzj37vIR79+kfw1FXRuL+K+EsSZtBORzVJSz7JB++4my9/+gKmD/dT9fgTtJVexKWxuHztJj59US/PPbmf5rYhE5cwA00NHPz9Jvqv+hJ/bfr36Jeu4iML7dT3JEwkKVyLWXnD9dz0qZXMNn+eVLQyECDcZ2LmycbusJMSW2d3YMlyk5fQjb8/VhA1vudbensYtETxuTPiSYX4Q+dyk5YaITnYj7fH3FFz3umXfo5P3fNN7rn9WlaYHd9evNPmzGLOR7/D3z7wNW6/7hwWpE9uOC4xgYSEKInjfgKhKBET68hYiPFgMF5F46Rki4iIiIiIiEw5pyQpSE1jFCvt+w6YMbAZvB8ZZWQQsv7UHMUfISvfw7lXX840M/i1ly1nQYWHZRk9dHbFfkWf3ClukLFgDft2evC4iyjMd+LwFDDtwss5b381/f0DdE7uebJmGvY8xsNr1/Jps6ydXD7zjZ/z/YYV3Hn31ayYPfF6w6nS8My9go/d90/89AY/ex77Np83x65Z81lu/+I/8GTdMN2xkTDDBPwWhnrP5erLpuHJsZNWPo+Zy87jbLP1zL4wYTPLAj7wlS/xiZsuZllsZG+xgCefHLudt8bmdrOcS3lZJgWe2N8DBGNx2VFAfnbhRFzyCyi+4FJW7K2ir3/QxKWdvl4fdZXnctWlReSZ/lFQQdH8ZXygMIr91CfiZMEA495OWiIR85ycof5e+keG8U7++d8mLYMU2zDpDc+xYX8Irw98hyup3buT3Wbzn1TLRERERERERP7HnDokTfOQ5vJQHjrGQLSD1rQCHCkeSt9t8PqepZOcksu0omRslgQSrHlkZoLL2U1HN4RPmoEQIRodJRTsZs9TP+SH99/FnXc/wH3ffYpdvXU09AUYPG0FyzwKZq/ixnvv5Z5Y0cxPnsdZhW4szkLOu+4y5ua5SEuy0HPgeZ7/wZe544474suXf7ieFyt7sSQlk5ozjeylf8XNt3+Zr8XauGsNn/lABlU//DGv7G6ksXuIwOgo3blFFKYm4TDXkpjkwunKoSjfBPyM4hh7gcFGckY6ww0beflHsb7cwx13/1+eO9J2QgImtp+dpKTEeA7jeFyCwS72PPkDfnBfLC7f4v5Hfssb/RNxGeoewN/XR9uYHXuyxRxn2rBk4kzLpeRM+mezY8lwk5uQEE+lnJG0dJzJyf/9Xz5JzGf63LO59uOzaf/FN/inr97Bw+sbOZxYwfkeMGESERERERGRKezUYVuSG6c9leKxQzRWVdGU5GQ8PZO0yc3/fWxmwOwg2WGG3vEiA+OEwwlEwknYzGh4Yt2JYl33UDRzJnMWVFBRsZAFZ63k2k+tZsmMHLJOekfhOCdpWWUsWLmS882yctX1XH3xWZydF8Zb3YR3fOLrD7b0HHKKY21OLsU5ZIdbaazexeM7ugikljJ/8XJWmjYuvPhizl9xNjOC2+js7qE7YDED/URswVD8pY2JVwzC5jpM22f8zkHsN/9WDjz/FNt2t9KVbPpQPouKgnRS7Bb+8BsjsQuPxWUW5fG4LGLhYhOXT1/JktJs3DZrvAZHbA7GWyENE46METqTT184krFk51I04CMcGou/RsFYiIjPR3/Uhd2ZhCPW+Inc2bgSrGT4RvCZP+MhGPbhH00gZJ6vjPTT3d8/RQppeXOYf9k1rLpgPosXVjB3QRkzigvJHMsgMyOBpDObyiIiIiIiIiLvg9P8tuwg1Qxk81Pa2LGhiv5EKwnut6Uo7A5sSVGs4VH8ATPoNKPOoG/I/H8E8+efKGSOH+JYez/h2LQJXxPtfRE6x6ZRmjtRbPEtNhItWWbsm8GM81ex+uOf4rZbPsHN11/IonOXU17own3y5yVOL3chS1aczQUzoPXFp3lxsuimq/Rszr72dm677bb4cvs1S1mSH6SjfhfPPb2J6s4Qb9bmTDKDdlc+0zLGsCZECCdl4XQ6KYrWU9M2jG80zNhgJ73tzTT0wXhshG63k2TFxC9IYHQyfkODjPj9E69QxL62Eqhl1+9eorIrA88Vpi+33sJtN5zHPI+DpLEQwXh24O1iiR43WTkuE5fVXBWPy42sve5CFp57DuUFGbhdbpxZmUxzeWnv8Jvzh8HfyUB3C5Xtpn+nL+bxFnO91jQ3BcEG2rv66B4aIzw8zHBrK61ZpbjdKWS+PfbOLDIsAayDLdR0jDIeiRLsaKVn3MJoTgEl6eb+/lmSFH58Az7a2pws+sgt3PjXt3HDihLK0kZpSSqlOMNCsom7iIiIiIiITE2nnQCflpFMyWwPWzf3k5GaQoEn9kHME7hycGdaSB/rpLHOS3eXl+baeo519zA0uctJEhJJsCRhs4YIDA3jHwmdpj7AMN7uRjZv2UtHRyfeA9uo6g7RnDmHuVlvL6KYhs0+g8UrmzlaV0Plvha8TZU0bnmCB3+6ld0t/WecLEmdsZi555/NpflVrPvVdmoaehk9XXXL3EJyspJZ3PAMz+5o43DT8cKbzXR1VVF9dCapdicuZy6ZOZnMWXyE1zfV0FDXTvPBg1Tv30+NaSaeA3DlkpWZQFosfrUmft1emkz8Wr2T8YtVkez3EbBMx+lOI8NhztPTh3donPFoN76RIXpjnzw5RTo2xwyWrGyiodbEZb+JS2MlDSYu3/7pa+xpHTBxycOd46Z8cT3bX6mhsb4db+1B6isP8npPAmOxJEokSMA3jG8oEJ9ZcjIH1iQXJXOPcvjQEXOOY7Q1t1JX14JvxSKK3Blkx2ZlBEYY6BsmGI0SwY3bY+5I0hG2bKils6Obhsp6OlOTsc+feWpxzj9ZD+1VW/jdI/+HZw+2Ud9hnsu9h6ht66DjvEXMtlreod6IiIiIiIiITAWnTVLEZkpYzaB8mmWaGXQ6SD9lZFdG+XwPRdn7+Pnda/nMLWv59v7Yh0QLmTu5x0kcGdgK5rB0+l42/+Bxfvv0HhomN73FRRbjzOp7nDu/9Bluum8jdZF8rrjqbDOsPnUQm+RMY8Haz1LWtJmXHvgca774EPc80cclN1zO/JJ3Kn55Oml4Zixg9ccvZubBn/Gb9XvYXDc8ue1EBZQuW8VND36Y5Mfv5h+/sCZedHPNmnu48/7tpNxxJxetmM0sc2JX6SwWfeijlKx/hO/feSuff+wVft+bfULhzDLmLPBQkLmH/zTxu/XmtXznYMgMsSfjZ0mGvFVcuyqBYNW/c1+swOetf8NN/1JLR7DZbB+kbyDe0ClsznQW3PI5yo6+zPpvmrh86WG+9qtBLr/xcuZNy4nHxWWud+lHPsvyykf4yVdvZc1Dv+MXB6MsLYxOJIN6d/Divz/BD//lRarMnycnlBykZM5i9b1fZG7bi+Ycn+Uz33ycnzQs5+/WLGF2URr4aqja8BseuuMJdg4H8Zk7W7HqKlZeMB3rz+7kC399M//ryTCOomWsuaJ0st0/h0LKZs/jgx+y8sJ3P8+dt67l8z86xMHI2fzdJ+aRYtc0ChERERERkaksIWoQDcNoFw11fhIyXOQUpeIY9lJTPUpmeQFZaWFCPf00NYfJX1KCy2YlYbCDns5W6rsnvvHgyM0lOZhEqsWOa66HDNNeY7y9THJKXKSMDdNVU027LxVnnhNnciK9x0x7i0vItNWw9Ucb2L5jkJxbr2MmAaxRO5mFReQX5ZNtm+xfrWkv07RXnEVavDLDIK2VTXT3+RjGitWWTsHcOXhSrTjentUIemk/5mMoaCdvXiEZZtWbGZpwgJCvk5rD7YxnzaDAk40n/XTFC2Kfs+yjae9ResfGCSUkEI1aTnPeEGNmv+bJ/YJOP97qOqp+XkvhPz7IlbPSyQ214zXxa5j4JAiOvDySR62kWs11zy2Mf8FjzFtPS0cPnYNj8dko0WQ3roRB7K4CnO4ccpi4R1kVhbgzU0mOtzQZl0ONdPUPMxKLiz2dwoo55L3ZvzDjIV/8fnQMj+O3OLEnWXBZTV/yF1OUPMBgh4nVmAPP3IJ4rE5+G+Nt57CmYs8oYG55HinWRCxjgwx099PSFpl4XqwWkmKvYvR0caz6GH0mbhFHHkXFHory0k8twBn2ExzqMfdjlOyTru0E5hz95hzHTjqHYa5rtO8Y+xr64q+VRG2ZuHPzmVma9bY6HCIiIiIiIjLVTCQp3neVbPrRBnYdgBlfvYtrCyD5zzP/f4po4vDmLfzmod1vJikKTxl1i4iIiIiIiPxlO/3rHv/j0sieXsbMhWUUmMH7n6eI4lSSgjNrGrPPXUBx+mlmeYiIiIiIiIjIVJlJISIiIiIiIiJ/6abITAoRERERERER+UunJIWIiIiIiIiITAlKUoiIiIiIiIjIlKAkhYiIiIiIiIhMCacpnBlmPBQi4AthSU/Dbk38A1/biBKNjDPqGyJsSyPJZsUaGSPoH4WUdzv2DEXDRMaD+IbC2NKSsZlz/Gkfx4gwFvATGosQdaSTmmQu/njf4ucYNecIMBYx1zS5+i02HKnJJKfYsE6uOT1z7SMBAv6g+d9xZ3rsVBYmOOxjLMGGxZ5C8rteiHmGgqP4h0y8zV9Ri8Ncv4MUR9I7ZMViER/DPzhCMDTOeKKVRGsyGel28/wkMHGbIkTCIfz9wwTNIxtJtGFzOHCmmn3i209k2guPMuwLk2CzYT8p9rHnYITRwCij4VjLFhxpaTjMc5WklJ2IiIiIiMj76jRJilYaduzgmUf3kv/1e7ioLCP+WdDTMwPygXpeevhbtCy7iyXLK5jev4fXHn8ZbrmHC0rS/8CxZyjQxkDdFr77rU7O/tvrOfecGRRObvrj9FD53C/ZXdnH6Or7WDsfUpImN5lz9Ne9yMMPPE3tcJDAm9mLCZHIIi67+Tqu/8R5zJ5cd3o1vPafv+XZJ7ZwKHFixBuJnGWO/eAZHDtVjZuliy3f/x5HHMvxXHQDH5w1seWdHaN260v86tu/YpeJQyh/NR/++JV8eNUcsib3OFnQLIf4zd//Oxv3HaXJWUr2vGv4+j1XUJJiwxHfp4+Bjp089sUfs31klL6sZSy95Gq+eOsK8szWk/IL4yOmyy/yv/+hldQVy7nwY+fwVpe9HHz6cV5Yt57NXUlEo0VcddeXufK8cuakTe4iIiIiIiIi7wvL/cbk/yd0H8Zbt4+d3RGaUmcz15NCrvOdfjofY8zfTdULz9DtWUl+cSkz89LIMv9OK84ny2F5779Ojw3g76rh+Wd6yL9wnmk3C9fkpj+Oj7YDOzna3Edg1mqWesB2/Cf42Dk6a805Rqn46HWs+tDVXLlyJSsnlwVpx2jr7qe+L5nyOXnxQfPJaYzYvIk6Nv/4l+zvyCDz4o/x0WsunDy2+V2OneoiZhmiduN6Wikgefpi5udMbDm9ARq2vsCe3Y0MLb6Fj3zwQs5KbqC5309jIJNlJRmT+x0XJDDYyPb/+wOOpF9E+cUfYNUiN3mBffy2OYvZuWnkpIXoPrKLHU89y9HZa7n0yktYURQgPHyMjR1uVsxwkWSZfNAGm+ndv44Hf/I82w6EyZw3m/Kzijne5aaNP+FQn4PE+R/mry5bzMq8TrY3mmOTnZRMc00mREREREREROT98LYkxQidB/dRX9dMf/lsBg+HKZ/pJjs7ZXK6fNgs7Rxc/zJbN23ltUM17G/wMlC3m0DpZZSU5JMb8dJe00ggbzoZ4RYadtdwsHoA28w8Us3RiSNHqd71tnXdB9m9YyvPvfwae/YcYPfuXsjNIDUjxHDTIV5/8iVer21nYNyOw+Uiu8CG1bSz879+x9adb7B9dxPHesOkHW/PLLHBck/TQV7/1XO8sncvb9R10lR7GP94IolzVrMs/8QkxSAB71E2vRRmwcdXseKCxSwsKTHXM7EUJbdQX9VDc6fdDKLLcZtDTsq9REJmHH+AFx6rZjh3IYs/fCUXV0wcW5jdT0dNG8cax8hZtoB8mwl6QjdHd23ntedeYsvBSnb3jjNSeYCBQJiAIwl7bzUbfnuE0ax0HBnJOEz//J3VrDfrgietO2DWbWDbrt28sWcPR1r7GE4rw+M05xhpoOrQEXZu309z5ets3tZLNNdlYhrE12ji8uvJuOzuxGex48w32yYvJzZzYqJ/L7Nl/yF2H+2jq2YPftds3MWlzAibvjx1hFCO6Uu66cvkURPaqd54kMZjDoo/+XEun2/ikNTAkco+WrpsVJxXiuneCYmaYfwDDWz6wR4cl1/H2Redw7LCBFL9taz7vZ+ys6aRmxeit7qGXc+1knvzp7ho8SwqXP0Mtbby6vZxFl0yizRzM30NOzm45fes31pLu93OcGcqxQtnMyeepIjNCGlj5y+30pdWwYzLV3HRnEJK8p2M23Ipys8mPzsVc3tERERERETkfXLyPIdgBw3NA9T1upm1pILygV14e3rpCkxsjtVt6G/YyOtbt7Ntx0EOV1Zx+EAlRwbHGY7lLxhlqL2O/c89z/6uUQYHjlL92g42bjhkhocTKQ6GT1wXMev6ad29h33bd7Pr8GGqKyvZu/EFNu5vMP0YZNQ/SGezl0B4kO5jXfT0+Bgc7qKjaj0bNu5mz75KDu18nW1bt7GpoZ/QeOyXf/D31FK3bxPrN+6jqqqaw/sOUNPUSVvwj5/HYE1OwZFoxRoai8+ZOKVmRbykQiKJdjPgNTEK+HpMJCZWO8uWsmjBXJYVpBIJRYlGA3jrd/DGa6/yymsHqK4217trIy88+Qyv7KqhaWAAf/tenvuPLRw61stgrP3YTI+T1vnxdTdQvWkzr+2u4mDlYQ4f3MHuba/x0qajdIXCjI0cpXL7S/xu3Qu8uvcIVdVt9IwEGew5YuKykQ2b9lFZdZj9r25iy66D7G33xc4UN9S6i307Jvp3uNrEbs9+arp89MYKTERCpu0eWmo76DPtvVV7Y1Kwj6FAOmNJpcwuhNgEB2dJKZ5oGPuxFupNYMInBjA8SjgwSPvoPDw5aWRnQFK6C7c5prjxCN19w/T6fQQCUfrCc5ldZMHpgORcD9muDHKOmusxD9+IebhCQ910e/vpSCzjA1efzczcdFImT0PUdD5QS1N3PqMDI4y1v8rW7Xt4tTGF2QvLmVeWe0KSRkRERERERN4PJ08I6KmnfSSRHudSFudN5+ySbdS1d1DXEUsvRBjzD3Lol7+ho+QCLrnrOzz61dv4+uXJdPkSGY6VFfijxYa4R3hl/QDWnFX8r+89yvce/gb33WSjp+UYR2qtFM06m4988Wqmp5zDdbddz+rVc8loPsqBZ9fjvexz3PL1R3jwzotYUdzOU/9VyeDouOnpOB1793DkcAeWNd/g/oe/xz9/ajGLC220DrxTkiI2cg7iH+ynz+vFe8JytKqBjoiJQUkeuWavUwo1WmyQPZ+5s/0MN+1m4zM7qTXHdcePT2P6hVdxzWev4/zsMLbELvb++nmqfdmUffYBvvfAvdw3r5NB/wiNQ5PtvateOpvq2frCCGd94QHueeRRHn3wb/jEUg+d//U01aNBhmO7DXaSaHfhueFhHvyHm1k9J5vQ7l3U1HSQ+Mn7+NYj3+OB26eR6m9k88ajhOIxCFG//iWaornM/Ny3ePShb/DPH84mJclKr99stueSMXsVX3joRi4qzyc7dp4T9fUwYInic2e8NePE5SYtNUJysB9vj3mSTkxSBAKM93pp82TjsNsmkgp2O9bsTDyJ3fgHgox0DhIY9dPlycGdmEi8lIgzjeQMO1nhbnq8EYIhyFt8Ldd+6SG+c/+tXDnNjvt4zZGYsLl/3i56nRbaj77G6//xHR588Ls8+MC/8qvX6qnrH4u/2CIiIiIiIiLvn5OSFH31Rxi2hHGUz6TQZmPR4uW0dvfT0tZhtg4SCtWyb+cS5s6cScVsJ2R4SF60imun295jgcwehnxD9PaZ8b4jnbwr/o6v3nI1f7XEM7n9RB3093VSva+EhRUFuMxANa18LjNnVHDWrn0cCY0xRD2tzXZG+hdz1eV5ZsxrgZnLmT9nFufnnDhCPlEsy7KTdf94L19Zu5a1Jyx/8+sg1opLuf0Ty+JJipOnn8TE0hZ5LL/56/z95y/liqSXuNscd7NZbrrpLh7+xSvsNtc2MZfEDKq7ZlKcP5dzl7mxJCeTt+oalubkMS22yxkpoHTZNdz6r3dz3cxUcuxmVVo6ye4s8s1/3+rfdDJdJi7zICn+vk4DrU1BejuLWTw/F6s1kazlFzAvKZX8w/VUEWKcgxypLCHLafq3NBNsKbDwSi6cmU1FerzRPyyWpBgZxjv557saDTDu7aQlGmFyws6phocYGeyLz8Z5z4mEzs0Mpi9i1ice47GffZ9f/OOFJFZVc2RvA/2Tu4iIiIiIiMj7Y3I8Gxv69XC0tpnaV59n6+Pf4W+/8lXu+dkuDr64h/aWdlqCAcLedo4FrETMiDcpVhEzMcUMsqcxvdBCyp+UpIj91F3OxR9bgHt8D09/48vccedXuOvv/43nD3bQNX7KnAUjTCQ8zFBvPVv+7T4euvdO7vrK9/jfP99AVaCVJm+YQLeXgUE/vWG76Zdl4lOj1jzcbhee7HdKUsSqEVSw8obPcPu993LvF9fwucuK8A85mHnucpYsraDIaSfiH6Dmqa/xT/ffwR13mOWBf+GbT9cyPBrF7nThmrmcc675NF83bXw1tnxhBdMGDrH1F8/weneYUHcH3lQXFlcmuXYTwwRrPIaevNgnNyd68u4sWO0pOBwRWp75Gv/8TdOPux7h0f/cTJXZGkuFTDBtJyZhe7PQwhjj44O0V23l2X+4m3vuvoO7/u7feOLl1zk83E179ziR7jY6h8P4E23YJ/uHrZgC0z/XmfQvLQOnw+w7+ee7stlNLNzkmpsUy7WcVnIqjtS0+KyN91x01L2YstlzWVKRQ44nl5zyYrJ6GuhrbqMp/m6NiIiIiIiIvF8mkhSRMRiqpbYnkxTPQi5ZuYiKeQuoOO8aLpzWT/LoMep6E0kwo12bGUxOZjaMSPxd/1DQ/O+tkfEfIdZSJkWLz2HpBctZvqiCitmlVKR1cGBPFftqOxmZ2PFtHCQlFVK2sJw588wxFUs4+4KL+MCai5mbYSfVloTFYpl4LeBN44THw4ydUkThuFhfciieb9qKfdXjklVcsvo6PnKum+S+Lrq7+om9jZFgseL0zGb6rNh5zTKzhJlZFizt23h+52H2epPImr7wzS+DXHjppSwsiGDr289hbwJhi4mh6Ufs9YNYKcfJghaMhSKmf/EVZ2AAb+MuXnn81+zyFZNRZPpRmk9hpj2eoHinNMyEdJyZxZQvnux/xTmsvOpSLlu9mFKbubfmHiclJp7wSkustdCZ98+djSvBSoZvhFiVi3hfhn34RxMIJaXFEzEnfeE1ORlrVi5F/UOEx8bj81liNyk8NEx/1IXdmYQjJ52U1DQ8/YMMR2N1TIxAgNDIGEOJLtIzEszzEFv5B8Q+CZvhIi1tGh5XBtnx6p1mXazeSMjH2IgfX6zmhoiIiIiIiLxv4vmGaHiMQNN+elPnMfOyNXzqttu4bXK5eXUWLks/NU0RrK5iynL78Q/5GBwyo/3QEKHewxxqHWcwViny7ewObElRrOFR/AFzHjNiDfoGGfGPTEztj5hRb38DlS2J2Msu5EO3385tn17D7R8oINB2jPrGrtMkKZKx2d3kTvMw+/KP8ZG1f81taz7Eh6++gIrFZ1GebSXVlU92lo1Mey+t7QEisUqNvkbaO7s52nOGv8WnZJMy60JuvH4uzpY97NvxBnvafFjtTorOX8uHPjkZo09czyfPzSU5VMv2jZt4/Y16zG5vcebiykghOzlEaNxKNKOUQlsvY0OdNPUEJ2LfVkVTt2+i5oPFSoLDQUpCgLHgRFIlHAri7+9lOBKrtmGMddNZs4uXn9xGX8WNrPq46ceaa7lmxQxcUT+jgWi8BMOp0kl1uigsr2DRtWv51K2f4bYbr2b15SuYUzGTGa4kLK5SinKCJI4N4DX9i3+5pL+a+vZhus6kZoYziwxrAOtgCzUdo4xHogQ7WukZtxDIyack3VziibcgyYE1LZPCUAPtXX10m+cqPOxjuLWVY1mluN0pZLrSSXZYyRqp53DrCL5RE5e+HvoHfHhzS5meaSH5nb6Se1xiEmTMYJpz0FzbID2xoh3RCARMvGxpJKWmkKZPe4iIiIiIiLyvEmO/dYfHgrQfOEzaHDOALjcD3cmNMcWz5xKNJtJwpIOwtYyzzm+lpekIVftb8DY30LFnK1vaQ8TGs6fIyMFtBpDpY5001nnp7vbSXNtAa3dPfFYC46PQuIHHn3iWJzfv42is0GRPH97BiBm72klOTiIxIZEESxI2a4jA0DB+fwbOHDcVS46wbXMNDbXteGu2sWP9Uzz0iz20+GNf4CihcIYFV24dW1+upaOjG++hXRyqbeTAOxbOPJXFkUr2yhu5fHGE0ea9bHixhsFAOJ5sOUmSGd3OWcxZ/oMMHtrNywdPLLx5iKbWMD39JRTnJmFJnEP5WQP4AzXseu0oXW3t1G7aTFVPL92xtuzJWHPymO70Mmj63dbipf1YG0eP1OMNm8F5bB9/kPGAnZCzwrQ5QChgztM/bAbvsZF3B51dpr+nux8mLkVlCaRnHWHLhlo6Y3HZ/zxPr/s9//FSLf0kmadhDnPOGiIwWsueHY14O0x8d29mZ3MfTbEkSjRMZMzPQI+PQGj8hFdLjsvEnRcwMXnrHA2V9XSmJmNfMIvZ5gyWcIDhgWFG/LEaGA6sNhclFUepPlRD1YFjtDW3Ul9/jOEVi5jmziCbNFLTLWQXHeFVcw8a6ztormuixecnbPYpt1rinzX9w2IZCBP7ogZGfDXsjt2jTrMcaWMgbyZZpYVMz5jYU0RERERERN4flvvvv+f+4EgHr/9XCxnLF1I2K5vM+PyKSa5xenfXMHCgDf8557N02TzCO5/h1d/+J/9nwwFebs9gdlIL6XOvYMb0PNz+Vhr31sE5lzLD7cHDMXpbN/HTn/2KF55Zx167h/BgFjOT0im+egn52XPJbFvHoU2/5qePPcszz7zIU1vSWX7Tlay6qJwihxk4WyIM7PklL2/qpC8pk+kXzGBGYSoN3/8Jv3t+Hb986TDNkRKuuvUGzvM4SElMwJmXR3LCKN7fPMKPf/0sv64axzc8zAxPOikVq1mWb4atx99pGBsk4G1g00s+ii9dQElxFhPj1VggUvDkhhlsOMSh3bVUpSzinOmp2K0nJjtiDWVTujSPUN0bbPnR9/nps0+zbt06nnqqmpGSczjvpr/ikkIbsRqertJ0hg7sZ9fPfsrPNm1mvbWA7JYxSmeUU7BoEWUpKWRFtvLciy+y7jdP8UrNUZryllJcGWDWqoUUls0kPymEy/97fvSTJ3n2yXWs29ZMZbuPaWltjJZdxzxnO+3V3XSPplG+an68oGasl05PCtGRHqr+9fv8/PlneXJTB0mzz2PVBy9iocsa3yejtJSElgNUPfkj/vWpTfy20WUeg3ZyZ8zHU5hLQc8Gvvu3WwiWF+EqcJFmjnlLMu6STBzhXqp+MHGO55qKmHPuRXx8dQWZ5p7Q9SI/fmgLNX4LGfOnk+dIY/ryAjqffpZNv3mCJ3a0UMVK7v7cxczNc2JPtOPMysBTlkLj93/Is+uf5qlDUaJFF/I3Ny8nP57Mmjx9TGz2h6+WrZsHsU0voeysYnImN7lKM+jasZ3NP/ohP/3dy/x2vY2la1dxwYoy8q2W917zQkRERERERP5kCdHoeDQ85qerpgtrsYe0DKcZZp7IR09zrBBllJRZM8yAcpT+o3V0eAfoj9hJNAPMLPpIzJ1LdlaA/r2vse6RrWQ98G2umOXCM9ZBT2cr9d0T74M4YsmDUSupFjuueYXxZMBIayVt3X14R2JDxESiUTcl84vJdaeavoQJjw2b/lXT7kvFWVRIYXFa/HOWTfsa6A3F6hjYSHHlUDCrzPTv+OsEYwQGvHQ11NMeSGDcnoHTMkZqigNr3jxKzImtx5Mx4QAhn5eaw6O4ywvJip/3BEEv7S0ddA4lYMufyRyPaeOkUfFxJlZNrWZfL4OThReiUQeZhdPIL/KQ/WZlyBP2s0SIuvvZ98irROddxKK113OxO8RoVw21HcMMBcJYUlJIdueQ3D6Ka66JWWYqtsAAvs4GDrcH4q9URG2p2JOsuKwmzvmLKUoeYLDDx9CYA8/cgnicJ3rkx9fTxbHqY/SZPkZO278gg+0tdLZ20B2yEE12k5lgBvyZhaRlZpONiVX1KFkVhbhNX06tmfq2czjyKDLPVlFeOrboOObiqD8SwJLlJmeaG2e8cOsgxw410t0/zIjVXEtGAXPn5JFiOV4fI8TYaB9NexvoGw8TtJs+5eYzqzQrXnDzpLsxeY46cw7rm+c4bghvo4n9sR6GEqzxZ236wmJyXCbGk3uIiIiIiIjI+yMhakz+/z0ZObqN/Yf3suWNThpqMvjwdz/H8kInWe9W0PAvXuy9jL089sWn6Z1+XjxJcUnsO6ciIiIiIiIif2FOfLHjPRnzddLZ4sUbdFJw8XnMybHhVILiDMRuQSZF8ysoLfOQ9Y7f4RQRERERERH5/9ufbSaFiIiIiIiIiMh78WebSSEiIiIiIiIi8l4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4KSFCIiIiIiIiIyJShJISIiIiIiIiJTgpIUIiIiIiIiIjIlKEkhIiIiIiIiIlOCkhQiIiIiIiIiMiUoSSEiIiIiIiIiUwD8PwFgw0c5bqFd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9" name="Kép 8"/>
          <p:cNvPicPr>
            <a:picLocks noChangeAspect="1"/>
          </p:cNvPicPr>
          <p:nvPr/>
        </p:nvPicPr>
        <p:blipFill>
          <a:blip r:embed="rId7"/>
          <a:stretch>
            <a:fillRect/>
          </a:stretch>
        </p:blipFill>
        <p:spPr>
          <a:xfrm>
            <a:off x="1010920" y="5576393"/>
            <a:ext cx="5572125" cy="1219200"/>
          </a:xfrm>
          <a:prstGeom prst="rect">
            <a:avLst/>
          </a:prstGeom>
        </p:spPr>
      </p:pic>
    </p:spTree>
    <p:extLst>
      <p:ext uri="{BB962C8B-B14F-4D97-AF65-F5344CB8AC3E}">
        <p14:creationId xmlns:p14="http://schemas.microsoft.com/office/powerpoint/2010/main" val="355696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1212353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98"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Educational expenditure per country 2011 [% of GDP]</a:t>
            </a:r>
            <a:br>
              <a:rPr lang="en-US" dirty="0"/>
            </a:br>
            <a:endParaRPr lang="en-US" dirty="0"/>
          </a:p>
        </p:txBody>
      </p:sp>
      <p:sp>
        <p:nvSpPr>
          <p:cNvPr id="8" name="RbNavigator">
            <a:extLst>
              <a:ext uri="{FF2B5EF4-FFF2-40B4-BE49-F238E27FC236}">
                <a16:creationId xmlns:a16="http://schemas.microsoft.com/office/drawing/2014/main" id="{69FAAF77-EFC4-4151-8136-81C642DFC164}"/>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9" name="RbSticker">
            <a:extLst>
              <a:ext uri="{FF2B5EF4-FFF2-40B4-BE49-F238E27FC236}">
                <a16:creationId xmlns:a16="http://schemas.microsoft.com/office/drawing/2014/main" id="{C144537D-896C-481A-A687-C87AE296BE9A}"/>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3574825"/>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t>The innermost circle shows all the countries. Starting from the countries that spent the most in a clockwise direction. </a:t>
            </a:r>
          </a:p>
          <a:p>
            <a:pPr marL="142628" lvl="1" indent="-142628">
              <a:lnSpc>
                <a:spcPct val="90000"/>
              </a:lnSpc>
              <a:spcBef>
                <a:spcPts val="400"/>
              </a:spcBef>
              <a:buSzPct val="100000"/>
              <a:buFont typeface="Arial Narrow" panose="020B0606020202030204" pitchFamily="34" charset="0"/>
              <a:buChar char="&gt;"/>
            </a:pPr>
            <a:r>
              <a:rPr lang="en-US" b="0" dirty="0"/>
              <a:t>Then we can select the type of institution and finally either public or private spending as a percentage of the country’s GDP. </a:t>
            </a:r>
          </a:p>
          <a:p>
            <a:pPr marL="142628" lvl="1" indent="-142628">
              <a:lnSpc>
                <a:spcPct val="90000"/>
              </a:lnSpc>
              <a:spcBef>
                <a:spcPts val="400"/>
              </a:spcBef>
              <a:buSzPct val="100000"/>
              <a:buFont typeface="Arial Narrow" panose="020B0606020202030204" pitchFamily="34" charset="0"/>
              <a:buChar char="&gt;"/>
            </a:pPr>
            <a:r>
              <a:rPr lang="en-US" b="0" dirty="0"/>
              <a:t>This is all done by hovering the mouse over each fragment and based on the hover, the results are displayed on the top left corner.</a:t>
            </a:r>
          </a:p>
          <a:p>
            <a:pPr marL="142628" lvl="1" indent="-142628">
              <a:lnSpc>
                <a:spcPct val="90000"/>
              </a:lnSpc>
              <a:spcBef>
                <a:spcPts val="400"/>
              </a:spcBef>
              <a:buSzPct val="100000"/>
              <a:buFont typeface="Arial Narrow" panose="020B0606020202030204" pitchFamily="34" charset="0"/>
              <a:buChar char="&gt;"/>
            </a:pPr>
            <a:r>
              <a:rPr lang="en-US" b="0" dirty="0"/>
              <a:t> For example, the following image shows the results for public spending in New Zealand for elementary schools and secondary schools. </a:t>
            </a:r>
            <a:endParaRPr lang="en-US" sz="1500" b="0" dirty="0">
              <a:latin typeface="+mj-lt"/>
              <a:sym typeface="+mn-lt"/>
            </a:endParaRP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pic>
        <p:nvPicPr>
          <p:cNvPr id="2" name="Picture 1">
            <a:extLst>
              <a:ext uri="{FF2B5EF4-FFF2-40B4-BE49-F238E27FC236}">
                <a16:creationId xmlns:a16="http://schemas.microsoft.com/office/drawing/2014/main" id="{BB0619D6-6271-4EE2-BF07-E3F6BDFDDF05}"/>
              </a:ext>
            </a:extLst>
          </p:cNvPr>
          <p:cNvPicPr>
            <a:picLocks noChangeAspect="1"/>
          </p:cNvPicPr>
          <p:nvPr/>
        </p:nvPicPr>
        <p:blipFill rotWithShape="1">
          <a:blip r:embed="rId6"/>
          <a:srcRect l="23872" t="7337" r="29530" b="2841"/>
          <a:stretch/>
        </p:blipFill>
        <p:spPr>
          <a:xfrm>
            <a:off x="1485457" y="2252634"/>
            <a:ext cx="4423777" cy="4219725"/>
          </a:xfrm>
          <a:prstGeom prst="rect">
            <a:avLst/>
          </a:prstGeom>
        </p:spPr>
      </p:pic>
      <p:pic>
        <p:nvPicPr>
          <p:cNvPr id="12" name="Picture 11">
            <a:extLst>
              <a:ext uri="{FF2B5EF4-FFF2-40B4-BE49-F238E27FC236}">
                <a16:creationId xmlns:a16="http://schemas.microsoft.com/office/drawing/2014/main" id="{BC58ACAF-7740-42A6-9E0C-C93BB0CB3160}"/>
              </a:ext>
            </a:extLst>
          </p:cNvPr>
          <p:cNvPicPr>
            <a:picLocks noChangeAspect="1"/>
          </p:cNvPicPr>
          <p:nvPr/>
        </p:nvPicPr>
        <p:blipFill rotWithShape="1">
          <a:blip r:embed="rId6"/>
          <a:srcRect l="90257" t="1087" r="21" b="-1087"/>
          <a:stretch/>
        </p:blipFill>
        <p:spPr>
          <a:xfrm>
            <a:off x="5829062" y="2227897"/>
            <a:ext cx="829030" cy="4219725"/>
          </a:xfrm>
          <a:prstGeom prst="rect">
            <a:avLst/>
          </a:prstGeom>
        </p:spPr>
      </p:pic>
      <p:sp>
        <p:nvSpPr>
          <p:cNvPr id="19" name="RbLeanShape Arrow Option 1 3">
            <a:extLst>
              <a:ext uri="{FF2B5EF4-FFF2-40B4-BE49-F238E27FC236}">
                <a16:creationId xmlns:a16="http://schemas.microsoft.com/office/drawing/2014/main" id="{E53E8473-2B0B-431A-BFF8-E345C28B3009}"/>
              </a:ext>
            </a:extLst>
          </p:cNvPr>
          <p:cNvSpPr/>
          <p:nvPr/>
        </p:nvSpPr>
        <p:spPr>
          <a:xfrm>
            <a:off x="2396224" y="2258573"/>
            <a:ext cx="909375" cy="311364"/>
          </a:xfrm>
          <a:custGeom>
            <a:avLst/>
            <a:gdLst>
              <a:gd name="connsiteX0" fmla="*/ 0 w 635000"/>
              <a:gd name="connsiteY0" fmla="*/ 0 h 476250"/>
              <a:gd name="connsiteX1" fmla="*/ 352839 w 635000"/>
              <a:gd name="connsiteY1" fmla="*/ 0 h 476250"/>
              <a:gd name="connsiteX2" fmla="*/ 635000 w 635000"/>
              <a:gd name="connsiteY2" fmla="*/ 238125 h 476250"/>
              <a:gd name="connsiteX3" fmla="*/ 352839 w 635000"/>
              <a:gd name="connsiteY3" fmla="*/ 476250 h 476250"/>
              <a:gd name="connsiteX4" fmla="*/ 0 w 635000"/>
              <a:gd name="connsiteY4" fmla="*/ 476250 h 476250"/>
              <a:gd name="connsiteX0" fmla="*/ 0 w 665581"/>
              <a:gd name="connsiteY0" fmla="*/ 0 h 476250"/>
              <a:gd name="connsiteX1" fmla="*/ 352839 w 665581"/>
              <a:gd name="connsiteY1" fmla="*/ 0 h 476250"/>
              <a:gd name="connsiteX2" fmla="*/ 665581 w 665581"/>
              <a:gd name="connsiteY2" fmla="*/ 238125 h 476250"/>
              <a:gd name="connsiteX3" fmla="*/ 352839 w 665581"/>
              <a:gd name="connsiteY3" fmla="*/ 476250 h 476250"/>
              <a:gd name="connsiteX4" fmla="*/ 0 w 665581"/>
              <a:gd name="connsiteY4" fmla="*/ 476250 h 476250"/>
              <a:gd name="connsiteX0" fmla="*/ 0 w 697635"/>
              <a:gd name="connsiteY0" fmla="*/ 0 h 476250"/>
              <a:gd name="connsiteX1" fmla="*/ 352839 w 697635"/>
              <a:gd name="connsiteY1" fmla="*/ 0 h 476250"/>
              <a:gd name="connsiteX2" fmla="*/ 697635 w 697635"/>
              <a:gd name="connsiteY2" fmla="*/ 238125 h 476250"/>
              <a:gd name="connsiteX3" fmla="*/ 352839 w 697635"/>
              <a:gd name="connsiteY3" fmla="*/ 476250 h 476250"/>
              <a:gd name="connsiteX4" fmla="*/ 0 w 697635"/>
              <a:gd name="connsiteY4" fmla="*/ 476250 h 476250"/>
              <a:gd name="connsiteX0" fmla="*/ 0 w 731233"/>
              <a:gd name="connsiteY0" fmla="*/ 0 h 476250"/>
              <a:gd name="connsiteX1" fmla="*/ 352839 w 731233"/>
              <a:gd name="connsiteY1" fmla="*/ 0 h 476250"/>
              <a:gd name="connsiteX2" fmla="*/ 731233 w 731233"/>
              <a:gd name="connsiteY2" fmla="*/ 238125 h 476250"/>
              <a:gd name="connsiteX3" fmla="*/ 352839 w 731233"/>
              <a:gd name="connsiteY3" fmla="*/ 476250 h 476250"/>
              <a:gd name="connsiteX4" fmla="*/ 0 w 731233"/>
              <a:gd name="connsiteY4" fmla="*/ 476250 h 476250"/>
              <a:gd name="connsiteX0" fmla="*/ 0 w 696017"/>
              <a:gd name="connsiteY0" fmla="*/ 0 h 476250"/>
              <a:gd name="connsiteX1" fmla="*/ 352839 w 696017"/>
              <a:gd name="connsiteY1" fmla="*/ 0 h 476250"/>
              <a:gd name="connsiteX2" fmla="*/ 696017 w 696017"/>
              <a:gd name="connsiteY2" fmla="*/ 238125 h 476250"/>
              <a:gd name="connsiteX3" fmla="*/ 352839 w 696017"/>
              <a:gd name="connsiteY3" fmla="*/ 476250 h 476250"/>
              <a:gd name="connsiteX4" fmla="*/ 0 w 696017"/>
              <a:gd name="connsiteY4" fmla="*/ 476250 h 476250"/>
              <a:gd name="connsiteX0" fmla="*/ 0 w 662497"/>
              <a:gd name="connsiteY0" fmla="*/ 0 h 476250"/>
              <a:gd name="connsiteX1" fmla="*/ 352839 w 662497"/>
              <a:gd name="connsiteY1" fmla="*/ 0 h 476250"/>
              <a:gd name="connsiteX2" fmla="*/ 662497 w 662497"/>
              <a:gd name="connsiteY2" fmla="*/ 238125 h 476250"/>
              <a:gd name="connsiteX3" fmla="*/ 352839 w 662497"/>
              <a:gd name="connsiteY3" fmla="*/ 476250 h 476250"/>
              <a:gd name="connsiteX4" fmla="*/ 0 w 662497"/>
              <a:gd name="connsiteY4" fmla="*/ 476250 h 476250"/>
              <a:gd name="connsiteX0" fmla="*/ 0 w 630592"/>
              <a:gd name="connsiteY0" fmla="*/ 0 h 476250"/>
              <a:gd name="connsiteX1" fmla="*/ 352839 w 630592"/>
              <a:gd name="connsiteY1" fmla="*/ 0 h 476250"/>
              <a:gd name="connsiteX2" fmla="*/ 630592 w 630592"/>
              <a:gd name="connsiteY2" fmla="*/ 238125 h 476250"/>
              <a:gd name="connsiteX3" fmla="*/ 352839 w 630592"/>
              <a:gd name="connsiteY3" fmla="*/ 476250 h 476250"/>
              <a:gd name="connsiteX4" fmla="*/ 0 w 630592"/>
              <a:gd name="connsiteY4" fmla="*/ 476250 h 476250"/>
              <a:gd name="connsiteX0" fmla="*/ 0 w 600223"/>
              <a:gd name="connsiteY0" fmla="*/ 0 h 476250"/>
              <a:gd name="connsiteX1" fmla="*/ 352839 w 600223"/>
              <a:gd name="connsiteY1" fmla="*/ 0 h 476250"/>
              <a:gd name="connsiteX2" fmla="*/ 600223 w 600223"/>
              <a:gd name="connsiteY2" fmla="*/ 238125 h 476250"/>
              <a:gd name="connsiteX3" fmla="*/ 352839 w 600223"/>
              <a:gd name="connsiteY3" fmla="*/ 476250 h 476250"/>
              <a:gd name="connsiteX4" fmla="*/ 0 w 600223"/>
              <a:gd name="connsiteY4" fmla="*/ 476250 h 476250"/>
              <a:gd name="connsiteX0" fmla="*/ 0 w 571317"/>
              <a:gd name="connsiteY0" fmla="*/ 0 h 476250"/>
              <a:gd name="connsiteX1" fmla="*/ 352839 w 571317"/>
              <a:gd name="connsiteY1" fmla="*/ 0 h 476250"/>
              <a:gd name="connsiteX2" fmla="*/ 571317 w 571317"/>
              <a:gd name="connsiteY2" fmla="*/ 238125 h 476250"/>
              <a:gd name="connsiteX3" fmla="*/ 352839 w 571317"/>
              <a:gd name="connsiteY3" fmla="*/ 476250 h 476250"/>
              <a:gd name="connsiteX4" fmla="*/ 0 w 571317"/>
              <a:gd name="connsiteY4" fmla="*/ 476250 h 476250"/>
              <a:gd name="connsiteX0" fmla="*/ 0 w 543803"/>
              <a:gd name="connsiteY0" fmla="*/ 0 h 476250"/>
              <a:gd name="connsiteX1" fmla="*/ 352839 w 543803"/>
              <a:gd name="connsiteY1" fmla="*/ 0 h 476250"/>
              <a:gd name="connsiteX2" fmla="*/ 543803 w 543803"/>
              <a:gd name="connsiteY2" fmla="*/ 238125 h 476250"/>
              <a:gd name="connsiteX3" fmla="*/ 352839 w 543803"/>
              <a:gd name="connsiteY3" fmla="*/ 476250 h 476250"/>
              <a:gd name="connsiteX4" fmla="*/ 0 w 543803"/>
              <a:gd name="connsiteY4" fmla="*/ 476250 h 476250"/>
              <a:gd name="connsiteX0" fmla="*/ 0 w 517614"/>
              <a:gd name="connsiteY0" fmla="*/ 0 h 476250"/>
              <a:gd name="connsiteX1" fmla="*/ 352839 w 517614"/>
              <a:gd name="connsiteY1" fmla="*/ 0 h 476250"/>
              <a:gd name="connsiteX2" fmla="*/ 517614 w 517614"/>
              <a:gd name="connsiteY2" fmla="*/ 238125 h 476250"/>
              <a:gd name="connsiteX3" fmla="*/ 352839 w 517614"/>
              <a:gd name="connsiteY3" fmla="*/ 476250 h 476250"/>
              <a:gd name="connsiteX4" fmla="*/ 0 w 517614"/>
              <a:gd name="connsiteY4" fmla="*/ 476250 h 476250"/>
              <a:gd name="connsiteX0" fmla="*/ 0 w 492686"/>
              <a:gd name="connsiteY0" fmla="*/ 0 h 476250"/>
              <a:gd name="connsiteX1" fmla="*/ 352839 w 492686"/>
              <a:gd name="connsiteY1" fmla="*/ 0 h 476250"/>
              <a:gd name="connsiteX2" fmla="*/ 492686 w 492686"/>
              <a:gd name="connsiteY2" fmla="*/ 238125 h 476250"/>
              <a:gd name="connsiteX3" fmla="*/ 352839 w 492686"/>
              <a:gd name="connsiteY3" fmla="*/ 476250 h 476250"/>
              <a:gd name="connsiteX4" fmla="*/ 0 w 492686"/>
              <a:gd name="connsiteY4" fmla="*/ 476250 h 476250"/>
              <a:gd name="connsiteX0" fmla="*/ 0 w 468959"/>
              <a:gd name="connsiteY0" fmla="*/ 0 h 476250"/>
              <a:gd name="connsiteX1" fmla="*/ 352839 w 468959"/>
              <a:gd name="connsiteY1" fmla="*/ 0 h 476250"/>
              <a:gd name="connsiteX2" fmla="*/ 468959 w 468959"/>
              <a:gd name="connsiteY2" fmla="*/ 238125 h 476250"/>
              <a:gd name="connsiteX3" fmla="*/ 352839 w 468959"/>
              <a:gd name="connsiteY3" fmla="*/ 476250 h 476250"/>
              <a:gd name="connsiteX4" fmla="*/ 0 w 468959"/>
              <a:gd name="connsiteY4" fmla="*/ 476250 h 476250"/>
              <a:gd name="connsiteX0" fmla="*/ 0 w 446374"/>
              <a:gd name="connsiteY0" fmla="*/ 0 h 476250"/>
              <a:gd name="connsiteX1" fmla="*/ 352839 w 446374"/>
              <a:gd name="connsiteY1" fmla="*/ 0 h 476250"/>
              <a:gd name="connsiteX2" fmla="*/ 446374 w 446374"/>
              <a:gd name="connsiteY2" fmla="*/ 238125 h 476250"/>
              <a:gd name="connsiteX3" fmla="*/ 352839 w 446374"/>
              <a:gd name="connsiteY3" fmla="*/ 476250 h 476250"/>
              <a:gd name="connsiteX4" fmla="*/ 0 w 446374"/>
              <a:gd name="connsiteY4" fmla="*/ 476250 h 476250"/>
              <a:gd name="connsiteX0" fmla="*/ 0 w 424877"/>
              <a:gd name="connsiteY0" fmla="*/ 0 h 476250"/>
              <a:gd name="connsiteX1" fmla="*/ 352839 w 424877"/>
              <a:gd name="connsiteY1" fmla="*/ 0 h 476250"/>
              <a:gd name="connsiteX2" fmla="*/ 424877 w 424877"/>
              <a:gd name="connsiteY2" fmla="*/ 238125 h 476250"/>
              <a:gd name="connsiteX3" fmla="*/ 352839 w 424877"/>
              <a:gd name="connsiteY3" fmla="*/ 476250 h 476250"/>
              <a:gd name="connsiteX4" fmla="*/ 0 w 424877"/>
              <a:gd name="connsiteY4" fmla="*/ 476250 h 476250"/>
              <a:gd name="connsiteX0" fmla="*/ 0 w 404415"/>
              <a:gd name="connsiteY0" fmla="*/ 0 h 476250"/>
              <a:gd name="connsiteX1" fmla="*/ 352839 w 404415"/>
              <a:gd name="connsiteY1" fmla="*/ 0 h 476250"/>
              <a:gd name="connsiteX2" fmla="*/ 404415 w 404415"/>
              <a:gd name="connsiteY2" fmla="*/ 238125 h 476250"/>
              <a:gd name="connsiteX3" fmla="*/ 352839 w 404415"/>
              <a:gd name="connsiteY3" fmla="*/ 476250 h 476250"/>
              <a:gd name="connsiteX4" fmla="*/ 0 w 40441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15" h="476250">
                <a:moveTo>
                  <a:pt x="0" y="0"/>
                </a:moveTo>
                <a:lnTo>
                  <a:pt x="352839" y="0"/>
                </a:lnTo>
                <a:lnTo>
                  <a:pt x="404415" y="238125"/>
                </a:lnTo>
                <a:lnTo>
                  <a:pt x="352839" y="476250"/>
                </a:lnTo>
                <a:lnTo>
                  <a:pt x="0" y="476250"/>
                </a:lnTo>
              </a:path>
            </a:pathLst>
          </a:custGeom>
          <a:solidFill>
            <a:srgbClr val="F7B6D2"/>
          </a:solidFill>
          <a:ln w="22225">
            <a:solidFill>
              <a:schemeClr val="bg1"/>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r>
              <a:rPr lang="ro-RO" sz="1100" dirty="0"/>
              <a:t>    Public</a:t>
            </a:r>
          </a:p>
        </p:txBody>
      </p:sp>
      <p:sp>
        <p:nvSpPr>
          <p:cNvPr id="15" name="RbLeanShape Arrow Option 1 3">
            <a:extLst>
              <a:ext uri="{FF2B5EF4-FFF2-40B4-BE49-F238E27FC236}">
                <a16:creationId xmlns:a16="http://schemas.microsoft.com/office/drawing/2014/main" id="{99A08A1F-5964-47B9-8B77-77EED502C3DC}"/>
              </a:ext>
            </a:extLst>
          </p:cNvPr>
          <p:cNvSpPr/>
          <p:nvPr/>
        </p:nvSpPr>
        <p:spPr>
          <a:xfrm>
            <a:off x="1575189" y="2258573"/>
            <a:ext cx="909375" cy="311364"/>
          </a:xfrm>
          <a:custGeom>
            <a:avLst/>
            <a:gdLst>
              <a:gd name="connsiteX0" fmla="*/ 0 w 635000"/>
              <a:gd name="connsiteY0" fmla="*/ 0 h 476250"/>
              <a:gd name="connsiteX1" fmla="*/ 352839 w 635000"/>
              <a:gd name="connsiteY1" fmla="*/ 0 h 476250"/>
              <a:gd name="connsiteX2" fmla="*/ 635000 w 635000"/>
              <a:gd name="connsiteY2" fmla="*/ 238125 h 476250"/>
              <a:gd name="connsiteX3" fmla="*/ 352839 w 635000"/>
              <a:gd name="connsiteY3" fmla="*/ 476250 h 476250"/>
              <a:gd name="connsiteX4" fmla="*/ 0 w 635000"/>
              <a:gd name="connsiteY4" fmla="*/ 476250 h 476250"/>
              <a:gd name="connsiteX0" fmla="*/ 0 w 665581"/>
              <a:gd name="connsiteY0" fmla="*/ 0 h 476250"/>
              <a:gd name="connsiteX1" fmla="*/ 352839 w 665581"/>
              <a:gd name="connsiteY1" fmla="*/ 0 h 476250"/>
              <a:gd name="connsiteX2" fmla="*/ 665581 w 665581"/>
              <a:gd name="connsiteY2" fmla="*/ 238125 h 476250"/>
              <a:gd name="connsiteX3" fmla="*/ 352839 w 665581"/>
              <a:gd name="connsiteY3" fmla="*/ 476250 h 476250"/>
              <a:gd name="connsiteX4" fmla="*/ 0 w 665581"/>
              <a:gd name="connsiteY4" fmla="*/ 476250 h 476250"/>
              <a:gd name="connsiteX0" fmla="*/ 0 w 697635"/>
              <a:gd name="connsiteY0" fmla="*/ 0 h 476250"/>
              <a:gd name="connsiteX1" fmla="*/ 352839 w 697635"/>
              <a:gd name="connsiteY1" fmla="*/ 0 h 476250"/>
              <a:gd name="connsiteX2" fmla="*/ 697635 w 697635"/>
              <a:gd name="connsiteY2" fmla="*/ 238125 h 476250"/>
              <a:gd name="connsiteX3" fmla="*/ 352839 w 697635"/>
              <a:gd name="connsiteY3" fmla="*/ 476250 h 476250"/>
              <a:gd name="connsiteX4" fmla="*/ 0 w 697635"/>
              <a:gd name="connsiteY4" fmla="*/ 476250 h 476250"/>
              <a:gd name="connsiteX0" fmla="*/ 0 w 731233"/>
              <a:gd name="connsiteY0" fmla="*/ 0 h 476250"/>
              <a:gd name="connsiteX1" fmla="*/ 352839 w 731233"/>
              <a:gd name="connsiteY1" fmla="*/ 0 h 476250"/>
              <a:gd name="connsiteX2" fmla="*/ 731233 w 731233"/>
              <a:gd name="connsiteY2" fmla="*/ 238125 h 476250"/>
              <a:gd name="connsiteX3" fmla="*/ 352839 w 731233"/>
              <a:gd name="connsiteY3" fmla="*/ 476250 h 476250"/>
              <a:gd name="connsiteX4" fmla="*/ 0 w 731233"/>
              <a:gd name="connsiteY4" fmla="*/ 476250 h 476250"/>
              <a:gd name="connsiteX0" fmla="*/ 0 w 696017"/>
              <a:gd name="connsiteY0" fmla="*/ 0 h 476250"/>
              <a:gd name="connsiteX1" fmla="*/ 352839 w 696017"/>
              <a:gd name="connsiteY1" fmla="*/ 0 h 476250"/>
              <a:gd name="connsiteX2" fmla="*/ 696017 w 696017"/>
              <a:gd name="connsiteY2" fmla="*/ 238125 h 476250"/>
              <a:gd name="connsiteX3" fmla="*/ 352839 w 696017"/>
              <a:gd name="connsiteY3" fmla="*/ 476250 h 476250"/>
              <a:gd name="connsiteX4" fmla="*/ 0 w 696017"/>
              <a:gd name="connsiteY4" fmla="*/ 476250 h 476250"/>
              <a:gd name="connsiteX0" fmla="*/ 0 w 662497"/>
              <a:gd name="connsiteY0" fmla="*/ 0 h 476250"/>
              <a:gd name="connsiteX1" fmla="*/ 352839 w 662497"/>
              <a:gd name="connsiteY1" fmla="*/ 0 h 476250"/>
              <a:gd name="connsiteX2" fmla="*/ 662497 w 662497"/>
              <a:gd name="connsiteY2" fmla="*/ 238125 h 476250"/>
              <a:gd name="connsiteX3" fmla="*/ 352839 w 662497"/>
              <a:gd name="connsiteY3" fmla="*/ 476250 h 476250"/>
              <a:gd name="connsiteX4" fmla="*/ 0 w 662497"/>
              <a:gd name="connsiteY4" fmla="*/ 476250 h 476250"/>
              <a:gd name="connsiteX0" fmla="*/ 0 w 630592"/>
              <a:gd name="connsiteY0" fmla="*/ 0 h 476250"/>
              <a:gd name="connsiteX1" fmla="*/ 352839 w 630592"/>
              <a:gd name="connsiteY1" fmla="*/ 0 h 476250"/>
              <a:gd name="connsiteX2" fmla="*/ 630592 w 630592"/>
              <a:gd name="connsiteY2" fmla="*/ 238125 h 476250"/>
              <a:gd name="connsiteX3" fmla="*/ 352839 w 630592"/>
              <a:gd name="connsiteY3" fmla="*/ 476250 h 476250"/>
              <a:gd name="connsiteX4" fmla="*/ 0 w 630592"/>
              <a:gd name="connsiteY4" fmla="*/ 476250 h 476250"/>
              <a:gd name="connsiteX0" fmla="*/ 0 w 600223"/>
              <a:gd name="connsiteY0" fmla="*/ 0 h 476250"/>
              <a:gd name="connsiteX1" fmla="*/ 352839 w 600223"/>
              <a:gd name="connsiteY1" fmla="*/ 0 h 476250"/>
              <a:gd name="connsiteX2" fmla="*/ 600223 w 600223"/>
              <a:gd name="connsiteY2" fmla="*/ 238125 h 476250"/>
              <a:gd name="connsiteX3" fmla="*/ 352839 w 600223"/>
              <a:gd name="connsiteY3" fmla="*/ 476250 h 476250"/>
              <a:gd name="connsiteX4" fmla="*/ 0 w 600223"/>
              <a:gd name="connsiteY4" fmla="*/ 476250 h 476250"/>
              <a:gd name="connsiteX0" fmla="*/ 0 w 571317"/>
              <a:gd name="connsiteY0" fmla="*/ 0 h 476250"/>
              <a:gd name="connsiteX1" fmla="*/ 352839 w 571317"/>
              <a:gd name="connsiteY1" fmla="*/ 0 h 476250"/>
              <a:gd name="connsiteX2" fmla="*/ 571317 w 571317"/>
              <a:gd name="connsiteY2" fmla="*/ 238125 h 476250"/>
              <a:gd name="connsiteX3" fmla="*/ 352839 w 571317"/>
              <a:gd name="connsiteY3" fmla="*/ 476250 h 476250"/>
              <a:gd name="connsiteX4" fmla="*/ 0 w 571317"/>
              <a:gd name="connsiteY4" fmla="*/ 476250 h 476250"/>
              <a:gd name="connsiteX0" fmla="*/ 0 w 543803"/>
              <a:gd name="connsiteY0" fmla="*/ 0 h 476250"/>
              <a:gd name="connsiteX1" fmla="*/ 352839 w 543803"/>
              <a:gd name="connsiteY1" fmla="*/ 0 h 476250"/>
              <a:gd name="connsiteX2" fmla="*/ 543803 w 543803"/>
              <a:gd name="connsiteY2" fmla="*/ 238125 h 476250"/>
              <a:gd name="connsiteX3" fmla="*/ 352839 w 543803"/>
              <a:gd name="connsiteY3" fmla="*/ 476250 h 476250"/>
              <a:gd name="connsiteX4" fmla="*/ 0 w 543803"/>
              <a:gd name="connsiteY4" fmla="*/ 476250 h 476250"/>
              <a:gd name="connsiteX0" fmla="*/ 0 w 517614"/>
              <a:gd name="connsiteY0" fmla="*/ 0 h 476250"/>
              <a:gd name="connsiteX1" fmla="*/ 352839 w 517614"/>
              <a:gd name="connsiteY1" fmla="*/ 0 h 476250"/>
              <a:gd name="connsiteX2" fmla="*/ 517614 w 517614"/>
              <a:gd name="connsiteY2" fmla="*/ 238125 h 476250"/>
              <a:gd name="connsiteX3" fmla="*/ 352839 w 517614"/>
              <a:gd name="connsiteY3" fmla="*/ 476250 h 476250"/>
              <a:gd name="connsiteX4" fmla="*/ 0 w 517614"/>
              <a:gd name="connsiteY4" fmla="*/ 476250 h 476250"/>
              <a:gd name="connsiteX0" fmla="*/ 0 w 492686"/>
              <a:gd name="connsiteY0" fmla="*/ 0 h 476250"/>
              <a:gd name="connsiteX1" fmla="*/ 352839 w 492686"/>
              <a:gd name="connsiteY1" fmla="*/ 0 h 476250"/>
              <a:gd name="connsiteX2" fmla="*/ 492686 w 492686"/>
              <a:gd name="connsiteY2" fmla="*/ 238125 h 476250"/>
              <a:gd name="connsiteX3" fmla="*/ 352839 w 492686"/>
              <a:gd name="connsiteY3" fmla="*/ 476250 h 476250"/>
              <a:gd name="connsiteX4" fmla="*/ 0 w 492686"/>
              <a:gd name="connsiteY4" fmla="*/ 476250 h 476250"/>
              <a:gd name="connsiteX0" fmla="*/ 0 w 468959"/>
              <a:gd name="connsiteY0" fmla="*/ 0 h 476250"/>
              <a:gd name="connsiteX1" fmla="*/ 352839 w 468959"/>
              <a:gd name="connsiteY1" fmla="*/ 0 h 476250"/>
              <a:gd name="connsiteX2" fmla="*/ 468959 w 468959"/>
              <a:gd name="connsiteY2" fmla="*/ 238125 h 476250"/>
              <a:gd name="connsiteX3" fmla="*/ 352839 w 468959"/>
              <a:gd name="connsiteY3" fmla="*/ 476250 h 476250"/>
              <a:gd name="connsiteX4" fmla="*/ 0 w 468959"/>
              <a:gd name="connsiteY4" fmla="*/ 476250 h 476250"/>
              <a:gd name="connsiteX0" fmla="*/ 0 w 446374"/>
              <a:gd name="connsiteY0" fmla="*/ 0 h 476250"/>
              <a:gd name="connsiteX1" fmla="*/ 352839 w 446374"/>
              <a:gd name="connsiteY1" fmla="*/ 0 h 476250"/>
              <a:gd name="connsiteX2" fmla="*/ 446374 w 446374"/>
              <a:gd name="connsiteY2" fmla="*/ 238125 h 476250"/>
              <a:gd name="connsiteX3" fmla="*/ 352839 w 446374"/>
              <a:gd name="connsiteY3" fmla="*/ 476250 h 476250"/>
              <a:gd name="connsiteX4" fmla="*/ 0 w 446374"/>
              <a:gd name="connsiteY4" fmla="*/ 476250 h 476250"/>
              <a:gd name="connsiteX0" fmla="*/ 0 w 424877"/>
              <a:gd name="connsiteY0" fmla="*/ 0 h 476250"/>
              <a:gd name="connsiteX1" fmla="*/ 352839 w 424877"/>
              <a:gd name="connsiteY1" fmla="*/ 0 h 476250"/>
              <a:gd name="connsiteX2" fmla="*/ 424877 w 424877"/>
              <a:gd name="connsiteY2" fmla="*/ 238125 h 476250"/>
              <a:gd name="connsiteX3" fmla="*/ 352839 w 424877"/>
              <a:gd name="connsiteY3" fmla="*/ 476250 h 476250"/>
              <a:gd name="connsiteX4" fmla="*/ 0 w 424877"/>
              <a:gd name="connsiteY4" fmla="*/ 476250 h 476250"/>
              <a:gd name="connsiteX0" fmla="*/ 0 w 404415"/>
              <a:gd name="connsiteY0" fmla="*/ 0 h 476250"/>
              <a:gd name="connsiteX1" fmla="*/ 352839 w 404415"/>
              <a:gd name="connsiteY1" fmla="*/ 0 h 476250"/>
              <a:gd name="connsiteX2" fmla="*/ 404415 w 404415"/>
              <a:gd name="connsiteY2" fmla="*/ 238125 h 476250"/>
              <a:gd name="connsiteX3" fmla="*/ 352839 w 404415"/>
              <a:gd name="connsiteY3" fmla="*/ 476250 h 476250"/>
              <a:gd name="connsiteX4" fmla="*/ 0 w 40441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15" h="476250">
                <a:moveTo>
                  <a:pt x="0" y="0"/>
                </a:moveTo>
                <a:lnTo>
                  <a:pt x="352839" y="0"/>
                </a:lnTo>
                <a:lnTo>
                  <a:pt x="404415" y="238125"/>
                </a:lnTo>
                <a:lnTo>
                  <a:pt x="352839" y="476250"/>
                </a:lnTo>
                <a:lnTo>
                  <a:pt x="0" y="476250"/>
                </a:lnTo>
              </a:path>
            </a:pathLst>
          </a:custGeom>
          <a:solidFill>
            <a:srgbClr val="8C564B"/>
          </a:solidFill>
          <a:ln w="22225">
            <a:solidFill>
              <a:schemeClr val="bg1"/>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r>
              <a:rPr lang="ro-RO" sz="1100" dirty="0">
                <a:solidFill>
                  <a:schemeClr val="bg1"/>
                </a:solidFill>
              </a:rPr>
              <a:t>    Elementary</a:t>
            </a:r>
          </a:p>
        </p:txBody>
      </p:sp>
      <p:sp>
        <p:nvSpPr>
          <p:cNvPr id="3" name="RbLeanShape Arrow Option 1 3">
            <a:extLst>
              <a:ext uri="{FF2B5EF4-FFF2-40B4-BE49-F238E27FC236}">
                <a16:creationId xmlns:a16="http://schemas.microsoft.com/office/drawing/2014/main" id="{1F9C6959-D3D5-45A9-B077-695D0ECC37DA}"/>
              </a:ext>
            </a:extLst>
          </p:cNvPr>
          <p:cNvSpPr/>
          <p:nvPr/>
        </p:nvSpPr>
        <p:spPr>
          <a:xfrm>
            <a:off x="736600" y="2258573"/>
            <a:ext cx="909375" cy="311364"/>
          </a:xfrm>
          <a:custGeom>
            <a:avLst/>
            <a:gdLst>
              <a:gd name="connsiteX0" fmla="*/ 0 w 635000"/>
              <a:gd name="connsiteY0" fmla="*/ 0 h 476250"/>
              <a:gd name="connsiteX1" fmla="*/ 352839 w 635000"/>
              <a:gd name="connsiteY1" fmla="*/ 0 h 476250"/>
              <a:gd name="connsiteX2" fmla="*/ 635000 w 635000"/>
              <a:gd name="connsiteY2" fmla="*/ 238125 h 476250"/>
              <a:gd name="connsiteX3" fmla="*/ 352839 w 635000"/>
              <a:gd name="connsiteY3" fmla="*/ 476250 h 476250"/>
              <a:gd name="connsiteX4" fmla="*/ 0 w 635000"/>
              <a:gd name="connsiteY4" fmla="*/ 476250 h 476250"/>
              <a:gd name="connsiteX0" fmla="*/ 0 w 665581"/>
              <a:gd name="connsiteY0" fmla="*/ 0 h 476250"/>
              <a:gd name="connsiteX1" fmla="*/ 352839 w 665581"/>
              <a:gd name="connsiteY1" fmla="*/ 0 h 476250"/>
              <a:gd name="connsiteX2" fmla="*/ 665581 w 665581"/>
              <a:gd name="connsiteY2" fmla="*/ 238125 h 476250"/>
              <a:gd name="connsiteX3" fmla="*/ 352839 w 665581"/>
              <a:gd name="connsiteY3" fmla="*/ 476250 h 476250"/>
              <a:gd name="connsiteX4" fmla="*/ 0 w 665581"/>
              <a:gd name="connsiteY4" fmla="*/ 476250 h 476250"/>
              <a:gd name="connsiteX0" fmla="*/ 0 w 697635"/>
              <a:gd name="connsiteY0" fmla="*/ 0 h 476250"/>
              <a:gd name="connsiteX1" fmla="*/ 352839 w 697635"/>
              <a:gd name="connsiteY1" fmla="*/ 0 h 476250"/>
              <a:gd name="connsiteX2" fmla="*/ 697635 w 697635"/>
              <a:gd name="connsiteY2" fmla="*/ 238125 h 476250"/>
              <a:gd name="connsiteX3" fmla="*/ 352839 w 697635"/>
              <a:gd name="connsiteY3" fmla="*/ 476250 h 476250"/>
              <a:gd name="connsiteX4" fmla="*/ 0 w 697635"/>
              <a:gd name="connsiteY4" fmla="*/ 476250 h 476250"/>
              <a:gd name="connsiteX0" fmla="*/ 0 w 731233"/>
              <a:gd name="connsiteY0" fmla="*/ 0 h 476250"/>
              <a:gd name="connsiteX1" fmla="*/ 352839 w 731233"/>
              <a:gd name="connsiteY1" fmla="*/ 0 h 476250"/>
              <a:gd name="connsiteX2" fmla="*/ 731233 w 731233"/>
              <a:gd name="connsiteY2" fmla="*/ 238125 h 476250"/>
              <a:gd name="connsiteX3" fmla="*/ 352839 w 731233"/>
              <a:gd name="connsiteY3" fmla="*/ 476250 h 476250"/>
              <a:gd name="connsiteX4" fmla="*/ 0 w 731233"/>
              <a:gd name="connsiteY4" fmla="*/ 476250 h 476250"/>
              <a:gd name="connsiteX0" fmla="*/ 0 w 696017"/>
              <a:gd name="connsiteY0" fmla="*/ 0 h 476250"/>
              <a:gd name="connsiteX1" fmla="*/ 352839 w 696017"/>
              <a:gd name="connsiteY1" fmla="*/ 0 h 476250"/>
              <a:gd name="connsiteX2" fmla="*/ 696017 w 696017"/>
              <a:gd name="connsiteY2" fmla="*/ 238125 h 476250"/>
              <a:gd name="connsiteX3" fmla="*/ 352839 w 696017"/>
              <a:gd name="connsiteY3" fmla="*/ 476250 h 476250"/>
              <a:gd name="connsiteX4" fmla="*/ 0 w 696017"/>
              <a:gd name="connsiteY4" fmla="*/ 476250 h 476250"/>
              <a:gd name="connsiteX0" fmla="*/ 0 w 662497"/>
              <a:gd name="connsiteY0" fmla="*/ 0 h 476250"/>
              <a:gd name="connsiteX1" fmla="*/ 352839 w 662497"/>
              <a:gd name="connsiteY1" fmla="*/ 0 h 476250"/>
              <a:gd name="connsiteX2" fmla="*/ 662497 w 662497"/>
              <a:gd name="connsiteY2" fmla="*/ 238125 h 476250"/>
              <a:gd name="connsiteX3" fmla="*/ 352839 w 662497"/>
              <a:gd name="connsiteY3" fmla="*/ 476250 h 476250"/>
              <a:gd name="connsiteX4" fmla="*/ 0 w 662497"/>
              <a:gd name="connsiteY4" fmla="*/ 476250 h 476250"/>
              <a:gd name="connsiteX0" fmla="*/ 0 w 630592"/>
              <a:gd name="connsiteY0" fmla="*/ 0 h 476250"/>
              <a:gd name="connsiteX1" fmla="*/ 352839 w 630592"/>
              <a:gd name="connsiteY1" fmla="*/ 0 h 476250"/>
              <a:gd name="connsiteX2" fmla="*/ 630592 w 630592"/>
              <a:gd name="connsiteY2" fmla="*/ 238125 h 476250"/>
              <a:gd name="connsiteX3" fmla="*/ 352839 w 630592"/>
              <a:gd name="connsiteY3" fmla="*/ 476250 h 476250"/>
              <a:gd name="connsiteX4" fmla="*/ 0 w 630592"/>
              <a:gd name="connsiteY4" fmla="*/ 476250 h 476250"/>
              <a:gd name="connsiteX0" fmla="*/ 0 w 600223"/>
              <a:gd name="connsiteY0" fmla="*/ 0 h 476250"/>
              <a:gd name="connsiteX1" fmla="*/ 352839 w 600223"/>
              <a:gd name="connsiteY1" fmla="*/ 0 h 476250"/>
              <a:gd name="connsiteX2" fmla="*/ 600223 w 600223"/>
              <a:gd name="connsiteY2" fmla="*/ 238125 h 476250"/>
              <a:gd name="connsiteX3" fmla="*/ 352839 w 600223"/>
              <a:gd name="connsiteY3" fmla="*/ 476250 h 476250"/>
              <a:gd name="connsiteX4" fmla="*/ 0 w 600223"/>
              <a:gd name="connsiteY4" fmla="*/ 476250 h 476250"/>
              <a:gd name="connsiteX0" fmla="*/ 0 w 571317"/>
              <a:gd name="connsiteY0" fmla="*/ 0 h 476250"/>
              <a:gd name="connsiteX1" fmla="*/ 352839 w 571317"/>
              <a:gd name="connsiteY1" fmla="*/ 0 h 476250"/>
              <a:gd name="connsiteX2" fmla="*/ 571317 w 571317"/>
              <a:gd name="connsiteY2" fmla="*/ 238125 h 476250"/>
              <a:gd name="connsiteX3" fmla="*/ 352839 w 571317"/>
              <a:gd name="connsiteY3" fmla="*/ 476250 h 476250"/>
              <a:gd name="connsiteX4" fmla="*/ 0 w 571317"/>
              <a:gd name="connsiteY4" fmla="*/ 476250 h 476250"/>
              <a:gd name="connsiteX0" fmla="*/ 0 w 543803"/>
              <a:gd name="connsiteY0" fmla="*/ 0 h 476250"/>
              <a:gd name="connsiteX1" fmla="*/ 352839 w 543803"/>
              <a:gd name="connsiteY1" fmla="*/ 0 h 476250"/>
              <a:gd name="connsiteX2" fmla="*/ 543803 w 543803"/>
              <a:gd name="connsiteY2" fmla="*/ 238125 h 476250"/>
              <a:gd name="connsiteX3" fmla="*/ 352839 w 543803"/>
              <a:gd name="connsiteY3" fmla="*/ 476250 h 476250"/>
              <a:gd name="connsiteX4" fmla="*/ 0 w 543803"/>
              <a:gd name="connsiteY4" fmla="*/ 476250 h 476250"/>
              <a:gd name="connsiteX0" fmla="*/ 0 w 517614"/>
              <a:gd name="connsiteY0" fmla="*/ 0 h 476250"/>
              <a:gd name="connsiteX1" fmla="*/ 352839 w 517614"/>
              <a:gd name="connsiteY1" fmla="*/ 0 h 476250"/>
              <a:gd name="connsiteX2" fmla="*/ 517614 w 517614"/>
              <a:gd name="connsiteY2" fmla="*/ 238125 h 476250"/>
              <a:gd name="connsiteX3" fmla="*/ 352839 w 517614"/>
              <a:gd name="connsiteY3" fmla="*/ 476250 h 476250"/>
              <a:gd name="connsiteX4" fmla="*/ 0 w 517614"/>
              <a:gd name="connsiteY4" fmla="*/ 476250 h 476250"/>
              <a:gd name="connsiteX0" fmla="*/ 0 w 492686"/>
              <a:gd name="connsiteY0" fmla="*/ 0 h 476250"/>
              <a:gd name="connsiteX1" fmla="*/ 352839 w 492686"/>
              <a:gd name="connsiteY1" fmla="*/ 0 h 476250"/>
              <a:gd name="connsiteX2" fmla="*/ 492686 w 492686"/>
              <a:gd name="connsiteY2" fmla="*/ 238125 h 476250"/>
              <a:gd name="connsiteX3" fmla="*/ 352839 w 492686"/>
              <a:gd name="connsiteY3" fmla="*/ 476250 h 476250"/>
              <a:gd name="connsiteX4" fmla="*/ 0 w 492686"/>
              <a:gd name="connsiteY4" fmla="*/ 476250 h 476250"/>
              <a:gd name="connsiteX0" fmla="*/ 0 w 468959"/>
              <a:gd name="connsiteY0" fmla="*/ 0 h 476250"/>
              <a:gd name="connsiteX1" fmla="*/ 352839 w 468959"/>
              <a:gd name="connsiteY1" fmla="*/ 0 h 476250"/>
              <a:gd name="connsiteX2" fmla="*/ 468959 w 468959"/>
              <a:gd name="connsiteY2" fmla="*/ 238125 h 476250"/>
              <a:gd name="connsiteX3" fmla="*/ 352839 w 468959"/>
              <a:gd name="connsiteY3" fmla="*/ 476250 h 476250"/>
              <a:gd name="connsiteX4" fmla="*/ 0 w 468959"/>
              <a:gd name="connsiteY4" fmla="*/ 476250 h 476250"/>
              <a:gd name="connsiteX0" fmla="*/ 0 w 446374"/>
              <a:gd name="connsiteY0" fmla="*/ 0 h 476250"/>
              <a:gd name="connsiteX1" fmla="*/ 352839 w 446374"/>
              <a:gd name="connsiteY1" fmla="*/ 0 h 476250"/>
              <a:gd name="connsiteX2" fmla="*/ 446374 w 446374"/>
              <a:gd name="connsiteY2" fmla="*/ 238125 h 476250"/>
              <a:gd name="connsiteX3" fmla="*/ 352839 w 446374"/>
              <a:gd name="connsiteY3" fmla="*/ 476250 h 476250"/>
              <a:gd name="connsiteX4" fmla="*/ 0 w 446374"/>
              <a:gd name="connsiteY4" fmla="*/ 476250 h 476250"/>
              <a:gd name="connsiteX0" fmla="*/ 0 w 424877"/>
              <a:gd name="connsiteY0" fmla="*/ 0 h 476250"/>
              <a:gd name="connsiteX1" fmla="*/ 352839 w 424877"/>
              <a:gd name="connsiteY1" fmla="*/ 0 h 476250"/>
              <a:gd name="connsiteX2" fmla="*/ 424877 w 424877"/>
              <a:gd name="connsiteY2" fmla="*/ 238125 h 476250"/>
              <a:gd name="connsiteX3" fmla="*/ 352839 w 424877"/>
              <a:gd name="connsiteY3" fmla="*/ 476250 h 476250"/>
              <a:gd name="connsiteX4" fmla="*/ 0 w 424877"/>
              <a:gd name="connsiteY4" fmla="*/ 476250 h 476250"/>
              <a:gd name="connsiteX0" fmla="*/ 0 w 404415"/>
              <a:gd name="connsiteY0" fmla="*/ 0 h 476250"/>
              <a:gd name="connsiteX1" fmla="*/ 352839 w 404415"/>
              <a:gd name="connsiteY1" fmla="*/ 0 h 476250"/>
              <a:gd name="connsiteX2" fmla="*/ 404415 w 404415"/>
              <a:gd name="connsiteY2" fmla="*/ 238125 h 476250"/>
              <a:gd name="connsiteX3" fmla="*/ 352839 w 404415"/>
              <a:gd name="connsiteY3" fmla="*/ 476250 h 476250"/>
              <a:gd name="connsiteX4" fmla="*/ 0 w 40441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15" h="476250">
                <a:moveTo>
                  <a:pt x="0" y="0"/>
                </a:moveTo>
                <a:lnTo>
                  <a:pt x="352839" y="0"/>
                </a:lnTo>
                <a:lnTo>
                  <a:pt x="404415" y="238125"/>
                </a:lnTo>
                <a:lnTo>
                  <a:pt x="352839" y="476250"/>
                </a:lnTo>
                <a:lnTo>
                  <a:pt x="0" y="476250"/>
                </a:lnTo>
              </a:path>
            </a:pathLst>
          </a:custGeom>
          <a:solidFill>
            <a:srgbClr val="1F77B4"/>
          </a:solidFill>
          <a:ln w="22225">
            <a:solidFill>
              <a:schemeClr val="bg1"/>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r>
              <a:rPr lang="ro-RO" sz="1100" dirty="0">
                <a:solidFill>
                  <a:schemeClr val="bg1"/>
                </a:solidFill>
              </a:rPr>
              <a:t>   New Zeeland</a:t>
            </a:r>
          </a:p>
        </p:txBody>
      </p:sp>
      <p:sp>
        <p:nvSpPr>
          <p:cNvPr id="20" name="RBContent11">
            <a:extLst>
              <a:ext uri="{FF2B5EF4-FFF2-40B4-BE49-F238E27FC236}">
                <a16:creationId xmlns:a16="http://schemas.microsoft.com/office/drawing/2014/main" id="{8E6DD336-9439-4299-BE00-06229021FF55}"/>
              </a:ext>
            </a:extLst>
          </p:cNvPr>
          <p:cNvSpPr txBox="1">
            <a:spLocks/>
          </p:cNvSpPr>
          <p:nvPr/>
        </p:nvSpPr>
        <p:spPr>
          <a:xfrm>
            <a:off x="3376439" y="4231462"/>
            <a:ext cx="829031" cy="2354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700" b="0" dirty="0">
                <a:latin typeface="+mj-lt"/>
                <a:sym typeface="+mn-lt"/>
              </a:rPr>
              <a:t>3.36%</a:t>
            </a:r>
            <a:endParaRPr lang="en-US" sz="1700" b="0" dirty="0">
              <a:latin typeface="+mj-lt"/>
              <a:sym typeface="+mn-lt"/>
            </a:endParaRPr>
          </a:p>
        </p:txBody>
      </p:sp>
    </p:spTree>
    <p:extLst>
      <p:ext uri="{BB962C8B-B14F-4D97-AF65-F5344CB8AC3E}">
        <p14:creationId xmlns:p14="http://schemas.microsoft.com/office/powerpoint/2010/main" val="58928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3681698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20"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World ranking of universities by % of international students</a:t>
            </a:r>
            <a:br>
              <a:rPr lang="en-US" dirty="0"/>
            </a:br>
            <a:endParaRPr lang="en-US" dirty="0"/>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830997"/>
          </a:xfrm>
          <a:prstGeom prst="rect">
            <a:avLst/>
          </a:prstGeom>
          <a:noFill/>
          <a:ln w="9525">
            <a:noFill/>
          </a:ln>
        </p:spPr>
        <p:txBody>
          <a:bodyPr vert="horz" wrap="square" lIns="144000" tIns="0" rIns="0" bIns="0" rtlCol="0">
            <a:spAutoFit/>
          </a:bodyPr>
          <a:lstStyle/>
          <a:p>
            <a:pPr marL="0" lvl="1">
              <a:lnSpc>
                <a:spcPct val="90000"/>
              </a:lnSpc>
              <a:spcBef>
                <a:spcPts val="400"/>
              </a:spcBef>
              <a:buSzPct val="100000"/>
            </a:pPr>
            <a:r>
              <a:rPr lang="en-US" sz="1500" b="0" dirty="0">
                <a:latin typeface="+mj-lt"/>
                <a:sym typeface="+mn-lt"/>
              </a:rPr>
              <a:t>The bar chart shows that universities with higher % of international students tend to have higher rankings</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pic>
        <p:nvPicPr>
          <p:cNvPr id="2" name="Picture 1">
            <a:extLst>
              <a:ext uri="{FF2B5EF4-FFF2-40B4-BE49-F238E27FC236}">
                <a16:creationId xmlns:a16="http://schemas.microsoft.com/office/drawing/2014/main" id="{C51FE945-F1AB-4516-9F57-C4A7A05A6EFB}"/>
              </a:ext>
            </a:extLst>
          </p:cNvPr>
          <p:cNvPicPr>
            <a:picLocks noChangeAspect="1"/>
          </p:cNvPicPr>
          <p:nvPr/>
        </p:nvPicPr>
        <p:blipFill>
          <a:blip r:embed="rId6"/>
          <a:stretch>
            <a:fillRect/>
          </a:stretch>
        </p:blipFill>
        <p:spPr>
          <a:xfrm>
            <a:off x="840152" y="2315900"/>
            <a:ext cx="5518789" cy="4152401"/>
          </a:xfrm>
          <a:prstGeom prst="rect">
            <a:avLst/>
          </a:prstGeom>
        </p:spPr>
      </p:pic>
      <p:sp>
        <p:nvSpPr>
          <p:cNvPr id="45" name="RBContent11">
            <a:extLst>
              <a:ext uri="{FF2B5EF4-FFF2-40B4-BE49-F238E27FC236}">
                <a16:creationId xmlns:a16="http://schemas.microsoft.com/office/drawing/2014/main" id="{59D99F71-625A-4093-A292-300698727B3B}"/>
              </a:ext>
            </a:extLst>
          </p:cNvPr>
          <p:cNvSpPr txBox="1">
            <a:spLocks/>
          </p:cNvSpPr>
          <p:nvPr/>
        </p:nvSpPr>
        <p:spPr>
          <a:xfrm>
            <a:off x="3050773" y="6260552"/>
            <a:ext cx="2263753" cy="2077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500" b="0" dirty="0">
                <a:latin typeface="+mj-lt"/>
                <a:sym typeface="+mn-lt"/>
              </a:rPr>
              <a:t>University </a:t>
            </a:r>
            <a:r>
              <a:rPr lang="hu-HU" sz="1500" b="0" dirty="0" err="1">
                <a:latin typeface="+mj-lt"/>
                <a:sym typeface="+mn-lt"/>
              </a:rPr>
              <a:t>ranking</a:t>
            </a:r>
            <a:r>
              <a:rPr lang="hu-HU" sz="1500" b="0" dirty="0">
                <a:latin typeface="+mj-lt"/>
                <a:sym typeface="+mn-lt"/>
              </a:rPr>
              <a:t> [</a:t>
            </a:r>
            <a:r>
              <a:rPr lang="hu-HU" sz="1500" b="0" dirty="0" err="1">
                <a:latin typeface="+mj-lt"/>
                <a:sym typeface="+mn-lt"/>
              </a:rPr>
              <a:t>bins</a:t>
            </a:r>
            <a:r>
              <a:rPr lang="hu-HU" sz="1500" b="0" dirty="0">
                <a:latin typeface="+mj-lt"/>
                <a:sym typeface="+mn-lt"/>
              </a:rPr>
              <a:t>]</a:t>
            </a:r>
            <a:endParaRPr lang="en-US" sz="1500" b="0" dirty="0">
              <a:latin typeface="+mj-lt"/>
              <a:sym typeface="+mn-lt"/>
            </a:endParaRPr>
          </a:p>
        </p:txBody>
      </p:sp>
      <p:sp>
        <p:nvSpPr>
          <p:cNvPr id="48" name="RBContent11">
            <a:extLst>
              <a:ext uri="{FF2B5EF4-FFF2-40B4-BE49-F238E27FC236}">
                <a16:creationId xmlns:a16="http://schemas.microsoft.com/office/drawing/2014/main" id="{D9B4BF17-BE2B-4457-A3A8-528232D14F55}"/>
              </a:ext>
            </a:extLst>
          </p:cNvPr>
          <p:cNvSpPr txBox="1">
            <a:spLocks/>
          </p:cNvSpPr>
          <p:nvPr/>
        </p:nvSpPr>
        <p:spPr>
          <a:xfrm rot="16200000">
            <a:off x="-28575" y="3932451"/>
            <a:ext cx="2263753" cy="2077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500" b="0" dirty="0">
                <a:latin typeface="+mj-lt"/>
                <a:sym typeface="+mn-lt"/>
              </a:rPr>
              <a:t>% of </a:t>
            </a:r>
            <a:r>
              <a:rPr lang="hu-HU" sz="1500" b="0" dirty="0" err="1">
                <a:latin typeface="+mj-lt"/>
                <a:sym typeface="+mn-lt"/>
              </a:rPr>
              <a:t>international</a:t>
            </a:r>
            <a:r>
              <a:rPr lang="hu-HU" sz="1500" b="0" dirty="0">
                <a:latin typeface="+mj-lt"/>
                <a:sym typeface="+mn-lt"/>
              </a:rPr>
              <a:t> </a:t>
            </a:r>
            <a:r>
              <a:rPr lang="hu-HU" sz="1500" b="0" dirty="0" err="1">
                <a:latin typeface="+mj-lt"/>
                <a:sym typeface="+mn-lt"/>
              </a:rPr>
              <a:t>students</a:t>
            </a:r>
            <a:endParaRPr lang="en-US" sz="1500" b="0" dirty="0">
              <a:latin typeface="+mj-lt"/>
              <a:sym typeface="+mn-lt"/>
            </a:endParaRPr>
          </a:p>
        </p:txBody>
      </p:sp>
      <p:sp>
        <p:nvSpPr>
          <p:cNvPr id="49" name="RbNavigator">
            <a:extLst>
              <a:ext uri="{FF2B5EF4-FFF2-40B4-BE49-F238E27FC236}">
                <a16:creationId xmlns:a16="http://schemas.microsoft.com/office/drawing/2014/main" id="{45FAA49C-41D0-4AE4-9978-DE0E73C71159}"/>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50" name="RbSticker">
            <a:extLst>
              <a:ext uri="{FF2B5EF4-FFF2-40B4-BE49-F238E27FC236}">
                <a16:creationId xmlns:a16="http://schemas.microsoft.com/office/drawing/2014/main" id="{A11CF327-E3FD-41A9-AC95-287E91A4D0D7}"/>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spTree>
    <p:extLst>
      <p:ext uri="{BB962C8B-B14F-4D97-AF65-F5344CB8AC3E}">
        <p14:creationId xmlns:p14="http://schemas.microsoft.com/office/powerpoint/2010/main" val="328941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7"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World ranking of universities by % of female students</a:t>
            </a:r>
            <a:br>
              <a:rPr lang="en-US" dirty="0"/>
            </a:br>
            <a:endParaRPr lang="en-US" dirty="0"/>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623248"/>
          </a:xfrm>
          <a:prstGeom prst="rect">
            <a:avLst/>
          </a:prstGeom>
          <a:noFill/>
          <a:ln w="9525">
            <a:noFill/>
          </a:ln>
        </p:spPr>
        <p:txBody>
          <a:bodyPr vert="horz" wrap="square" lIns="144000" tIns="0" rIns="0" bIns="0" rtlCol="0">
            <a:spAutoFit/>
          </a:bodyPr>
          <a:lstStyle/>
          <a:p>
            <a:pPr marL="0" lvl="1">
              <a:lnSpc>
                <a:spcPct val="90000"/>
              </a:lnSpc>
              <a:spcBef>
                <a:spcPts val="400"/>
              </a:spcBef>
              <a:buSzPct val="100000"/>
            </a:pPr>
            <a:r>
              <a:rPr lang="en-US" sz="1500" b="0" dirty="0">
                <a:latin typeface="+mj-lt"/>
                <a:sym typeface="+mn-lt"/>
              </a:rPr>
              <a:t>No clear relationship demonstrated between the two variables</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sp>
        <p:nvSpPr>
          <p:cNvPr id="45" name="RBContent11">
            <a:extLst>
              <a:ext uri="{FF2B5EF4-FFF2-40B4-BE49-F238E27FC236}">
                <a16:creationId xmlns:a16="http://schemas.microsoft.com/office/drawing/2014/main" id="{59D99F71-625A-4093-A292-300698727B3B}"/>
              </a:ext>
            </a:extLst>
          </p:cNvPr>
          <p:cNvSpPr txBox="1">
            <a:spLocks/>
          </p:cNvSpPr>
          <p:nvPr/>
        </p:nvSpPr>
        <p:spPr>
          <a:xfrm>
            <a:off x="3050773" y="6260552"/>
            <a:ext cx="2263753" cy="2077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500" b="0" dirty="0">
                <a:latin typeface="+mj-lt"/>
                <a:sym typeface="+mn-lt"/>
              </a:rPr>
              <a:t>University </a:t>
            </a:r>
            <a:r>
              <a:rPr lang="hu-HU" sz="1500" b="0" dirty="0" err="1">
                <a:latin typeface="+mj-lt"/>
                <a:sym typeface="+mn-lt"/>
              </a:rPr>
              <a:t>ranking</a:t>
            </a:r>
            <a:r>
              <a:rPr lang="hu-HU" sz="1500" b="0" dirty="0">
                <a:latin typeface="+mj-lt"/>
                <a:sym typeface="+mn-lt"/>
              </a:rPr>
              <a:t> [</a:t>
            </a:r>
            <a:r>
              <a:rPr lang="hu-HU" sz="1500" b="0" dirty="0" err="1">
                <a:latin typeface="+mj-lt"/>
                <a:sym typeface="+mn-lt"/>
              </a:rPr>
              <a:t>bins</a:t>
            </a:r>
            <a:r>
              <a:rPr lang="hu-HU" sz="1500" b="0" dirty="0">
                <a:latin typeface="+mj-lt"/>
                <a:sym typeface="+mn-lt"/>
              </a:rPr>
              <a:t>]</a:t>
            </a:r>
            <a:endParaRPr lang="en-US" sz="1500" b="0" dirty="0">
              <a:latin typeface="+mj-lt"/>
              <a:sym typeface="+mn-lt"/>
            </a:endParaRPr>
          </a:p>
        </p:txBody>
      </p:sp>
      <p:sp>
        <p:nvSpPr>
          <p:cNvPr id="48" name="RBContent11">
            <a:extLst>
              <a:ext uri="{FF2B5EF4-FFF2-40B4-BE49-F238E27FC236}">
                <a16:creationId xmlns:a16="http://schemas.microsoft.com/office/drawing/2014/main" id="{D9B4BF17-BE2B-4457-A3A8-528232D14F55}"/>
              </a:ext>
            </a:extLst>
          </p:cNvPr>
          <p:cNvSpPr txBox="1">
            <a:spLocks/>
          </p:cNvSpPr>
          <p:nvPr/>
        </p:nvSpPr>
        <p:spPr>
          <a:xfrm rot="16200000">
            <a:off x="-28575" y="3932451"/>
            <a:ext cx="2263753" cy="2077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500" b="0" dirty="0">
                <a:latin typeface="+mj-lt"/>
                <a:sym typeface="+mn-lt"/>
              </a:rPr>
              <a:t>% of </a:t>
            </a:r>
            <a:r>
              <a:rPr lang="hu-HU" sz="1500" b="0" dirty="0" err="1">
                <a:latin typeface="+mj-lt"/>
                <a:sym typeface="+mn-lt"/>
              </a:rPr>
              <a:t>international</a:t>
            </a:r>
            <a:r>
              <a:rPr lang="hu-HU" sz="1500" b="0" dirty="0">
                <a:latin typeface="+mj-lt"/>
                <a:sym typeface="+mn-lt"/>
              </a:rPr>
              <a:t> </a:t>
            </a:r>
            <a:r>
              <a:rPr lang="hu-HU" sz="1500" b="0" dirty="0" err="1">
                <a:latin typeface="+mj-lt"/>
                <a:sym typeface="+mn-lt"/>
              </a:rPr>
              <a:t>students</a:t>
            </a:r>
            <a:endParaRPr lang="en-US" sz="1500" b="0" dirty="0">
              <a:latin typeface="+mj-lt"/>
              <a:sym typeface="+mn-lt"/>
            </a:endParaRPr>
          </a:p>
        </p:txBody>
      </p:sp>
      <p:sp>
        <p:nvSpPr>
          <p:cNvPr id="49" name="RbNavigator">
            <a:extLst>
              <a:ext uri="{FF2B5EF4-FFF2-40B4-BE49-F238E27FC236}">
                <a16:creationId xmlns:a16="http://schemas.microsoft.com/office/drawing/2014/main" id="{45FAA49C-41D0-4AE4-9978-DE0E73C71159}"/>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50" name="RbSticker">
            <a:extLst>
              <a:ext uri="{FF2B5EF4-FFF2-40B4-BE49-F238E27FC236}">
                <a16:creationId xmlns:a16="http://schemas.microsoft.com/office/drawing/2014/main" id="{A11CF327-E3FD-41A9-AC95-287E91A4D0D7}"/>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pic>
        <p:nvPicPr>
          <p:cNvPr id="6" name="Picture 5" descr="Chart, bar chart, histogram&#10;&#10;Description automatically generated">
            <a:extLst>
              <a:ext uri="{FF2B5EF4-FFF2-40B4-BE49-F238E27FC236}">
                <a16:creationId xmlns:a16="http://schemas.microsoft.com/office/drawing/2014/main" id="{DFB5179B-2DD8-4FF2-896E-40D597A3F6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249328"/>
            <a:ext cx="6845829" cy="4266537"/>
          </a:xfrm>
          <a:prstGeom prst="rect">
            <a:avLst/>
          </a:prstGeom>
        </p:spPr>
      </p:pic>
    </p:spTree>
    <p:extLst>
      <p:ext uri="{BB962C8B-B14F-4D97-AF65-F5344CB8AC3E}">
        <p14:creationId xmlns:p14="http://schemas.microsoft.com/office/powerpoint/2010/main" val="360207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8752A8-A4F7-4C0D-9D2E-0B2BF47B5988}"/>
              </a:ext>
            </a:extLst>
          </p:cNvPr>
          <p:cNvGraphicFramePr>
            <a:graphicFrameLocks noChangeAspect="1"/>
          </p:cNvGraphicFramePr>
          <p:nvPr>
            <p:custDataLst>
              <p:tags r:id="rId2"/>
            </p:custDataLst>
            <p:extLst>
              <p:ext uri="{D42A27DB-BD31-4B8C-83A1-F6EECF244321}">
                <p14:modId xmlns:p14="http://schemas.microsoft.com/office/powerpoint/2010/main" val="1494697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48" name="think-cell Slide" r:id="rId6" imgW="592" imgH="591" progId="TCLayout.ActiveDocument.1">
                  <p:embed/>
                </p:oleObj>
              </mc:Choice>
              <mc:Fallback>
                <p:oleObj name="think-cell Slide" r:id="rId6" imgW="592" imgH="591" progId="TCLayout.ActiveDocument.1">
                  <p:embed/>
                  <p:pic>
                    <p:nvPicPr>
                      <p:cNvPr id="7" name="Object 6" hidden="1">
                        <a:extLst>
                          <a:ext uri="{FF2B5EF4-FFF2-40B4-BE49-F238E27FC236}">
                            <a16:creationId xmlns:a16="http://schemas.microsoft.com/office/drawing/2014/main" id="{5F8752A8-A4F7-4C0D-9D2E-0B2BF47B598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3FA2545-AC3C-4451-AA82-3EE08C67FBDF}"/>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kumimoji="0" lang="en-US" sz="2700" b="0" u="none" strike="noStrike" kern="1200" cap="none" spc="0" normalizeH="0" noProof="0">
              <a:ln>
                <a:noFill/>
              </a:ln>
              <a:solidFill>
                <a:srgbClr val="000000"/>
              </a:solidFill>
              <a:effectLst/>
              <a:uLnTx/>
              <a:uFillTx/>
              <a:latin typeface="Arial Narrow" panose="020B0606020202030204" pitchFamily="34" charset="0"/>
              <a:ea typeface="+mj-ea"/>
              <a:cs typeface="+mj-cs"/>
              <a:sym typeface="Arial Narrow" panose="020B0606020202030204" pitchFamily="34" charset="0"/>
            </a:endParaRPr>
          </a:p>
        </p:txBody>
      </p:sp>
      <p:sp>
        <p:nvSpPr>
          <p:cNvPr id="3" name="Title 2">
            <a:extLst>
              <a:ext uri="{FF2B5EF4-FFF2-40B4-BE49-F238E27FC236}">
                <a16:creationId xmlns:a16="http://schemas.microsoft.com/office/drawing/2014/main" id="{72DBC0C4-E5E7-46B4-B01A-E9499E898BFC}"/>
              </a:ext>
            </a:extLst>
          </p:cNvPr>
          <p:cNvSpPr>
            <a:spLocks noGrp="1"/>
          </p:cNvSpPr>
          <p:nvPr>
            <p:ph type="title"/>
          </p:nvPr>
        </p:nvSpPr>
        <p:spPr/>
        <p:txBody>
          <a:bodyPr vert="horz"/>
          <a:lstStyle/>
          <a:p>
            <a:r>
              <a:rPr lang="en-US" dirty="0"/>
              <a:t>Our presentation will cover the goal of our research, the </a:t>
            </a:r>
            <a:r>
              <a:rPr lang="en-US" dirty="0" err="1"/>
              <a:t>ETL</a:t>
            </a:r>
            <a:r>
              <a:rPr lang="en-US" dirty="0"/>
              <a:t> pipeline we constructed, and the key results of our analysis</a:t>
            </a:r>
          </a:p>
        </p:txBody>
      </p:sp>
      <p:sp>
        <p:nvSpPr>
          <p:cNvPr id="10" name="Source">
            <a:extLst>
              <a:ext uri="{FF2B5EF4-FFF2-40B4-BE49-F238E27FC236}">
                <a16:creationId xmlns:a16="http://schemas.microsoft.com/office/drawing/2014/main" id="{CCDCD43C-C5BE-41A6-A7BC-BAF58247820E}"/>
              </a:ext>
            </a:extLst>
          </p:cNvPr>
          <p:cNvSpPr txBox="1"/>
          <p:nvPr/>
        </p:nvSpPr>
        <p:spPr>
          <a:xfrm>
            <a:off x="738189" y="6710121"/>
            <a:ext cx="1154162" cy="124650"/>
          </a:xfrm>
          <a:prstGeom prst="rect">
            <a:avLst/>
          </a:prstGeom>
          <a:noFill/>
          <a:ln w="9525">
            <a:noFill/>
          </a:ln>
        </p:spPr>
        <p:txBody>
          <a:bodyPr vert="horz" wrap="none" lIns="0" tIns="0" rIns="0" bIns="0" rtlCol="0" anchor="b" anchorCtr="0">
            <a:spAutoFit/>
          </a:bodyPr>
          <a:lstStyle/>
          <a:p>
            <a:pPr marL="0" marR="0" lvl="0" indent="0" algn="l" defTabSz="914400" eaLnBrk="1" fontAlgn="base" latinLnBrk="0" hangingPunct="1">
              <a:lnSpc>
                <a:spcPct val="90000"/>
              </a:lnSpc>
              <a:spcBef>
                <a:spcPct val="0"/>
              </a:spcBef>
              <a:spcAft>
                <a:spcPct val="0"/>
              </a:spcAft>
              <a:buClrTx/>
              <a:buSzPct val="100000"/>
              <a:buFontTx/>
              <a:buNone/>
              <a:tabLst/>
              <a:defRPr/>
            </a:pPr>
            <a:r>
              <a:rPr kumimoji="0" lang="en-US" sz="900" b="0" i="0" u="none" strike="noStrike" kern="1200" cap="none" spc="0" normalizeH="0" baseline="0" dirty="0">
                <a:ln>
                  <a:noFill/>
                </a:ln>
                <a:solidFill>
                  <a:srgbClr val="000000"/>
                </a:solidFill>
                <a:effectLst/>
                <a:uLnTx/>
                <a:uFillTx/>
                <a:latin typeface="Arial Narrow"/>
                <a:ea typeface="+mn-ea"/>
                <a:cs typeface="+mn-cs"/>
                <a:sym typeface="+mn-lt"/>
              </a:rPr>
              <a:t>Source: UN, Roland Berger</a:t>
            </a:r>
          </a:p>
        </p:txBody>
      </p:sp>
      <p:sp>
        <p:nvSpPr>
          <p:cNvPr id="69" name="Subtitle">
            <a:extLst>
              <a:ext uri="{FF2B5EF4-FFF2-40B4-BE49-F238E27FC236}">
                <a16:creationId xmlns:a16="http://schemas.microsoft.com/office/drawing/2014/main" id="{2ECD7FB8-63A4-4867-B8C6-7EC941BEF288}"/>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a:solidFill>
                  <a:schemeClr val="tx2"/>
                </a:solidFill>
                <a:latin typeface="+mn-lt"/>
                <a:cs typeface="+mn-cs"/>
                <a:sym typeface="+mn-lt"/>
              </a:rPr>
              <a:t>Agenda</a:t>
            </a:r>
          </a:p>
        </p:txBody>
      </p:sp>
      <p:sp>
        <p:nvSpPr>
          <p:cNvPr id="16" name="Slide Number Placeholder 1">
            <a:extLst>
              <a:ext uri="{FF2B5EF4-FFF2-40B4-BE49-F238E27FC236}">
                <a16:creationId xmlns:a16="http://schemas.microsoft.com/office/drawing/2014/main" id="{FA0AA0AB-C7AD-4326-83B7-3ABC96D463B3}"/>
              </a:ext>
            </a:extLst>
          </p:cNvPr>
          <p:cNvSpPr>
            <a:spLocks noGrp="1"/>
          </p:cNvSpPr>
          <p:nvPr>
            <p:ph type="sldNum" sz="quarter" idx="11"/>
          </p:nvPr>
        </p:nvSpPr>
        <p:spPr>
          <a:xfrm>
            <a:off x="9972000" y="178643"/>
            <a:ext cx="11222" cy="30778"/>
          </a:xfrm>
        </p:spPr>
        <p:txBody>
          <a:bodyPr/>
          <a:lstStyle/>
          <a:p>
            <a:fld id="{01940DDA-0656-452C-A408-68789653BD9B}" type="slidenum">
              <a:rPr lang="en-US" smtClean="0"/>
              <a:pPr/>
              <a:t>2</a:t>
            </a:fld>
            <a:endParaRPr lang="en-US" dirty="0"/>
          </a:p>
        </p:txBody>
      </p:sp>
      <p:sp>
        <p:nvSpPr>
          <p:cNvPr id="20" name="TextBox 19">
            <a:extLst>
              <a:ext uri="{FF2B5EF4-FFF2-40B4-BE49-F238E27FC236}">
                <a16:creationId xmlns:a16="http://schemas.microsoft.com/office/drawing/2014/main" id="{C8AB731D-8202-4826-B02B-6273E1BB4A11}"/>
              </a:ext>
            </a:extLst>
          </p:cNvPr>
          <p:cNvSpPr txBox="1"/>
          <p:nvPr/>
        </p:nvSpPr>
        <p:spPr>
          <a:xfrm>
            <a:off x="738001" y="2074845"/>
            <a:ext cx="592338" cy="969496"/>
          </a:xfrm>
          <a:prstGeom prst="rect">
            <a:avLst/>
          </a:prstGeom>
          <a:noFill/>
          <a:ln w="9525">
            <a:noFill/>
          </a:ln>
        </p:spPr>
        <p:txBody>
          <a:bodyPr vert="horz" wrap="square" lIns="0" tIns="0" rIns="0" bIns="0" rtlCol="0" anchor="ctr">
            <a:spAutoFit/>
          </a:bodyPr>
          <a:lstStyle/>
          <a:p>
            <a:pPr>
              <a:lnSpc>
                <a:spcPct val="90000"/>
              </a:lnSpc>
              <a:spcBef>
                <a:spcPts val="400"/>
              </a:spcBef>
              <a:buClr>
                <a:srgbClr val="000000"/>
              </a:buClr>
              <a:buSzPct val="100000"/>
            </a:pPr>
            <a:r>
              <a:rPr lang="en-US" sz="7000" b="0" noProof="0" dirty="0">
                <a:solidFill>
                  <a:schemeClr val="accent6"/>
                </a:solidFill>
                <a:latin typeface="+mn-lt"/>
                <a:cs typeface="Arial Narrow" pitchFamily="34" charset="0"/>
              </a:rPr>
              <a:t>A</a:t>
            </a:r>
          </a:p>
        </p:txBody>
      </p:sp>
      <p:sp>
        <p:nvSpPr>
          <p:cNvPr id="21" name="Joined 3">
            <a:extLst>
              <a:ext uri="{FF2B5EF4-FFF2-40B4-BE49-F238E27FC236}">
                <a16:creationId xmlns:a16="http://schemas.microsoft.com/office/drawing/2014/main" id="{F5E92ADD-10C0-4906-B69C-E8AE7300496F}"/>
              </a:ext>
            </a:extLst>
          </p:cNvPr>
          <p:cNvSpPr txBox="1">
            <a:spLocks/>
          </p:cNvSpPr>
          <p:nvPr/>
        </p:nvSpPr>
        <p:spPr>
          <a:xfrm>
            <a:off x="3371160" y="2194352"/>
            <a:ext cx="5902827" cy="836639"/>
          </a:xfrm>
          <a:prstGeom prst="rect">
            <a:avLst/>
          </a:prstGeom>
          <a:noFill/>
          <a:ln w="9525">
            <a:noFill/>
          </a:ln>
        </p:spPr>
        <p:txBody>
          <a:bodyPr vert="horz" wrap="square" lIns="0" tIns="0" rIns="0" bIns="0" rtlCol="0">
            <a:spAutoFit/>
          </a:bodyPr>
          <a:lstStyle/>
          <a:p>
            <a:pPr>
              <a:lnSpc>
                <a:spcPct val="90000"/>
              </a:lnSpc>
              <a:spcBef>
                <a:spcPts val="400"/>
              </a:spcBef>
              <a:buSzPct val="100000"/>
            </a:pPr>
            <a:r>
              <a:rPr lang="en-US" altLang="zh-HK" sz="1900" dirty="0">
                <a:latin typeface="+mn-lt"/>
                <a:cs typeface="Arial Narrow" pitchFamily="34" charset="0"/>
              </a:rPr>
              <a:t>Goals and data collected</a:t>
            </a:r>
          </a:p>
          <a:p>
            <a:pPr marL="186514" lvl="1" indent="-186514">
              <a:lnSpc>
                <a:spcPct val="90000"/>
              </a:lnSpc>
              <a:spcBef>
                <a:spcPts val="400"/>
              </a:spcBef>
              <a:buSzPct val="100000"/>
              <a:buFont typeface="Arial Narrow" panose="020B0606020202030204" pitchFamily="34" charset="0"/>
              <a:buChar char="&gt;"/>
            </a:pPr>
            <a:r>
              <a:rPr lang="en-US" altLang="zh-HK" sz="1700" b="0" dirty="0">
                <a:latin typeface="+mn-lt"/>
                <a:cs typeface="Arial Narrow" pitchFamily="34" charset="0"/>
              </a:rPr>
              <a:t>The topic and main goal with the project</a:t>
            </a:r>
          </a:p>
          <a:p>
            <a:pPr marL="186514" lvl="1" indent="-186514">
              <a:lnSpc>
                <a:spcPct val="90000"/>
              </a:lnSpc>
              <a:spcBef>
                <a:spcPts val="400"/>
              </a:spcBef>
              <a:buSzPct val="100000"/>
              <a:buFont typeface="Arial Narrow" panose="020B0606020202030204" pitchFamily="34" charset="0"/>
              <a:buChar char="&gt;"/>
            </a:pPr>
            <a:r>
              <a:rPr lang="en-US" sz="1700" b="0" noProof="0" dirty="0">
                <a:latin typeface="+mn-lt"/>
                <a:cs typeface="Arial Narrow" pitchFamily="34" charset="0"/>
              </a:rPr>
              <a:t>Data collected to analysis the question</a:t>
            </a:r>
          </a:p>
        </p:txBody>
      </p:sp>
      <p:sp>
        <p:nvSpPr>
          <p:cNvPr id="24" name="TextBox 23">
            <a:extLst>
              <a:ext uri="{FF2B5EF4-FFF2-40B4-BE49-F238E27FC236}">
                <a16:creationId xmlns:a16="http://schemas.microsoft.com/office/drawing/2014/main" id="{0777FE22-67FA-4C3A-AE4C-D65B8216EB36}"/>
              </a:ext>
            </a:extLst>
          </p:cNvPr>
          <p:cNvSpPr txBox="1"/>
          <p:nvPr/>
        </p:nvSpPr>
        <p:spPr>
          <a:xfrm>
            <a:off x="738001" y="3551111"/>
            <a:ext cx="592338" cy="969496"/>
          </a:xfrm>
          <a:prstGeom prst="rect">
            <a:avLst/>
          </a:prstGeom>
          <a:noFill/>
          <a:ln w="9525">
            <a:noFill/>
          </a:ln>
        </p:spPr>
        <p:txBody>
          <a:bodyPr vert="horz" wrap="square" lIns="0" tIns="0" rIns="0" bIns="0" rtlCol="0" anchor="ctr">
            <a:spAutoFit/>
          </a:bodyPr>
          <a:lstStyle/>
          <a:p>
            <a:pPr>
              <a:lnSpc>
                <a:spcPct val="90000"/>
              </a:lnSpc>
              <a:spcBef>
                <a:spcPts val="400"/>
              </a:spcBef>
              <a:buClr>
                <a:srgbClr val="000000"/>
              </a:buClr>
              <a:buSzPct val="100000"/>
            </a:pPr>
            <a:r>
              <a:rPr lang="en-US" sz="7000" b="0" noProof="0" dirty="0">
                <a:solidFill>
                  <a:schemeClr val="accent6"/>
                </a:solidFill>
                <a:latin typeface="+mn-lt"/>
                <a:cs typeface="Arial Narrow" pitchFamily="34" charset="0"/>
              </a:rPr>
              <a:t>B</a:t>
            </a:r>
          </a:p>
        </p:txBody>
      </p:sp>
      <p:sp>
        <p:nvSpPr>
          <p:cNvPr id="25" name="Joined 3">
            <a:extLst>
              <a:ext uri="{FF2B5EF4-FFF2-40B4-BE49-F238E27FC236}">
                <a16:creationId xmlns:a16="http://schemas.microsoft.com/office/drawing/2014/main" id="{7779BD54-9488-4A28-9E15-8ADFD51302BE}"/>
              </a:ext>
            </a:extLst>
          </p:cNvPr>
          <p:cNvSpPr txBox="1">
            <a:spLocks/>
          </p:cNvSpPr>
          <p:nvPr/>
        </p:nvSpPr>
        <p:spPr>
          <a:xfrm>
            <a:off x="3371160" y="3670618"/>
            <a:ext cx="5902827" cy="1123384"/>
          </a:xfrm>
          <a:prstGeom prst="rect">
            <a:avLst/>
          </a:prstGeom>
          <a:noFill/>
          <a:ln w="9525">
            <a:noFill/>
          </a:ln>
        </p:spPr>
        <p:txBody>
          <a:bodyPr vert="horz" wrap="square" lIns="0" tIns="0" rIns="0" bIns="0" rtlCol="0">
            <a:spAutoFit/>
          </a:bodyPr>
          <a:lstStyle/>
          <a:p>
            <a:pPr>
              <a:lnSpc>
                <a:spcPct val="90000"/>
              </a:lnSpc>
              <a:spcBef>
                <a:spcPts val="400"/>
              </a:spcBef>
              <a:buSzPct val="100000"/>
            </a:pPr>
            <a:r>
              <a:rPr lang="en-US" altLang="zh-HK" sz="1900" dirty="0" err="1">
                <a:latin typeface="+mn-lt"/>
                <a:cs typeface="Arial Narrow" pitchFamily="34" charset="0"/>
              </a:rPr>
              <a:t>ETL</a:t>
            </a:r>
            <a:r>
              <a:rPr lang="en-US" altLang="zh-HK" sz="1900" dirty="0">
                <a:latin typeface="+mn-lt"/>
                <a:cs typeface="Arial Narrow" pitchFamily="34" charset="0"/>
              </a:rPr>
              <a:t> workflow in MySQL and </a:t>
            </a:r>
            <a:r>
              <a:rPr lang="en-US" altLang="zh-HK" sz="1900" dirty="0" err="1">
                <a:latin typeface="+mn-lt"/>
                <a:cs typeface="Arial Narrow" pitchFamily="34" charset="0"/>
              </a:rPr>
              <a:t>Knime</a:t>
            </a:r>
            <a:endParaRPr lang="en-US" altLang="zh-HK" sz="1900" dirty="0">
              <a:latin typeface="+mn-lt"/>
              <a:cs typeface="Arial Narrow" pitchFamily="34" charset="0"/>
            </a:endParaRPr>
          </a:p>
          <a:p>
            <a:pPr marL="186514" lvl="1" indent="-186514">
              <a:lnSpc>
                <a:spcPct val="90000"/>
              </a:lnSpc>
              <a:spcBef>
                <a:spcPts val="400"/>
              </a:spcBef>
              <a:buSzPct val="100000"/>
              <a:buFont typeface="Arial Narrow" panose="020B0606020202030204" pitchFamily="34" charset="0"/>
              <a:buChar char="&gt;"/>
            </a:pPr>
            <a:r>
              <a:rPr lang="en-US" altLang="zh-HK" sz="1700" b="0" dirty="0">
                <a:latin typeface="+mn-lt"/>
                <a:cs typeface="Arial Narrow" pitchFamily="34" charset="0"/>
              </a:rPr>
              <a:t>Creating the datawarehouse</a:t>
            </a:r>
          </a:p>
          <a:p>
            <a:pPr marL="186514" lvl="1" indent="-186514">
              <a:lnSpc>
                <a:spcPct val="90000"/>
              </a:lnSpc>
              <a:spcBef>
                <a:spcPts val="400"/>
              </a:spcBef>
              <a:buSzPct val="100000"/>
              <a:buFont typeface="Arial Narrow" panose="020B0606020202030204" pitchFamily="34" charset="0"/>
              <a:buChar char="&gt;"/>
            </a:pPr>
            <a:r>
              <a:rPr lang="en-US" sz="1700" b="0" noProof="0" dirty="0">
                <a:latin typeface="+mn-lt"/>
                <a:cs typeface="Arial Narrow" pitchFamily="34" charset="0"/>
              </a:rPr>
              <a:t>Cleaning the data warehouse</a:t>
            </a:r>
          </a:p>
          <a:p>
            <a:pPr marL="186514" lvl="1" indent="-186514">
              <a:lnSpc>
                <a:spcPct val="90000"/>
              </a:lnSpc>
              <a:spcBef>
                <a:spcPts val="400"/>
              </a:spcBef>
              <a:buSzPct val="100000"/>
              <a:buFont typeface="Arial Narrow" panose="020B0606020202030204" pitchFamily="34" charset="0"/>
              <a:buChar char="&gt;"/>
            </a:pPr>
            <a:r>
              <a:rPr lang="en-US" sz="1700" b="0" dirty="0">
                <a:latin typeface="+mn-lt"/>
                <a:cs typeface="Arial Narrow" pitchFamily="34" charset="0"/>
              </a:rPr>
              <a:t>Enriching with additional data</a:t>
            </a:r>
            <a:endParaRPr lang="en-US" sz="1700" b="0" noProof="0" dirty="0">
              <a:latin typeface="+mn-lt"/>
              <a:cs typeface="Arial Narrow" pitchFamily="34" charset="0"/>
            </a:endParaRPr>
          </a:p>
        </p:txBody>
      </p:sp>
      <p:sp>
        <p:nvSpPr>
          <p:cNvPr id="28" name="TextBox 27">
            <a:extLst>
              <a:ext uri="{FF2B5EF4-FFF2-40B4-BE49-F238E27FC236}">
                <a16:creationId xmlns:a16="http://schemas.microsoft.com/office/drawing/2014/main" id="{E37B7FA8-F637-4CDE-A58D-1CB2885478A9}"/>
              </a:ext>
            </a:extLst>
          </p:cNvPr>
          <p:cNvSpPr txBox="1"/>
          <p:nvPr/>
        </p:nvSpPr>
        <p:spPr>
          <a:xfrm>
            <a:off x="738001" y="5027377"/>
            <a:ext cx="592338" cy="969496"/>
          </a:xfrm>
          <a:prstGeom prst="rect">
            <a:avLst/>
          </a:prstGeom>
          <a:noFill/>
          <a:ln w="9525">
            <a:noFill/>
          </a:ln>
        </p:spPr>
        <p:txBody>
          <a:bodyPr vert="horz" wrap="square" lIns="0" tIns="0" rIns="0" bIns="0" rtlCol="0" anchor="ctr">
            <a:spAutoFit/>
          </a:bodyPr>
          <a:lstStyle/>
          <a:p>
            <a:pPr>
              <a:lnSpc>
                <a:spcPct val="90000"/>
              </a:lnSpc>
              <a:spcBef>
                <a:spcPts val="400"/>
              </a:spcBef>
              <a:buClr>
                <a:srgbClr val="000000"/>
              </a:buClr>
              <a:buSzPct val="100000"/>
            </a:pPr>
            <a:r>
              <a:rPr lang="en-US" sz="7000" b="0" noProof="0" dirty="0">
                <a:solidFill>
                  <a:schemeClr val="accent6"/>
                </a:solidFill>
                <a:latin typeface="+mn-lt"/>
                <a:cs typeface="Arial Narrow" pitchFamily="34" charset="0"/>
              </a:rPr>
              <a:t>C</a:t>
            </a:r>
          </a:p>
        </p:txBody>
      </p:sp>
      <p:sp>
        <p:nvSpPr>
          <p:cNvPr id="29" name="Joined 3">
            <a:extLst>
              <a:ext uri="{FF2B5EF4-FFF2-40B4-BE49-F238E27FC236}">
                <a16:creationId xmlns:a16="http://schemas.microsoft.com/office/drawing/2014/main" id="{BCCE550D-4F34-4418-8251-3E4DD25B4715}"/>
              </a:ext>
            </a:extLst>
          </p:cNvPr>
          <p:cNvSpPr txBox="1">
            <a:spLocks/>
          </p:cNvSpPr>
          <p:nvPr/>
        </p:nvSpPr>
        <p:spPr>
          <a:xfrm>
            <a:off x="3371160" y="5146884"/>
            <a:ext cx="5902827" cy="1123384"/>
          </a:xfrm>
          <a:prstGeom prst="rect">
            <a:avLst/>
          </a:prstGeom>
          <a:noFill/>
          <a:ln w="9525">
            <a:noFill/>
          </a:ln>
        </p:spPr>
        <p:txBody>
          <a:bodyPr vert="horz" wrap="square" lIns="0" tIns="0" rIns="0" bIns="0" rtlCol="0">
            <a:spAutoFit/>
          </a:bodyPr>
          <a:lstStyle/>
          <a:p>
            <a:pPr>
              <a:lnSpc>
                <a:spcPct val="90000"/>
              </a:lnSpc>
              <a:spcBef>
                <a:spcPts val="400"/>
              </a:spcBef>
              <a:buSzPct val="100000"/>
            </a:pPr>
            <a:r>
              <a:rPr lang="en-US" altLang="zh-HK" sz="1900" dirty="0">
                <a:latin typeface="+mn-lt"/>
                <a:cs typeface="Arial Narrow" pitchFamily="34" charset="0"/>
              </a:rPr>
              <a:t>Overview of key results</a:t>
            </a:r>
          </a:p>
          <a:p>
            <a:pPr marL="186514" lvl="1" indent="-186514">
              <a:lnSpc>
                <a:spcPct val="90000"/>
              </a:lnSpc>
              <a:spcBef>
                <a:spcPts val="400"/>
              </a:spcBef>
              <a:buSzPct val="100000"/>
              <a:buFont typeface="Arial Narrow" panose="020B0606020202030204" pitchFamily="34" charset="0"/>
              <a:buChar char="&gt;"/>
            </a:pPr>
            <a:r>
              <a:rPr lang="en-US" sz="1700" b="0" dirty="0">
                <a:cs typeface="Arial Narrow" pitchFamily="34" charset="0"/>
              </a:rPr>
              <a:t>Visualizations created</a:t>
            </a:r>
          </a:p>
          <a:p>
            <a:pPr marL="186514" lvl="1" indent="-186514">
              <a:lnSpc>
                <a:spcPct val="90000"/>
              </a:lnSpc>
              <a:spcBef>
                <a:spcPts val="400"/>
              </a:spcBef>
              <a:buSzPct val="100000"/>
              <a:buFont typeface="Arial Narrow" panose="020B0606020202030204" pitchFamily="34" charset="0"/>
              <a:buChar char="&gt;"/>
            </a:pPr>
            <a:r>
              <a:rPr lang="en-US" sz="1700" b="0" dirty="0">
                <a:cs typeface="Arial Narrow" pitchFamily="34" charset="0"/>
              </a:rPr>
              <a:t>Preliminary data analysis done</a:t>
            </a:r>
          </a:p>
          <a:p>
            <a:pPr marL="186514" lvl="1" indent="-186514">
              <a:lnSpc>
                <a:spcPct val="90000"/>
              </a:lnSpc>
              <a:spcBef>
                <a:spcPts val="400"/>
              </a:spcBef>
              <a:buSzPct val="100000"/>
              <a:buFont typeface="Arial Narrow" panose="020B0606020202030204" pitchFamily="34" charset="0"/>
              <a:buChar char="&gt;"/>
            </a:pPr>
            <a:r>
              <a:rPr lang="en-US" sz="1700" b="0" dirty="0">
                <a:cs typeface="Arial Narrow" pitchFamily="34" charset="0"/>
              </a:rPr>
              <a:t>Summary of main findings and conclusions</a:t>
            </a:r>
          </a:p>
        </p:txBody>
      </p:sp>
      <p:pic>
        <p:nvPicPr>
          <p:cNvPr id="86031" name="Picture 15" descr="Roter Pfeil Bewegt Sich Über Graph Papier Hintergrund Stockfoto und mehr  Bilder von Grafik - iStock">
            <a:extLst>
              <a:ext uri="{FF2B5EF4-FFF2-40B4-BE49-F238E27FC236}">
                <a16:creationId xmlns:a16="http://schemas.microsoft.com/office/drawing/2014/main" id="{C8349153-F004-47EF-8B31-B6303D1AB9F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4407" y="5146884"/>
            <a:ext cx="1864629" cy="1290897"/>
          </a:xfrm>
          <a:prstGeom prst="rect">
            <a:avLst/>
          </a:prstGeom>
          <a:noFill/>
          <a:extLst>
            <a:ext uri="{909E8E84-426E-40DD-AFC4-6F175D3DCCD1}">
              <a14:hiddenFill xmlns:a14="http://schemas.microsoft.com/office/drawing/2010/main">
                <a:solidFill>
                  <a:srgbClr val="FFFFFF"/>
                </a:solidFill>
              </a14:hiddenFill>
            </a:ext>
          </a:extLst>
        </p:spPr>
      </p:pic>
      <p:pic>
        <p:nvPicPr>
          <p:cNvPr id="86033" name="Picture 17" descr="201,648 Mathematics Numbers Stock Photos, Pictures &amp;amp; Royalty-Free Images -  iStock">
            <a:extLst>
              <a:ext uri="{FF2B5EF4-FFF2-40B4-BE49-F238E27FC236}">
                <a16:creationId xmlns:a16="http://schemas.microsoft.com/office/drawing/2014/main" id="{A68F98BF-E089-42F8-B31D-8C0849FE7DDD}"/>
              </a:ext>
            </a:extLst>
          </p:cNvPr>
          <p:cNvPicPr>
            <a:picLocks noChangeArrowheads="1"/>
          </p:cNvPicPr>
          <p:nvPr/>
        </p:nvPicPr>
        <p:blipFill rotWithShape="1">
          <a:blip r:embed="rId9" cstate="print">
            <a:extLst>
              <a:ext uri="{28A0092B-C50C-407E-A947-70E740481C1C}">
                <a14:useLocalDpi xmlns:a14="http://schemas.microsoft.com/office/drawing/2010/main" val="0"/>
              </a:ext>
            </a:extLst>
          </a:blip>
          <a:srcRect t="3846" b="3846"/>
          <a:stretch/>
        </p:blipFill>
        <p:spPr bwMode="auto">
          <a:xfrm>
            <a:off x="1374407" y="3670618"/>
            <a:ext cx="1864629" cy="1290897"/>
          </a:xfrm>
          <a:prstGeom prst="rect">
            <a:avLst/>
          </a:prstGeom>
          <a:noFill/>
          <a:extLst>
            <a:ext uri="{909E8E84-426E-40DD-AFC4-6F175D3DCCD1}">
              <a14:hiddenFill xmlns:a14="http://schemas.microsoft.com/office/drawing/2010/main">
                <a:solidFill>
                  <a:srgbClr val="FFFFFF"/>
                </a:solidFill>
              </a14:hiddenFill>
            </a:ext>
          </a:extLst>
        </p:spPr>
      </p:pic>
      <p:pic>
        <p:nvPicPr>
          <p:cNvPr id="86035" name="Picture 19" descr="Science Says Only 8 Percent of People Actually Achieve Their Goals. Here  Are 7 Things They Do Differently | Inc.com">
            <a:extLst>
              <a:ext uri="{FF2B5EF4-FFF2-40B4-BE49-F238E27FC236}">
                <a16:creationId xmlns:a16="http://schemas.microsoft.com/office/drawing/2014/main" id="{5C449368-9FC2-41DA-A7D3-3F1446F6BCFF}"/>
              </a:ext>
            </a:extLst>
          </p:cNvPr>
          <p:cNvPicPr>
            <a:picLocks noChangeArrowheads="1"/>
          </p:cNvPicPr>
          <p:nvPr/>
        </p:nvPicPr>
        <p:blipFill rotWithShape="1">
          <a:blip r:embed="rId10" cstate="print">
            <a:extLst>
              <a:ext uri="{28A0092B-C50C-407E-A947-70E740481C1C}">
                <a14:useLocalDpi xmlns:a14="http://schemas.microsoft.com/office/drawing/2010/main" val="0"/>
              </a:ext>
            </a:extLst>
          </a:blip>
          <a:srcRect l="9375" r="9375"/>
          <a:stretch/>
        </p:blipFill>
        <p:spPr bwMode="auto">
          <a:xfrm>
            <a:off x="1374407" y="2194352"/>
            <a:ext cx="1864629" cy="129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33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425746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35" name="think-cell Slide" r:id="rId4" imgW="216" imgH="216" progId="TCLayout.ActiveDocument.1">
                  <p:embed/>
                </p:oleObj>
              </mc:Choice>
              <mc:Fallback>
                <p:oleObj name="think-cell Slide" r:id="rId4" imgW="216" imgH="216"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4E81485-596B-4A3D-B097-CC1AA3582A8C}"/>
              </a:ext>
            </a:extLst>
          </p:cNvPr>
          <p:cNvSpPr/>
          <p:nvPr/>
        </p:nvSpPr>
        <p:spPr>
          <a:xfrm>
            <a:off x="1" y="0"/>
            <a:ext cx="9906000" cy="6858000"/>
          </a:xfrm>
          <a:prstGeom prst="rect">
            <a:avLst/>
          </a:prstGeom>
          <a:solidFill>
            <a:schemeClr val="bg1"/>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sp>
        <p:nvSpPr>
          <p:cNvPr id="19" name="Text Placeholder 18">
            <a:extLst>
              <a:ext uri="{FF2B5EF4-FFF2-40B4-BE49-F238E27FC236}">
                <a16:creationId xmlns:a16="http://schemas.microsoft.com/office/drawing/2014/main" id="{CE780B3E-A0AF-45A7-81C1-B6101C4C2542}"/>
              </a:ext>
            </a:extLst>
          </p:cNvPr>
          <p:cNvSpPr>
            <a:spLocks noGrp="1"/>
          </p:cNvSpPr>
          <p:nvPr>
            <p:ph type="body" sz="quarter" idx="16"/>
          </p:nvPr>
        </p:nvSpPr>
        <p:spPr/>
        <p:txBody>
          <a:bodyPr/>
          <a:lstStyle/>
          <a:p>
            <a:r>
              <a:rPr lang="en-US" dirty="0"/>
              <a:t>2021 </a:t>
            </a:r>
            <a:r>
              <a:rPr lang="hu-HU" dirty="0"/>
              <a:t>November</a:t>
            </a:r>
            <a:endParaRPr lang="en-US" dirty="0"/>
          </a:p>
        </p:txBody>
      </p:sp>
      <p:sp>
        <p:nvSpPr>
          <p:cNvPr id="2" name="Title 1"/>
          <p:cNvSpPr>
            <a:spLocks noGrp="1"/>
          </p:cNvSpPr>
          <p:nvPr>
            <p:ph type="title"/>
          </p:nvPr>
        </p:nvSpPr>
        <p:spPr>
          <a:xfrm>
            <a:off x="0" y="3274066"/>
            <a:ext cx="3611301" cy="1107996"/>
          </a:xfrm>
        </p:spPr>
        <p:txBody>
          <a:bodyPr vert="horz"/>
          <a:lstStyle/>
          <a:p>
            <a:r>
              <a:rPr lang="hu-HU" dirty="0"/>
              <a:t>1. </a:t>
            </a:r>
            <a:r>
              <a:rPr lang="en-US" altLang="zh-HK" sz="4000" dirty="0">
                <a:cs typeface="Arial Narrow" pitchFamily="34" charset="0"/>
              </a:rPr>
              <a:t>Goal</a:t>
            </a:r>
            <a:r>
              <a:rPr lang="hu-HU" altLang="zh-HK" sz="4000" dirty="0">
                <a:cs typeface="Arial Narrow" pitchFamily="34" charset="0"/>
              </a:rPr>
              <a:t>s</a:t>
            </a:r>
            <a:r>
              <a:rPr lang="en-US" altLang="zh-HK" sz="4000" dirty="0">
                <a:cs typeface="Arial Narrow" pitchFamily="34" charset="0"/>
              </a:rPr>
              <a:t> and data collected</a:t>
            </a:r>
            <a:endParaRPr lang="en-US" dirty="0"/>
          </a:p>
        </p:txBody>
      </p:sp>
      <p:pic>
        <p:nvPicPr>
          <p:cNvPr id="27" name="Picture 26">
            <a:extLst>
              <a:ext uri="{FF2B5EF4-FFF2-40B4-BE49-F238E27FC236}">
                <a16:creationId xmlns:a16="http://schemas.microsoft.com/office/drawing/2014/main" id="{3BA281D7-E42D-4FDA-B0C0-EF6250807A4C}"/>
              </a:ext>
            </a:extLst>
          </p:cNvPr>
          <p:cNvPicPr>
            <a:picLocks noChangeArrowheads="1"/>
          </p:cNvPicPr>
          <p:nvPr/>
        </p:nvPicPr>
        <p:blipFill>
          <a:blip r:embed="rId6">
            <a:extLst>
              <a:ext uri="{28A0092B-C50C-407E-A947-70E740481C1C}">
                <a14:useLocalDpi xmlns:a14="http://schemas.microsoft.com/office/drawing/2010/main" val="0"/>
              </a:ext>
            </a:extLst>
          </a:blip>
          <a:srcRect l="11794" t="2204" r="24679" b="2204"/>
          <a:stretch>
            <a:fillRect/>
          </a:stretch>
        </p:blipFill>
        <p:spPr bwMode="auto">
          <a:xfrm>
            <a:off x="3688627" y="-326362"/>
            <a:ext cx="6762938" cy="6762938"/>
          </a:xfrm>
          <a:custGeom>
            <a:avLst/>
            <a:gdLst>
              <a:gd name="connsiteX0" fmla="*/ 3381469 w 6762938"/>
              <a:gd name="connsiteY0" fmla="*/ 0 h 6762938"/>
              <a:gd name="connsiteX1" fmla="*/ 6762938 w 6762938"/>
              <a:gd name="connsiteY1" fmla="*/ 3381469 h 6762938"/>
              <a:gd name="connsiteX2" fmla="*/ 3381469 w 6762938"/>
              <a:gd name="connsiteY2" fmla="*/ 6762938 h 6762938"/>
              <a:gd name="connsiteX3" fmla="*/ 0 w 6762938"/>
              <a:gd name="connsiteY3" fmla="*/ 3381469 h 6762938"/>
              <a:gd name="connsiteX4" fmla="*/ 3381469 w 6762938"/>
              <a:gd name="connsiteY4" fmla="*/ 0 h 676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938" h="6762938">
                <a:moveTo>
                  <a:pt x="3381469" y="0"/>
                </a:moveTo>
                <a:cubicBezTo>
                  <a:pt x="5249003" y="0"/>
                  <a:pt x="6762938" y="1513935"/>
                  <a:pt x="6762938" y="3381469"/>
                </a:cubicBezTo>
                <a:cubicBezTo>
                  <a:pt x="6762938" y="5249003"/>
                  <a:pt x="5249003" y="6762938"/>
                  <a:pt x="3381469" y="6762938"/>
                </a:cubicBezTo>
                <a:cubicBezTo>
                  <a:pt x="1513935" y="6762938"/>
                  <a:pt x="0" y="5249003"/>
                  <a:pt x="0" y="3381469"/>
                </a:cubicBezTo>
                <a:cubicBezTo>
                  <a:pt x="0" y="1513935"/>
                  <a:pt x="1513935" y="0"/>
                  <a:pt x="338146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35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8752A8-A4F7-4C0D-9D2E-0B2BF47B5988}"/>
              </a:ext>
            </a:extLst>
          </p:cNvPr>
          <p:cNvGraphicFramePr>
            <a:graphicFrameLocks noChangeAspect="1"/>
          </p:cNvGraphicFramePr>
          <p:nvPr>
            <p:custDataLst>
              <p:tags r:id="rId2"/>
            </p:custDataLst>
            <p:extLst>
              <p:ext uri="{D42A27DB-BD31-4B8C-83A1-F6EECF244321}">
                <p14:modId xmlns:p14="http://schemas.microsoft.com/office/powerpoint/2010/main" val="8170171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3" name="think-cell Slide" r:id="rId6" imgW="592" imgH="591" progId="TCLayout.ActiveDocument.1">
                  <p:embed/>
                </p:oleObj>
              </mc:Choice>
              <mc:Fallback>
                <p:oleObj name="think-cell Slide" r:id="rId6" imgW="592" imgH="591" progId="TCLayout.ActiveDocument.1">
                  <p:embed/>
                  <p:pic>
                    <p:nvPicPr>
                      <p:cNvPr id="7" name="Object 6" hidden="1">
                        <a:extLst>
                          <a:ext uri="{FF2B5EF4-FFF2-40B4-BE49-F238E27FC236}">
                            <a16:creationId xmlns:a16="http://schemas.microsoft.com/office/drawing/2014/main" id="{5F8752A8-A4F7-4C0D-9D2E-0B2BF47B598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3FA2545-AC3C-4451-AA82-3EE08C67FBDF}"/>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kumimoji="0" lang="en-US" sz="2700" b="0" u="none" strike="noStrike" kern="1200" cap="none" spc="0" normalizeH="0" noProof="0">
              <a:ln>
                <a:noFill/>
              </a:ln>
              <a:solidFill>
                <a:srgbClr val="000000"/>
              </a:solidFill>
              <a:effectLst/>
              <a:uLnTx/>
              <a:uFillTx/>
              <a:latin typeface="Arial Narrow" panose="020B0606020202030204" pitchFamily="34" charset="0"/>
              <a:ea typeface="+mj-ea"/>
              <a:cs typeface="+mj-cs"/>
              <a:sym typeface="Arial Narrow" panose="020B0606020202030204" pitchFamily="34" charset="0"/>
            </a:endParaRPr>
          </a:p>
        </p:txBody>
      </p:sp>
      <p:sp>
        <p:nvSpPr>
          <p:cNvPr id="3" name="Title 2">
            <a:extLst>
              <a:ext uri="{FF2B5EF4-FFF2-40B4-BE49-F238E27FC236}">
                <a16:creationId xmlns:a16="http://schemas.microsoft.com/office/drawing/2014/main" id="{72DBC0C4-E5E7-46B4-B01A-E9499E898BFC}"/>
              </a:ext>
            </a:extLst>
          </p:cNvPr>
          <p:cNvSpPr>
            <a:spLocks noGrp="1"/>
          </p:cNvSpPr>
          <p:nvPr>
            <p:ph type="title"/>
          </p:nvPr>
        </p:nvSpPr>
        <p:spPr/>
        <p:txBody>
          <a:bodyPr vert="horz"/>
          <a:lstStyle/>
          <a:p>
            <a:r>
              <a:rPr lang="en-US" dirty="0"/>
              <a:t>We collected data on higher education to do preliminary analysis on key attributes, e.g. ranking, R&amp;D spending and or ratio of females</a:t>
            </a:r>
          </a:p>
        </p:txBody>
      </p:sp>
      <p:sp>
        <p:nvSpPr>
          <p:cNvPr id="10" name="Source">
            <a:extLst>
              <a:ext uri="{FF2B5EF4-FFF2-40B4-BE49-F238E27FC236}">
                <a16:creationId xmlns:a16="http://schemas.microsoft.com/office/drawing/2014/main" id="{CCDCD43C-C5BE-41A6-A7BC-BAF58247820E}"/>
              </a:ext>
            </a:extLst>
          </p:cNvPr>
          <p:cNvSpPr txBox="1"/>
          <p:nvPr/>
        </p:nvSpPr>
        <p:spPr>
          <a:xfrm>
            <a:off x="738189" y="6710121"/>
            <a:ext cx="1154162" cy="124650"/>
          </a:xfrm>
          <a:prstGeom prst="rect">
            <a:avLst/>
          </a:prstGeom>
          <a:noFill/>
          <a:ln w="9525">
            <a:noFill/>
          </a:ln>
        </p:spPr>
        <p:txBody>
          <a:bodyPr vert="horz" wrap="none" lIns="0" tIns="0" rIns="0" bIns="0" rtlCol="0" anchor="b" anchorCtr="0">
            <a:spAutoFit/>
          </a:bodyPr>
          <a:lstStyle/>
          <a:p>
            <a:pPr marL="0" marR="0" lvl="0" indent="0" algn="l" defTabSz="914400" eaLnBrk="1" fontAlgn="base" latinLnBrk="0" hangingPunct="1">
              <a:lnSpc>
                <a:spcPct val="90000"/>
              </a:lnSpc>
              <a:spcBef>
                <a:spcPct val="0"/>
              </a:spcBef>
              <a:spcAft>
                <a:spcPct val="0"/>
              </a:spcAft>
              <a:buClrTx/>
              <a:buSzPct val="100000"/>
              <a:buFontTx/>
              <a:buNone/>
              <a:tabLst/>
              <a:defRPr/>
            </a:pPr>
            <a:r>
              <a:rPr kumimoji="0" lang="en-US" sz="900" b="0" i="0" u="none" strike="noStrike" kern="1200" cap="none" spc="0" normalizeH="0" baseline="0" dirty="0">
                <a:ln>
                  <a:noFill/>
                </a:ln>
                <a:solidFill>
                  <a:srgbClr val="000000"/>
                </a:solidFill>
                <a:effectLst/>
                <a:uLnTx/>
                <a:uFillTx/>
                <a:latin typeface="Arial Narrow"/>
                <a:ea typeface="+mn-ea"/>
                <a:cs typeface="+mn-cs"/>
                <a:sym typeface="+mn-lt"/>
              </a:rPr>
              <a:t>Source: UN, Roland Berger</a:t>
            </a:r>
          </a:p>
        </p:txBody>
      </p:sp>
      <p:sp>
        <p:nvSpPr>
          <p:cNvPr id="69" name="Subtitle">
            <a:extLst>
              <a:ext uri="{FF2B5EF4-FFF2-40B4-BE49-F238E27FC236}">
                <a16:creationId xmlns:a16="http://schemas.microsoft.com/office/drawing/2014/main" id="{2ECD7FB8-63A4-4867-B8C6-7EC941BEF288}"/>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a:solidFill>
                  <a:schemeClr val="tx2"/>
                </a:solidFill>
                <a:latin typeface="+mn-lt"/>
                <a:sym typeface="+mn-lt"/>
              </a:rPr>
              <a:t>Goals</a:t>
            </a:r>
          </a:p>
        </p:txBody>
      </p:sp>
      <p:sp>
        <p:nvSpPr>
          <p:cNvPr id="107" name="RbNavigator">
            <a:extLst>
              <a:ext uri="{FF2B5EF4-FFF2-40B4-BE49-F238E27FC236}">
                <a16:creationId xmlns:a16="http://schemas.microsoft.com/office/drawing/2014/main" id="{A73EFE3A-1803-4132-B2F5-C58AEB1DEBAC}"/>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A</a:t>
            </a:r>
          </a:p>
        </p:txBody>
      </p:sp>
      <p:sp>
        <p:nvSpPr>
          <p:cNvPr id="108" name="RbSticker">
            <a:extLst>
              <a:ext uri="{FF2B5EF4-FFF2-40B4-BE49-F238E27FC236}">
                <a16:creationId xmlns:a16="http://schemas.microsoft.com/office/drawing/2014/main" id="{113C8EC2-993B-496B-8CC0-0FA719FE9419}"/>
              </a:ext>
            </a:extLst>
          </p:cNvPr>
          <p:cNvSpPr txBox="1"/>
          <p:nvPr/>
        </p:nvSpPr>
        <p:spPr>
          <a:xfrm>
            <a:off x="1081088" y="260349"/>
            <a:ext cx="1604606"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a:solidFill>
                  <a:schemeClr val="accent3"/>
                </a:solidFill>
                <a:latin typeface="+mn-lt"/>
                <a:cs typeface="Arial Narrow" pitchFamily="34" charset="0"/>
              </a:rPr>
              <a:t>Goals and data collected</a:t>
            </a:r>
          </a:p>
        </p:txBody>
      </p:sp>
      <p:sp>
        <p:nvSpPr>
          <p:cNvPr id="109" name="Rectangle 108">
            <a:extLst>
              <a:ext uri="{FF2B5EF4-FFF2-40B4-BE49-F238E27FC236}">
                <a16:creationId xmlns:a16="http://schemas.microsoft.com/office/drawing/2014/main" id="{B88AEB3A-8E3E-4F72-8EE7-A558490D9FB8}"/>
              </a:ext>
            </a:extLst>
          </p:cNvPr>
          <p:cNvSpPr/>
          <p:nvPr/>
        </p:nvSpPr>
        <p:spPr>
          <a:xfrm>
            <a:off x="3484933" y="2857816"/>
            <a:ext cx="5789056" cy="3514122"/>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110" name="Oval 109">
            <a:extLst>
              <a:ext uri="{FF2B5EF4-FFF2-40B4-BE49-F238E27FC236}">
                <a16:creationId xmlns:a16="http://schemas.microsoft.com/office/drawing/2014/main" id="{8B613620-4808-498A-B0D7-7F5FA6902BBB}"/>
              </a:ext>
            </a:extLst>
          </p:cNvPr>
          <p:cNvSpPr>
            <a:spLocks/>
          </p:cNvSpPr>
          <p:nvPr/>
        </p:nvSpPr>
        <p:spPr>
          <a:xfrm>
            <a:off x="8673706" y="2457286"/>
            <a:ext cx="773589" cy="773589"/>
          </a:xfrm>
          <a:prstGeom prst="ellipse">
            <a:avLst/>
          </a:prstGeom>
          <a:solidFill>
            <a:schemeClr val="bg1"/>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112" name="RbLeanShape Arrow Option 1 26">
            <a:extLst>
              <a:ext uri="{FF2B5EF4-FFF2-40B4-BE49-F238E27FC236}">
                <a16:creationId xmlns:a16="http://schemas.microsoft.com/office/drawing/2014/main" id="{84CDA62E-A1DC-492C-A073-4F12FCEC703D}"/>
              </a:ext>
            </a:extLst>
          </p:cNvPr>
          <p:cNvSpPr/>
          <p:nvPr/>
        </p:nvSpPr>
        <p:spPr>
          <a:xfrm>
            <a:off x="775145" y="2568213"/>
            <a:ext cx="3968305" cy="3770635"/>
          </a:xfrm>
          <a:custGeom>
            <a:avLst/>
            <a:gdLst>
              <a:gd name="connsiteX0" fmla="*/ 0 w 635000"/>
              <a:gd name="connsiteY0" fmla="*/ 0 h 476250"/>
              <a:gd name="connsiteX1" fmla="*/ 352839 w 635000"/>
              <a:gd name="connsiteY1" fmla="*/ 0 h 476250"/>
              <a:gd name="connsiteX2" fmla="*/ 635000 w 635000"/>
              <a:gd name="connsiteY2" fmla="*/ 238125 h 476250"/>
              <a:gd name="connsiteX3" fmla="*/ 352839 w 635000"/>
              <a:gd name="connsiteY3" fmla="*/ 476250 h 476250"/>
              <a:gd name="connsiteX4" fmla="*/ 0 w 635000"/>
              <a:gd name="connsiteY4" fmla="*/ 476250 h 476250"/>
              <a:gd name="connsiteX0" fmla="*/ 0 w 627784"/>
              <a:gd name="connsiteY0" fmla="*/ 0 h 476250"/>
              <a:gd name="connsiteX1" fmla="*/ 352839 w 627784"/>
              <a:gd name="connsiteY1" fmla="*/ 0 h 476250"/>
              <a:gd name="connsiteX2" fmla="*/ 627784 w 627784"/>
              <a:gd name="connsiteY2" fmla="*/ 238125 h 476250"/>
              <a:gd name="connsiteX3" fmla="*/ 352839 w 627784"/>
              <a:gd name="connsiteY3" fmla="*/ 476250 h 476250"/>
              <a:gd name="connsiteX4" fmla="*/ 0 w 627784"/>
              <a:gd name="connsiteY4" fmla="*/ 476250 h 476250"/>
              <a:gd name="connsiteX0" fmla="*/ 0 w 620650"/>
              <a:gd name="connsiteY0" fmla="*/ 0 h 476250"/>
              <a:gd name="connsiteX1" fmla="*/ 352839 w 620650"/>
              <a:gd name="connsiteY1" fmla="*/ 0 h 476250"/>
              <a:gd name="connsiteX2" fmla="*/ 620650 w 620650"/>
              <a:gd name="connsiteY2" fmla="*/ 238125 h 476250"/>
              <a:gd name="connsiteX3" fmla="*/ 352839 w 620650"/>
              <a:gd name="connsiteY3" fmla="*/ 476250 h 476250"/>
              <a:gd name="connsiteX4" fmla="*/ 0 w 620650"/>
              <a:gd name="connsiteY4" fmla="*/ 476250 h 476250"/>
              <a:gd name="connsiteX0" fmla="*/ 0 w 613597"/>
              <a:gd name="connsiteY0" fmla="*/ 0 h 476250"/>
              <a:gd name="connsiteX1" fmla="*/ 352839 w 613597"/>
              <a:gd name="connsiteY1" fmla="*/ 0 h 476250"/>
              <a:gd name="connsiteX2" fmla="*/ 613597 w 613597"/>
              <a:gd name="connsiteY2" fmla="*/ 238125 h 476250"/>
              <a:gd name="connsiteX3" fmla="*/ 352839 w 613597"/>
              <a:gd name="connsiteY3" fmla="*/ 476250 h 476250"/>
              <a:gd name="connsiteX4" fmla="*/ 0 w 613597"/>
              <a:gd name="connsiteY4" fmla="*/ 476250 h 476250"/>
              <a:gd name="connsiteX0" fmla="*/ 0 w 606624"/>
              <a:gd name="connsiteY0" fmla="*/ 0 h 476250"/>
              <a:gd name="connsiteX1" fmla="*/ 352839 w 606624"/>
              <a:gd name="connsiteY1" fmla="*/ 0 h 476250"/>
              <a:gd name="connsiteX2" fmla="*/ 606624 w 606624"/>
              <a:gd name="connsiteY2" fmla="*/ 238125 h 476250"/>
              <a:gd name="connsiteX3" fmla="*/ 352839 w 606624"/>
              <a:gd name="connsiteY3" fmla="*/ 476250 h 476250"/>
              <a:gd name="connsiteX4" fmla="*/ 0 w 606624"/>
              <a:gd name="connsiteY4" fmla="*/ 476250 h 476250"/>
              <a:gd name="connsiteX0" fmla="*/ 0 w 599731"/>
              <a:gd name="connsiteY0" fmla="*/ 0 h 476250"/>
              <a:gd name="connsiteX1" fmla="*/ 352839 w 599731"/>
              <a:gd name="connsiteY1" fmla="*/ 0 h 476250"/>
              <a:gd name="connsiteX2" fmla="*/ 599731 w 599731"/>
              <a:gd name="connsiteY2" fmla="*/ 238125 h 476250"/>
              <a:gd name="connsiteX3" fmla="*/ 352839 w 599731"/>
              <a:gd name="connsiteY3" fmla="*/ 476250 h 476250"/>
              <a:gd name="connsiteX4" fmla="*/ 0 w 599731"/>
              <a:gd name="connsiteY4" fmla="*/ 476250 h 476250"/>
              <a:gd name="connsiteX0" fmla="*/ 0 w 592916"/>
              <a:gd name="connsiteY0" fmla="*/ 0 h 476250"/>
              <a:gd name="connsiteX1" fmla="*/ 352839 w 592916"/>
              <a:gd name="connsiteY1" fmla="*/ 0 h 476250"/>
              <a:gd name="connsiteX2" fmla="*/ 592916 w 592916"/>
              <a:gd name="connsiteY2" fmla="*/ 238125 h 476250"/>
              <a:gd name="connsiteX3" fmla="*/ 352839 w 592916"/>
              <a:gd name="connsiteY3" fmla="*/ 476250 h 476250"/>
              <a:gd name="connsiteX4" fmla="*/ 0 w 592916"/>
              <a:gd name="connsiteY4" fmla="*/ 476250 h 476250"/>
              <a:gd name="connsiteX0" fmla="*/ 0 w 586178"/>
              <a:gd name="connsiteY0" fmla="*/ 0 h 476250"/>
              <a:gd name="connsiteX1" fmla="*/ 352839 w 586178"/>
              <a:gd name="connsiteY1" fmla="*/ 0 h 476250"/>
              <a:gd name="connsiteX2" fmla="*/ 586178 w 586178"/>
              <a:gd name="connsiteY2" fmla="*/ 238125 h 476250"/>
              <a:gd name="connsiteX3" fmla="*/ 352839 w 586178"/>
              <a:gd name="connsiteY3" fmla="*/ 476250 h 476250"/>
              <a:gd name="connsiteX4" fmla="*/ 0 w 586178"/>
              <a:gd name="connsiteY4" fmla="*/ 476250 h 476250"/>
              <a:gd name="connsiteX0" fmla="*/ 0 w 579517"/>
              <a:gd name="connsiteY0" fmla="*/ 0 h 476250"/>
              <a:gd name="connsiteX1" fmla="*/ 352839 w 579517"/>
              <a:gd name="connsiteY1" fmla="*/ 0 h 476250"/>
              <a:gd name="connsiteX2" fmla="*/ 579517 w 579517"/>
              <a:gd name="connsiteY2" fmla="*/ 238125 h 476250"/>
              <a:gd name="connsiteX3" fmla="*/ 352839 w 579517"/>
              <a:gd name="connsiteY3" fmla="*/ 476250 h 476250"/>
              <a:gd name="connsiteX4" fmla="*/ 0 w 579517"/>
              <a:gd name="connsiteY4" fmla="*/ 476250 h 476250"/>
              <a:gd name="connsiteX0" fmla="*/ 0 w 572932"/>
              <a:gd name="connsiteY0" fmla="*/ 0 h 476250"/>
              <a:gd name="connsiteX1" fmla="*/ 352839 w 572932"/>
              <a:gd name="connsiteY1" fmla="*/ 0 h 476250"/>
              <a:gd name="connsiteX2" fmla="*/ 572932 w 572932"/>
              <a:gd name="connsiteY2" fmla="*/ 238125 h 476250"/>
              <a:gd name="connsiteX3" fmla="*/ 352839 w 572932"/>
              <a:gd name="connsiteY3" fmla="*/ 476250 h 476250"/>
              <a:gd name="connsiteX4" fmla="*/ 0 w 572932"/>
              <a:gd name="connsiteY4" fmla="*/ 476250 h 476250"/>
              <a:gd name="connsiteX0" fmla="*/ 0 w 566421"/>
              <a:gd name="connsiteY0" fmla="*/ 0 h 476250"/>
              <a:gd name="connsiteX1" fmla="*/ 352839 w 566421"/>
              <a:gd name="connsiteY1" fmla="*/ 0 h 476250"/>
              <a:gd name="connsiteX2" fmla="*/ 566421 w 566421"/>
              <a:gd name="connsiteY2" fmla="*/ 238125 h 476250"/>
              <a:gd name="connsiteX3" fmla="*/ 352839 w 566421"/>
              <a:gd name="connsiteY3" fmla="*/ 476250 h 476250"/>
              <a:gd name="connsiteX4" fmla="*/ 0 w 566421"/>
              <a:gd name="connsiteY4" fmla="*/ 476250 h 476250"/>
              <a:gd name="connsiteX0" fmla="*/ 0 w 559984"/>
              <a:gd name="connsiteY0" fmla="*/ 0 h 476250"/>
              <a:gd name="connsiteX1" fmla="*/ 352839 w 559984"/>
              <a:gd name="connsiteY1" fmla="*/ 0 h 476250"/>
              <a:gd name="connsiteX2" fmla="*/ 559984 w 559984"/>
              <a:gd name="connsiteY2" fmla="*/ 238125 h 476250"/>
              <a:gd name="connsiteX3" fmla="*/ 352839 w 559984"/>
              <a:gd name="connsiteY3" fmla="*/ 476250 h 476250"/>
              <a:gd name="connsiteX4" fmla="*/ 0 w 559984"/>
              <a:gd name="connsiteY4" fmla="*/ 476250 h 476250"/>
              <a:gd name="connsiteX0" fmla="*/ 0 w 553621"/>
              <a:gd name="connsiteY0" fmla="*/ 0 h 476250"/>
              <a:gd name="connsiteX1" fmla="*/ 352839 w 553621"/>
              <a:gd name="connsiteY1" fmla="*/ 0 h 476250"/>
              <a:gd name="connsiteX2" fmla="*/ 553621 w 553621"/>
              <a:gd name="connsiteY2" fmla="*/ 238125 h 476250"/>
              <a:gd name="connsiteX3" fmla="*/ 352839 w 553621"/>
              <a:gd name="connsiteY3" fmla="*/ 476250 h 476250"/>
              <a:gd name="connsiteX4" fmla="*/ 0 w 553621"/>
              <a:gd name="connsiteY4" fmla="*/ 476250 h 476250"/>
              <a:gd name="connsiteX0" fmla="*/ 0 w 547330"/>
              <a:gd name="connsiteY0" fmla="*/ 0 h 476250"/>
              <a:gd name="connsiteX1" fmla="*/ 352839 w 547330"/>
              <a:gd name="connsiteY1" fmla="*/ 0 h 476250"/>
              <a:gd name="connsiteX2" fmla="*/ 547330 w 547330"/>
              <a:gd name="connsiteY2" fmla="*/ 238125 h 476250"/>
              <a:gd name="connsiteX3" fmla="*/ 352839 w 547330"/>
              <a:gd name="connsiteY3" fmla="*/ 476250 h 476250"/>
              <a:gd name="connsiteX4" fmla="*/ 0 w 547330"/>
              <a:gd name="connsiteY4" fmla="*/ 476250 h 476250"/>
              <a:gd name="connsiteX0" fmla="*/ 0 w 541110"/>
              <a:gd name="connsiteY0" fmla="*/ 0 h 476250"/>
              <a:gd name="connsiteX1" fmla="*/ 352839 w 541110"/>
              <a:gd name="connsiteY1" fmla="*/ 0 h 476250"/>
              <a:gd name="connsiteX2" fmla="*/ 541110 w 541110"/>
              <a:gd name="connsiteY2" fmla="*/ 238125 h 476250"/>
              <a:gd name="connsiteX3" fmla="*/ 352839 w 541110"/>
              <a:gd name="connsiteY3" fmla="*/ 476250 h 476250"/>
              <a:gd name="connsiteX4" fmla="*/ 0 w 541110"/>
              <a:gd name="connsiteY4" fmla="*/ 476250 h 476250"/>
              <a:gd name="connsiteX0" fmla="*/ 0 w 534961"/>
              <a:gd name="connsiteY0" fmla="*/ 0 h 476250"/>
              <a:gd name="connsiteX1" fmla="*/ 352839 w 534961"/>
              <a:gd name="connsiteY1" fmla="*/ 0 h 476250"/>
              <a:gd name="connsiteX2" fmla="*/ 534961 w 534961"/>
              <a:gd name="connsiteY2" fmla="*/ 238125 h 476250"/>
              <a:gd name="connsiteX3" fmla="*/ 352839 w 534961"/>
              <a:gd name="connsiteY3" fmla="*/ 476250 h 476250"/>
              <a:gd name="connsiteX4" fmla="*/ 0 w 534961"/>
              <a:gd name="connsiteY4" fmla="*/ 476250 h 476250"/>
              <a:gd name="connsiteX0" fmla="*/ 0 w 528882"/>
              <a:gd name="connsiteY0" fmla="*/ 0 h 476250"/>
              <a:gd name="connsiteX1" fmla="*/ 352839 w 528882"/>
              <a:gd name="connsiteY1" fmla="*/ 0 h 476250"/>
              <a:gd name="connsiteX2" fmla="*/ 528882 w 528882"/>
              <a:gd name="connsiteY2" fmla="*/ 238125 h 476250"/>
              <a:gd name="connsiteX3" fmla="*/ 352839 w 528882"/>
              <a:gd name="connsiteY3" fmla="*/ 476250 h 476250"/>
              <a:gd name="connsiteX4" fmla="*/ 0 w 528882"/>
              <a:gd name="connsiteY4" fmla="*/ 476250 h 476250"/>
              <a:gd name="connsiteX0" fmla="*/ 0 w 522872"/>
              <a:gd name="connsiteY0" fmla="*/ 0 h 476250"/>
              <a:gd name="connsiteX1" fmla="*/ 352839 w 522872"/>
              <a:gd name="connsiteY1" fmla="*/ 0 h 476250"/>
              <a:gd name="connsiteX2" fmla="*/ 522872 w 522872"/>
              <a:gd name="connsiteY2" fmla="*/ 238125 h 476250"/>
              <a:gd name="connsiteX3" fmla="*/ 352839 w 522872"/>
              <a:gd name="connsiteY3" fmla="*/ 476250 h 476250"/>
              <a:gd name="connsiteX4" fmla="*/ 0 w 522872"/>
              <a:gd name="connsiteY4" fmla="*/ 476250 h 476250"/>
              <a:gd name="connsiteX0" fmla="*/ 0 w 516930"/>
              <a:gd name="connsiteY0" fmla="*/ 0 h 476250"/>
              <a:gd name="connsiteX1" fmla="*/ 352839 w 516930"/>
              <a:gd name="connsiteY1" fmla="*/ 0 h 476250"/>
              <a:gd name="connsiteX2" fmla="*/ 516930 w 516930"/>
              <a:gd name="connsiteY2" fmla="*/ 238125 h 476250"/>
              <a:gd name="connsiteX3" fmla="*/ 352839 w 516930"/>
              <a:gd name="connsiteY3" fmla="*/ 476250 h 476250"/>
              <a:gd name="connsiteX4" fmla="*/ 0 w 516930"/>
              <a:gd name="connsiteY4" fmla="*/ 476250 h 476250"/>
              <a:gd name="connsiteX0" fmla="*/ 0 w 511056"/>
              <a:gd name="connsiteY0" fmla="*/ 0 h 476250"/>
              <a:gd name="connsiteX1" fmla="*/ 352839 w 511056"/>
              <a:gd name="connsiteY1" fmla="*/ 0 h 476250"/>
              <a:gd name="connsiteX2" fmla="*/ 511056 w 511056"/>
              <a:gd name="connsiteY2" fmla="*/ 238125 h 476250"/>
              <a:gd name="connsiteX3" fmla="*/ 352839 w 511056"/>
              <a:gd name="connsiteY3" fmla="*/ 476250 h 476250"/>
              <a:gd name="connsiteX4" fmla="*/ 0 w 511056"/>
              <a:gd name="connsiteY4" fmla="*/ 476250 h 476250"/>
              <a:gd name="connsiteX0" fmla="*/ 0 w 505249"/>
              <a:gd name="connsiteY0" fmla="*/ 0 h 476250"/>
              <a:gd name="connsiteX1" fmla="*/ 352839 w 505249"/>
              <a:gd name="connsiteY1" fmla="*/ 0 h 476250"/>
              <a:gd name="connsiteX2" fmla="*/ 505249 w 505249"/>
              <a:gd name="connsiteY2" fmla="*/ 238125 h 476250"/>
              <a:gd name="connsiteX3" fmla="*/ 352839 w 505249"/>
              <a:gd name="connsiteY3" fmla="*/ 476250 h 476250"/>
              <a:gd name="connsiteX4" fmla="*/ 0 w 505249"/>
              <a:gd name="connsiteY4" fmla="*/ 476250 h 476250"/>
              <a:gd name="connsiteX0" fmla="*/ 0 w 499508"/>
              <a:gd name="connsiteY0" fmla="*/ 0 h 476250"/>
              <a:gd name="connsiteX1" fmla="*/ 352839 w 499508"/>
              <a:gd name="connsiteY1" fmla="*/ 0 h 476250"/>
              <a:gd name="connsiteX2" fmla="*/ 499508 w 499508"/>
              <a:gd name="connsiteY2" fmla="*/ 238125 h 476250"/>
              <a:gd name="connsiteX3" fmla="*/ 352839 w 499508"/>
              <a:gd name="connsiteY3" fmla="*/ 476250 h 476250"/>
              <a:gd name="connsiteX4" fmla="*/ 0 w 499508"/>
              <a:gd name="connsiteY4" fmla="*/ 476250 h 476250"/>
              <a:gd name="connsiteX0" fmla="*/ 0 w 493832"/>
              <a:gd name="connsiteY0" fmla="*/ 0 h 476250"/>
              <a:gd name="connsiteX1" fmla="*/ 352839 w 493832"/>
              <a:gd name="connsiteY1" fmla="*/ 0 h 476250"/>
              <a:gd name="connsiteX2" fmla="*/ 493832 w 493832"/>
              <a:gd name="connsiteY2" fmla="*/ 238125 h 476250"/>
              <a:gd name="connsiteX3" fmla="*/ 352839 w 493832"/>
              <a:gd name="connsiteY3" fmla="*/ 476250 h 476250"/>
              <a:gd name="connsiteX4" fmla="*/ 0 w 493832"/>
              <a:gd name="connsiteY4" fmla="*/ 476250 h 476250"/>
              <a:gd name="connsiteX0" fmla="*/ 0 w 488220"/>
              <a:gd name="connsiteY0" fmla="*/ 0 h 476250"/>
              <a:gd name="connsiteX1" fmla="*/ 352839 w 488220"/>
              <a:gd name="connsiteY1" fmla="*/ 0 h 476250"/>
              <a:gd name="connsiteX2" fmla="*/ 488220 w 488220"/>
              <a:gd name="connsiteY2" fmla="*/ 238125 h 476250"/>
              <a:gd name="connsiteX3" fmla="*/ 352839 w 488220"/>
              <a:gd name="connsiteY3" fmla="*/ 476250 h 476250"/>
              <a:gd name="connsiteX4" fmla="*/ 0 w 488220"/>
              <a:gd name="connsiteY4" fmla="*/ 476250 h 476250"/>
              <a:gd name="connsiteX0" fmla="*/ 0 w 482672"/>
              <a:gd name="connsiteY0" fmla="*/ 0 h 476250"/>
              <a:gd name="connsiteX1" fmla="*/ 352839 w 482672"/>
              <a:gd name="connsiteY1" fmla="*/ 0 h 476250"/>
              <a:gd name="connsiteX2" fmla="*/ 482672 w 482672"/>
              <a:gd name="connsiteY2" fmla="*/ 238125 h 476250"/>
              <a:gd name="connsiteX3" fmla="*/ 352839 w 482672"/>
              <a:gd name="connsiteY3" fmla="*/ 476250 h 476250"/>
              <a:gd name="connsiteX4" fmla="*/ 0 w 482672"/>
              <a:gd name="connsiteY4" fmla="*/ 476250 h 476250"/>
              <a:gd name="connsiteX0" fmla="*/ 0 w 477187"/>
              <a:gd name="connsiteY0" fmla="*/ 0 h 476250"/>
              <a:gd name="connsiteX1" fmla="*/ 352839 w 477187"/>
              <a:gd name="connsiteY1" fmla="*/ 0 h 476250"/>
              <a:gd name="connsiteX2" fmla="*/ 477187 w 477187"/>
              <a:gd name="connsiteY2" fmla="*/ 238125 h 476250"/>
              <a:gd name="connsiteX3" fmla="*/ 352839 w 477187"/>
              <a:gd name="connsiteY3" fmla="*/ 476250 h 476250"/>
              <a:gd name="connsiteX4" fmla="*/ 0 w 477187"/>
              <a:gd name="connsiteY4" fmla="*/ 476250 h 476250"/>
              <a:gd name="connsiteX0" fmla="*/ 0 w 471764"/>
              <a:gd name="connsiteY0" fmla="*/ 0 h 476250"/>
              <a:gd name="connsiteX1" fmla="*/ 352839 w 471764"/>
              <a:gd name="connsiteY1" fmla="*/ 0 h 476250"/>
              <a:gd name="connsiteX2" fmla="*/ 471764 w 471764"/>
              <a:gd name="connsiteY2" fmla="*/ 238125 h 476250"/>
              <a:gd name="connsiteX3" fmla="*/ 352839 w 471764"/>
              <a:gd name="connsiteY3" fmla="*/ 476250 h 476250"/>
              <a:gd name="connsiteX4" fmla="*/ 0 w 471764"/>
              <a:gd name="connsiteY4" fmla="*/ 476250 h 476250"/>
              <a:gd name="connsiteX0" fmla="*/ 0 w 466403"/>
              <a:gd name="connsiteY0" fmla="*/ 0 h 476250"/>
              <a:gd name="connsiteX1" fmla="*/ 352839 w 466403"/>
              <a:gd name="connsiteY1" fmla="*/ 0 h 476250"/>
              <a:gd name="connsiteX2" fmla="*/ 466403 w 466403"/>
              <a:gd name="connsiteY2" fmla="*/ 238125 h 476250"/>
              <a:gd name="connsiteX3" fmla="*/ 352839 w 466403"/>
              <a:gd name="connsiteY3" fmla="*/ 476250 h 476250"/>
              <a:gd name="connsiteX4" fmla="*/ 0 w 466403"/>
              <a:gd name="connsiteY4" fmla="*/ 476250 h 476250"/>
              <a:gd name="connsiteX0" fmla="*/ 0 w 461103"/>
              <a:gd name="connsiteY0" fmla="*/ 0 h 476250"/>
              <a:gd name="connsiteX1" fmla="*/ 352839 w 461103"/>
              <a:gd name="connsiteY1" fmla="*/ 0 h 476250"/>
              <a:gd name="connsiteX2" fmla="*/ 461103 w 461103"/>
              <a:gd name="connsiteY2" fmla="*/ 238125 h 476250"/>
              <a:gd name="connsiteX3" fmla="*/ 352839 w 461103"/>
              <a:gd name="connsiteY3" fmla="*/ 476250 h 476250"/>
              <a:gd name="connsiteX4" fmla="*/ 0 w 461103"/>
              <a:gd name="connsiteY4" fmla="*/ 476250 h 476250"/>
              <a:gd name="connsiteX0" fmla="*/ 0 w 455863"/>
              <a:gd name="connsiteY0" fmla="*/ 0 h 476250"/>
              <a:gd name="connsiteX1" fmla="*/ 352839 w 455863"/>
              <a:gd name="connsiteY1" fmla="*/ 0 h 476250"/>
              <a:gd name="connsiteX2" fmla="*/ 455863 w 455863"/>
              <a:gd name="connsiteY2" fmla="*/ 238125 h 476250"/>
              <a:gd name="connsiteX3" fmla="*/ 352839 w 455863"/>
              <a:gd name="connsiteY3" fmla="*/ 476250 h 476250"/>
              <a:gd name="connsiteX4" fmla="*/ 0 w 455863"/>
              <a:gd name="connsiteY4" fmla="*/ 476250 h 476250"/>
              <a:gd name="connsiteX0" fmla="*/ 0 w 450683"/>
              <a:gd name="connsiteY0" fmla="*/ 0 h 476250"/>
              <a:gd name="connsiteX1" fmla="*/ 352839 w 450683"/>
              <a:gd name="connsiteY1" fmla="*/ 0 h 476250"/>
              <a:gd name="connsiteX2" fmla="*/ 450683 w 450683"/>
              <a:gd name="connsiteY2" fmla="*/ 238125 h 476250"/>
              <a:gd name="connsiteX3" fmla="*/ 352839 w 450683"/>
              <a:gd name="connsiteY3" fmla="*/ 476250 h 476250"/>
              <a:gd name="connsiteX4" fmla="*/ 0 w 450683"/>
              <a:gd name="connsiteY4" fmla="*/ 476250 h 476250"/>
              <a:gd name="connsiteX0" fmla="*/ 0 w 445562"/>
              <a:gd name="connsiteY0" fmla="*/ 0 h 476250"/>
              <a:gd name="connsiteX1" fmla="*/ 352839 w 445562"/>
              <a:gd name="connsiteY1" fmla="*/ 0 h 476250"/>
              <a:gd name="connsiteX2" fmla="*/ 445562 w 445562"/>
              <a:gd name="connsiteY2" fmla="*/ 238125 h 476250"/>
              <a:gd name="connsiteX3" fmla="*/ 352839 w 445562"/>
              <a:gd name="connsiteY3" fmla="*/ 476250 h 476250"/>
              <a:gd name="connsiteX4" fmla="*/ 0 w 445562"/>
              <a:gd name="connsiteY4" fmla="*/ 476250 h 476250"/>
              <a:gd name="connsiteX0" fmla="*/ 0 w 440499"/>
              <a:gd name="connsiteY0" fmla="*/ 0 h 476250"/>
              <a:gd name="connsiteX1" fmla="*/ 352839 w 440499"/>
              <a:gd name="connsiteY1" fmla="*/ 0 h 476250"/>
              <a:gd name="connsiteX2" fmla="*/ 440499 w 440499"/>
              <a:gd name="connsiteY2" fmla="*/ 238125 h 476250"/>
              <a:gd name="connsiteX3" fmla="*/ 352839 w 440499"/>
              <a:gd name="connsiteY3" fmla="*/ 476250 h 476250"/>
              <a:gd name="connsiteX4" fmla="*/ 0 w 440499"/>
              <a:gd name="connsiteY4" fmla="*/ 476250 h 476250"/>
              <a:gd name="connsiteX0" fmla="*/ 0 w 435493"/>
              <a:gd name="connsiteY0" fmla="*/ 0 h 476250"/>
              <a:gd name="connsiteX1" fmla="*/ 352839 w 435493"/>
              <a:gd name="connsiteY1" fmla="*/ 0 h 476250"/>
              <a:gd name="connsiteX2" fmla="*/ 435493 w 435493"/>
              <a:gd name="connsiteY2" fmla="*/ 238125 h 476250"/>
              <a:gd name="connsiteX3" fmla="*/ 352839 w 435493"/>
              <a:gd name="connsiteY3" fmla="*/ 476250 h 476250"/>
              <a:gd name="connsiteX4" fmla="*/ 0 w 435493"/>
              <a:gd name="connsiteY4" fmla="*/ 476250 h 476250"/>
              <a:gd name="connsiteX0" fmla="*/ 0 w 430544"/>
              <a:gd name="connsiteY0" fmla="*/ 0 h 476250"/>
              <a:gd name="connsiteX1" fmla="*/ 352839 w 430544"/>
              <a:gd name="connsiteY1" fmla="*/ 0 h 476250"/>
              <a:gd name="connsiteX2" fmla="*/ 430544 w 430544"/>
              <a:gd name="connsiteY2" fmla="*/ 238125 h 476250"/>
              <a:gd name="connsiteX3" fmla="*/ 352839 w 430544"/>
              <a:gd name="connsiteY3" fmla="*/ 476250 h 476250"/>
              <a:gd name="connsiteX4" fmla="*/ 0 w 430544"/>
              <a:gd name="connsiteY4" fmla="*/ 476250 h 476250"/>
              <a:gd name="connsiteX0" fmla="*/ 0 w 425651"/>
              <a:gd name="connsiteY0" fmla="*/ 0 h 476250"/>
              <a:gd name="connsiteX1" fmla="*/ 352839 w 425651"/>
              <a:gd name="connsiteY1" fmla="*/ 0 h 476250"/>
              <a:gd name="connsiteX2" fmla="*/ 425651 w 425651"/>
              <a:gd name="connsiteY2" fmla="*/ 238125 h 476250"/>
              <a:gd name="connsiteX3" fmla="*/ 352839 w 425651"/>
              <a:gd name="connsiteY3" fmla="*/ 476250 h 476250"/>
              <a:gd name="connsiteX4" fmla="*/ 0 w 425651"/>
              <a:gd name="connsiteY4" fmla="*/ 476250 h 476250"/>
              <a:gd name="connsiteX0" fmla="*/ 0 w 420814"/>
              <a:gd name="connsiteY0" fmla="*/ 0 h 476250"/>
              <a:gd name="connsiteX1" fmla="*/ 352839 w 420814"/>
              <a:gd name="connsiteY1" fmla="*/ 0 h 476250"/>
              <a:gd name="connsiteX2" fmla="*/ 420814 w 420814"/>
              <a:gd name="connsiteY2" fmla="*/ 238125 h 476250"/>
              <a:gd name="connsiteX3" fmla="*/ 352839 w 420814"/>
              <a:gd name="connsiteY3" fmla="*/ 476250 h 476250"/>
              <a:gd name="connsiteX4" fmla="*/ 0 w 420814"/>
              <a:gd name="connsiteY4" fmla="*/ 476250 h 476250"/>
              <a:gd name="connsiteX0" fmla="*/ 0 w 416032"/>
              <a:gd name="connsiteY0" fmla="*/ 0 h 476250"/>
              <a:gd name="connsiteX1" fmla="*/ 352839 w 416032"/>
              <a:gd name="connsiteY1" fmla="*/ 0 h 476250"/>
              <a:gd name="connsiteX2" fmla="*/ 416032 w 416032"/>
              <a:gd name="connsiteY2" fmla="*/ 238125 h 476250"/>
              <a:gd name="connsiteX3" fmla="*/ 352839 w 416032"/>
              <a:gd name="connsiteY3" fmla="*/ 476250 h 476250"/>
              <a:gd name="connsiteX4" fmla="*/ 0 w 416032"/>
              <a:gd name="connsiteY4" fmla="*/ 476250 h 476250"/>
              <a:gd name="connsiteX0" fmla="*/ 0 w 411304"/>
              <a:gd name="connsiteY0" fmla="*/ 0 h 476250"/>
              <a:gd name="connsiteX1" fmla="*/ 352839 w 411304"/>
              <a:gd name="connsiteY1" fmla="*/ 0 h 476250"/>
              <a:gd name="connsiteX2" fmla="*/ 411304 w 411304"/>
              <a:gd name="connsiteY2" fmla="*/ 238125 h 476250"/>
              <a:gd name="connsiteX3" fmla="*/ 352839 w 411304"/>
              <a:gd name="connsiteY3" fmla="*/ 476250 h 476250"/>
              <a:gd name="connsiteX4" fmla="*/ 0 w 411304"/>
              <a:gd name="connsiteY4" fmla="*/ 476250 h 476250"/>
              <a:gd name="connsiteX0" fmla="*/ 0 w 406630"/>
              <a:gd name="connsiteY0" fmla="*/ 0 h 476250"/>
              <a:gd name="connsiteX1" fmla="*/ 352839 w 406630"/>
              <a:gd name="connsiteY1" fmla="*/ 0 h 476250"/>
              <a:gd name="connsiteX2" fmla="*/ 406630 w 406630"/>
              <a:gd name="connsiteY2" fmla="*/ 238125 h 476250"/>
              <a:gd name="connsiteX3" fmla="*/ 352839 w 406630"/>
              <a:gd name="connsiteY3" fmla="*/ 476250 h 476250"/>
              <a:gd name="connsiteX4" fmla="*/ 0 w 406630"/>
              <a:gd name="connsiteY4" fmla="*/ 476250 h 476250"/>
              <a:gd name="connsiteX0" fmla="*/ 0 w 402009"/>
              <a:gd name="connsiteY0" fmla="*/ 0 h 476250"/>
              <a:gd name="connsiteX1" fmla="*/ 352839 w 402009"/>
              <a:gd name="connsiteY1" fmla="*/ 0 h 476250"/>
              <a:gd name="connsiteX2" fmla="*/ 402009 w 402009"/>
              <a:gd name="connsiteY2" fmla="*/ 238125 h 476250"/>
              <a:gd name="connsiteX3" fmla="*/ 352839 w 402009"/>
              <a:gd name="connsiteY3" fmla="*/ 476250 h 476250"/>
              <a:gd name="connsiteX4" fmla="*/ 0 w 402009"/>
              <a:gd name="connsiteY4" fmla="*/ 476250 h 476250"/>
              <a:gd name="connsiteX0" fmla="*/ 0 w 397441"/>
              <a:gd name="connsiteY0" fmla="*/ 0 h 476250"/>
              <a:gd name="connsiteX1" fmla="*/ 352839 w 397441"/>
              <a:gd name="connsiteY1" fmla="*/ 0 h 476250"/>
              <a:gd name="connsiteX2" fmla="*/ 397441 w 397441"/>
              <a:gd name="connsiteY2" fmla="*/ 238125 h 476250"/>
              <a:gd name="connsiteX3" fmla="*/ 352839 w 397441"/>
              <a:gd name="connsiteY3" fmla="*/ 476250 h 476250"/>
              <a:gd name="connsiteX4" fmla="*/ 0 w 397441"/>
              <a:gd name="connsiteY4" fmla="*/ 476250 h 476250"/>
              <a:gd name="connsiteX0" fmla="*/ 0 w 389696"/>
              <a:gd name="connsiteY0" fmla="*/ 0 h 476250"/>
              <a:gd name="connsiteX1" fmla="*/ 352839 w 389696"/>
              <a:gd name="connsiteY1" fmla="*/ 0 h 476250"/>
              <a:gd name="connsiteX2" fmla="*/ 389696 w 389696"/>
              <a:gd name="connsiteY2" fmla="*/ 238125 h 476250"/>
              <a:gd name="connsiteX3" fmla="*/ 352839 w 389696"/>
              <a:gd name="connsiteY3" fmla="*/ 476250 h 476250"/>
              <a:gd name="connsiteX4" fmla="*/ 0 w 389696"/>
              <a:gd name="connsiteY4" fmla="*/ 476250 h 476250"/>
              <a:gd name="connsiteX0" fmla="*/ 0 w 397290"/>
              <a:gd name="connsiteY0" fmla="*/ 0 h 476250"/>
              <a:gd name="connsiteX1" fmla="*/ 352839 w 397290"/>
              <a:gd name="connsiteY1" fmla="*/ 0 h 476250"/>
              <a:gd name="connsiteX2" fmla="*/ 397290 w 397290"/>
              <a:gd name="connsiteY2" fmla="*/ 238125 h 476250"/>
              <a:gd name="connsiteX3" fmla="*/ 352839 w 397290"/>
              <a:gd name="connsiteY3" fmla="*/ 476250 h 476250"/>
              <a:gd name="connsiteX4" fmla="*/ 0 w 397290"/>
              <a:gd name="connsiteY4" fmla="*/ 476250 h 476250"/>
              <a:gd name="connsiteX0" fmla="*/ 0 w 405032"/>
              <a:gd name="connsiteY0" fmla="*/ 0 h 476250"/>
              <a:gd name="connsiteX1" fmla="*/ 352839 w 405032"/>
              <a:gd name="connsiteY1" fmla="*/ 0 h 476250"/>
              <a:gd name="connsiteX2" fmla="*/ 405032 w 405032"/>
              <a:gd name="connsiteY2" fmla="*/ 238125 h 476250"/>
              <a:gd name="connsiteX3" fmla="*/ 352839 w 405032"/>
              <a:gd name="connsiteY3" fmla="*/ 476250 h 476250"/>
              <a:gd name="connsiteX4" fmla="*/ 0 w 405032"/>
              <a:gd name="connsiteY4" fmla="*/ 476250 h 476250"/>
              <a:gd name="connsiteX0" fmla="*/ 0 w 412924"/>
              <a:gd name="connsiteY0" fmla="*/ 0 h 476250"/>
              <a:gd name="connsiteX1" fmla="*/ 352839 w 412924"/>
              <a:gd name="connsiteY1" fmla="*/ 0 h 476250"/>
              <a:gd name="connsiteX2" fmla="*/ 412924 w 412924"/>
              <a:gd name="connsiteY2" fmla="*/ 238125 h 476250"/>
              <a:gd name="connsiteX3" fmla="*/ 352839 w 412924"/>
              <a:gd name="connsiteY3" fmla="*/ 476250 h 476250"/>
              <a:gd name="connsiteX4" fmla="*/ 0 w 412924"/>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924" h="476250">
                <a:moveTo>
                  <a:pt x="0" y="0"/>
                </a:moveTo>
                <a:lnTo>
                  <a:pt x="352839" y="0"/>
                </a:lnTo>
                <a:lnTo>
                  <a:pt x="412924" y="238125"/>
                </a:lnTo>
                <a:lnTo>
                  <a:pt x="352839" y="476250"/>
                </a:lnTo>
                <a:lnTo>
                  <a:pt x="0" y="476250"/>
                </a:lnTo>
              </a:path>
            </a:pathLst>
          </a:custGeom>
          <a:solidFill>
            <a:schemeClr val="bg1"/>
          </a:solidFill>
          <a:ln w="222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endParaRPr lang="en-US" dirty="0"/>
          </a:p>
        </p:txBody>
      </p:sp>
      <p:sp>
        <p:nvSpPr>
          <p:cNvPr id="113" name="RBContent4">
            <a:extLst>
              <a:ext uri="{FF2B5EF4-FFF2-40B4-BE49-F238E27FC236}">
                <a16:creationId xmlns:a16="http://schemas.microsoft.com/office/drawing/2014/main" id="{64882E1F-36C1-40C9-81D5-D143A9884ED6}"/>
              </a:ext>
            </a:extLst>
          </p:cNvPr>
          <p:cNvSpPr txBox="1">
            <a:spLocks/>
          </p:cNvSpPr>
          <p:nvPr/>
        </p:nvSpPr>
        <p:spPr>
          <a:xfrm>
            <a:off x="5349249" y="2519770"/>
            <a:ext cx="3295882" cy="335733"/>
          </a:xfrm>
          <a:prstGeom prst="rect">
            <a:avLst/>
          </a:prstGeom>
          <a:noFill/>
          <a:ln w="9525">
            <a:noFill/>
          </a:ln>
        </p:spPr>
        <p:txBody>
          <a:bodyPr vert="horz" wrap="square" lIns="0" tIns="0" rIns="0" bIns="71882" rtlCol="0">
            <a:spAutoFit/>
          </a:bodyPr>
          <a:lstStyle/>
          <a:p>
            <a:pPr algn="r">
              <a:lnSpc>
                <a:spcPct val="90000"/>
              </a:lnSpc>
              <a:spcBef>
                <a:spcPts val="1800"/>
              </a:spcBef>
              <a:buSzPct val="100000"/>
            </a:pPr>
            <a:r>
              <a:rPr lang="en-US" sz="1900" dirty="0">
                <a:solidFill>
                  <a:schemeClr val="accent3"/>
                </a:solidFill>
                <a:latin typeface="+mn-lt"/>
                <a:sym typeface="+mn-lt"/>
              </a:rPr>
              <a:t>Key research questions</a:t>
            </a:r>
          </a:p>
        </p:txBody>
      </p:sp>
      <p:sp>
        <p:nvSpPr>
          <p:cNvPr id="114" name="RBContent4">
            <a:extLst>
              <a:ext uri="{FF2B5EF4-FFF2-40B4-BE49-F238E27FC236}">
                <a16:creationId xmlns:a16="http://schemas.microsoft.com/office/drawing/2014/main" id="{DDBCFE75-BBCE-4F75-A86B-50338D74EF4B}"/>
              </a:ext>
            </a:extLst>
          </p:cNvPr>
          <p:cNvSpPr txBox="1">
            <a:spLocks/>
          </p:cNvSpPr>
          <p:nvPr/>
        </p:nvSpPr>
        <p:spPr>
          <a:xfrm>
            <a:off x="923925" y="3175431"/>
            <a:ext cx="3138532" cy="789447"/>
          </a:xfrm>
          <a:prstGeom prst="rect">
            <a:avLst/>
          </a:prstGeom>
          <a:noFill/>
          <a:ln w="9525">
            <a:noFill/>
          </a:ln>
        </p:spPr>
        <p:txBody>
          <a:bodyPr vert="horz" wrap="square" lIns="0" tIns="0" rIns="0" bIns="0" rtlCol="0">
            <a:spAutoFit/>
          </a:bodyPr>
          <a:lstStyle/>
          <a:p>
            <a:pPr marL="0" lvl="1">
              <a:lnSpc>
                <a:spcPct val="90000"/>
              </a:lnSpc>
              <a:spcBef>
                <a:spcPts val="800"/>
              </a:spcBef>
              <a:buSzPct val="100000"/>
            </a:pPr>
            <a:r>
              <a:rPr lang="en-US" sz="1900" noProof="1">
                <a:solidFill>
                  <a:schemeClr val="accent6"/>
                </a:solidFill>
                <a:latin typeface="+mn-lt"/>
                <a:sym typeface="+mn-lt"/>
              </a:rPr>
              <a:t>Topic: </a:t>
            </a:r>
            <a:r>
              <a:rPr lang="en-US" sz="1900" b="0" noProof="1">
                <a:latin typeface="+mn-lt"/>
                <a:sym typeface="+mn-lt"/>
              </a:rPr>
              <a:t>Performance and key attributes of Higer Education Institutio</a:t>
            </a:r>
            <a:endParaRPr lang="en-US" sz="1900" b="0" noProof="1">
              <a:sym typeface="+mn-lt"/>
            </a:endParaRPr>
          </a:p>
        </p:txBody>
      </p:sp>
      <p:sp>
        <p:nvSpPr>
          <p:cNvPr id="115" name="RBContent4">
            <a:extLst>
              <a:ext uri="{FF2B5EF4-FFF2-40B4-BE49-F238E27FC236}">
                <a16:creationId xmlns:a16="http://schemas.microsoft.com/office/drawing/2014/main" id="{39B19BC5-5AC5-4D02-99B9-FBA39DFA2DEF}"/>
              </a:ext>
            </a:extLst>
          </p:cNvPr>
          <p:cNvSpPr txBox="1">
            <a:spLocks/>
          </p:cNvSpPr>
          <p:nvPr/>
        </p:nvSpPr>
        <p:spPr>
          <a:xfrm>
            <a:off x="738000" y="2265570"/>
            <a:ext cx="3295882" cy="335733"/>
          </a:xfrm>
          <a:prstGeom prst="rect">
            <a:avLst/>
          </a:prstGeom>
          <a:noFill/>
          <a:ln w="9525">
            <a:noFill/>
          </a:ln>
        </p:spPr>
        <p:txBody>
          <a:bodyPr vert="horz" wrap="square" lIns="0" tIns="0" rIns="0" bIns="71882" rtlCol="0">
            <a:spAutoFit/>
          </a:bodyPr>
          <a:lstStyle/>
          <a:p>
            <a:pPr>
              <a:lnSpc>
                <a:spcPct val="90000"/>
              </a:lnSpc>
              <a:spcBef>
                <a:spcPts val="1800"/>
              </a:spcBef>
              <a:buSzPct val="100000"/>
            </a:pPr>
            <a:r>
              <a:rPr lang="en-US" sz="1900" dirty="0">
                <a:solidFill>
                  <a:schemeClr val="accent6"/>
                </a:solidFill>
                <a:latin typeface="+mn-lt"/>
                <a:sym typeface="+mn-lt"/>
              </a:rPr>
              <a:t>Topic and goals</a:t>
            </a:r>
          </a:p>
        </p:txBody>
      </p:sp>
      <p:grpSp>
        <p:nvGrpSpPr>
          <p:cNvPr id="117" name="Group 593">
            <a:extLst>
              <a:ext uri="{FF2B5EF4-FFF2-40B4-BE49-F238E27FC236}">
                <a16:creationId xmlns:a16="http://schemas.microsoft.com/office/drawing/2014/main" id="{1E69C35C-DD04-4ABC-A6CD-CA3C4E0065F2}"/>
              </a:ext>
            </a:extLst>
          </p:cNvPr>
          <p:cNvGrpSpPr>
            <a:grpSpLocks noChangeAspect="1"/>
          </p:cNvGrpSpPr>
          <p:nvPr/>
        </p:nvGrpSpPr>
        <p:grpSpPr bwMode="auto">
          <a:xfrm>
            <a:off x="8802299" y="2585038"/>
            <a:ext cx="516405" cy="518088"/>
            <a:chOff x="1894" y="934"/>
            <a:chExt cx="2456" cy="2464"/>
          </a:xfrm>
          <a:solidFill>
            <a:schemeClr val="tx2"/>
          </a:solidFill>
        </p:grpSpPr>
        <p:sp>
          <p:nvSpPr>
            <p:cNvPr id="118" name="Freeform 595">
              <a:extLst>
                <a:ext uri="{FF2B5EF4-FFF2-40B4-BE49-F238E27FC236}">
                  <a16:creationId xmlns:a16="http://schemas.microsoft.com/office/drawing/2014/main" id="{040BD3E4-B6EF-48D4-8B30-32D7F49453E6}"/>
                </a:ext>
              </a:extLst>
            </p:cNvPr>
            <p:cNvSpPr>
              <a:spLocks/>
            </p:cNvSpPr>
            <p:nvPr/>
          </p:nvSpPr>
          <p:spPr bwMode="auto">
            <a:xfrm>
              <a:off x="2661" y="1963"/>
              <a:ext cx="921" cy="1422"/>
            </a:xfrm>
            <a:custGeom>
              <a:avLst/>
              <a:gdLst>
                <a:gd name="T0" fmla="*/ 1841 w 1841"/>
                <a:gd name="T1" fmla="*/ 0 h 2840"/>
                <a:gd name="T2" fmla="*/ 1841 w 1841"/>
                <a:gd name="T3" fmla="*/ 2840 h 2840"/>
                <a:gd name="T4" fmla="*/ 0 w 1841"/>
                <a:gd name="T5" fmla="*/ 1988 h 2840"/>
                <a:gd name="T6" fmla="*/ 0 w 1841"/>
                <a:gd name="T7" fmla="*/ 2 h 2840"/>
                <a:gd name="T8" fmla="*/ 69 w 1841"/>
                <a:gd name="T9" fmla="*/ 139 h 2840"/>
                <a:gd name="T10" fmla="*/ 145 w 1841"/>
                <a:gd name="T11" fmla="*/ 277 h 2840"/>
                <a:gd name="T12" fmla="*/ 227 w 1841"/>
                <a:gd name="T13" fmla="*/ 413 h 2840"/>
                <a:gd name="T14" fmla="*/ 291 w 1841"/>
                <a:gd name="T15" fmla="*/ 510 h 2840"/>
                <a:gd name="T16" fmla="*/ 355 w 1841"/>
                <a:gd name="T17" fmla="*/ 606 h 2840"/>
                <a:gd name="T18" fmla="*/ 421 w 1841"/>
                <a:gd name="T19" fmla="*/ 700 h 2840"/>
                <a:gd name="T20" fmla="*/ 488 w 1841"/>
                <a:gd name="T21" fmla="*/ 791 h 2840"/>
                <a:gd name="T22" fmla="*/ 554 w 1841"/>
                <a:gd name="T23" fmla="*/ 879 h 2840"/>
                <a:gd name="T24" fmla="*/ 619 w 1841"/>
                <a:gd name="T25" fmla="*/ 964 h 2840"/>
                <a:gd name="T26" fmla="*/ 683 w 1841"/>
                <a:gd name="T27" fmla="*/ 1047 h 2840"/>
                <a:gd name="T28" fmla="*/ 745 w 1841"/>
                <a:gd name="T29" fmla="*/ 1123 h 2840"/>
                <a:gd name="T30" fmla="*/ 803 w 1841"/>
                <a:gd name="T31" fmla="*/ 1196 h 2840"/>
                <a:gd name="T32" fmla="*/ 858 w 1841"/>
                <a:gd name="T33" fmla="*/ 1262 h 2840"/>
                <a:gd name="T34" fmla="*/ 864 w 1841"/>
                <a:gd name="T35" fmla="*/ 1271 h 2840"/>
                <a:gd name="T36" fmla="*/ 873 w 1841"/>
                <a:gd name="T37" fmla="*/ 1278 h 2840"/>
                <a:gd name="T38" fmla="*/ 894 w 1841"/>
                <a:gd name="T39" fmla="*/ 1292 h 2840"/>
                <a:gd name="T40" fmla="*/ 916 w 1841"/>
                <a:gd name="T41" fmla="*/ 1296 h 2840"/>
                <a:gd name="T42" fmla="*/ 940 w 1841"/>
                <a:gd name="T43" fmla="*/ 1293 h 2840"/>
                <a:gd name="T44" fmla="*/ 961 w 1841"/>
                <a:gd name="T45" fmla="*/ 1284 h 2840"/>
                <a:gd name="T46" fmla="*/ 980 w 1841"/>
                <a:gd name="T47" fmla="*/ 1268 h 2840"/>
                <a:gd name="T48" fmla="*/ 1034 w 1841"/>
                <a:gd name="T49" fmla="*/ 1201 h 2840"/>
                <a:gd name="T50" fmla="*/ 1092 w 1841"/>
                <a:gd name="T51" fmla="*/ 1129 h 2840"/>
                <a:gd name="T52" fmla="*/ 1155 w 1841"/>
                <a:gd name="T53" fmla="*/ 1053 h 2840"/>
                <a:gd name="T54" fmla="*/ 1219 w 1841"/>
                <a:gd name="T55" fmla="*/ 970 h 2840"/>
                <a:gd name="T56" fmla="*/ 1285 w 1841"/>
                <a:gd name="T57" fmla="*/ 885 h 2840"/>
                <a:gd name="T58" fmla="*/ 1351 w 1841"/>
                <a:gd name="T59" fmla="*/ 797 h 2840"/>
                <a:gd name="T60" fmla="*/ 1418 w 1841"/>
                <a:gd name="T61" fmla="*/ 704 h 2840"/>
                <a:gd name="T62" fmla="*/ 1485 w 1841"/>
                <a:gd name="T63" fmla="*/ 610 h 2840"/>
                <a:gd name="T64" fmla="*/ 1550 w 1841"/>
                <a:gd name="T65" fmla="*/ 513 h 2840"/>
                <a:gd name="T66" fmla="*/ 1615 w 1841"/>
                <a:gd name="T67" fmla="*/ 414 h 2840"/>
                <a:gd name="T68" fmla="*/ 1697 w 1841"/>
                <a:gd name="T69" fmla="*/ 277 h 2840"/>
                <a:gd name="T70" fmla="*/ 1774 w 1841"/>
                <a:gd name="T71" fmla="*/ 139 h 2840"/>
                <a:gd name="T72" fmla="*/ 1841 w 1841"/>
                <a:gd name="T73" fmla="*/ 0 h 2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41" h="2840">
                  <a:moveTo>
                    <a:pt x="1841" y="0"/>
                  </a:moveTo>
                  <a:lnTo>
                    <a:pt x="1841" y="2840"/>
                  </a:lnTo>
                  <a:lnTo>
                    <a:pt x="0" y="1988"/>
                  </a:lnTo>
                  <a:lnTo>
                    <a:pt x="0" y="2"/>
                  </a:lnTo>
                  <a:lnTo>
                    <a:pt x="69" y="139"/>
                  </a:lnTo>
                  <a:lnTo>
                    <a:pt x="145" y="277"/>
                  </a:lnTo>
                  <a:lnTo>
                    <a:pt x="227" y="413"/>
                  </a:lnTo>
                  <a:lnTo>
                    <a:pt x="291" y="510"/>
                  </a:lnTo>
                  <a:lnTo>
                    <a:pt x="355" y="606"/>
                  </a:lnTo>
                  <a:lnTo>
                    <a:pt x="421" y="700"/>
                  </a:lnTo>
                  <a:lnTo>
                    <a:pt x="488" y="791"/>
                  </a:lnTo>
                  <a:lnTo>
                    <a:pt x="554" y="879"/>
                  </a:lnTo>
                  <a:lnTo>
                    <a:pt x="619" y="964"/>
                  </a:lnTo>
                  <a:lnTo>
                    <a:pt x="683" y="1047"/>
                  </a:lnTo>
                  <a:lnTo>
                    <a:pt x="745" y="1123"/>
                  </a:lnTo>
                  <a:lnTo>
                    <a:pt x="803" y="1196"/>
                  </a:lnTo>
                  <a:lnTo>
                    <a:pt x="858" y="1262"/>
                  </a:lnTo>
                  <a:lnTo>
                    <a:pt x="864" y="1271"/>
                  </a:lnTo>
                  <a:lnTo>
                    <a:pt x="873" y="1278"/>
                  </a:lnTo>
                  <a:lnTo>
                    <a:pt x="894" y="1292"/>
                  </a:lnTo>
                  <a:lnTo>
                    <a:pt x="916" y="1296"/>
                  </a:lnTo>
                  <a:lnTo>
                    <a:pt x="940" y="1293"/>
                  </a:lnTo>
                  <a:lnTo>
                    <a:pt x="961" y="1284"/>
                  </a:lnTo>
                  <a:lnTo>
                    <a:pt x="980" y="1268"/>
                  </a:lnTo>
                  <a:lnTo>
                    <a:pt x="1034" y="1201"/>
                  </a:lnTo>
                  <a:lnTo>
                    <a:pt x="1092" y="1129"/>
                  </a:lnTo>
                  <a:lnTo>
                    <a:pt x="1155" y="1053"/>
                  </a:lnTo>
                  <a:lnTo>
                    <a:pt x="1219" y="970"/>
                  </a:lnTo>
                  <a:lnTo>
                    <a:pt x="1285" y="885"/>
                  </a:lnTo>
                  <a:lnTo>
                    <a:pt x="1351" y="797"/>
                  </a:lnTo>
                  <a:lnTo>
                    <a:pt x="1418" y="704"/>
                  </a:lnTo>
                  <a:lnTo>
                    <a:pt x="1485" y="610"/>
                  </a:lnTo>
                  <a:lnTo>
                    <a:pt x="1550" y="513"/>
                  </a:lnTo>
                  <a:lnTo>
                    <a:pt x="1615" y="414"/>
                  </a:lnTo>
                  <a:lnTo>
                    <a:pt x="1697" y="277"/>
                  </a:lnTo>
                  <a:lnTo>
                    <a:pt x="1774" y="139"/>
                  </a:lnTo>
                  <a:lnTo>
                    <a:pt x="18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19" name="Freeform 596">
              <a:extLst>
                <a:ext uri="{FF2B5EF4-FFF2-40B4-BE49-F238E27FC236}">
                  <a16:creationId xmlns:a16="http://schemas.microsoft.com/office/drawing/2014/main" id="{0BD99D6D-8525-4CE3-BF3B-21EE7B55A98A}"/>
                </a:ext>
              </a:extLst>
            </p:cNvPr>
            <p:cNvSpPr>
              <a:spLocks/>
            </p:cNvSpPr>
            <p:nvPr/>
          </p:nvSpPr>
          <p:spPr bwMode="auto">
            <a:xfrm>
              <a:off x="1894" y="1549"/>
              <a:ext cx="700" cy="1849"/>
            </a:xfrm>
            <a:custGeom>
              <a:avLst/>
              <a:gdLst>
                <a:gd name="T0" fmla="*/ 1157 w 1396"/>
                <a:gd name="T1" fmla="*/ 0 h 3692"/>
                <a:gd name="T2" fmla="*/ 1180 w 1396"/>
                <a:gd name="T3" fmla="*/ 6 h 3692"/>
                <a:gd name="T4" fmla="*/ 1201 w 1396"/>
                <a:gd name="T5" fmla="*/ 20 h 3692"/>
                <a:gd name="T6" fmla="*/ 1216 w 1396"/>
                <a:gd name="T7" fmla="*/ 38 h 3692"/>
                <a:gd name="T8" fmla="*/ 1220 w 1396"/>
                <a:gd name="T9" fmla="*/ 47 h 3692"/>
                <a:gd name="T10" fmla="*/ 1223 w 1396"/>
                <a:gd name="T11" fmla="*/ 56 h 3692"/>
                <a:gd name="T12" fmla="*/ 1396 w 1396"/>
                <a:gd name="T13" fmla="*/ 485 h 3692"/>
                <a:gd name="T14" fmla="*/ 1384 w 1396"/>
                <a:gd name="T15" fmla="*/ 506 h 3692"/>
                <a:gd name="T16" fmla="*/ 1380 w 1396"/>
                <a:gd name="T17" fmla="*/ 530 h 3692"/>
                <a:gd name="T18" fmla="*/ 1380 w 1396"/>
                <a:gd name="T19" fmla="*/ 2837 h 3692"/>
                <a:gd name="T20" fmla="*/ 119 w 1396"/>
                <a:gd name="T21" fmla="*/ 3679 h 3692"/>
                <a:gd name="T22" fmla="*/ 101 w 1396"/>
                <a:gd name="T23" fmla="*/ 3688 h 3692"/>
                <a:gd name="T24" fmla="*/ 82 w 1396"/>
                <a:gd name="T25" fmla="*/ 3692 h 3692"/>
                <a:gd name="T26" fmla="*/ 62 w 1396"/>
                <a:gd name="T27" fmla="*/ 3691 h 3692"/>
                <a:gd name="T28" fmla="*/ 43 w 1396"/>
                <a:gd name="T29" fmla="*/ 3685 h 3692"/>
                <a:gd name="T30" fmla="*/ 26 w 1396"/>
                <a:gd name="T31" fmla="*/ 3673 h 3692"/>
                <a:gd name="T32" fmla="*/ 13 w 1396"/>
                <a:gd name="T33" fmla="*/ 3658 h 3692"/>
                <a:gd name="T34" fmla="*/ 5 w 1396"/>
                <a:gd name="T35" fmla="*/ 3641 h 3692"/>
                <a:gd name="T36" fmla="*/ 1 w 1396"/>
                <a:gd name="T37" fmla="*/ 3625 h 3692"/>
                <a:gd name="T38" fmla="*/ 0 w 1396"/>
                <a:gd name="T39" fmla="*/ 3608 h 3692"/>
                <a:gd name="T40" fmla="*/ 0 w 1396"/>
                <a:gd name="T41" fmla="*/ 3602 h 3692"/>
                <a:gd name="T42" fmla="*/ 0 w 1396"/>
                <a:gd name="T43" fmla="*/ 3602 h 3692"/>
                <a:gd name="T44" fmla="*/ 1 w 1396"/>
                <a:gd name="T45" fmla="*/ 712 h 3692"/>
                <a:gd name="T46" fmla="*/ 4 w 1396"/>
                <a:gd name="T47" fmla="*/ 691 h 3692"/>
                <a:gd name="T48" fmla="*/ 11 w 1396"/>
                <a:gd name="T49" fmla="*/ 673 h 3692"/>
                <a:gd name="T50" fmla="*/ 23 w 1396"/>
                <a:gd name="T51" fmla="*/ 658 h 3692"/>
                <a:gd name="T52" fmla="*/ 40 w 1396"/>
                <a:gd name="T53" fmla="*/ 646 h 3692"/>
                <a:gd name="T54" fmla="*/ 1111 w 1396"/>
                <a:gd name="T55" fmla="*/ 11 h 3692"/>
                <a:gd name="T56" fmla="*/ 1134 w 1396"/>
                <a:gd name="T57" fmla="*/ 2 h 3692"/>
                <a:gd name="T58" fmla="*/ 1157 w 1396"/>
                <a:gd name="T59" fmla="*/ 0 h 3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6" h="3692">
                  <a:moveTo>
                    <a:pt x="1157" y="0"/>
                  </a:moveTo>
                  <a:lnTo>
                    <a:pt x="1180" y="6"/>
                  </a:lnTo>
                  <a:lnTo>
                    <a:pt x="1201" y="20"/>
                  </a:lnTo>
                  <a:lnTo>
                    <a:pt x="1216" y="38"/>
                  </a:lnTo>
                  <a:lnTo>
                    <a:pt x="1220" y="47"/>
                  </a:lnTo>
                  <a:lnTo>
                    <a:pt x="1223" y="56"/>
                  </a:lnTo>
                  <a:lnTo>
                    <a:pt x="1396" y="485"/>
                  </a:lnTo>
                  <a:lnTo>
                    <a:pt x="1384" y="506"/>
                  </a:lnTo>
                  <a:lnTo>
                    <a:pt x="1380" y="530"/>
                  </a:lnTo>
                  <a:lnTo>
                    <a:pt x="1380" y="2837"/>
                  </a:lnTo>
                  <a:lnTo>
                    <a:pt x="119" y="3679"/>
                  </a:lnTo>
                  <a:lnTo>
                    <a:pt x="101" y="3688"/>
                  </a:lnTo>
                  <a:lnTo>
                    <a:pt x="82" y="3692"/>
                  </a:lnTo>
                  <a:lnTo>
                    <a:pt x="62" y="3691"/>
                  </a:lnTo>
                  <a:lnTo>
                    <a:pt x="43" y="3685"/>
                  </a:lnTo>
                  <a:lnTo>
                    <a:pt x="26" y="3673"/>
                  </a:lnTo>
                  <a:lnTo>
                    <a:pt x="13" y="3658"/>
                  </a:lnTo>
                  <a:lnTo>
                    <a:pt x="5" y="3641"/>
                  </a:lnTo>
                  <a:lnTo>
                    <a:pt x="1" y="3625"/>
                  </a:lnTo>
                  <a:lnTo>
                    <a:pt x="0" y="3608"/>
                  </a:lnTo>
                  <a:lnTo>
                    <a:pt x="0" y="3602"/>
                  </a:lnTo>
                  <a:lnTo>
                    <a:pt x="0" y="3602"/>
                  </a:lnTo>
                  <a:lnTo>
                    <a:pt x="1" y="712"/>
                  </a:lnTo>
                  <a:lnTo>
                    <a:pt x="4" y="691"/>
                  </a:lnTo>
                  <a:lnTo>
                    <a:pt x="11" y="673"/>
                  </a:lnTo>
                  <a:lnTo>
                    <a:pt x="23" y="658"/>
                  </a:lnTo>
                  <a:lnTo>
                    <a:pt x="40" y="646"/>
                  </a:lnTo>
                  <a:lnTo>
                    <a:pt x="1111" y="11"/>
                  </a:lnTo>
                  <a:lnTo>
                    <a:pt x="1134" y="2"/>
                  </a:lnTo>
                  <a:lnTo>
                    <a:pt x="1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0" name="Freeform 597">
              <a:extLst>
                <a:ext uri="{FF2B5EF4-FFF2-40B4-BE49-F238E27FC236}">
                  <a16:creationId xmlns:a16="http://schemas.microsoft.com/office/drawing/2014/main" id="{71F0AD5D-D13A-4B3E-8D8D-178EB8B188DF}"/>
                </a:ext>
              </a:extLst>
            </p:cNvPr>
            <p:cNvSpPr>
              <a:spLocks/>
            </p:cNvSpPr>
            <p:nvPr/>
          </p:nvSpPr>
          <p:spPr bwMode="auto">
            <a:xfrm>
              <a:off x="3658" y="1396"/>
              <a:ext cx="692" cy="1984"/>
            </a:xfrm>
            <a:custGeom>
              <a:avLst/>
              <a:gdLst>
                <a:gd name="T0" fmla="*/ 1310 w 1380"/>
                <a:gd name="T1" fmla="*/ 0 h 3962"/>
                <a:gd name="T2" fmla="*/ 1332 w 1380"/>
                <a:gd name="T3" fmla="*/ 5 h 3962"/>
                <a:gd name="T4" fmla="*/ 1352 w 1380"/>
                <a:gd name="T5" fmla="*/ 17 h 3962"/>
                <a:gd name="T6" fmla="*/ 1368 w 1380"/>
                <a:gd name="T7" fmla="*/ 36 h 3962"/>
                <a:gd name="T8" fmla="*/ 1377 w 1380"/>
                <a:gd name="T9" fmla="*/ 55 h 3962"/>
                <a:gd name="T10" fmla="*/ 1380 w 1380"/>
                <a:gd name="T11" fmla="*/ 76 h 3962"/>
                <a:gd name="T12" fmla="*/ 1380 w 1380"/>
                <a:gd name="T13" fmla="*/ 3000 h 3962"/>
                <a:gd name="T14" fmla="*/ 1377 w 1380"/>
                <a:gd name="T15" fmla="*/ 3021 h 3962"/>
                <a:gd name="T16" fmla="*/ 1370 w 1380"/>
                <a:gd name="T17" fmla="*/ 3039 h 3962"/>
                <a:gd name="T18" fmla="*/ 1356 w 1380"/>
                <a:gd name="T19" fmla="*/ 3055 h 3962"/>
                <a:gd name="T20" fmla="*/ 1340 w 1380"/>
                <a:gd name="T21" fmla="*/ 3067 h 3962"/>
                <a:gd name="T22" fmla="*/ 0 w 1380"/>
                <a:gd name="T23" fmla="*/ 3962 h 3962"/>
                <a:gd name="T24" fmla="*/ 1 w 1380"/>
                <a:gd name="T25" fmla="*/ 837 h 3962"/>
                <a:gd name="T26" fmla="*/ 0 w 1380"/>
                <a:gd name="T27" fmla="*/ 834 h 3962"/>
                <a:gd name="T28" fmla="*/ 0 w 1380"/>
                <a:gd name="T29" fmla="*/ 830 h 3962"/>
                <a:gd name="T30" fmla="*/ 6 w 1380"/>
                <a:gd name="T31" fmla="*/ 818 h 3962"/>
                <a:gd name="T32" fmla="*/ 10 w 1380"/>
                <a:gd name="T33" fmla="*/ 809 h 3962"/>
                <a:gd name="T34" fmla="*/ 12 w 1380"/>
                <a:gd name="T35" fmla="*/ 806 h 3962"/>
                <a:gd name="T36" fmla="*/ 12 w 1380"/>
                <a:gd name="T37" fmla="*/ 806 h 3962"/>
                <a:gd name="T38" fmla="*/ 22 w 1380"/>
                <a:gd name="T39" fmla="*/ 791 h 3962"/>
                <a:gd name="T40" fmla="*/ 37 w 1380"/>
                <a:gd name="T41" fmla="*/ 779 h 3962"/>
                <a:gd name="T42" fmla="*/ 1264 w 1380"/>
                <a:gd name="T43" fmla="*/ 11 h 3962"/>
                <a:gd name="T44" fmla="*/ 1286 w 1380"/>
                <a:gd name="T45" fmla="*/ 2 h 3962"/>
                <a:gd name="T46" fmla="*/ 1310 w 1380"/>
                <a:gd name="T47" fmla="*/ 0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80" h="3962">
                  <a:moveTo>
                    <a:pt x="1310" y="0"/>
                  </a:moveTo>
                  <a:lnTo>
                    <a:pt x="1332" y="5"/>
                  </a:lnTo>
                  <a:lnTo>
                    <a:pt x="1352" y="17"/>
                  </a:lnTo>
                  <a:lnTo>
                    <a:pt x="1368" y="36"/>
                  </a:lnTo>
                  <a:lnTo>
                    <a:pt x="1377" y="55"/>
                  </a:lnTo>
                  <a:lnTo>
                    <a:pt x="1380" y="76"/>
                  </a:lnTo>
                  <a:lnTo>
                    <a:pt x="1380" y="3000"/>
                  </a:lnTo>
                  <a:lnTo>
                    <a:pt x="1377" y="3021"/>
                  </a:lnTo>
                  <a:lnTo>
                    <a:pt x="1370" y="3039"/>
                  </a:lnTo>
                  <a:lnTo>
                    <a:pt x="1356" y="3055"/>
                  </a:lnTo>
                  <a:lnTo>
                    <a:pt x="1340" y="3067"/>
                  </a:lnTo>
                  <a:lnTo>
                    <a:pt x="0" y="3962"/>
                  </a:lnTo>
                  <a:lnTo>
                    <a:pt x="1" y="837"/>
                  </a:lnTo>
                  <a:lnTo>
                    <a:pt x="0" y="834"/>
                  </a:lnTo>
                  <a:lnTo>
                    <a:pt x="0" y="830"/>
                  </a:lnTo>
                  <a:lnTo>
                    <a:pt x="6" y="818"/>
                  </a:lnTo>
                  <a:lnTo>
                    <a:pt x="10" y="809"/>
                  </a:lnTo>
                  <a:lnTo>
                    <a:pt x="12" y="806"/>
                  </a:lnTo>
                  <a:lnTo>
                    <a:pt x="12" y="806"/>
                  </a:lnTo>
                  <a:lnTo>
                    <a:pt x="22" y="791"/>
                  </a:lnTo>
                  <a:lnTo>
                    <a:pt x="37" y="779"/>
                  </a:lnTo>
                  <a:lnTo>
                    <a:pt x="1264" y="11"/>
                  </a:lnTo>
                  <a:lnTo>
                    <a:pt x="1286" y="2"/>
                  </a:lnTo>
                  <a:lnTo>
                    <a:pt x="13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1" name="Freeform 598">
              <a:extLst>
                <a:ext uri="{FF2B5EF4-FFF2-40B4-BE49-F238E27FC236}">
                  <a16:creationId xmlns:a16="http://schemas.microsoft.com/office/drawing/2014/main" id="{EBBC6B3B-40DE-4935-B2D0-047B3F5F3510}"/>
                </a:ext>
              </a:extLst>
            </p:cNvPr>
            <p:cNvSpPr>
              <a:spLocks noEditPoints="1"/>
            </p:cNvSpPr>
            <p:nvPr/>
          </p:nvSpPr>
          <p:spPr bwMode="auto">
            <a:xfrm>
              <a:off x="2584" y="934"/>
              <a:ext cx="1075" cy="1578"/>
            </a:xfrm>
            <a:custGeom>
              <a:avLst/>
              <a:gdLst>
                <a:gd name="T0" fmla="*/ 950 w 2147"/>
                <a:gd name="T1" fmla="*/ 637 h 3152"/>
                <a:gd name="T2" fmla="*/ 792 w 2147"/>
                <a:gd name="T3" fmla="*/ 716 h 3152"/>
                <a:gd name="T4" fmla="*/ 709 w 2147"/>
                <a:gd name="T5" fmla="*/ 800 h 3152"/>
                <a:gd name="T6" fmla="*/ 630 w 2147"/>
                <a:gd name="T7" fmla="*/ 958 h 3152"/>
                <a:gd name="T8" fmla="*/ 616 w 2147"/>
                <a:gd name="T9" fmla="*/ 1143 h 3152"/>
                <a:gd name="T10" fmla="*/ 676 w 2147"/>
                <a:gd name="T11" fmla="*/ 1314 h 3152"/>
                <a:gd name="T12" fmla="*/ 792 w 2147"/>
                <a:gd name="T13" fmla="*/ 1445 h 3152"/>
                <a:gd name="T14" fmla="*/ 950 w 2147"/>
                <a:gd name="T15" fmla="*/ 1526 h 3152"/>
                <a:gd name="T16" fmla="*/ 1135 w 2147"/>
                <a:gd name="T17" fmla="*/ 1538 h 3152"/>
                <a:gd name="T18" fmla="*/ 1304 w 2147"/>
                <a:gd name="T19" fmla="*/ 1480 h 3152"/>
                <a:gd name="T20" fmla="*/ 1398 w 2147"/>
                <a:gd name="T21" fmla="*/ 1406 h 3152"/>
                <a:gd name="T22" fmla="*/ 1497 w 2147"/>
                <a:gd name="T23" fmla="*/ 1260 h 3152"/>
                <a:gd name="T24" fmla="*/ 1532 w 2147"/>
                <a:gd name="T25" fmla="*/ 1081 h 3152"/>
                <a:gd name="T26" fmla="*/ 1497 w 2147"/>
                <a:gd name="T27" fmla="*/ 901 h 3152"/>
                <a:gd name="T28" fmla="*/ 1398 w 2147"/>
                <a:gd name="T29" fmla="*/ 756 h 3152"/>
                <a:gd name="T30" fmla="*/ 1306 w 2147"/>
                <a:gd name="T31" fmla="*/ 683 h 3152"/>
                <a:gd name="T32" fmla="*/ 1135 w 2147"/>
                <a:gd name="T33" fmla="*/ 625 h 3152"/>
                <a:gd name="T34" fmla="*/ 1170 w 2147"/>
                <a:gd name="T35" fmla="*/ 4 h 3152"/>
                <a:gd name="T36" fmla="*/ 1447 w 2147"/>
                <a:gd name="T37" fmla="*/ 67 h 3152"/>
                <a:gd name="T38" fmla="*/ 1692 w 2147"/>
                <a:gd name="T39" fmla="*/ 196 h 3152"/>
                <a:gd name="T40" fmla="*/ 1832 w 2147"/>
                <a:gd name="T41" fmla="*/ 314 h 3152"/>
                <a:gd name="T42" fmla="*/ 1999 w 2147"/>
                <a:gd name="T43" fmla="*/ 532 h 3152"/>
                <a:gd name="T44" fmla="*/ 2108 w 2147"/>
                <a:gd name="T45" fmla="*/ 789 h 3152"/>
                <a:gd name="T46" fmla="*/ 2147 w 2147"/>
                <a:gd name="T47" fmla="*/ 1075 h 3152"/>
                <a:gd name="T48" fmla="*/ 2143 w 2147"/>
                <a:gd name="T49" fmla="*/ 1161 h 3152"/>
                <a:gd name="T50" fmla="*/ 2089 w 2147"/>
                <a:gd name="T51" fmla="*/ 1415 h 3152"/>
                <a:gd name="T52" fmla="*/ 1985 w 2147"/>
                <a:gd name="T53" fmla="*/ 1681 h 3152"/>
                <a:gd name="T54" fmla="*/ 1864 w 2147"/>
                <a:gd name="T55" fmla="*/ 1973 h 3152"/>
                <a:gd name="T56" fmla="*/ 1701 w 2147"/>
                <a:gd name="T57" fmla="*/ 2282 h 3152"/>
                <a:gd name="T58" fmla="*/ 1497 w 2147"/>
                <a:gd name="T59" fmla="*/ 2596 h 3152"/>
                <a:gd name="T60" fmla="*/ 1277 w 2147"/>
                <a:gd name="T61" fmla="*/ 2893 h 3152"/>
                <a:gd name="T62" fmla="*/ 1073 w 2147"/>
                <a:gd name="T63" fmla="*/ 3152 h 3152"/>
                <a:gd name="T64" fmla="*/ 868 w 2147"/>
                <a:gd name="T65" fmla="*/ 2895 h 3152"/>
                <a:gd name="T66" fmla="*/ 650 w 2147"/>
                <a:gd name="T67" fmla="*/ 2597 h 3152"/>
                <a:gd name="T68" fmla="*/ 446 w 2147"/>
                <a:gd name="T69" fmla="*/ 2282 h 3152"/>
                <a:gd name="T70" fmla="*/ 283 w 2147"/>
                <a:gd name="T71" fmla="*/ 1973 h 3152"/>
                <a:gd name="T72" fmla="*/ 161 w 2147"/>
                <a:gd name="T73" fmla="*/ 1683 h 3152"/>
                <a:gd name="T74" fmla="*/ 57 w 2147"/>
                <a:gd name="T75" fmla="*/ 1415 h 3152"/>
                <a:gd name="T76" fmla="*/ 3 w 2147"/>
                <a:gd name="T77" fmla="*/ 1161 h 3152"/>
                <a:gd name="T78" fmla="*/ 0 w 2147"/>
                <a:gd name="T79" fmla="*/ 1075 h 3152"/>
                <a:gd name="T80" fmla="*/ 39 w 2147"/>
                <a:gd name="T81" fmla="*/ 789 h 3152"/>
                <a:gd name="T82" fmla="*/ 146 w 2147"/>
                <a:gd name="T83" fmla="*/ 532 h 3152"/>
                <a:gd name="T84" fmla="*/ 313 w 2147"/>
                <a:gd name="T85" fmla="*/ 314 h 3152"/>
                <a:gd name="T86" fmla="*/ 531 w 2147"/>
                <a:gd name="T87" fmla="*/ 146 h 3152"/>
                <a:gd name="T88" fmla="*/ 788 w 2147"/>
                <a:gd name="T89" fmla="*/ 39 h 3152"/>
                <a:gd name="T90" fmla="*/ 1073 w 2147"/>
                <a:gd name="T91" fmla="*/ 0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47" h="3152">
                  <a:moveTo>
                    <a:pt x="1073" y="620"/>
                  </a:moveTo>
                  <a:lnTo>
                    <a:pt x="1010" y="625"/>
                  </a:lnTo>
                  <a:lnTo>
                    <a:pt x="950" y="637"/>
                  </a:lnTo>
                  <a:lnTo>
                    <a:pt x="894" y="656"/>
                  </a:lnTo>
                  <a:lnTo>
                    <a:pt x="840" y="683"/>
                  </a:lnTo>
                  <a:lnTo>
                    <a:pt x="792" y="716"/>
                  </a:lnTo>
                  <a:lnTo>
                    <a:pt x="747" y="755"/>
                  </a:lnTo>
                  <a:lnTo>
                    <a:pt x="747" y="756"/>
                  </a:lnTo>
                  <a:lnTo>
                    <a:pt x="709" y="800"/>
                  </a:lnTo>
                  <a:lnTo>
                    <a:pt x="676" y="849"/>
                  </a:lnTo>
                  <a:lnTo>
                    <a:pt x="649" y="901"/>
                  </a:lnTo>
                  <a:lnTo>
                    <a:pt x="630" y="958"/>
                  </a:lnTo>
                  <a:lnTo>
                    <a:pt x="616" y="1019"/>
                  </a:lnTo>
                  <a:lnTo>
                    <a:pt x="613" y="1081"/>
                  </a:lnTo>
                  <a:lnTo>
                    <a:pt x="616" y="1143"/>
                  </a:lnTo>
                  <a:lnTo>
                    <a:pt x="630" y="1203"/>
                  </a:lnTo>
                  <a:lnTo>
                    <a:pt x="649" y="1260"/>
                  </a:lnTo>
                  <a:lnTo>
                    <a:pt x="676" y="1314"/>
                  </a:lnTo>
                  <a:lnTo>
                    <a:pt x="709" y="1363"/>
                  </a:lnTo>
                  <a:lnTo>
                    <a:pt x="747" y="1406"/>
                  </a:lnTo>
                  <a:lnTo>
                    <a:pt x="792" y="1445"/>
                  </a:lnTo>
                  <a:lnTo>
                    <a:pt x="840" y="1480"/>
                  </a:lnTo>
                  <a:lnTo>
                    <a:pt x="894" y="1506"/>
                  </a:lnTo>
                  <a:lnTo>
                    <a:pt x="950" y="1526"/>
                  </a:lnTo>
                  <a:lnTo>
                    <a:pt x="1010" y="1538"/>
                  </a:lnTo>
                  <a:lnTo>
                    <a:pt x="1073" y="1542"/>
                  </a:lnTo>
                  <a:lnTo>
                    <a:pt x="1135" y="1538"/>
                  </a:lnTo>
                  <a:lnTo>
                    <a:pt x="1195" y="1526"/>
                  </a:lnTo>
                  <a:lnTo>
                    <a:pt x="1252" y="1506"/>
                  </a:lnTo>
                  <a:lnTo>
                    <a:pt x="1304" y="1480"/>
                  </a:lnTo>
                  <a:lnTo>
                    <a:pt x="1353" y="1445"/>
                  </a:lnTo>
                  <a:lnTo>
                    <a:pt x="1398" y="1406"/>
                  </a:lnTo>
                  <a:lnTo>
                    <a:pt x="1398" y="1406"/>
                  </a:lnTo>
                  <a:lnTo>
                    <a:pt x="1437" y="1361"/>
                  </a:lnTo>
                  <a:lnTo>
                    <a:pt x="1470" y="1314"/>
                  </a:lnTo>
                  <a:lnTo>
                    <a:pt x="1497" y="1260"/>
                  </a:lnTo>
                  <a:lnTo>
                    <a:pt x="1516" y="1203"/>
                  </a:lnTo>
                  <a:lnTo>
                    <a:pt x="1529" y="1143"/>
                  </a:lnTo>
                  <a:lnTo>
                    <a:pt x="1532" y="1081"/>
                  </a:lnTo>
                  <a:lnTo>
                    <a:pt x="1529" y="1019"/>
                  </a:lnTo>
                  <a:lnTo>
                    <a:pt x="1516" y="958"/>
                  </a:lnTo>
                  <a:lnTo>
                    <a:pt x="1497" y="901"/>
                  </a:lnTo>
                  <a:lnTo>
                    <a:pt x="1470" y="849"/>
                  </a:lnTo>
                  <a:lnTo>
                    <a:pt x="1437" y="800"/>
                  </a:lnTo>
                  <a:lnTo>
                    <a:pt x="1398" y="756"/>
                  </a:lnTo>
                  <a:lnTo>
                    <a:pt x="1398" y="755"/>
                  </a:lnTo>
                  <a:lnTo>
                    <a:pt x="1353" y="716"/>
                  </a:lnTo>
                  <a:lnTo>
                    <a:pt x="1306" y="683"/>
                  </a:lnTo>
                  <a:lnTo>
                    <a:pt x="1252" y="656"/>
                  </a:lnTo>
                  <a:lnTo>
                    <a:pt x="1195" y="637"/>
                  </a:lnTo>
                  <a:lnTo>
                    <a:pt x="1135" y="625"/>
                  </a:lnTo>
                  <a:lnTo>
                    <a:pt x="1073" y="620"/>
                  </a:lnTo>
                  <a:close/>
                  <a:moveTo>
                    <a:pt x="1073" y="0"/>
                  </a:moveTo>
                  <a:lnTo>
                    <a:pt x="1170" y="4"/>
                  </a:lnTo>
                  <a:lnTo>
                    <a:pt x="1265" y="16"/>
                  </a:lnTo>
                  <a:lnTo>
                    <a:pt x="1358" y="39"/>
                  </a:lnTo>
                  <a:lnTo>
                    <a:pt x="1447" y="67"/>
                  </a:lnTo>
                  <a:lnTo>
                    <a:pt x="1532" y="103"/>
                  </a:lnTo>
                  <a:lnTo>
                    <a:pt x="1614" y="146"/>
                  </a:lnTo>
                  <a:lnTo>
                    <a:pt x="1692" y="196"/>
                  </a:lnTo>
                  <a:lnTo>
                    <a:pt x="1764" y="253"/>
                  </a:lnTo>
                  <a:lnTo>
                    <a:pt x="1832" y="314"/>
                  </a:lnTo>
                  <a:lnTo>
                    <a:pt x="1832" y="314"/>
                  </a:lnTo>
                  <a:lnTo>
                    <a:pt x="1893" y="383"/>
                  </a:lnTo>
                  <a:lnTo>
                    <a:pt x="1950" y="454"/>
                  </a:lnTo>
                  <a:lnTo>
                    <a:pt x="1999" y="532"/>
                  </a:lnTo>
                  <a:lnTo>
                    <a:pt x="2043" y="614"/>
                  </a:lnTo>
                  <a:lnTo>
                    <a:pt x="2080" y="699"/>
                  </a:lnTo>
                  <a:lnTo>
                    <a:pt x="2108" y="789"/>
                  </a:lnTo>
                  <a:lnTo>
                    <a:pt x="2129" y="882"/>
                  </a:lnTo>
                  <a:lnTo>
                    <a:pt x="2143" y="977"/>
                  </a:lnTo>
                  <a:lnTo>
                    <a:pt x="2147" y="1075"/>
                  </a:lnTo>
                  <a:lnTo>
                    <a:pt x="2147" y="1078"/>
                  </a:lnTo>
                  <a:lnTo>
                    <a:pt x="2147" y="1081"/>
                  </a:lnTo>
                  <a:lnTo>
                    <a:pt x="2143" y="1161"/>
                  </a:lnTo>
                  <a:lnTo>
                    <a:pt x="2132" y="1245"/>
                  </a:lnTo>
                  <a:lnTo>
                    <a:pt x="2114" y="1329"/>
                  </a:lnTo>
                  <a:lnTo>
                    <a:pt x="2089" y="1415"/>
                  </a:lnTo>
                  <a:lnTo>
                    <a:pt x="2059" y="1503"/>
                  </a:lnTo>
                  <a:lnTo>
                    <a:pt x="2025" y="1592"/>
                  </a:lnTo>
                  <a:lnTo>
                    <a:pt x="1985" y="1681"/>
                  </a:lnTo>
                  <a:lnTo>
                    <a:pt x="1941" y="1772"/>
                  </a:lnTo>
                  <a:lnTo>
                    <a:pt x="1905" y="1871"/>
                  </a:lnTo>
                  <a:lnTo>
                    <a:pt x="1864" y="1973"/>
                  </a:lnTo>
                  <a:lnTo>
                    <a:pt x="1814" y="2076"/>
                  </a:lnTo>
                  <a:lnTo>
                    <a:pt x="1759" y="2179"/>
                  </a:lnTo>
                  <a:lnTo>
                    <a:pt x="1701" y="2282"/>
                  </a:lnTo>
                  <a:lnTo>
                    <a:pt x="1637" y="2385"/>
                  </a:lnTo>
                  <a:lnTo>
                    <a:pt x="1568" y="2491"/>
                  </a:lnTo>
                  <a:lnTo>
                    <a:pt x="1497" y="2596"/>
                  </a:lnTo>
                  <a:lnTo>
                    <a:pt x="1423" y="2699"/>
                  </a:lnTo>
                  <a:lnTo>
                    <a:pt x="1350" y="2798"/>
                  </a:lnTo>
                  <a:lnTo>
                    <a:pt x="1277" y="2893"/>
                  </a:lnTo>
                  <a:lnTo>
                    <a:pt x="1206" y="2985"/>
                  </a:lnTo>
                  <a:lnTo>
                    <a:pt x="1138" y="3071"/>
                  </a:lnTo>
                  <a:lnTo>
                    <a:pt x="1073" y="3152"/>
                  </a:lnTo>
                  <a:lnTo>
                    <a:pt x="1009" y="3071"/>
                  </a:lnTo>
                  <a:lnTo>
                    <a:pt x="940" y="2985"/>
                  </a:lnTo>
                  <a:lnTo>
                    <a:pt x="868" y="2895"/>
                  </a:lnTo>
                  <a:lnTo>
                    <a:pt x="797" y="2799"/>
                  </a:lnTo>
                  <a:lnTo>
                    <a:pt x="722" y="2699"/>
                  </a:lnTo>
                  <a:lnTo>
                    <a:pt x="650" y="2597"/>
                  </a:lnTo>
                  <a:lnTo>
                    <a:pt x="579" y="2491"/>
                  </a:lnTo>
                  <a:lnTo>
                    <a:pt x="509" y="2385"/>
                  </a:lnTo>
                  <a:lnTo>
                    <a:pt x="446" y="2282"/>
                  </a:lnTo>
                  <a:lnTo>
                    <a:pt x="386" y="2179"/>
                  </a:lnTo>
                  <a:lnTo>
                    <a:pt x="333" y="2076"/>
                  </a:lnTo>
                  <a:lnTo>
                    <a:pt x="283" y="1973"/>
                  </a:lnTo>
                  <a:lnTo>
                    <a:pt x="242" y="1873"/>
                  </a:lnTo>
                  <a:lnTo>
                    <a:pt x="206" y="1772"/>
                  </a:lnTo>
                  <a:lnTo>
                    <a:pt x="161" y="1683"/>
                  </a:lnTo>
                  <a:lnTo>
                    <a:pt x="122" y="1593"/>
                  </a:lnTo>
                  <a:lnTo>
                    <a:pt x="86" y="1503"/>
                  </a:lnTo>
                  <a:lnTo>
                    <a:pt x="57" y="1415"/>
                  </a:lnTo>
                  <a:lnTo>
                    <a:pt x="33" y="1329"/>
                  </a:lnTo>
                  <a:lnTo>
                    <a:pt x="15" y="1243"/>
                  </a:lnTo>
                  <a:lnTo>
                    <a:pt x="3" y="1161"/>
                  </a:lnTo>
                  <a:lnTo>
                    <a:pt x="0" y="1081"/>
                  </a:lnTo>
                  <a:lnTo>
                    <a:pt x="0" y="1078"/>
                  </a:lnTo>
                  <a:lnTo>
                    <a:pt x="0" y="1075"/>
                  </a:lnTo>
                  <a:lnTo>
                    <a:pt x="4" y="976"/>
                  </a:lnTo>
                  <a:lnTo>
                    <a:pt x="16" y="882"/>
                  </a:lnTo>
                  <a:lnTo>
                    <a:pt x="39" y="789"/>
                  </a:lnTo>
                  <a:lnTo>
                    <a:pt x="67" y="699"/>
                  </a:lnTo>
                  <a:lnTo>
                    <a:pt x="103" y="614"/>
                  </a:lnTo>
                  <a:lnTo>
                    <a:pt x="146" y="532"/>
                  </a:lnTo>
                  <a:lnTo>
                    <a:pt x="195" y="454"/>
                  </a:lnTo>
                  <a:lnTo>
                    <a:pt x="252" y="383"/>
                  </a:lnTo>
                  <a:lnTo>
                    <a:pt x="313" y="314"/>
                  </a:lnTo>
                  <a:lnTo>
                    <a:pt x="382" y="253"/>
                  </a:lnTo>
                  <a:lnTo>
                    <a:pt x="453" y="196"/>
                  </a:lnTo>
                  <a:lnTo>
                    <a:pt x="531" y="146"/>
                  </a:lnTo>
                  <a:lnTo>
                    <a:pt x="613" y="103"/>
                  </a:lnTo>
                  <a:lnTo>
                    <a:pt x="698" y="67"/>
                  </a:lnTo>
                  <a:lnTo>
                    <a:pt x="788" y="39"/>
                  </a:lnTo>
                  <a:lnTo>
                    <a:pt x="880" y="16"/>
                  </a:lnTo>
                  <a:lnTo>
                    <a:pt x="976" y="4"/>
                  </a:lnTo>
                  <a:lnTo>
                    <a:pt x="10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2" name="Rectangle 599">
              <a:extLst>
                <a:ext uri="{FF2B5EF4-FFF2-40B4-BE49-F238E27FC236}">
                  <a16:creationId xmlns:a16="http://schemas.microsoft.com/office/drawing/2014/main" id="{94F6864B-3AFA-4E8F-8762-E43EA0360F77}"/>
                </a:ext>
              </a:extLst>
            </p:cNvPr>
            <p:cNvSpPr>
              <a:spLocks noChangeArrowheads="1"/>
            </p:cNvSpPr>
            <p:nvPr/>
          </p:nvSpPr>
          <p:spPr bwMode="auto">
            <a:xfrm>
              <a:off x="2659" y="1960"/>
              <a:ext cx="1" cy="1"/>
            </a:xfrm>
            <a:prstGeom prst="rect">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33" name="RBContent4">
            <a:extLst>
              <a:ext uri="{FF2B5EF4-FFF2-40B4-BE49-F238E27FC236}">
                <a16:creationId xmlns:a16="http://schemas.microsoft.com/office/drawing/2014/main" id="{F000A8B4-9F56-4C22-A5D5-D12F86152A2A}"/>
              </a:ext>
            </a:extLst>
          </p:cNvPr>
          <p:cNvSpPr txBox="1">
            <a:spLocks/>
          </p:cNvSpPr>
          <p:nvPr/>
        </p:nvSpPr>
        <p:spPr>
          <a:xfrm>
            <a:off x="923925" y="4434568"/>
            <a:ext cx="3109957" cy="1052596"/>
          </a:xfrm>
          <a:prstGeom prst="rect">
            <a:avLst/>
          </a:prstGeom>
          <a:noFill/>
          <a:ln w="9525">
            <a:noFill/>
          </a:ln>
        </p:spPr>
        <p:txBody>
          <a:bodyPr vert="horz" wrap="square" lIns="0" tIns="0" rIns="0" bIns="0" rtlCol="0">
            <a:spAutoFit/>
          </a:bodyPr>
          <a:lstStyle/>
          <a:p>
            <a:pPr marL="0" lvl="1">
              <a:lnSpc>
                <a:spcPct val="90000"/>
              </a:lnSpc>
              <a:spcBef>
                <a:spcPts val="800"/>
              </a:spcBef>
              <a:buSzPct val="100000"/>
            </a:pPr>
            <a:r>
              <a:rPr lang="en-US" sz="1900" noProof="1">
                <a:solidFill>
                  <a:schemeClr val="accent6"/>
                </a:solidFill>
                <a:latin typeface="+mn-lt"/>
                <a:sym typeface="+mn-lt"/>
              </a:rPr>
              <a:t>Goals: </a:t>
            </a:r>
            <a:r>
              <a:rPr lang="en-US" sz="1900" b="0" noProof="1">
                <a:latin typeface="+mn-lt"/>
                <a:sym typeface="+mn-lt"/>
              </a:rPr>
              <a:t>Do preliminary analysis on selected KPIs, helping to better understand the data and </a:t>
            </a:r>
            <a:r>
              <a:rPr lang="en-US" sz="1900" b="0" noProof="1">
                <a:sym typeface="+mn-lt"/>
              </a:rPr>
              <a:t>serving as a basis </a:t>
            </a:r>
            <a:r>
              <a:rPr lang="en-US" sz="1900" b="0" noProof="1">
                <a:latin typeface="+mn-lt"/>
                <a:sym typeface="+mn-lt"/>
              </a:rPr>
              <a:t>of further investigations</a:t>
            </a:r>
            <a:endParaRPr lang="en-US" sz="1900" b="0" noProof="1">
              <a:sym typeface="+mn-lt"/>
            </a:endParaRPr>
          </a:p>
        </p:txBody>
      </p:sp>
      <p:sp>
        <p:nvSpPr>
          <p:cNvPr id="134" name="RBContent4">
            <a:extLst>
              <a:ext uri="{FF2B5EF4-FFF2-40B4-BE49-F238E27FC236}">
                <a16:creationId xmlns:a16="http://schemas.microsoft.com/office/drawing/2014/main" id="{8A01C559-B8CF-4434-AD75-B8EBDAF4F20F}"/>
              </a:ext>
            </a:extLst>
          </p:cNvPr>
          <p:cNvSpPr txBox="1">
            <a:spLocks/>
          </p:cNvSpPr>
          <p:nvPr/>
        </p:nvSpPr>
        <p:spPr>
          <a:xfrm>
            <a:off x="5162552" y="3433503"/>
            <a:ext cx="4010650" cy="2830005"/>
          </a:xfrm>
          <a:prstGeom prst="rect">
            <a:avLst/>
          </a:prstGeom>
          <a:noFill/>
          <a:ln w="9525">
            <a:noFill/>
          </a:ln>
        </p:spPr>
        <p:txBody>
          <a:bodyPr vert="horz" wrap="square" lIns="0" tIns="0" rIns="0" bIns="0" rtlCol="0">
            <a:spAutoFit/>
          </a:bodyPr>
          <a:lstStyle/>
          <a:p>
            <a:pPr marL="177429" lvl="2">
              <a:lnSpc>
                <a:spcPct val="90000"/>
              </a:lnSpc>
              <a:spcBef>
                <a:spcPts val="1800"/>
              </a:spcBef>
              <a:buSzPct val="100000"/>
            </a:pPr>
            <a:r>
              <a:rPr lang="en-US" sz="1900" noProof="1">
                <a:latin typeface="+mj-lt"/>
                <a:sym typeface="+mn-lt"/>
              </a:rPr>
              <a:t>1. How much do countries spend on education?</a:t>
            </a:r>
          </a:p>
          <a:p>
            <a:pPr marL="177429" lvl="2">
              <a:lnSpc>
                <a:spcPct val="90000"/>
              </a:lnSpc>
              <a:spcBef>
                <a:spcPts val="1800"/>
              </a:spcBef>
              <a:buSzPct val="100000"/>
            </a:pPr>
            <a:r>
              <a:rPr lang="en-US" sz="1900" noProof="1">
                <a:latin typeface="+mj-lt"/>
                <a:sym typeface="+mn-lt"/>
              </a:rPr>
              <a:t>2. Is there a correlation between the spending on R&amp;D per county and the performance of universities?</a:t>
            </a:r>
          </a:p>
          <a:p>
            <a:pPr marL="177429" lvl="2">
              <a:lnSpc>
                <a:spcPct val="90000"/>
              </a:lnSpc>
              <a:spcBef>
                <a:spcPts val="1800"/>
              </a:spcBef>
              <a:buSzPct val="100000"/>
            </a:pPr>
            <a:r>
              <a:rPr lang="en-US" sz="1900" noProof="1">
                <a:latin typeface="+mj-lt"/>
                <a:sym typeface="+mn-lt"/>
              </a:rPr>
              <a:t>3. Is there a relationship between % of </a:t>
            </a:r>
            <a:r>
              <a:rPr lang="hu-HU" sz="1900" noProof="1">
                <a:latin typeface="+mj-lt"/>
                <a:sym typeface="+mn-lt"/>
              </a:rPr>
              <a:t>international</a:t>
            </a:r>
            <a:r>
              <a:rPr lang="en-US" sz="1900" noProof="1">
                <a:latin typeface="+mj-lt"/>
                <a:sym typeface="+mn-lt"/>
              </a:rPr>
              <a:t> students, % of female students to the performance of universities?</a:t>
            </a:r>
            <a:endParaRPr lang="en-US" sz="1900" b="0" noProof="1">
              <a:latin typeface="+mj-lt"/>
              <a:sym typeface="+mn-lt"/>
            </a:endParaRPr>
          </a:p>
        </p:txBody>
      </p:sp>
      <p:sp>
        <p:nvSpPr>
          <p:cNvPr id="144" name="RBContent4">
            <a:extLst>
              <a:ext uri="{FF2B5EF4-FFF2-40B4-BE49-F238E27FC236}">
                <a16:creationId xmlns:a16="http://schemas.microsoft.com/office/drawing/2014/main" id="{65A43970-513A-480F-8B6D-843BDDC2164A}"/>
              </a:ext>
            </a:extLst>
          </p:cNvPr>
          <p:cNvSpPr txBox="1">
            <a:spLocks/>
          </p:cNvSpPr>
          <p:nvPr/>
        </p:nvSpPr>
        <p:spPr>
          <a:xfrm>
            <a:off x="5118196" y="3401055"/>
            <a:ext cx="3968305" cy="207749"/>
          </a:xfrm>
          <a:prstGeom prst="rect">
            <a:avLst/>
          </a:prstGeom>
          <a:noFill/>
          <a:ln w="9525">
            <a:noFill/>
          </a:ln>
        </p:spPr>
        <p:txBody>
          <a:bodyPr vert="horz" wrap="square" lIns="0" tIns="0" rIns="0" bIns="0" rtlCol="0">
            <a:spAutoFit/>
          </a:bodyPr>
          <a:lstStyle/>
          <a:p>
            <a:pPr>
              <a:lnSpc>
                <a:spcPct val="90000"/>
              </a:lnSpc>
              <a:spcBef>
                <a:spcPts val="800"/>
              </a:spcBef>
              <a:buSzPct val="100000"/>
            </a:pPr>
            <a:endParaRPr lang="en-US" sz="1500" b="0" dirty="0">
              <a:sym typeface="+mn-lt"/>
            </a:endParaRPr>
          </a:p>
        </p:txBody>
      </p:sp>
      <p:sp>
        <p:nvSpPr>
          <p:cNvPr id="37" name="Rectangle 36">
            <a:extLst>
              <a:ext uri="{FF2B5EF4-FFF2-40B4-BE49-F238E27FC236}">
                <a16:creationId xmlns:a16="http://schemas.microsoft.com/office/drawing/2014/main" id="{6C8854AD-DC55-4CDA-BDBD-E09C849F6D85}"/>
              </a:ext>
            </a:extLst>
          </p:cNvPr>
          <p:cNvSpPr/>
          <p:nvPr/>
        </p:nvSpPr>
        <p:spPr>
          <a:xfrm>
            <a:off x="3271882" y="2519770"/>
            <a:ext cx="790575" cy="167866"/>
          </a:xfrm>
          <a:prstGeom prst="rect">
            <a:avLst/>
          </a:prstGeom>
          <a:solidFill>
            <a:schemeClr val="bg1"/>
          </a:solidFill>
          <a:ln w="9525">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grpSp>
        <p:nvGrpSpPr>
          <p:cNvPr id="38" name="Group 37">
            <a:extLst>
              <a:ext uri="{FF2B5EF4-FFF2-40B4-BE49-F238E27FC236}">
                <a16:creationId xmlns:a16="http://schemas.microsoft.com/office/drawing/2014/main" id="{5B2657FE-EF87-4CC0-A018-1B6020E8CEDB}"/>
              </a:ext>
            </a:extLst>
          </p:cNvPr>
          <p:cNvGrpSpPr>
            <a:grpSpLocks noChangeAspect="1"/>
          </p:cNvGrpSpPr>
          <p:nvPr/>
        </p:nvGrpSpPr>
        <p:grpSpPr>
          <a:xfrm>
            <a:off x="3285703" y="2206126"/>
            <a:ext cx="777344" cy="541725"/>
            <a:chOff x="1717676" y="3959226"/>
            <a:chExt cx="3571875" cy="2489200"/>
          </a:xfrm>
          <a:solidFill>
            <a:schemeClr val="accent6"/>
          </a:solidFill>
        </p:grpSpPr>
        <p:sp>
          <p:nvSpPr>
            <p:cNvPr id="39" name="Line 5">
              <a:extLst>
                <a:ext uri="{FF2B5EF4-FFF2-40B4-BE49-F238E27FC236}">
                  <a16:creationId xmlns:a16="http://schemas.microsoft.com/office/drawing/2014/main" id="{B65A22A1-EC8C-4161-9368-4FD8D6ADC130}"/>
                </a:ext>
              </a:extLst>
            </p:cNvPr>
            <p:cNvSpPr>
              <a:spLocks noChangeShapeType="1"/>
            </p:cNvSpPr>
            <p:nvPr/>
          </p:nvSpPr>
          <p:spPr bwMode="auto">
            <a:xfrm>
              <a:off x="3360738" y="4827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0" name="Line 6">
              <a:extLst>
                <a:ext uri="{FF2B5EF4-FFF2-40B4-BE49-F238E27FC236}">
                  <a16:creationId xmlns:a16="http://schemas.microsoft.com/office/drawing/2014/main" id="{A504BE6F-C6D1-4BF1-9732-FEE492DB1802}"/>
                </a:ext>
              </a:extLst>
            </p:cNvPr>
            <p:cNvSpPr>
              <a:spLocks noChangeShapeType="1"/>
            </p:cNvSpPr>
            <p:nvPr/>
          </p:nvSpPr>
          <p:spPr bwMode="auto">
            <a:xfrm>
              <a:off x="3360738" y="4827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1" name="Freeform 16">
              <a:extLst>
                <a:ext uri="{FF2B5EF4-FFF2-40B4-BE49-F238E27FC236}">
                  <a16:creationId xmlns:a16="http://schemas.microsoft.com/office/drawing/2014/main" id="{F2B3C768-AA9F-4C89-851C-A498B3BA3CEC}"/>
                </a:ext>
              </a:extLst>
            </p:cNvPr>
            <p:cNvSpPr>
              <a:spLocks/>
            </p:cNvSpPr>
            <p:nvPr/>
          </p:nvSpPr>
          <p:spPr bwMode="auto">
            <a:xfrm>
              <a:off x="1819276" y="3959226"/>
              <a:ext cx="2424113" cy="2432050"/>
            </a:xfrm>
            <a:custGeom>
              <a:avLst/>
              <a:gdLst>
                <a:gd name="T0" fmla="*/ 1993 w 2154"/>
                <a:gd name="T1" fmla="*/ 1199 h 2160"/>
                <a:gd name="T2" fmla="*/ 1080 w 2154"/>
                <a:gd name="T3" fmla="*/ 2000 h 2160"/>
                <a:gd name="T4" fmla="*/ 160 w 2154"/>
                <a:gd name="T5" fmla="*/ 1080 h 2160"/>
                <a:gd name="T6" fmla="*/ 1080 w 2154"/>
                <a:gd name="T7" fmla="*/ 160 h 2160"/>
                <a:gd name="T8" fmla="*/ 1993 w 2154"/>
                <a:gd name="T9" fmla="*/ 963 h 2160"/>
                <a:gd name="T10" fmla="*/ 2154 w 2154"/>
                <a:gd name="T11" fmla="*/ 963 h 2160"/>
                <a:gd name="T12" fmla="*/ 1080 w 2154"/>
                <a:gd name="T13" fmla="*/ 0 h 2160"/>
                <a:gd name="T14" fmla="*/ 0 w 2154"/>
                <a:gd name="T15" fmla="*/ 1080 h 2160"/>
                <a:gd name="T16" fmla="*/ 1080 w 2154"/>
                <a:gd name="T17" fmla="*/ 2160 h 2160"/>
                <a:gd name="T18" fmla="*/ 2154 w 2154"/>
                <a:gd name="T19" fmla="*/ 1199 h 2160"/>
                <a:gd name="T20" fmla="*/ 1993 w 2154"/>
                <a:gd name="T21" fmla="*/ 1199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4" h="2160">
                  <a:moveTo>
                    <a:pt x="1993" y="1199"/>
                  </a:moveTo>
                  <a:cubicBezTo>
                    <a:pt x="1934" y="1651"/>
                    <a:pt x="1548" y="2000"/>
                    <a:pt x="1080" y="2000"/>
                  </a:cubicBezTo>
                  <a:cubicBezTo>
                    <a:pt x="572" y="2000"/>
                    <a:pt x="160" y="1588"/>
                    <a:pt x="160" y="1080"/>
                  </a:cubicBezTo>
                  <a:cubicBezTo>
                    <a:pt x="160" y="572"/>
                    <a:pt x="572" y="160"/>
                    <a:pt x="1080" y="160"/>
                  </a:cubicBezTo>
                  <a:cubicBezTo>
                    <a:pt x="1549" y="160"/>
                    <a:pt x="1936" y="510"/>
                    <a:pt x="1993" y="963"/>
                  </a:cubicBezTo>
                  <a:cubicBezTo>
                    <a:pt x="2154" y="963"/>
                    <a:pt x="2154" y="963"/>
                    <a:pt x="2154" y="963"/>
                  </a:cubicBezTo>
                  <a:cubicBezTo>
                    <a:pt x="2096" y="422"/>
                    <a:pt x="1637" y="0"/>
                    <a:pt x="1080" y="0"/>
                  </a:cubicBezTo>
                  <a:cubicBezTo>
                    <a:pt x="484" y="0"/>
                    <a:pt x="0" y="484"/>
                    <a:pt x="0" y="1080"/>
                  </a:cubicBezTo>
                  <a:cubicBezTo>
                    <a:pt x="0" y="1676"/>
                    <a:pt x="484" y="2160"/>
                    <a:pt x="1080" y="2160"/>
                  </a:cubicBezTo>
                  <a:cubicBezTo>
                    <a:pt x="1637" y="2160"/>
                    <a:pt x="2095" y="1739"/>
                    <a:pt x="2154" y="1199"/>
                  </a:cubicBezTo>
                  <a:lnTo>
                    <a:pt x="1993" y="1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2" name="Freeform 17">
              <a:extLst>
                <a:ext uri="{FF2B5EF4-FFF2-40B4-BE49-F238E27FC236}">
                  <a16:creationId xmlns:a16="http://schemas.microsoft.com/office/drawing/2014/main" id="{96550268-CEAC-435A-8AED-51A250C9D6AB}"/>
                </a:ext>
              </a:extLst>
            </p:cNvPr>
            <p:cNvSpPr>
              <a:spLocks/>
            </p:cNvSpPr>
            <p:nvPr/>
          </p:nvSpPr>
          <p:spPr bwMode="auto">
            <a:xfrm>
              <a:off x="2274888" y="4411663"/>
              <a:ext cx="1514475" cy="1525588"/>
            </a:xfrm>
            <a:custGeom>
              <a:avLst/>
              <a:gdLst>
                <a:gd name="T0" fmla="*/ 1182 w 1345"/>
                <a:gd name="T1" fmla="*/ 561 h 1356"/>
                <a:gd name="T2" fmla="*/ 1345 w 1345"/>
                <a:gd name="T3" fmla="*/ 561 h 1356"/>
                <a:gd name="T4" fmla="*/ 678 w 1345"/>
                <a:gd name="T5" fmla="*/ 0 h 1356"/>
                <a:gd name="T6" fmla="*/ 0 w 1345"/>
                <a:gd name="T7" fmla="*/ 678 h 1356"/>
                <a:gd name="T8" fmla="*/ 678 w 1345"/>
                <a:gd name="T9" fmla="*/ 1356 h 1356"/>
                <a:gd name="T10" fmla="*/ 1345 w 1345"/>
                <a:gd name="T11" fmla="*/ 797 h 1356"/>
                <a:gd name="T12" fmla="*/ 1182 w 1345"/>
                <a:gd name="T13" fmla="*/ 797 h 1356"/>
                <a:gd name="T14" fmla="*/ 678 w 1345"/>
                <a:gd name="T15" fmla="*/ 1196 h 1356"/>
                <a:gd name="T16" fmla="*/ 160 w 1345"/>
                <a:gd name="T17" fmla="*/ 678 h 1356"/>
                <a:gd name="T18" fmla="*/ 678 w 1345"/>
                <a:gd name="T19" fmla="*/ 160 h 1356"/>
                <a:gd name="T20" fmla="*/ 1182 w 1345"/>
                <a:gd name="T21" fmla="*/ 561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5" h="1356">
                  <a:moveTo>
                    <a:pt x="1182" y="561"/>
                  </a:moveTo>
                  <a:cubicBezTo>
                    <a:pt x="1345" y="561"/>
                    <a:pt x="1345" y="561"/>
                    <a:pt x="1345" y="561"/>
                  </a:cubicBezTo>
                  <a:cubicBezTo>
                    <a:pt x="1290" y="243"/>
                    <a:pt x="1012" y="0"/>
                    <a:pt x="678" y="0"/>
                  </a:cubicBezTo>
                  <a:cubicBezTo>
                    <a:pt x="303" y="0"/>
                    <a:pt x="0" y="304"/>
                    <a:pt x="0" y="678"/>
                  </a:cubicBezTo>
                  <a:cubicBezTo>
                    <a:pt x="0" y="1052"/>
                    <a:pt x="303" y="1356"/>
                    <a:pt x="678" y="1356"/>
                  </a:cubicBezTo>
                  <a:cubicBezTo>
                    <a:pt x="1011" y="1356"/>
                    <a:pt x="1289" y="1115"/>
                    <a:pt x="1345" y="797"/>
                  </a:cubicBezTo>
                  <a:cubicBezTo>
                    <a:pt x="1182" y="797"/>
                    <a:pt x="1182" y="797"/>
                    <a:pt x="1182" y="797"/>
                  </a:cubicBezTo>
                  <a:cubicBezTo>
                    <a:pt x="1128" y="1026"/>
                    <a:pt x="922" y="1196"/>
                    <a:pt x="678" y="1196"/>
                  </a:cubicBezTo>
                  <a:cubicBezTo>
                    <a:pt x="392" y="1196"/>
                    <a:pt x="160" y="964"/>
                    <a:pt x="160" y="678"/>
                  </a:cubicBezTo>
                  <a:cubicBezTo>
                    <a:pt x="160" y="392"/>
                    <a:pt x="392" y="160"/>
                    <a:pt x="678" y="160"/>
                  </a:cubicBezTo>
                  <a:cubicBezTo>
                    <a:pt x="923" y="160"/>
                    <a:pt x="1129" y="332"/>
                    <a:pt x="1182" y="5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3" name="Freeform 18">
              <a:extLst>
                <a:ext uri="{FF2B5EF4-FFF2-40B4-BE49-F238E27FC236}">
                  <a16:creationId xmlns:a16="http://schemas.microsoft.com/office/drawing/2014/main" id="{AF80EFCC-5E88-434B-9A6B-B46A85375060}"/>
                </a:ext>
              </a:extLst>
            </p:cNvPr>
            <p:cNvSpPr>
              <a:spLocks/>
            </p:cNvSpPr>
            <p:nvPr/>
          </p:nvSpPr>
          <p:spPr bwMode="auto">
            <a:xfrm>
              <a:off x="2725738" y="4862513"/>
              <a:ext cx="595313" cy="625475"/>
            </a:xfrm>
            <a:custGeom>
              <a:avLst/>
              <a:gdLst>
                <a:gd name="T0" fmla="*/ 278 w 530"/>
                <a:gd name="T1" fmla="*/ 160 h 556"/>
                <a:gd name="T2" fmla="*/ 292 w 530"/>
                <a:gd name="T3" fmla="*/ 161 h 556"/>
                <a:gd name="T4" fmla="*/ 530 w 530"/>
                <a:gd name="T5" fmla="*/ 161 h 556"/>
                <a:gd name="T6" fmla="*/ 278 w 530"/>
                <a:gd name="T7" fmla="*/ 0 h 556"/>
                <a:gd name="T8" fmla="*/ 0 w 530"/>
                <a:gd name="T9" fmla="*/ 278 h 556"/>
                <a:gd name="T10" fmla="*/ 278 w 530"/>
                <a:gd name="T11" fmla="*/ 556 h 556"/>
                <a:gd name="T12" fmla="*/ 529 w 530"/>
                <a:gd name="T13" fmla="*/ 397 h 556"/>
                <a:gd name="T14" fmla="*/ 292 w 530"/>
                <a:gd name="T15" fmla="*/ 397 h 556"/>
                <a:gd name="T16" fmla="*/ 292 w 530"/>
                <a:gd name="T17" fmla="*/ 395 h 556"/>
                <a:gd name="T18" fmla="*/ 278 w 530"/>
                <a:gd name="T19" fmla="*/ 396 h 556"/>
                <a:gd name="T20" fmla="*/ 160 w 530"/>
                <a:gd name="T21" fmla="*/ 278 h 556"/>
                <a:gd name="T22" fmla="*/ 278 w 530"/>
                <a:gd name="T23" fmla="*/ 1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0" h="556">
                  <a:moveTo>
                    <a:pt x="278" y="160"/>
                  </a:moveTo>
                  <a:cubicBezTo>
                    <a:pt x="283" y="160"/>
                    <a:pt x="287" y="161"/>
                    <a:pt x="292" y="161"/>
                  </a:cubicBezTo>
                  <a:cubicBezTo>
                    <a:pt x="530" y="161"/>
                    <a:pt x="530" y="161"/>
                    <a:pt x="530" y="161"/>
                  </a:cubicBezTo>
                  <a:cubicBezTo>
                    <a:pt x="485" y="66"/>
                    <a:pt x="389" y="0"/>
                    <a:pt x="278" y="0"/>
                  </a:cubicBezTo>
                  <a:cubicBezTo>
                    <a:pt x="124" y="0"/>
                    <a:pt x="0" y="125"/>
                    <a:pt x="0" y="278"/>
                  </a:cubicBezTo>
                  <a:cubicBezTo>
                    <a:pt x="0" y="432"/>
                    <a:pt x="124" y="556"/>
                    <a:pt x="278" y="556"/>
                  </a:cubicBezTo>
                  <a:cubicBezTo>
                    <a:pt x="388" y="556"/>
                    <a:pt x="484" y="491"/>
                    <a:pt x="529" y="397"/>
                  </a:cubicBezTo>
                  <a:cubicBezTo>
                    <a:pt x="292" y="397"/>
                    <a:pt x="292" y="397"/>
                    <a:pt x="292" y="397"/>
                  </a:cubicBezTo>
                  <a:cubicBezTo>
                    <a:pt x="292" y="395"/>
                    <a:pt x="292" y="395"/>
                    <a:pt x="292" y="395"/>
                  </a:cubicBezTo>
                  <a:cubicBezTo>
                    <a:pt x="287" y="395"/>
                    <a:pt x="283" y="396"/>
                    <a:pt x="278" y="396"/>
                  </a:cubicBezTo>
                  <a:cubicBezTo>
                    <a:pt x="213" y="396"/>
                    <a:pt x="160" y="343"/>
                    <a:pt x="160" y="278"/>
                  </a:cubicBezTo>
                  <a:cubicBezTo>
                    <a:pt x="160" y="213"/>
                    <a:pt x="213" y="160"/>
                    <a:pt x="278"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4" name="Freeform 19">
              <a:extLst>
                <a:ext uri="{FF2B5EF4-FFF2-40B4-BE49-F238E27FC236}">
                  <a16:creationId xmlns:a16="http://schemas.microsoft.com/office/drawing/2014/main" id="{E305EB72-3FA3-4BCB-A180-32596B62AA46}"/>
                </a:ext>
              </a:extLst>
            </p:cNvPr>
            <p:cNvSpPr>
              <a:spLocks/>
            </p:cNvSpPr>
            <p:nvPr/>
          </p:nvSpPr>
          <p:spPr bwMode="auto">
            <a:xfrm>
              <a:off x="1717676" y="5976938"/>
              <a:ext cx="471488" cy="471488"/>
            </a:xfrm>
            <a:custGeom>
              <a:avLst/>
              <a:gdLst>
                <a:gd name="T0" fmla="*/ 0 w 297"/>
                <a:gd name="T1" fmla="*/ 217 h 297"/>
                <a:gd name="T2" fmla="*/ 80 w 297"/>
                <a:gd name="T3" fmla="*/ 297 h 297"/>
                <a:gd name="T4" fmla="*/ 297 w 297"/>
                <a:gd name="T5" fmla="*/ 80 h 297"/>
                <a:gd name="T6" fmla="*/ 217 w 297"/>
                <a:gd name="T7" fmla="*/ 0 h 297"/>
                <a:gd name="T8" fmla="*/ 0 w 297"/>
                <a:gd name="T9" fmla="*/ 217 h 297"/>
              </a:gdLst>
              <a:ahLst/>
              <a:cxnLst>
                <a:cxn ang="0">
                  <a:pos x="T0" y="T1"/>
                </a:cxn>
                <a:cxn ang="0">
                  <a:pos x="T2" y="T3"/>
                </a:cxn>
                <a:cxn ang="0">
                  <a:pos x="T4" y="T5"/>
                </a:cxn>
                <a:cxn ang="0">
                  <a:pos x="T6" y="T7"/>
                </a:cxn>
                <a:cxn ang="0">
                  <a:pos x="T8" y="T9"/>
                </a:cxn>
              </a:cxnLst>
              <a:rect l="0" t="0" r="r" b="b"/>
              <a:pathLst>
                <a:path w="297" h="297">
                  <a:moveTo>
                    <a:pt x="0" y="217"/>
                  </a:moveTo>
                  <a:lnTo>
                    <a:pt x="80" y="297"/>
                  </a:lnTo>
                  <a:lnTo>
                    <a:pt x="297" y="80"/>
                  </a:lnTo>
                  <a:lnTo>
                    <a:pt x="217" y="0"/>
                  </a:lnTo>
                  <a:lnTo>
                    <a:pt x="0" y="2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5" name="Freeform 20">
              <a:extLst>
                <a:ext uri="{FF2B5EF4-FFF2-40B4-BE49-F238E27FC236}">
                  <a16:creationId xmlns:a16="http://schemas.microsoft.com/office/drawing/2014/main" id="{E1F63A7B-FFCC-4023-B993-F73AB1981227}"/>
                </a:ext>
              </a:extLst>
            </p:cNvPr>
            <p:cNvSpPr>
              <a:spLocks/>
            </p:cNvSpPr>
            <p:nvPr/>
          </p:nvSpPr>
          <p:spPr bwMode="auto">
            <a:xfrm>
              <a:off x="3889376" y="5976938"/>
              <a:ext cx="471488" cy="471488"/>
            </a:xfrm>
            <a:custGeom>
              <a:avLst/>
              <a:gdLst>
                <a:gd name="T0" fmla="*/ 0 w 297"/>
                <a:gd name="T1" fmla="*/ 80 h 297"/>
                <a:gd name="T2" fmla="*/ 217 w 297"/>
                <a:gd name="T3" fmla="*/ 297 h 297"/>
                <a:gd name="T4" fmla="*/ 297 w 297"/>
                <a:gd name="T5" fmla="*/ 217 h 297"/>
                <a:gd name="T6" fmla="*/ 81 w 297"/>
                <a:gd name="T7" fmla="*/ 0 h 297"/>
                <a:gd name="T8" fmla="*/ 0 w 297"/>
                <a:gd name="T9" fmla="*/ 80 h 297"/>
              </a:gdLst>
              <a:ahLst/>
              <a:cxnLst>
                <a:cxn ang="0">
                  <a:pos x="T0" y="T1"/>
                </a:cxn>
                <a:cxn ang="0">
                  <a:pos x="T2" y="T3"/>
                </a:cxn>
                <a:cxn ang="0">
                  <a:pos x="T4" y="T5"/>
                </a:cxn>
                <a:cxn ang="0">
                  <a:pos x="T6" y="T7"/>
                </a:cxn>
                <a:cxn ang="0">
                  <a:pos x="T8" y="T9"/>
                </a:cxn>
              </a:cxnLst>
              <a:rect l="0" t="0" r="r" b="b"/>
              <a:pathLst>
                <a:path w="297" h="297">
                  <a:moveTo>
                    <a:pt x="0" y="80"/>
                  </a:moveTo>
                  <a:lnTo>
                    <a:pt x="217" y="297"/>
                  </a:lnTo>
                  <a:lnTo>
                    <a:pt x="297" y="217"/>
                  </a:lnTo>
                  <a:lnTo>
                    <a:pt x="81" y="0"/>
                  </a:lnTo>
                  <a:lnTo>
                    <a:pt x="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6" name="Freeform 21">
              <a:extLst>
                <a:ext uri="{FF2B5EF4-FFF2-40B4-BE49-F238E27FC236}">
                  <a16:creationId xmlns:a16="http://schemas.microsoft.com/office/drawing/2014/main" id="{82398957-3CF7-493D-89E6-C2CD515284A0}"/>
                </a:ext>
              </a:extLst>
            </p:cNvPr>
            <p:cNvSpPr>
              <a:spLocks/>
            </p:cNvSpPr>
            <p:nvPr/>
          </p:nvSpPr>
          <p:spPr bwMode="auto">
            <a:xfrm>
              <a:off x="3054351" y="4745038"/>
              <a:ext cx="2235200" cy="858838"/>
            </a:xfrm>
            <a:custGeom>
              <a:avLst/>
              <a:gdLst>
                <a:gd name="T0" fmla="*/ 1328 w 1408"/>
                <a:gd name="T1" fmla="*/ 541 h 541"/>
                <a:gd name="T2" fmla="*/ 1408 w 1408"/>
                <a:gd name="T3" fmla="*/ 461 h 541"/>
                <a:gd name="T4" fmla="*/ 1218 w 1408"/>
                <a:gd name="T5" fmla="*/ 271 h 541"/>
                <a:gd name="T6" fmla="*/ 1408 w 1408"/>
                <a:gd name="T7" fmla="*/ 81 h 541"/>
                <a:gd name="T8" fmla="*/ 1328 w 1408"/>
                <a:gd name="T9" fmla="*/ 0 h 541"/>
                <a:gd name="T10" fmla="*/ 1115 w 1408"/>
                <a:gd name="T11" fmla="*/ 214 h 541"/>
                <a:gd name="T12" fmla="*/ 1012 w 1408"/>
                <a:gd name="T13" fmla="*/ 214 h 541"/>
                <a:gd name="T14" fmla="*/ 1146 w 1408"/>
                <a:gd name="T15" fmla="*/ 81 h 541"/>
                <a:gd name="T16" fmla="*/ 1066 w 1408"/>
                <a:gd name="T17" fmla="*/ 0 h 541"/>
                <a:gd name="T18" fmla="*/ 852 w 1408"/>
                <a:gd name="T19" fmla="*/ 214 h 541"/>
                <a:gd name="T20" fmla="*/ 0 w 1408"/>
                <a:gd name="T21" fmla="*/ 214 h 541"/>
                <a:gd name="T22" fmla="*/ 0 w 1408"/>
                <a:gd name="T23" fmla="*/ 327 h 541"/>
                <a:gd name="T24" fmla="*/ 853 w 1408"/>
                <a:gd name="T25" fmla="*/ 327 h 541"/>
                <a:gd name="T26" fmla="*/ 1066 w 1408"/>
                <a:gd name="T27" fmla="*/ 541 h 541"/>
                <a:gd name="T28" fmla="*/ 1146 w 1408"/>
                <a:gd name="T29" fmla="*/ 461 h 541"/>
                <a:gd name="T30" fmla="*/ 1013 w 1408"/>
                <a:gd name="T31" fmla="*/ 327 h 541"/>
                <a:gd name="T32" fmla="*/ 1115 w 1408"/>
                <a:gd name="T33" fmla="*/ 327 h 541"/>
                <a:gd name="T34" fmla="*/ 1328 w 1408"/>
                <a:gd name="T35"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8" h="541">
                  <a:moveTo>
                    <a:pt x="1328" y="541"/>
                  </a:moveTo>
                  <a:lnTo>
                    <a:pt x="1408" y="461"/>
                  </a:lnTo>
                  <a:lnTo>
                    <a:pt x="1218" y="271"/>
                  </a:lnTo>
                  <a:lnTo>
                    <a:pt x="1408" y="81"/>
                  </a:lnTo>
                  <a:lnTo>
                    <a:pt x="1328" y="0"/>
                  </a:lnTo>
                  <a:lnTo>
                    <a:pt x="1115" y="214"/>
                  </a:lnTo>
                  <a:lnTo>
                    <a:pt x="1012" y="214"/>
                  </a:lnTo>
                  <a:lnTo>
                    <a:pt x="1146" y="81"/>
                  </a:lnTo>
                  <a:lnTo>
                    <a:pt x="1066" y="0"/>
                  </a:lnTo>
                  <a:lnTo>
                    <a:pt x="852" y="214"/>
                  </a:lnTo>
                  <a:lnTo>
                    <a:pt x="0" y="214"/>
                  </a:lnTo>
                  <a:lnTo>
                    <a:pt x="0" y="327"/>
                  </a:lnTo>
                  <a:lnTo>
                    <a:pt x="853" y="327"/>
                  </a:lnTo>
                  <a:lnTo>
                    <a:pt x="1066" y="541"/>
                  </a:lnTo>
                  <a:lnTo>
                    <a:pt x="1146" y="461"/>
                  </a:lnTo>
                  <a:lnTo>
                    <a:pt x="1013" y="327"/>
                  </a:lnTo>
                  <a:lnTo>
                    <a:pt x="1115" y="327"/>
                  </a:lnTo>
                  <a:lnTo>
                    <a:pt x="1328" y="5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grpSp>
    </p:spTree>
    <p:extLst>
      <p:ext uri="{BB962C8B-B14F-4D97-AF65-F5344CB8AC3E}">
        <p14:creationId xmlns:p14="http://schemas.microsoft.com/office/powerpoint/2010/main" val="24879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8752A8-A4F7-4C0D-9D2E-0B2BF47B5988}"/>
              </a:ext>
            </a:extLst>
          </p:cNvPr>
          <p:cNvGraphicFramePr>
            <a:graphicFrameLocks noChangeAspect="1"/>
          </p:cNvGraphicFramePr>
          <p:nvPr>
            <p:custDataLst>
              <p:tags r:id="rId2"/>
            </p:custDataLst>
            <p:extLst>
              <p:ext uri="{D42A27DB-BD31-4B8C-83A1-F6EECF244321}">
                <p14:modId xmlns:p14="http://schemas.microsoft.com/office/powerpoint/2010/main" val="2752011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9" name="think-cell Slide" r:id="rId6" imgW="592" imgH="591" progId="TCLayout.ActiveDocument.1">
                  <p:embed/>
                </p:oleObj>
              </mc:Choice>
              <mc:Fallback>
                <p:oleObj name="think-cell Slide" r:id="rId6" imgW="592" imgH="591" progId="TCLayout.ActiveDocument.1">
                  <p:embed/>
                  <p:pic>
                    <p:nvPicPr>
                      <p:cNvPr id="7" name="Object 6" hidden="1">
                        <a:extLst>
                          <a:ext uri="{FF2B5EF4-FFF2-40B4-BE49-F238E27FC236}">
                            <a16:creationId xmlns:a16="http://schemas.microsoft.com/office/drawing/2014/main" id="{5F8752A8-A4F7-4C0D-9D2E-0B2BF47B598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3FA2545-AC3C-4451-AA82-3EE08C67FBDF}"/>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kumimoji="0" lang="en-US" sz="2700" b="0" u="none" strike="noStrike" kern="1200" cap="none" spc="0" normalizeH="0" noProof="0">
              <a:ln>
                <a:noFill/>
              </a:ln>
              <a:solidFill>
                <a:srgbClr val="000000"/>
              </a:solidFill>
              <a:effectLst/>
              <a:uLnTx/>
              <a:uFillTx/>
              <a:latin typeface="Arial Narrow" panose="020B0606020202030204" pitchFamily="34" charset="0"/>
              <a:ea typeface="+mj-ea"/>
              <a:cs typeface="+mj-cs"/>
              <a:sym typeface="Arial Narrow" panose="020B0606020202030204" pitchFamily="34" charset="0"/>
            </a:endParaRPr>
          </a:p>
        </p:txBody>
      </p:sp>
      <p:sp>
        <p:nvSpPr>
          <p:cNvPr id="3" name="Title 2">
            <a:extLst>
              <a:ext uri="{FF2B5EF4-FFF2-40B4-BE49-F238E27FC236}">
                <a16:creationId xmlns:a16="http://schemas.microsoft.com/office/drawing/2014/main" id="{72DBC0C4-E5E7-46B4-B01A-E9499E898BFC}"/>
              </a:ext>
            </a:extLst>
          </p:cNvPr>
          <p:cNvSpPr>
            <a:spLocks noGrp="1"/>
          </p:cNvSpPr>
          <p:nvPr>
            <p:ph type="title"/>
          </p:nvPr>
        </p:nvSpPr>
        <p:spPr/>
        <p:txBody>
          <a:bodyPr vert="horz"/>
          <a:lstStyle/>
          <a:p>
            <a:r>
              <a:rPr lang="en-US" dirty="0"/>
              <a:t>We used 2 tables from the World University ranking dataset, enriched it from World Bank API,  and connected by country codes</a:t>
            </a:r>
          </a:p>
        </p:txBody>
      </p:sp>
      <p:sp>
        <p:nvSpPr>
          <p:cNvPr id="10" name="Source">
            <a:extLst>
              <a:ext uri="{FF2B5EF4-FFF2-40B4-BE49-F238E27FC236}">
                <a16:creationId xmlns:a16="http://schemas.microsoft.com/office/drawing/2014/main" id="{CCDCD43C-C5BE-41A6-A7BC-BAF58247820E}"/>
              </a:ext>
            </a:extLst>
          </p:cNvPr>
          <p:cNvSpPr txBox="1"/>
          <p:nvPr/>
        </p:nvSpPr>
        <p:spPr>
          <a:xfrm>
            <a:off x="738189" y="6710121"/>
            <a:ext cx="1154162" cy="124650"/>
          </a:xfrm>
          <a:prstGeom prst="rect">
            <a:avLst/>
          </a:prstGeom>
          <a:noFill/>
          <a:ln w="9525">
            <a:noFill/>
          </a:ln>
        </p:spPr>
        <p:txBody>
          <a:bodyPr vert="horz" wrap="none" lIns="0" tIns="0" rIns="0" bIns="0" rtlCol="0" anchor="b" anchorCtr="0">
            <a:spAutoFit/>
          </a:bodyPr>
          <a:lstStyle/>
          <a:p>
            <a:pPr marL="0" marR="0" lvl="0" indent="0" algn="l" defTabSz="914400" eaLnBrk="1" fontAlgn="base" latinLnBrk="0" hangingPunct="1">
              <a:lnSpc>
                <a:spcPct val="90000"/>
              </a:lnSpc>
              <a:spcBef>
                <a:spcPct val="0"/>
              </a:spcBef>
              <a:spcAft>
                <a:spcPct val="0"/>
              </a:spcAft>
              <a:buClrTx/>
              <a:buSzPct val="100000"/>
              <a:buFontTx/>
              <a:buNone/>
              <a:tabLst/>
              <a:defRPr/>
            </a:pPr>
            <a:r>
              <a:rPr kumimoji="0" lang="en-US" sz="900" b="0" i="0" u="none" strike="noStrike" kern="1200" cap="none" spc="0" normalizeH="0" baseline="0" dirty="0">
                <a:ln>
                  <a:noFill/>
                </a:ln>
                <a:solidFill>
                  <a:srgbClr val="000000"/>
                </a:solidFill>
                <a:effectLst/>
                <a:uLnTx/>
                <a:uFillTx/>
                <a:latin typeface="Arial Narrow"/>
                <a:ea typeface="+mn-ea"/>
                <a:cs typeface="+mn-cs"/>
                <a:sym typeface="+mn-lt"/>
              </a:rPr>
              <a:t>Source: UN, Roland Berger</a:t>
            </a:r>
          </a:p>
        </p:txBody>
      </p:sp>
      <p:sp>
        <p:nvSpPr>
          <p:cNvPr id="69" name="Subtitle">
            <a:extLst>
              <a:ext uri="{FF2B5EF4-FFF2-40B4-BE49-F238E27FC236}">
                <a16:creationId xmlns:a16="http://schemas.microsoft.com/office/drawing/2014/main" id="{2ECD7FB8-63A4-4867-B8C6-7EC941BEF288}"/>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a:solidFill>
                  <a:schemeClr val="tx2"/>
                </a:solidFill>
                <a:latin typeface="+mn-lt"/>
                <a:sym typeface="+mn-lt"/>
              </a:rPr>
              <a:t>Data collected and utilized</a:t>
            </a:r>
          </a:p>
        </p:txBody>
      </p:sp>
      <p:sp>
        <p:nvSpPr>
          <p:cNvPr id="107" name="RbNavigator">
            <a:extLst>
              <a:ext uri="{FF2B5EF4-FFF2-40B4-BE49-F238E27FC236}">
                <a16:creationId xmlns:a16="http://schemas.microsoft.com/office/drawing/2014/main" id="{A73EFE3A-1803-4132-B2F5-C58AEB1DEBAC}"/>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A</a:t>
            </a:r>
          </a:p>
        </p:txBody>
      </p:sp>
      <p:sp>
        <p:nvSpPr>
          <p:cNvPr id="108" name="RbSticker">
            <a:extLst>
              <a:ext uri="{FF2B5EF4-FFF2-40B4-BE49-F238E27FC236}">
                <a16:creationId xmlns:a16="http://schemas.microsoft.com/office/drawing/2014/main" id="{113C8EC2-993B-496B-8CC0-0FA719FE9419}"/>
              </a:ext>
            </a:extLst>
          </p:cNvPr>
          <p:cNvSpPr txBox="1"/>
          <p:nvPr/>
        </p:nvSpPr>
        <p:spPr>
          <a:xfrm>
            <a:off x="1081088" y="260349"/>
            <a:ext cx="1604606"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a:solidFill>
                  <a:schemeClr val="accent3"/>
                </a:solidFill>
                <a:latin typeface="+mn-lt"/>
                <a:cs typeface="Arial Narrow" pitchFamily="34" charset="0"/>
              </a:rPr>
              <a:t>Goals and data collected</a:t>
            </a:r>
          </a:p>
        </p:txBody>
      </p:sp>
      <p:sp>
        <p:nvSpPr>
          <p:cNvPr id="2" name="Title22">
            <a:extLst>
              <a:ext uri="{FF2B5EF4-FFF2-40B4-BE49-F238E27FC236}">
                <a16:creationId xmlns:a16="http://schemas.microsoft.com/office/drawing/2014/main" id="{22392CDB-012F-42B8-932E-EC21933B52AC}"/>
              </a:ext>
            </a:extLst>
          </p:cNvPr>
          <p:cNvSpPr txBox="1"/>
          <p:nvPr/>
        </p:nvSpPr>
        <p:spPr>
          <a:xfrm>
            <a:off x="736600" y="2252634"/>
            <a:ext cx="4721225" cy="307092"/>
          </a:xfrm>
          <a:prstGeom prst="rect">
            <a:avLst/>
          </a:prstGeom>
          <a:noFill/>
          <a:ln w="9525">
            <a:noFill/>
          </a:ln>
        </p:spPr>
        <p:txBody>
          <a:bodyPr vert="horz" wrap="square" lIns="0" tIns="0" rIns="0" bIns="70950" rtlCol="0" anchor="b">
            <a:spAutoFit/>
          </a:bodyPr>
          <a:lstStyle/>
          <a:p>
            <a:pPr>
              <a:lnSpc>
                <a:spcPct val="90000"/>
              </a:lnSpc>
              <a:spcBef>
                <a:spcPts val="400"/>
              </a:spcBef>
              <a:buClr>
                <a:srgbClr val="000000"/>
              </a:buClr>
              <a:buSzPct val="100000"/>
            </a:pPr>
            <a:r>
              <a:rPr lang="en-US" sz="1700" dirty="0">
                <a:solidFill>
                  <a:schemeClr val="accent6"/>
                </a:solidFill>
                <a:latin typeface="+mn-lt"/>
                <a:cs typeface="Arial Narrow" pitchFamily="34" charset="0"/>
              </a:rPr>
              <a:t>World University Ranking dataset</a:t>
            </a:r>
          </a:p>
        </p:txBody>
      </p:sp>
      <p:cxnSp>
        <p:nvCxnSpPr>
          <p:cNvPr id="4" name="HorizontalLine4">
            <a:extLst>
              <a:ext uri="{FF2B5EF4-FFF2-40B4-BE49-F238E27FC236}">
                <a16:creationId xmlns:a16="http://schemas.microsoft.com/office/drawing/2014/main" id="{28547D8B-25D8-40C8-A0E3-6799AFE16309}"/>
              </a:ext>
            </a:extLst>
          </p:cNvPr>
          <p:cNvCxnSpPr>
            <a:cxnSpLocks/>
          </p:cNvCxnSpPr>
          <p:nvPr/>
        </p:nvCxnSpPr>
        <p:spPr>
          <a:xfrm>
            <a:off x="736600" y="2576683"/>
            <a:ext cx="5627158" cy="0"/>
          </a:xfrm>
          <a:prstGeom prst="line">
            <a:avLst/>
          </a:prstGeom>
          <a:ln w="222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6" name="RBContent36">
            <a:extLst>
              <a:ext uri="{FF2B5EF4-FFF2-40B4-BE49-F238E27FC236}">
                <a16:creationId xmlns:a16="http://schemas.microsoft.com/office/drawing/2014/main" id="{24ACC6FF-F8C5-46A1-AD71-8227DC893345}"/>
              </a:ext>
            </a:extLst>
          </p:cNvPr>
          <p:cNvSpPr txBox="1">
            <a:spLocks/>
          </p:cNvSpPr>
          <p:nvPr/>
        </p:nvSpPr>
        <p:spPr>
          <a:xfrm>
            <a:off x="736601" y="2576683"/>
            <a:ext cx="274320" cy="3722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900" dirty="0">
                <a:sym typeface="+mn-lt"/>
              </a:rPr>
              <a:t>1.</a:t>
            </a:r>
            <a:endParaRPr lang="en-US" sz="1900" b="0" dirty="0">
              <a:latin typeface="+mn-lt"/>
              <a:sym typeface="+mn-lt"/>
            </a:endParaRPr>
          </a:p>
        </p:txBody>
      </p:sp>
      <p:sp>
        <p:nvSpPr>
          <p:cNvPr id="47" name="RBContent47">
            <a:extLst>
              <a:ext uri="{FF2B5EF4-FFF2-40B4-BE49-F238E27FC236}">
                <a16:creationId xmlns:a16="http://schemas.microsoft.com/office/drawing/2014/main" id="{33EEFAD3-0F52-4468-B986-37F166E83A88}"/>
              </a:ext>
            </a:extLst>
          </p:cNvPr>
          <p:cNvSpPr txBox="1">
            <a:spLocks/>
          </p:cNvSpPr>
          <p:nvPr/>
        </p:nvSpPr>
        <p:spPr>
          <a:xfrm>
            <a:off x="3645430" y="2576683"/>
            <a:ext cx="274320" cy="3722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900" dirty="0">
                <a:sym typeface="+mn-lt"/>
              </a:rPr>
              <a:t>2. </a:t>
            </a:r>
            <a:endParaRPr lang="en-US" sz="1900" b="0" dirty="0">
              <a:latin typeface="+mn-lt"/>
              <a:sym typeface="+mn-lt"/>
            </a:endParaRPr>
          </a:p>
        </p:txBody>
      </p:sp>
      <p:sp>
        <p:nvSpPr>
          <p:cNvPr id="9" name="Title99">
            <a:extLst>
              <a:ext uri="{FF2B5EF4-FFF2-40B4-BE49-F238E27FC236}">
                <a16:creationId xmlns:a16="http://schemas.microsoft.com/office/drawing/2014/main" id="{94BE9C72-7B24-4CEC-8ED8-DCCA44898631}"/>
              </a:ext>
            </a:extLst>
          </p:cNvPr>
          <p:cNvSpPr txBox="1"/>
          <p:nvPr/>
        </p:nvSpPr>
        <p:spPr>
          <a:xfrm>
            <a:off x="6554259" y="2252634"/>
            <a:ext cx="2718329" cy="307092"/>
          </a:xfrm>
          <a:prstGeom prst="rect">
            <a:avLst/>
          </a:prstGeom>
          <a:noFill/>
          <a:ln w="9525">
            <a:noFill/>
          </a:ln>
        </p:spPr>
        <p:txBody>
          <a:bodyPr vert="horz" wrap="square" lIns="0" tIns="0" rIns="0" bIns="70950" rtlCol="0" anchor="b">
            <a:spAutoFit/>
          </a:bodyPr>
          <a:lstStyle/>
          <a:p>
            <a:pPr>
              <a:lnSpc>
                <a:spcPct val="90000"/>
              </a:lnSpc>
              <a:spcBef>
                <a:spcPts val="400"/>
              </a:spcBef>
              <a:buClr>
                <a:srgbClr val="000000"/>
              </a:buClr>
              <a:buSzPct val="100000"/>
            </a:pPr>
            <a:r>
              <a:rPr lang="en-US" sz="1700" dirty="0">
                <a:solidFill>
                  <a:schemeClr val="accent6"/>
                </a:solidFill>
                <a:latin typeface="+mn-lt"/>
                <a:cs typeface="Arial Narrow" pitchFamily="34" charset="0"/>
              </a:rPr>
              <a:t>World Bank API	</a:t>
            </a:r>
          </a:p>
        </p:txBody>
      </p:sp>
      <p:cxnSp>
        <p:nvCxnSpPr>
          <p:cNvPr id="11" name="HorizontalLine11">
            <a:extLst>
              <a:ext uri="{FF2B5EF4-FFF2-40B4-BE49-F238E27FC236}">
                <a16:creationId xmlns:a16="http://schemas.microsoft.com/office/drawing/2014/main" id="{34EA910E-5D61-4508-AB41-FE023E79C3D4}"/>
              </a:ext>
            </a:extLst>
          </p:cNvPr>
          <p:cNvCxnSpPr/>
          <p:nvPr/>
        </p:nvCxnSpPr>
        <p:spPr>
          <a:xfrm>
            <a:off x="6554259" y="2576683"/>
            <a:ext cx="2718329" cy="0"/>
          </a:xfrm>
          <a:prstGeom prst="line">
            <a:avLst/>
          </a:prstGeom>
          <a:ln w="222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52" name="RBContent47">
            <a:extLst>
              <a:ext uri="{FF2B5EF4-FFF2-40B4-BE49-F238E27FC236}">
                <a16:creationId xmlns:a16="http://schemas.microsoft.com/office/drawing/2014/main" id="{7F18DD51-67D9-4DAB-970A-237708774C52}"/>
              </a:ext>
            </a:extLst>
          </p:cNvPr>
          <p:cNvSpPr txBox="1">
            <a:spLocks/>
          </p:cNvSpPr>
          <p:nvPr/>
        </p:nvSpPr>
        <p:spPr>
          <a:xfrm>
            <a:off x="6554260" y="2576683"/>
            <a:ext cx="274320" cy="3722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900" dirty="0">
                <a:sym typeface="+mn-lt"/>
              </a:rPr>
              <a:t>3. </a:t>
            </a:r>
            <a:endParaRPr lang="en-US" sz="1900" b="0" dirty="0">
              <a:latin typeface="+mn-lt"/>
              <a:sym typeface="+mn-lt"/>
            </a:endParaRPr>
          </a:p>
        </p:txBody>
      </p:sp>
      <p:grpSp>
        <p:nvGrpSpPr>
          <p:cNvPr id="89" name="Group 88">
            <a:extLst>
              <a:ext uri="{FF2B5EF4-FFF2-40B4-BE49-F238E27FC236}">
                <a16:creationId xmlns:a16="http://schemas.microsoft.com/office/drawing/2014/main" id="{1D4F0D29-7EDF-4877-A22D-9F339EE101C3}"/>
              </a:ext>
            </a:extLst>
          </p:cNvPr>
          <p:cNvGrpSpPr/>
          <p:nvPr/>
        </p:nvGrpSpPr>
        <p:grpSpPr>
          <a:xfrm>
            <a:off x="3581929" y="3073535"/>
            <a:ext cx="2845329" cy="2937955"/>
            <a:chOff x="3581929" y="3073536"/>
            <a:chExt cx="2845329" cy="2616288"/>
          </a:xfrm>
        </p:grpSpPr>
        <p:cxnSp>
          <p:nvCxnSpPr>
            <p:cNvPr id="16" name="Straight Connector 15">
              <a:extLst>
                <a:ext uri="{FF2B5EF4-FFF2-40B4-BE49-F238E27FC236}">
                  <a16:creationId xmlns:a16="http://schemas.microsoft.com/office/drawing/2014/main" id="{AB88AB01-BFF1-4385-A96F-49D50C109B25}"/>
                </a:ext>
              </a:extLst>
            </p:cNvPr>
            <p:cNvCxnSpPr/>
            <p:nvPr/>
          </p:nvCxnSpPr>
          <p:spPr>
            <a:xfrm>
              <a:off x="3581929" y="3073536"/>
              <a:ext cx="0" cy="2616288"/>
            </a:xfrm>
            <a:prstGeom prst="line">
              <a:avLst/>
            </a:prstGeom>
            <a:ln w="9525">
              <a:solidFill>
                <a:schemeClr val="accent3"/>
              </a:solidFill>
              <a:prstDash val="dash"/>
            </a:ln>
            <a:effectLst/>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D4F18D-0E52-4B69-97C1-7FAF961A6839}"/>
                </a:ext>
              </a:extLst>
            </p:cNvPr>
            <p:cNvCxnSpPr/>
            <p:nvPr/>
          </p:nvCxnSpPr>
          <p:spPr>
            <a:xfrm>
              <a:off x="6427258" y="3073536"/>
              <a:ext cx="0" cy="2616288"/>
            </a:xfrm>
            <a:prstGeom prst="line">
              <a:avLst/>
            </a:prstGeom>
            <a:ln w="9525">
              <a:solidFill>
                <a:schemeClr val="accent3"/>
              </a:solidFill>
              <a:prstDash val="dash"/>
            </a:ln>
            <a:effectLst/>
          </p:spPr>
          <p:style>
            <a:lnRef idx="1">
              <a:schemeClr val="accent1"/>
            </a:lnRef>
            <a:fillRef idx="0">
              <a:schemeClr val="accent1"/>
            </a:fillRef>
            <a:effectRef idx="0">
              <a:schemeClr val="accent1"/>
            </a:effectRef>
            <a:fontRef idx="minor">
              <a:schemeClr val="tx1"/>
            </a:fontRef>
          </p:style>
        </p:cxnSp>
      </p:grpSp>
      <p:sp>
        <p:nvSpPr>
          <p:cNvPr id="17" name="Arrow: Bent-Up 16">
            <a:extLst>
              <a:ext uri="{FF2B5EF4-FFF2-40B4-BE49-F238E27FC236}">
                <a16:creationId xmlns:a16="http://schemas.microsoft.com/office/drawing/2014/main" id="{16D843EC-00DD-4DFE-A49D-75516434823E}"/>
              </a:ext>
            </a:extLst>
          </p:cNvPr>
          <p:cNvSpPr/>
          <p:nvPr/>
        </p:nvSpPr>
        <p:spPr>
          <a:xfrm>
            <a:off x="2038350" y="5885445"/>
            <a:ext cx="6238862" cy="376248"/>
          </a:xfrm>
          <a:prstGeom prst="bentUpArrow">
            <a:avLst>
              <a:gd name="adj1" fmla="val 50000"/>
              <a:gd name="adj2" fmla="val 50000"/>
              <a:gd name="adj3" fmla="val 25000"/>
            </a:avLst>
          </a:prstGeom>
          <a:solidFill>
            <a:schemeClr val="accent6"/>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56" name="Arrow: Bent-Up 55">
            <a:extLst>
              <a:ext uri="{FF2B5EF4-FFF2-40B4-BE49-F238E27FC236}">
                <a16:creationId xmlns:a16="http://schemas.microsoft.com/office/drawing/2014/main" id="{5CAB21FA-5181-46B5-971A-1004DA864849}"/>
              </a:ext>
            </a:extLst>
          </p:cNvPr>
          <p:cNvSpPr/>
          <p:nvPr/>
        </p:nvSpPr>
        <p:spPr>
          <a:xfrm>
            <a:off x="2038349" y="5885445"/>
            <a:ext cx="3176845" cy="376248"/>
          </a:xfrm>
          <a:prstGeom prst="bentUpArrow">
            <a:avLst>
              <a:gd name="adj1" fmla="val 50000"/>
              <a:gd name="adj2" fmla="val 49062"/>
              <a:gd name="adj3" fmla="val 25000"/>
            </a:avLst>
          </a:prstGeom>
          <a:solidFill>
            <a:schemeClr val="accent6"/>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58" name="RBContent36">
            <a:extLst>
              <a:ext uri="{FF2B5EF4-FFF2-40B4-BE49-F238E27FC236}">
                <a16:creationId xmlns:a16="http://schemas.microsoft.com/office/drawing/2014/main" id="{E5177565-1838-4959-8943-E57811F3C367}"/>
              </a:ext>
            </a:extLst>
          </p:cNvPr>
          <p:cNvSpPr txBox="1">
            <a:spLocks/>
          </p:cNvSpPr>
          <p:nvPr/>
        </p:nvSpPr>
        <p:spPr>
          <a:xfrm>
            <a:off x="1010921" y="2576683"/>
            <a:ext cx="2380508" cy="524553"/>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500" dirty="0">
                <a:sym typeface="+mn-lt"/>
              </a:rPr>
              <a:t>Times Higher Education World University table</a:t>
            </a:r>
            <a:endParaRPr lang="en-US" sz="1500" b="0" dirty="0">
              <a:latin typeface="+mn-lt"/>
              <a:sym typeface="+mn-lt"/>
            </a:endParaRPr>
          </a:p>
        </p:txBody>
      </p:sp>
      <p:sp>
        <p:nvSpPr>
          <p:cNvPr id="59" name="RBContent47">
            <a:extLst>
              <a:ext uri="{FF2B5EF4-FFF2-40B4-BE49-F238E27FC236}">
                <a16:creationId xmlns:a16="http://schemas.microsoft.com/office/drawing/2014/main" id="{DA0173BE-4CCB-43BE-977E-E0B2D9CACE40}"/>
              </a:ext>
            </a:extLst>
          </p:cNvPr>
          <p:cNvSpPr txBox="1">
            <a:spLocks/>
          </p:cNvSpPr>
          <p:nvPr/>
        </p:nvSpPr>
        <p:spPr>
          <a:xfrm>
            <a:off x="3919751" y="2576683"/>
            <a:ext cx="2380508" cy="3168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500" dirty="0">
                <a:sym typeface="+mn-lt"/>
              </a:rPr>
              <a:t> Education Expenditure table</a:t>
            </a:r>
            <a:endParaRPr lang="en-US" sz="1500" b="0" dirty="0">
              <a:latin typeface="+mn-lt"/>
              <a:sym typeface="+mn-lt"/>
            </a:endParaRPr>
          </a:p>
        </p:txBody>
      </p:sp>
      <p:sp>
        <p:nvSpPr>
          <p:cNvPr id="60" name="RBContent47">
            <a:extLst>
              <a:ext uri="{FF2B5EF4-FFF2-40B4-BE49-F238E27FC236}">
                <a16:creationId xmlns:a16="http://schemas.microsoft.com/office/drawing/2014/main" id="{C50418AE-7A5E-4174-99E8-56B16C26E9DB}"/>
              </a:ext>
            </a:extLst>
          </p:cNvPr>
          <p:cNvSpPr txBox="1">
            <a:spLocks/>
          </p:cNvSpPr>
          <p:nvPr/>
        </p:nvSpPr>
        <p:spPr>
          <a:xfrm>
            <a:off x="6828580" y="2576683"/>
            <a:ext cx="2380508" cy="3168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500" dirty="0">
                <a:sym typeface="+mn-lt"/>
              </a:rPr>
              <a:t>R&amp;D expenditure table</a:t>
            </a:r>
            <a:endParaRPr lang="en-US" sz="1500" b="0" dirty="0">
              <a:latin typeface="+mn-lt"/>
              <a:sym typeface="+mn-lt"/>
            </a:endParaRPr>
          </a:p>
        </p:txBody>
      </p:sp>
      <p:grpSp>
        <p:nvGrpSpPr>
          <p:cNvPr id="19" name="Group 18">
            <a:extLst>
              <a:ext uri="{FF2B5EF4-FFF2-40B4-BE49-F238E27FC236}">
                <a16:creationId xmlns:a16="http://schemas.microsoft.com/office/drawing/2014/main" id="{F535D65B-3B92-4F71-8BB6-65BFC7201CC5}"/>
              </a:ext>
            </a:extLst>
          </p:cNvPr>
          <p:cNvGrpSpPr/>
          <p:nvPr/>
        </p:nvGrpSpPr>
        <p:grpSpPr>
          <a:xfrm>
            <a:off x="3777771" y="6239397"/>
            <a:ext cx="2760018" cy="372204"/>
            <a:chOff x="4441217" y="6239397"/>
            <a:chExt cx="2760018" cy="372204"/>
          </a:xfrm>
        </p:grpSpPr>
        <p:sp>
          <p:nvSpPr>
            <p:cNvPr id="63" name="RBContent47">
              <a:extLst>
                <a:ext uri="{FF2B5EF4-FFF2-40B4-BE49-F238E27FC236}">
                  <a16:creationId xmlns:a16="http://schemas.microsoft.com/office/drawing/2014/main" id="{8A206EF9-1DC9-4D0C-9401-BEFB0151EF18}"/>
                </a:ext>
              </a:extLst>
            </p:cNvPr>
            <p:cNvSpPr txBox="1">
              <a:spLocks/>
            </p:cNvSpPr>
            <p:nvPr/>
          </p:nvSpPr>
          <p:spPr>
            <a:xfrm>
              <a:off x="4441217" y="6239397"/>
              <a:ext cx="355070" cy="3722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900" dirty="0">
                  <a:sym typeface="+mn-lt"/>
                </a:rPr>
                <a:t>+1. </a:t>
              </a:r>
              <a:endParaRPr lang="en-US" sz="1900" b="0" dirty="0">
                <a:latin typeface="+mn-lt"/>
                <a:sym typeface="+mn-lt"/>
              </a:endParaRPr>
            </a:p>
          </p:txBody>
        </p:sp>
        <p:sp>
          <p:nvSpPr>
            <p:cNvPr id="64" name="RBContent47">
              <a:extLst>
                <a:ext uri="{FF2B5EF4-FFF2-40B4-BE49-F238E27FC236}">
                  <a16:creationId xmlns:a16="http://schemas.microsoft.com/office/drawing/2014/main" id="{B7BB298B-FB38-47A9-B5D1-A7F506F4BAE9}"/>
                </a:ext>
              </a:extLst>
            </p:cNvPr>
            <p:cNvSpPr txBox="1">
              <a:spLocks/>
            </p:cNvSpPr>
            <p:nvPr/>
          </p:nvSpPr>
          <p:spPr>
            <a:xfrm>
              <a:off x="4820727" y="6239397"/>
              <a:ext cx="2380508" cy="3168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500" dirty="0">
                  <a:sym typeface="+mn-lt"/>
                </a:rPr>
                <a:t>Country codes per country</a:t>
              </a:r>
              <a:endParaRPr lang="en-US" sz="1500" b="0" dirty="0">
                <a:latin typeface="+mn-lt"/>
                <a:sym typeface="+mn-lt"/>
              </a:endParaRPr>
            </a:p>
          </p:txBody>
        </p:sp>
      </p:grpSp>
      <p:sp>
        <p:nvSpPr>
          <p:cNvPr id="66" name="RBContent36">
            <a:extLst>
              <a:ext uri="{FF2B5EF4-FFF2-40B4-BE49-F238E27FC236}">
                <a16:creationId xmlns:a16="http://schemas.microsoft.com/office/drawing/2014/main" id="{7E414E25-AC7C-46FB-81E6-D7C356038657}"/>
              </a:ext>
            </a:extLst>
          </p:cNvPr>
          <p:cNvSpPr txBox="1">
            <a:spLocks/>
          </p:cNvSpPr>
          <p:nvPr/>
        </p:nvSpPr>
        <p:spPr>
          <a:xfrm>
            <a:off x="1010921" y="3125320"/>
            <a:ext cx="2380508" cy="1822344"/>
          </a:xfrm>
          <a:prstGeom prst="rect">
            <a:avLst/>
          </a:prstGeom>
          <a:noFill/>
          <a:ln w="9525">
            <a:noFill/>
          </a:ln>
        </p:spPr>
        <p:txBody>
          <a:bodyPr vert="horz" wrap="square" lIns="0" tIns="108000" rIns="0" bIns="0" rtlCol="0">
            <a:spAutoFit/>
          </a:bodyPr>
          <a:lstStyle/>
          <a:p>
            <a:pPr marL="164571" lvl="1" indent="-164571">
              <a:lnSpc>
                <a:spcPct val="90000"/>
              </a:lnSpc>
              <a:spcBef>
                <a:spcPts val="400"/>
              </a:spcBef>
              <a:buSzPct val="100000"/>
              <a:buFont typeface="Arial Narrow" panose="020B0606020202030204" pitchFamily="34" charset="0"/>
              <a:buChar char="&gt;"/>
            </a:pPr>
            <a:r>
              <a:rPr lang="en-US" sz="1500" b="0" dirty="0"/>
              <a:t>List of </a:t>
            </a:r>
            <a:r>
              <a:rPr lang="en-US" sz="1500" b="0" dirty="0" err="1"/>
              <a:t>c.800</a:t>
            </a:r>
            <a:r>
              <a:rPr lang="en-US" sz="1500" b="0" dirty="0"/>
              <a:t> Universities from 72 countries, with their total score, corresponding ranking, and various variables and attributes</a:t>
            </a:r>
          </a:p>
          <a:p>
            <a:pPr marL="164571" lvl="1" indent="-164571">
              <a:lnSpc>
                <a:spcPct val="90000"/>
              </a:lnSpc>
              <a:spcBef>
                <a:spcPts val="400"/>
              </a:spcBef>
              <a:buSzPct val="100000"/>
              <a:buFont typeface="Arial Narrow" panose="020B0606020202030204" pitchFamily="34" charset="0"/>
              <a:buChar char="&gt;"/>
            </a:pPr>
            <a:r>
              <a:rPr lang="en-US" sz="1500" b="0" dirty="0"/>
              <a:t>Is one of the most influential and widely observed university measures</a:t>
            </a:r>
          </a:p>
        </p:txBody>
      </p:sp>
      <p:sp>
        <p:nvSpPr>
          <p:cNvPr id="67" name="RBContent47">
            <a:extLst>
              <a:ext uri="{FF2B5EF4-FFF2-40B4-BE49-F238E27FC236}">
                <a16:creationId xmlns:a16="http://schemas.microsoft.com/office/drawing/2014/main" id="{BC54C9BB-10B1-4C4B-83BB-F86ABDB97F20}"/>
              </a:ext>
            </a:extLst>
          </p:cNvPr>
          <p:cNvSpPr txBox="1">
            <a:spLocks/>
          </p:cNvSpPr>
          <p:nvPr/>
        </p:nvSpPr>
        <p:spPr>
          <a:xfrm>
            <a:off x="3672590" y="3125320"/>
            <a:ext cx="2654828" cy="2802100"/>
          </a:xfrm>
          <a:prstGeom prst="rect">
            <a:avLst/>
          </a:prstGeom>
          <a:noFill/>
          <a:ln w="9525">
            <a:noFill/>
          </a:ln>
        </p:spPr>
        <p:txBody>
          <a:bodyPr vert="horz" wrap="square" lIns="0" tIns="108000" rIns="0" bIns="0" rtlCol="0">
            <a:spAutoFit/>
          </a:bodyPr>
          <a:lstStyle/>
          <a:p>
            <a:pPr marL="142628" lvl="1" indent="-142628">
              <a:spcBef>
                <a:spcPts val="400"/>
              </a:spcBef>
              <a:buSzPct val="100000"/>
              <a:buFont typeface="Arial Narrow" panose="020B0606020202030204" pitchFamily="34" charset="0"/>
              <a:buChar char="&gt;"/>
            </a:pPr>
            <a:r>
              <a:rPr lang="en-US" sz="1500" b="0" dirty="0"/>
              <a:t>List of countries along with their spending on education as a percentage of GDP, bifurcated by</a:t>
            </a:r>
          </a:p>
          <a:p>
            <a:pPr marL="298628" lvl="2" indent="-144856">
              <a:spcBef>
                <a:spcPts val="400"/>
              </a:spcBef>
              <a:buSzPct val="100000"/>
              <a:buFont typeface="Arial Narrow" panose="020B0606020202030204" pitchFamily="34" charset="0"/>
              <a:buChar char="–"/>
            </a:pPr>
            <a:r>
              <a:rPr lang="en-US" sz="1500" b="0" dirty="0"/>
              <a:t>level of education (higher education and elementary education) </a:t>
            </a:r>
          </a:p>
          <a:p>
            <a:pPr marL="298628" lvl="2" indent="-144856">
              <a:spcBef>
                <a:spcPts val="400"/>
              </a:spcBef>
              <a:buSzPct val="100000"/>
              <a:buFont typeface="Arial Narrow" panose="020B0606020202030204" pitchFamily="34" charset="0"/>
              <a:buChar char="–"/>
            </a:pPr>
            <a:r>
              <a:rPr lang="en-US" sz="1500" b="0" dirty="0"/>
              <a:t>type of spending (total, public, private).</a:t>
            </a:r>
          </a:p>
          <a:p>
            <a:pPr marL="142628" lvl="1" indent="-142628">
              <a:spcBef>
                <a:spcPts val="400"/>
              </a:spcBef>
              <a:buSzPct val="100000"/>
              <a:buFont typeface="Arial Narrow" panose="020B0606020202030204" pitchFamily="34" charset="0"/>
              <a:buChar char="&gt;"/>
            </a:pPr>
            <a:r>
              <a:rPr lang="en-US" sz="1500" b="0" dirty="0"/>
              <a:t>Available for multiple years – We focused on 2011 as its data is available in the Times Data table.</a:t>
            </a:r>
          </a:p>
        </p:txBody>
      </p:sp>
      <p:sp>
        <p:nvSpPr>
          <p:cNvPr id="111" name="RBContent47">
            <a:extLst>
              <a:ext uri="{FF2B5EF4-FFF2-40B4-BE49-F238E27FC236}">
                <a16:creationId xmlns:a16="http://schemas.microsoft.com/office/drawing/2014/main" id="{BAFE9672-8A6F-428A-B0E2-E4A400B10D6B}"/>
              </a:ext>
            </a:extLst>
          </p:cNvPr>
          <p:cNvSpPr txBox="1">
            <a:spLocks/>
          </p:cNvSpPr>
          <p:nvPr/>
        </p:nvSpPr>
        <p:spPr>
          <a:xfrm>
            <a:off x="6554260" y="3125320"/>
            <a:ext cx="2654828" cy="801552"/>
          </a:xfrm>
          <a:prstGeom prst="rect">
            <a:avLst/>
          </a:prstGeom>
          <a:noFill/>
          <a:ln w="9525">
            <a:noFill/>
          </a:ln>
        </p:spPr>
        <p:txBody>
          <a:bodyPr vert="horz" wrap="square" lIns="0" tIns="108000" rIns="0" bIns="0" rtlCol="0">
            <a:spAutoFit/>
          </a:bodyPr>
          <a:lstStyle/>
          <a:p>
            <a:pPr marL="142628" lvl="1" indent="-142628">
              <a:spcBef>
                <a:spcPts val="400"/>
              </a:spcBef>
              <a:buSzPct val="100000"/>
              <a:buFont typeface="Arial Narrow" panose="020B0606020202030204" pitchFamily="34" charset="0"/>
              <a:buChar char="&gt;"/>
            </a:pPr>
            <a:r>
              <a:rPr lang="en-US" sz="1500" b="0" dirty="0"/>
              <a:t>Contains the R&amp;D expenditure and a percentage of GDP globally, for each </a:t>
            </a:r>
            <a:r>
              <a:rPr lang="en-US" sz="1500" b="0" dirty="0" err="1"/>
              <a:t>cou</a:t>
            </a:r>
            <a:r>
              <a:rPr lang="hu-HU" sz="1500" b="0" dirty="0" err="1"/>
              <a:t>ntry</a:t>
            </a:r>
            <a:r>
              <a:rPr lang="hu-HU" sz="1500" b="0" dirty="0"/>
              <a:t>,</a:t>
            </a:r>
            <a:r>
              <a:rPr lang="en-US" sz="1500" b="0" dirty="0"/>
              <a:t> per year</a:t>
            </a:r>
          </a:p>
        </p:txBody>
      </p:sp>
    </p:spTree>
    <p:extLst>
      <p:ext uri="{BB962C8B-B14F-4D97-AF65-F5344CB8AC3E}">
        <p14:creationId xmlns:p14="http://schemas.microsoft.com/office/powerpoint/2010/main" val="272308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35511147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6"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a:solidFill>
                  <a:schemeClr val="tx2"/>
                </a:solidFill>
                <a:latin typeface="+mn-lt"/>
                <a:cs typeface="+mn-cs"/>
                <a:sym typeface="+mn-lt"/>
              </a:rPr>
              <a:t>Creating the datawarehouse</a:t>
            </a: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err="1"/>
              <a:t>To</a:t>
            </a:r>
            <a:r>
              <a:rPr lang="hu-HU" dirty="0"/>
              <a:t> </a:t>
            </a:r>
            <a:r>
              <a:rPr lang="hu-HU" dirty="0" err="1"/>
              <a:t>create</a:t>
            </a:r>
            <a:r>
              <a:rPr lang="hu-HU" dirty="0"/>
              <a:t> </a:t>
            </a:r>
            <a:r>
              <a:rPr lang="hu-HU" dirty="0" err="1"/>
              <a:t>the</a:t>
            </a:r>
            <a:r>
              <a:rPr lang="hu-HU" dirty="0"/>
              <a:t> datawarehouse, w</a:t>
            </a:r>
            <a:r>
              <a:rPr lang="en-US" dirty="0"/>
              <a:t>e joined the initial two tables on education in MySQL, and used </a:t>
            </a:r>
            <a:r>
              <a:rPr lang="en-US" dirty="0" err="1"/>
              <a:t>Knime</a:t>
            </a:r>
            <a:r>
              <a:rPr lang="en-US" dirty="0"/>
              <a:t> to enrich it with API data</a:t>
            </a:r>
          </a:p>
        </p:txBody>
      </p:sp>
      <p:sp>
        <p:nvSpPr>
          <p:cNvPr id="8" name="RbNavigator">
            <a:extLst>
              <a:ext uri="{FF2B5EF4-FFF2-40B4-BE49-F238E27FC236}">
                <a16:creationId xmlns:a16="http://schemas.microsoft.com/office/drawing/2014/main" id="{69FAAF77-EFC4-4151-8136-81C642DFC164}"/>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9" name="RbSticker">
            <a:extLst>
              <a:ext uri="{FF2B5EF4-FFF2-40B4-BE49-F238E27FC236}">
                <a16:creationId xmlns:a16="http://schemas.microsoft.com/office/drawing/2014/main" id="{C144537D-896C-481A-A687-C87AE296BE9A}"/>
              </a:ext>
            </a:extLst>
          </p:cNvPr>
          <p:cNvSpPr txBox="1"/>
          <p:nvPr/>
        </p:nvSpPr>
        <p:spPr>
          <a:xfrm>
            <a:off x="1081088" y="260349"/>
            <a:ext cx="3097066"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a:solidFill>
                  <a:schemeClr val="accent3"/>
                </a:solidFill>
                <a:latin typeface="+mn-lt"/>
                <a:cs typeface="Arial Narrow" pitchFamily="34" charset="0"/>
              </a:rPr>
              <a:t>Overview of </a:t>
            </a: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4101123"/>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The </a:t>
            </a:r>
            <a:r>
              <a:rPr lang="en-US" sz="1500" b="0" dirty="0" err="1">
                <a:latin typeface="+mj-lt"/>
                <a:sym typeface="+mn-lt"/>
              </a:rPr>
              <a:t>EER</a:t>
            </a:r>
            <a:r>
              <a:rPr lang="en-US" sz="1500" b="0" dirty="0">
                <a:latin typeface="+mj-lt"/>
                <a:sym typeface="+mn-lt"/>
              </a:rPr>
              <a:t> diagram summarizes the overall relationship between the tables used in the project.</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We used MySQL Workbench to load the Times Data and Education Expenditure data into two separate SQL tables</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We joined these two tables to create the </a:t>
            </a:r>
            <a:r>
              <a:rPr lang="en-US" sz="1500" b="0" dirty="0" err="1">
                <a:latin typeface="+mj-lt"/>
                <a:sym typeface="+mn-lt"/>
              </a:rPr>
              <a:t>Educ_DW</a:t>
            </a:r>
            <a:r>
              <a:rPr lang="en-US" sz="1500" b="0" dirty="0">
                <a:latin typeface="+mj-lt"/>
                <a:sym typeface="+mn-lt"/>
              </a:rPr>
              <a:t> data warehouse that is linked to </a:t>
            </a:r>
            <a:r>
              <a:rPr lang="en-US" sz="1500" b="0" dirty="0" err="1">
                <a:latin typeface="+mj-lt"/>
                <a:sym typeface="+mn-lt"/>
              </a:rPr>
              <a:t>Knime</a:t>
            </a:r>
            <a:r>
              <a:rPr lang="en-US" sz="1500" b="0" dirty="0">
                <a:latin typeface="+mj-lt"/>
                <a:sym typeface="+mn-lt"/>
              </a:rPr>
              <a:t> for further analysis</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The datawarehouse is supplemented by two more tables, World Bank API on R&amp;D spending, and Country Codes to link the API data to our datawarehouse</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grpSp>
      <p:grpSp>
        <p:nvGrpSpPr>
          <p:cNvPr id="25" name="Group 24">
            <a:extLst>
              <a:ext uri="{FF2B5EF4-FFF2-40B4-BE49-F238E27FC236}">
                <a16:creationId xmlns:a16="http://schemas.microsoft.com/office/drawing/2014/main" id="{73BABEF8-07EC-4041-BBB2-D8DCFDF7A8F1}"/>
              </a:ext>
            </a:extLst>
          </p:cNvPr>
          <p:cNvGrpSpPr/>
          <p:nvPr/>
        </p:nvGrpSpPr>
        <p:grpSpPr>
          <a:xfrm>
            <a:off x="733594" y="2184033"/>
            <a:ext cx="4648030" cy="650248"/>
            <a:chOff x="733594" y="2212608"/>
            <a:chExt cx="4648030" cy="650248"/>
          </a:xfrm>
        </p:grpSpPr>
        <p:sp>
          <p:nvSpPr>
            <p:cNvPr id="2" name="RbLeanShape Right U-Shape 2">
              <a:extLst>
                <a:ext uri="{FF2B5EF4-FFF2-40B4-BE49-F238E27FC236}">
                  <a16:creationId xmlns:a16="http://schemas.microsoft.com/office/drawing/2014/main" id="{6D5F52FA-E2C0-4480-A20C-8B77872E7BA2}"/>
                </a:ext>
              </a:extLst>
            </p:cNvPr>
            <p:cNvSpPr/>
            <p:nvPr/>
          </p:nvSpPr>
          <p:spPr>
            <a:xfrm rot="5400000">
              <a:off x="3064815" y="135265"/>
              <a:ext cx="125753" cy="4507865"/>
            </a:xfrm>
            <a:custGeom>
              <a:avLst/>
              <a:gdLst>
                <a:gd name="connsiteX0" fmla="*/ 1270000 w 1270000"/>
                <a:gd name="connsiteY0" fmla="*/ 0 h 3175000"/>
                <a:gd name="connsiteX1" fmla="*/ 0 w 1270000"/>
                <a:gd name="connsiteY1" fmla="*/ 0 h 3175000"/>
                <a:gd name="connsiteX2" fmla="*/ 0 w 1270000"/>
                <a:gd name="connsiteY2" fmla="*/ 3175000 h 3175000"/>
                <a:gd name="connsiteX3" fmla="*/ 1270000 w 1270000"/>
                <a:gd name="connsiteY3" fmla="*/ 3175000 h 3175000"/>
              </a:gdLst>
              <a:ahLst/>
              <a:cxnLst>
                <a:cxn ang="0">
                  <a:pos x="connsiteX0" y="connsiteY0"/>
                </a:cxn>
                <a:cxn ang="0">
                  <a:pos x="connsiteX1" y="connsiteY1"/>
                </a:cxn>
                <a:cxn ang="0">
                  <a:pos x="connsiteX2" y="connsiteY2"/>
                </a:cxn>
                <a:cxn ang="0">
                  <a:pos x="connsiteX3" y="connsiteY3"/>
                </a:cxn>
              </a:cxnLst>
              <a:rect l="l" t="t" r="r" b="b"/>
              <a:pathLst>
                <a:path w="1270000" h="3175000">
                  <a:moveTo>
                    <a:pt x="1270000" y="0"/>
                  </a:moveTo>
                  <a:lnTo>
                    <a:pt x="0" y="0"/>
                  </a:lnTo>
                  <a:lnTo>
                    <a:pt x="0" y="3175000"/>
                  </a:lnTo>
                  <a:lnTo>
                    <a:pt x="1270000" y="3175000"/>
                  </a:lnTo>
                </a:path>
              </a:pathLst>
            </a:custGeom>
            <a:ln w="22225">
              <a:solidFill>
                <a:schemeClr val="accent6"/>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endParaRPr lang="en-US" dirty="0"/>
            </a:p>
          </p:txBody>
        </p:sp>
        <p:sp>
          <p:nvSpPr>
            <p:cNvPr id="15" name="RBContent11">
              <a:extLst>
                <a:ext uri="{FF2B5EF4-FFF2-40B4-BE49-F238E27FC236}">
                  <a16:creationId xmlns:a16="http://schemas.microsoft.com/office/drawing/2014/main" id="{0DF730DC-244F-4A55-A74C-B10E7B02D682}"/>
                </a:ext>
              </a:extLst>
            </p:cNvPr>
            <p:cNvSpPr txBox="1">
              <a:spLocks/>
            </p:cNvSpPr>
            <p:nvPr/>
          </p:nvSpPr>
          <p:spPr>
            <a:xfrm>
              <a:off x="2527323" y="2212608"/>
              <a:ext cx="1200736" cy="207749"/>
            </a:xfrm>
            <a:prstGeom prst="rect">
              <a:avLst/>
            </a:prstGeom>
            <a:solidFill>
              <a:schemeClr val="bg1"/>
            </a:solidFill>
            <a:ln w="9525">
              <a:noFill/>
            </a:ln>
          </p:spPr>
          <p:txBody>
            <a:bodyPr vert="horz" wrap="square" lIns="144000" tIns="0" rIns="0" bIns="0" rtlCol="0">
              <a:spAutoFit/>
            </a:bodyPr>
            <a:lstStyle/>
            <a:p>
              <a:pPr marL="0" lvl="1" algn="ctr">
                <a:lnSpc>
                  <a:spcPct val="90000"/>
                </a:lnSpc>
                <a:spcBef>
                  <a:spcPts val="400"/>
                </a:spcBef>
                <a:buSzPct val="100000"/>
              </a:pPr>
              <a:r>
                <a:rPr lang="en-US" sz="1500" dirty="0">
                  <a:solidFill>
                    <a:schemeClr val="accent6"/>
                  </a:solidFill>
                  <a:latin typeface="+mj-lt"/>
                  <a:sym typeface="+mn-lt"/>
                </a:rPr>
                <a:t>Using MySQL</a:t>
              </a:r>
            </a:p>
          </p:txBody>
        </p:sp>
        <p:sp>
          <p:nvSpPr>
            <p:cNvPr id="22" name="RBContent11">
              <a:extLst>
                <a:ext uri="{FF2B5EF4-FFF2-40B4-BE49-F238E27FC236}">
                  <a16:creationId xmlns:a16="http://schemas.microsoft.com/office/drawing/2014/main" id="{44BFE9C9-A01C-4AFA-B731-5EBDA6AF6A7F}"/>
                </a:ext>
              </a:extLst>
            </p:cNvPr>
            <p:cNvSpPr txBox="1">
              <a:spLocks/>
            </p:cNvSpPr>
            <p:nvPr/>
          </p:nvSpPr>
          <p:spPr>
            <a:xfrm>
              <a:off x="733594" y="2502757"/>
              <a:ext cx="2824283" cy="360099"/>
            </a:xfrm>
            <a:prstGeom prst="rect">
              <a:avLst/>
            </a:prstGeom>
            <a:noFill/>
            <a:ln w="9525">
              <a:noFill/>
            </a:ln>
          </p:spPr>
          <p:txBody>
            <a:bodyPr vert="horz" wrap="square" lIns="144000" tIns="0" rIns="0" bIns="0" rtlCol="0">
              <a:spAutoFit/>
            </a:bodyPr>
            <a:lstStyle/>
            <a:p>
              <a:pPr marL="142628" lvl="1" indent="-142628" algn="ctr">
                <a:lnSpc>
                  <a:spcPct val="90000"/>
                </a:lnSpc>
                <a:spcBef>
                  <a:spcPts val="400"/>
                </a:spcBef>
                <a:buSzPct val="100000"/>
                <a:buFont typeface="Arial Narrow" panose="020B0606020202030204" pitchFamily="34" charset="0"/>
                <a:buChar char="&gt;"/>
              </a:pPr>
              <a:r>
                <a:rPr lang="en-US" b="0" dirty="0">
                  <a:solidFill>
                    <a:schemeClr val="accent6"/>
                  </a:solidFill>
                  <a:latin typeface="+mj-lt"/>
                  <a:sym typeface="+mn-lt"/>
                </a:rPr>
                <a:t>Joining Times University Ranking with Educational Expenditure table </a:t>
              </a:r>
            </a:p>
          </p:txBody>
        </p:sp>
      </p:grpSp>
      <p:grpSp>
        <p:nvGrpSpPr>
          <p:cNvPr id="14" name="Group 13">
            <a:extLst>
              <a:ext uri="{FF2B5EF4-FFF2-40B4-BE49-F238E27FC236}">
                <a16:creationId xmlns:a16="http://schemas.microsoft.com/office/drawing/2014/main" id="{81D1D6A4-6CFF-4389-B2BE-E954A146A07D}"/>
              </a:ext>
            </a:extLst>
          </p:cNvPr>
          <p:cNvGrpSpPr/>
          <p:nvPr/>
        </p:nvGrpSpPr>
        <p:grpSpPr>
          <a:xfrm>
            <a:off x="873759" y="3272911"/>
            <a:ext cx="5879461" cy="3179073"/>
            <a:chOff x="873760" y="3376947"/>
            <a:chExt cx="5765166" cy="3117273"/>
          </a:xfrm>
        </p:grpSpPr>
        <p:pic>
          <p:nvPicPr>
            <p:cNvPr id="91138" name="Picture 2">
              <a:extLst>
                <a:ext uri="{FF2B5EF4-FFF2-40B4-BE49-F238E27FC236}">
                  <a16:creationId xmlns:a16="http://schemas.microsoft.com/office/drawing/2014/main" id="{78269F8A-2243-4D51-A4B4-924D5B04E40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7431" r="58586" b="14389"/>
            <a:stretch/>
          </p:blipFill>
          <p:spPr bwMode="auto">
            <a:xfrm>
              <a:off x="873760" y="3536836"/>
              <a:ext cx="2716072" cy="279749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106A1BB2-22CE-495D-97DF-0F4B7B71BC3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7979" t="19485" r="-407" b="2070"/>
            <a:stretch/>
          </p:blipFill>
          <p:spPr bwMode="auto">
            <a:xfrm>
              <a:off x="3797297" y="3376947"/>
              <a:ext cx="2841629" cy="311727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5DD98B84-56FA-403F-8887-5DD2DAD5BE5A}"/>
                </a:ext>
              </a:extLst>
            </p:cNvPr>
            <p:cNvSpPr/>
            <p:nvPr/>
          </p:nvSpPr>
          <p:spPr>
            <a:xfrm>
              <a:off x="3557877" y="4726033"/>
              <a:ext cx="302261" cy="419100"/>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grpSp>
      <p:grpSp>
        <p:nvGrpSpPr>
          <p:cNvPr id="26" name="Group 25">
            <a:extLst>
              <a:ext uri="{FF2B5EF4-FFF2-40B4-BE49-F238E27FC236}">
                <a16:creationId xmlns:a16="http://schemas.microsoft.com/office/drawing/2014/main" id="{85C86336-FB57-4202-B96B-5D3B7BBDB46B}"/>
              </a:ext>
            </a:extLst>
          </p:cNvPr>
          <p:cNvGrpSpPr/>
          <p:nvPr/>
        </p:nvGrpSpPr>
        <p:grpSpPr>
          <a:xfrm>
            <a:off x="3728058" y="2567711"/>
            <a:ext cx="2910867" cy="620829"/>
            <a:chOff x="3728058" y="2539136"/>
            <a:chExt cx="2910867" cy="620829"/>
          </a:xfrm>
        </p:grpSpPr>
        <p:sp>
          <p:nvSpPr>
            <p:cNvPr id="20" name="RbLeanShape Right U-Shape 2">
              <a:extLst>
                <a:ext uri="{FF2B5EF4-FFF2-40B4-BE49-F238E27FC236}">
                  <a16:creationId xmlns:a16="http://schemas.microsoft.com/office/drawing/2014/main" id="{DA7E3E3D-0D1A-476B-80A3-BA2227EE5B95}"/>
                </a:ext>
              </a:extLst>
            </p:cNvPr>
            <p:cNvSpPr/>
            <p:nvPr/>
          </p:nvSpPr>
          <p:spPr>
            <a:xfrm rot="5400000">
              <a:off x="5120615" y="1279341"/>
              <a:ext cx="125754" cy="2910867"/>
            </a:xfrm>
            <a:custGeom>
              <a:avLst/>
              <a:gdLst>
                <a:gd name="connsiteX0" fmla="*/ 1270000 w 1270000"/>
                <a:gd name="connsiteY0" fmla="*/ 0 h 3175000"/>
                <a:gd name="connsiteX1" fmla="*/ 0 w 1270000"/>
                <a:gd name="connsiteY1" fmla="*/ 0 h 3175000"/>
                <a:gd name="connsiteX2" fmla="*/ 0 w 1270000"/>
                <a:gd name="connsiteY2" fmla="*/ 3175000 h 3175000"/>
                <a:gd name="connsiteX3" fmla="*/ 1270000 w 1270000"/>
                <a:gd name="connsiteY3" fmla="*/ 3175000 h 3175000"/>
              </a:gdLst>
              <a:ahLst/>
              <a:cxnLst>
                <a:cxn ang="0">
                  <a:pos x="connsiteX0" y="connsiteY0"/>
                </a:cxn>
                <a:cxn ang="0">
                  <a:pos x="connsiteX1" y="connsiteY1"/>
                </a:cxn>
                <a:cxn ang="0">
                  <a:pos x="connsiteX2" y="connsiteY2"/>
                </a:cxn>
                <a:cxn ang="0">
                  <a:pos x="connsiteX3" y="connsiteY3"/>
                </a:cxn>
              </a:cxnLst>
              <a:rect l="l" t="t" r="r" b="b"/>
              <a:pathLst>
                <a:path w="1270000" h="3175000">
                  <a:moveTo>
                    <a:pt x="1270000" y="0"/>
                  </a:moveTo>
                  <a:lnTo>
                    <a:pt x="0" y="0"/>
                  </a:lnTo>
                  <a:lnTo>
                    <a:pt x="0" y="3175000"/>
                  </a:lnTo>
                  <a:lnTo>
                    <a:pt x="1270000" y="3175000"/>
                  </a:lnTo>
                </a:path>
              </a:pathLst>
            </a:custGeom>
            <a:ln w="22225">
              <a:solidFill>
                <a:schemeClr val="bg2"/>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endParaRPr lang="en-US" dirty="0">
                <a:latin typeface="+mj-lt"/>
              </a:endParaRPr>
            </a:p>
          </p:txBody>
        </p:sp>
        <p:sp>
          <p:nvSpPr>
            <p:cNvPr id="21" name="RBContent11">
              <a:extLst>
                <a:ext uri="{FF2B5EF4-FFF2-40B4-BE49-F238E27FC236}">
                  <a16:creationId xmlns:a16="http://schemas.microsoft.com/office/drawing/2014/main" id="{C7E6ACD4-7F52-4485-B8A5-F21EF2F6C9E8}"/>
                </a:ext>
              </a:extLst>
            </p:cNvPr>
            <p:cNvSpPr txBox="1">
              <a:spLocks/>
            </p:cNvSpPr>
            <p:nvPr/>
          </p:nvSpPr>
          <p:spPr>
            <a:xfrm>
              <a:off x="4583124" y="2539136"/>
              <a:ext cx="1200736" cy="207749"/>
            </a:xfrm>
            <a:prstGeom prst="rect">
              <a:avLst/>
            </a:prstGeom>
            <a:solidFill>
              <a:schemeClr val="bg1"/>
            </a:solidFill>
            <a:ln w="9525">
              <a:noFill/>
            </a:ln>
          </p:spPr>
          <p:txBody>
            <a:bodyPr vert="horz" wrap="square" lIns="144000" tIns="0" rIns="0" bIns="0" rtlCol="0">
              <a:spAutoFit/>
            </a:bodyPr>
            <a:lstStyle/>
            <a:p>
              <a:pPr marL="0" lvl="1" algn="ctr">
                <a:lnSpc>
                  <a:spcPct val="90000"/>
                </a:lnSpc>
                <a:spcBef>
                  <a:spcPts val="400"/>
                </a:spcBef>
                <a:buSzPct val="100000"/>
              </a:pPr>
              <a:r>
                <a:rPr lang="en-US" sz="1500" dirty="0">
                  <a:solidFill>
                    <a:schemeClr val="bg2"/>
                  </a:solidFill>
                  <a:latin typeface="+mj-lt"/>
                  <a:sym typeface="+mn-lt"/>
                </a:rPr>
                <a:t>Using </a:t>
              </a:r>
              <a:r>
                <a:rPr lang="en-US" sz="1500" dirty="0" err="1">
                  <a:solidFill>
                    <a:schemeClr val="bg2"/>
                  </a:solidFill>
                  <a:latin typeface="+mj-lt"/>
                  <a:sym typeface="+mn-lt"/>
                </a:rPr>
                <a:t>Knime</a:t>
              </a:r>
              <a:endParaRPr lang="en-US" sz="1500" dirty="0">
                <a:solidFill>
                  <a:schemeClr val="bg2"/>
                </a:solidFill>
                <a:latin typeface="+mj-lt"/>
                <a:sym typeface="+mn-lt"/>
              </a:endParaRPr>
            </a:p>
          </p:txBody>
        </p:sp>
        <p:sp>
          <p:nvSpPr>
            <p:cNvPr id="24" name="RBContent11">
              <a:extLst>
                <a:ext uri="{FF2B5EF4-FFF2-40B4-BE49-F238E27FC236}">
                  <a16:creationId xmlns:a16="http://schemas.microsoft.com/office/drawing/2014/main" id="{E24183B4-8DDD-4091-8171-E9AFF596268A}"/>
                </a:ext>
              </a:extLst>
            </p:cNvPr>
            <p:cNvSpPr txBox="1">
              <a:spLocks/>
            </p:cNvSpPr>
            <p:nvPr/>
          </p:nvSpPr>
          <p:spPr>
            <a:xfrm>
              <a:off x="3832087" y="2799866"/>
              <a:ext cx="2702811" cy="360099"/>
            </a:xfrm>
            <a:prstGeom prst="rect">
              <a:avLst/>
            </a:prstGeom>
            <a:noFill/>
            <a:ln w="9525">
              <a:noFill/>
            </a:ln>
          </p:spPr>
          <p:txBody>
            <a:bodyPr vert="horz" wrap="square" lIns="144000" tIns="0" rIns="0" bIns="0" rtlCol="0">
              <a:spAutoFit/>
            </a:bodyPr>
            <a:lstStyle/>
            <a:p>
              <a:pPr marL="142628" lvl="1" indent="-142628" algn="ctr">
                <a:lnSpc>
                  <a:spcPct val="90000"/>
                </a:lnSpc>
                <a:spcBef>
                  <a:spcPts val="400"/>
                </a:spcBef>
                <a:buSzPct val="100000"/>
                <a:buFont typeface="Arial Narrow" panose="020B0606020202030204" pitchFamily="34" charset="0"/>
                <a:buChar char="&gt;"/>
              </a:pPr>
              <a:r>
                <a:rPr lang="en-US" b="0" dirty="0">
                  <a:solidFill>
                    <a:schemeClr val="bg2"/>
                  </a:solidFill>
                  <a:latin typeface="+mj-lt"/>
                  <a:sym typeface="+mn-lt"/>
                </a:rPr>
                <a:t>Joining Country Codes and importing data from WB API</a:t>
              </a:r>
            </a:p>
          </p:txBody>
        </p:sp>
      </p:grpSp>
    </p:spTree>
    <p:extLst>
      <p:ext uri="{BB962C8B-B14F-4D97-AF65-F5344CB8AC3E}">
        <p14:creationId xmlns:p14="http://schemas.microsoft.com/office/powerpoint/2010/main" val="90392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41885768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388" name="think-cell Slide" r:id="rId4" imgW="216" imgH="216" progId="TCLayout.ActiveDocument.1">
                  <p:embed/>
                </p:oleObj>
              </mc:Choice>
              <mc:Fallback>
                <p:oleObj name="think-cell Slide" r:id="rId4" imgW="216" imgH="216"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4E81485-596B-4A3D-B097-CC1AA3582A8C}"/>
              </a:ext>
            </a:extLst>
          </p:cNvPr>
          <p:cNvSpPr/>
          <p:nvPr/>
        </p:nvSpPr>
        <p:spPr>
          <a:xfrm>
            <a:off x="1" y="0"/>
            <a:ext cx="9906000" cy="6858000"/>
          </a:xfrm>
          <a:prstGeom prst="rect">
            <a:avLst/>
          </a:prstGeom>
          <a:solidFill>
            <a:schemeClr val="bg1"/>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sp>
        <p:nvSpPr>
          <p:cNvPr id="19" name="Text Placeholder 18">
            <a:extLst>
              <a:ext uri="{FF2B5EF4-FFF2-40B4-BE49-F238E27FC236}">
                <a16:creationId xmlns:a16="http://schemas.microsoft.com/office/drawing/2014/main" id="{CE780B3E-A0AF-45A7-81C1-B6101C4C2542}"/>
              </a:ext>
            </a:extLst>
          </p:cNvPr>
          <p:cNvSpPr>
            <a:spLocks noGrp="1"/>
          </p:cNvSpPr>
          <p:nvPr>
            <p:ph type="body" sz="quarter" idx="16"/>
          </p:nvPr>
        </p:nvSpPr>
        <p:spPr/>
        <p:txBody>
          <a:bodyPr/>
          <a:lstStyle/>
          <a:p>
            <a:r>
              <a:rPr lang="en-US" dirty="0"/>
              <a:t>2021 </a:t>
            </a:r>
            <a:r>
              <a:rPr lang="hu-HU" dirty="0"/>
              <a:t>November</a:t>
            </a:r>
            <a:endParaRPr lang="en-US" dirty="0"/>
          </a:p>
        </p:txBody>
      </p:sp>
      <p:sp>
        <p:nvSpPr>
          <p:cNvPr id="2" name="Title 1"/>
          <p:cNvSpPr>
            <a:spLocks noGrp="1"/>
          </p:cNvSpPr>
          <p:nvPr>
            <p:ph type="title"/>
          </p:nvPr>
        </p:nvSpPr>
        <p:spPr>
          <a:xfrm>
            <a:off x="0" y="2720069"/>
            <a:ext cx="3611301" cy="1661993"/>
          </a:xfrm>
        </p:spPr>
        <p:txBody>
          <a:bodyPr vert="horz"/>
          <a:lstStyle/>
          <a:p>
            <a:r>
              <a:rPr lang="hu-HU" dirty="0"/>
              <a:t>2. </a:t>
            </a:r>
            <a:r>
              <a:rPr lang="en-US" altLang="zh-HK" sz="4000" dirty="0" err="1">
                <a:cs typeface="Arial Narrow" pitchFamily="34" charset="0"/>
              </a:rPr>
              <a:t>ETL</a:t>
            </a:r>
            <a:r>
              <a:rPr lang="en-US" altLang="zh-HK" sz="4000" dirty="0">
                <a:cs typeface="Arial Narrow" pitchFamily="34" charset="0"/>
              </a:rPr>
              <a:t> workflow in MySQL and </a:t>
            </a:r>
            <a:r>
              <a:rPr lang="en-US" altLang="zh-HK" sz="4000" dirty="0" err="1">
                <a:cs typeface="Arial Narrow" pitchFamily="34" charset="0"/>
              </a:rPr>
              <a:t>Knime</a:t>
            </a:r>
            <a:endParaRPr lang="en-US" dirty="0"/>
          </a:p>
        </p:txBody>
      </p:sp>
      <p:pic>
        <p:nvPicPr>
          <p:cNvPr id="27" name="Picture 26">
            <a:extLst>
              <a:ext uri="{FF2B5EF4-FFF2-40B4-BE49-F238E27FC236}">
                <a16:creationId xmlns:a16="http://schemas.microsoft.com/office/drawing/2014/main" id="{3BA281D7-E42D-4FDA-B0C0-EF6250807A4C}"/>
              </a:ext>
            </a:extLst>
          </p:cNvPr>
          <p:cNvPicPr>
            <a:picLocks noChangeArrowheads="1"/>
          </p:cNvPicPr>
          <p:nvPr/>
        </p:nvPicPr>
        <p:blipFill>
          <a:blip r:embed="rId6">
            <a:extLst>
              <a:ext uri="{28A0092B-C50C-407E-A947-70E740481C1C}">
                <a14:useLocalDpi xmlns:a14="http://schemas.microsoft.com/office/drawing/2010/main" val="0"/>
              </a:ext>
            </a:extLst>
          </a:blip>
          <a:srcRect l="11794" t="2204" r="24679" b="2204"/>
          <a:stretch>
            <a:fillRect/>
          </a:stretch>
        </p:blipFill>
        <p:spPr bwMode="auto">
          <a:xfrm>
            <a:off x="3688627" y="-326362"/>
            <a:ext cx="6762938" cy="6762938"/>
          </a:xfrm>
          <a:custGeom>
            <a:avLst/>
            <a:gdLst>
              <a:gd name="connsiteX0" fmla="*/ 3381469 w 6762938"/>
              <a:gd name="connsiteY0" fmla="*/ 0 h 6762938"/>
              <a:gd name="connsiteX1" fmla="*/ 6762938 w 6762938"/>
              <a:gd name="connsiteY1" fmla="*/ 3381469 h 6762938"/>
              <a:gd name="connsiteX2" fmla="*/ 3381469 w 6762938"/>
              <a:gd name="connsiteY2" fmla="*/ 6762938 h 6762938"/>
              <a:gd name="connsiteX3" fmla="*/ 0 w 6762938"/>
              <a:gd name="connsiteY3" fmla="*/ 3381469 h 6762938"/>
              <a:gd name="connsiteX4" fmla="*/ 3381469 w 6762938"/>
              <a:gd name="connsiteY4" fmla="*/ 0 h 676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938" h="6762938">
                <a:moveTo>
                  <a:pt x="3381469" y="0"/>
                </a:moveTo>
                <a:cubicBezTo>
                  <a:pt x="5249003" y="0"/>
                  <a:pt x="6762938" y="1513935"/>
                  <a:pt x="6762938" y="3381469"/>
                </a:cubicBezTo>
                <a:cubicBezTo>
                  <a:pt x="6762938" y="5249003"/>
                  <a:pt x="5249003" y="6762938"/>
                  <a:pt x="3381469" y="6762938"/>
                </a:cubicBezTo>
                <a:cubicBezTo>
                  <a:pt x="1513935" y="6762938"/>
                  <a:pt x="0" y="5249003"/>
                  <a:pt x="0" y="3381469"/>
                </a:cubicBezTo>
                <a:cubicBezTo>
                  <a:pt x="0" y="1513935"/>
                  <a:pt x="1513935" y="0"/>
                  <a:pt x="338146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25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1640348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02"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err="1">
                <a:solidFill>
                  <a:schemeClr val="tx2"/>
                </a:solidFill>
                <a:latin typeface="+mn-lt"/>
                <a:cs typeface="+mn-cs"/>
                <a:sym typeface="+mn-lt"/>
              </a:rPr>
              <a:t>Knime</a:t>
            </a:r>
            <a:r>
              <a:rPr lang="en-US" sz="2100" b="0" dirty="0">
                <a:solidFill>
                  <a:schemeClr val="tx2"/>
                </a:solidFill>
                <a:latin typeface="+mn-lt"/>
                <a:cs typeface="+mn-cs"/>
                <a:sym typeface="+mn-lt"/>
              </a:rPr>
              <a:t> workflow overview and key tasks</a:t>
            </a: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We read the data from MySQL into </a:t>
            </a:r>
            <a:r>
              <a:rPr lang="en-US" dirty="0" err="1"/>
              <a:t>Knime</a:t>
            </a:r>
            <a:r>
              <a:rPr lang="en-US" dirty="0"/>
              <a:t>, cleaned it, included the country codes, sourced R&amp;D data from APIs, and did visualizations</a:t>
            </a:r>
          </a:p>
        </p:txBody>
      </p:sp>
      <p:sp>
        <p:nvSpPr>
          <p:cNvPr id="8" name="RbNavigator">
            <a:extLst>
              <a:ext uri="{FF2B5EF4-FFF2-40B4-BE49-F238E27FC236}">
                <a16:creationId xmlns:a16="http://schemas.microsoft.com/office/drawing/2014/main" id="{69FAAF77-EFC4-4151-8136-81C642DFC164}"/>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9" name="RbSticker">
            <a:extLst>
              <a:ext uri="{FF2B5EF4-FFF2-40B4-BE49-F238E27FC236}">
                <a16:creationId xmlns:a16="http://schemas.microsoft.com/office/drawing/2014/main" id="{C144537D-896C-481A-A687-C87AE296BE9A}"/>
              </a:ext>
            </a:extLst>
          </p:cNvPr>
          <p:cNvSpPr txBox="1"/>
          <p:nvPr/>
        </p:nvSpPr>
        <p:spPr>
          <a:xfrm>
            <a:off x="1081088" y="260349"/>
            <a:ext cx="2326021"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sp>
        <p:nvSpPr>
          <p:cNvPr id="2" name="Rectangle 1">
            <a:extLst>
              <a:ext uri="{FF2B5EF4-FFF2-40B4-BE49-F238E27FC236}">
                <a16:creationId xmlns:a16="http://schemas.microsoft.com/office/drawing/2014/main" id="{27337EFE-2968-4763-A716-2B5AA4EF3828}"/>
              </a:ext>
            </a:extLst>
          </p:cNvPr>
          <p:cNvSpPr>
            <a:spLocks/>
          </p:cNvSpPr>
          <p:nvPr/>
        </p:nvSpPr>
        <p:spPr>
          <a:xfrm>
            <a:off x="780297" y="2182029"/>
            <a:ext cx="2029498" cy="2516720"/>
          </a:xfrm>
          <a:prstGeom prst="rect">
            <a:avLst/>
          </a:prstGeom>
          <a:solidFill>
            <a:schemeClr val="bg1">
              <a:lumMod val="95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r>
              <a:rPr lang="en-US" sz="1500" dirty="0"/>
              <a:t>Reading from MySQL</a:t>
            </a:r>
          </a:p>
        </p:txBody>
      </p:sp>
      <p:sp>
        <p:nvSpPr>
          <p:cNvPr id="12" name="Rectangle 11">
            <a:extLst>
              <a:ext uri="{FF2B5EF4-FFF2-40B4-BE49-F238E27FC236}">
                <a16:creationId xmlns:a16="http://schemas.microsoft.com/office/drawing/2014/main" id="{4BD06464-8A9D-4A88-8CC6-78DD89DA9D14}"/>
              </a:ext>
            </a:extLst>
          </p:cNvPr>
          <p:cNvSpPr/>
          <p:nvPr/>
        </p:nvSpPr>
        <p:spPr>
          <a:xfrm>
            <a:off x="780296" y="5144388"/>
            <a:ext cx="2029498" cy="1246971"/>
          </a:xfrm>
          <a:prstGeom prst="rect">
            <a:avLst/>
          </a:prstGeom>
          <a:solidFill>
            <a:schemeClr val="bg1">
              <a:lumMod val="95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r>
              <a:rPr lang="en-US" sz="1500" dirty="0"/>
              <a:t>Reading country codes</a:t>
            </a:r>
          </a:p>
        </p:txBody>
      </p:sp>
      <p:sp>
        <p:nvSpPr>
          <p:cNvPr id="13" name="Rectangle 12">
            <a:extLst>
              <a:ext uri="{FF2B5EF4-FFF2-40B4-BE49-F238E27FC236}">
                <a16:creationId xmlns:a16="http://schemas.microsoft.com/office/drawing/2014/main" id="{0777DEED-10E2-4041-9572-D5AEDD00CDF1}"/>
              </a:ext>
            </a:extLst>
          </p:cNvPr>
          <p:cNvSpPr>
            <a:spLocks/>
          </p:cNvSpPr>
          <p:nvPr/>
        </p:nvSpPr>
        <p:spPr>
          <a:xfrm>
            <a:off x="2935028" y="2182029"/>
            <a:ext cx="2029498" cy="2516720"/>
          </a:xfrm>
          <a:prstGeom prst="rect">
            <a:avLst/>
          </a:prstGeom>
          <a:solidFill>
            <a:schemeClr val="accent6">
              <a:lumMod val="20000"/>
              <a:lumOff val="8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r>
              <a:rPr lang="en-US" sz="1500" dirty="0"/>
              <a:t>Data cleaning</a:t>
            </a:r>
          </a:p>
        </p:txBody>
      </p:sp>
      <p:sp>
        <p:nvSpPr>
          <p:cNvPr id="14" name="Rectangle 13">
            <a:extLst>
              <a:ext uri="{FF2B5EF4-FFF2-40B4-BE49-F238E27FC236}">
                <a16:creationId xmlns:a16="http://schemas.microsoft.com/office/drawing/2014/main" id="{B8EC0DAA-A7DA-4BDF-B826-0831D951325E}"/>
              </a:ext>
            </a:extLst>
          </p:cNvPr>
          <p:cNvSpPr>
            <a:spLocks/>
          </p:cNvSpPr>
          <p:nvPr/>
        </p:nvSpPr>
        <p:spPr>
          <a:xfrm>
            <a:off x="5089759" y="2182029"/>
            <a:ext cx="2029498" cy="4209330"/>
          </a:xfrm>
          <a:prstGeom prst="rect">
            <a:avLst/>
          </a:prstGeom>
          <a:solidFill>
            <a:schemeClr val="accent6">
              <a:lumMod val="20000"/>
              <a:lumOff val="8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r>
              <a:rPr lang="en-US" sz="1500" dirty="0"/>
              <a:t>Sourcing from API</a:t>
            </a:r>
          </a:p>
        </p:txBody>
      </p:sp>
      <p:sp>
        <p:nvSpPr>
          <p:cNvPr id="15" name="Rectangle 14">
            <a:extLst>
              <a:ext uri="{FF2B5EF4-FFF2-40B4-BE49-F238E27FC236}">
                <a16:creationId xmlns:a16="http://schemas.microsoft.com/office/drawing/2014/main" id="{BEFC5123-4F2A-4DD0-B817-0CD2DAB75E7C}"/>
              </a:ext>
            </a:extLst>
          </p:cNvPr>
          <p:cNvSpPr>
            <a:spLocks/>
          </p:cNvSpPr>
          <p:nvPr/>
        </p:nvSpPr>
        <p:spPr>
          <a:xfrm>
            <a:off x="7244490" y="2182029"/>
            <a:ext cx="2029498" cy="4209330"/>
          </a:xfrm>
          <a:prstGeom prst="rect">
            <a:avLst/>
          </a:prstGeom>
          <a:solidFill>
            <a:schemeClr val="accent5"/>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nSpc>
                <a:spcPct val="90000"/>
              </a:lnSpc>
              <a:spcBef>
                <a:spcPts val="400"/>
              </a:spcBef>
              <a:buSzPct val="100000"/>
            </a:pPr>
            <a:r>
              <a:rPr lang="en-US" sz="1500" dirty="0"/>
              <a:t>Data visualization</a:t>
            </a:r>
          </a:p>
          <a:p>
            <a:pPr>
              <a:lnSpc>
                <a:spcPct val="90000"/>
              </a:lnSpc>
              <a:spcBef>
                <a:spcPts val="400"/>
              </a:spcBef>
              <a:buSzPct val="100000"/>
            </a:pPr>
            <a:endParaRPr lang="en-US" sz="1500" dirty="0"/>
          </a:p>
        </p:txBody>
      </p:sp>
      <p:sp>
        <p:nvSpPr>
          <p:cNvPr id="19" name="Arrow: Right 18">
            <a:extLst>
              <a:ext uri="{FF2B5EF4-FFF2-40B4-BE49-F238E27FC236}">
                <a16:creationId xmlns:a16="http://schemas.microsoft.com/office/drawing/2014/main" id="{31DC2C66-4EFA-4632-80E8-F20E0D2B4C04}"/>
              </a:ext>
            </a:extLst>
          </p:cNvPr>
          <p:cNvSpPr/>
          <p:nvPr/>
        </p:nvSpPr>
        <p:spPr>
          <a:xfrm>
            <a:off x="2690414" y="3440389"/>
            <a:ext cx="381554" cy="427409"/>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20" name="Arrow: Right 19">
            <a:extLst>
              <a:ext uri="{FF2B5EF4-FFF2-40B4-BE49-F238E27FC236}">
                <a16:creationId xmlns:a16="http://schemas.microsoft.com/office/drawing/2014/main" id="{EBAC4723-C3D7-47FC-A680-2B91FFD0D027}"/>
              </a:ext>
            </a:extLst>
          </p:cNvPr>
          <p:cNvSpPr/>
          <p:nvPr/>
        </p:nvSpPr>
        <p:spPr>
          <a:xfrm>
            <a:off x="4845145" y="3440389"/>
            <a:ext cx="381554" cy="427409"/>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21" name="Arrow: Right 20">
            <a:extLst>
              <a:ext uri="{FF2B5EF4-FFF2-40B4-BE49-F238E27FC236}">
                <a16:creationId xmlns:a16="http://schemas.microsoft.com/office/drawing/2014/main" id="{B8101276-5DBF-4482-962A-85B0C5B45989}"/>
              </a:ext>
            </a:extLst>
          </p:cNvPr>
          <p:cNvSpPr/>
          <p:nvPr/>
        </p:nvSpPr>
        <p:spPr>
          <a:xfrm>
            <a:off x="7038662" y="4502151"/>
            <a:ext cx="381554" cy="427409"/>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22" name="Arrow: Right 21">
            <a:extLst>
              <a:ext uri="{FF2B5EF4-FFF2-40B4-BE49-F238E27FC236}">
                <a16:creationId xmlns:a16="http://schemas.microsoft.com/office/drawing/2014/main" id="{E075C738-9F02-448E-94CF-1CBA228143B2}"/>
              </a:ext>
            </a:extLst>
          </p:cNvPr>
          <p:cNvSpPr/>
          <p:nvPr/>
        </p:nvSpPr>
        <p:spPr>
          <a:xfrm>
            <a:off x="2690414" y="5687022"/>
            <a:ext cx="2536285" cy="427409"/>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23" name="RBContent23">
            <a:extLst>
              <a:ext uri="{FF2B5EF4-FFF2-40B4-BE49-F238E27FC236}">
                <a16:creationId xmlns:a16="http://schemas.microsoft.com/office/drawing/2014/main" id="{045805C2-CA1D-4398-BDAB-C5F59B7C9010}"/>
              </a:ext>
            </a:extLst>
          </p:cNvPr>
          <p:cNvSpPr txBox="1">
            <a:spLocks/>
          </p:cNvSpPr>
          <p:nvPr/>
        </p:nvSpPr>
        <p:spPr>
          <a:xfrm>
            <a:off x="7420216" y="2721185"/>
            <a:ext cx="1761521" cy="2494529"/>
          </a:xfrm>
          <a:prstGeom prst="rect">
            <a:avLst/>
          </a:prstGeom>
          <a:noFill/>
          <a:ln w="9525">
            <a:noFill/>
          </a:ln>
        </p:spPr>
        <p:txBody>
          <a:bodyPr vert="horz" wrap="square" lIns="0" tIns="0" rIns="0" bIns="0" rtlCol="0">
            <a:spAutoFit/>
          </a:bodyPr>
          <a:lstStyle/>
          <a:p>
            <a:pPr marL="153600" lvl="1" indent="-153600">
              <a:lnSpc>
                <a:spcPct val="90000"/>
              </a:lnSpc>
              <a:spcBef>
                <a:spcPts val="400"/>
              </a:spcBef>
              <a:buSzPct val="100000"/>
              <a:buFont typeface="Arial Narrow" panose="020B0606020202030204" pitchFamily="34" charset="0"/>
              <a:buChar char="&gt;"/>
            </a:pPr>
            <a:r>
              <a:rPr lang="en-US" b="0" dirty="0">
                <a:sym typeface="+mn-lt"/>
              </a:rPr>
              <a:t>Educational expenditure per country, 2011</a:t>
            </a:r>
            <a:br>
              <a:rPr lang="en-US" b="0" dirty="0">
                <a:sym typeface="+mn-lt"/>
              </a:rPr>
            </a:br>
            <a:r>
              <a:rPr lang="en-US" b="0" dirty="0">
                <a:sym typeface="+mn-lt"/>
              </a:rPr>
              <a:t>[% of GDP]</a:t>
            </a:r>
            <a:endParaRPr lang="en-US" b="0" dirty="0">
              <a:latin typeface="+mn-lt"/>
              <a:sym typeface="+mn-lt"/>
            </a:endParaRPr>
          </a:p>
          <a:p>
            <a:pPr marL="153600" lvl="1" indent="-153600">
              <a:lnSpc>
                <a:spcPct val="90000"/>
              </a:lnSpc>
              <a:spcBef>
                <a:spcPts val="400"/>
              </a:spcBef>
              <a:buSzPct val="100000"/>
              <a:buFont typeface="Arial Narrow" panose="020B0606020202030204" pitchFamily="34" charset="0"/>
              <a:buChar char="&gt;"/>
            </a:pPr>
            <a:r>
              <a:rPr lang="en-US" b="0" dirty="0">
                <a:sym typeface="+mn-lt"/>
              </a:rPr>
              <a:t>World ranking of universities by % of international students and % of female students</a:t>
            </a:r>
          </a:p>
          <a:p>
            <a:pPr marL="153600" lvl="1" indent="-153600">
              <a:lnSpc>
                <a:spcPct val="90000"/>
              </a:lnSpc>
              <a:spcBef>
                <a:spcPts val="400"/>
              </a:spcBef>
              <a:buSzPct val="100000"/>
              <a:buFont typeface="Arial Narrow" panose="020B0606020202030204" pitchFamily="34" charset="0"/>
              <a:buChar char="&gt;"/>
            </a:pPr>
            <a:r>
              <a:rPr lang="en-US" b="0" dirty="0">
                <a:sym typeface="+mn-lt"/>
              </a:rPr>
              <a:t>Total score by R&amp;D expenditure per country (scatterplot)</a:t>
            </a:r>
          </a:p>
          <a:p>
            <a:pPr marL="153600" lvl="1" indent="-153600">
              <a:lnSpc>
                <a:spcPct val="90000"/>
              </a:lnSpc>
              <a:spcBef>
                <a:spcPts val="400"/>
              </a:spcBef>
              <a:buSzPct val="100000"/>
              <a:buFont typeface="Arial Narrow" panose="020B0606020202030204" pitchFamily="34" charset="0"/>
              <a:buChar char="&gt;"/>
            </a:pPr>
            <a:r>
              <a:rPr lang="en-US" b="0" dirty="0">
                <a:sym typeface="+mn-lt"/>
              </a:rPr>
              <a:t>Total score by R&amp;D expenditure per country (</a:t>
            </a:r>
            <a:r>
              <a:rPr lang="en-US" b="0" dirty="0" err="1">
                <a:sym typeface="+mn-lt"/>
              </a:rPr>
              <a:t>inear</a:t>
            </a:r>
            <a:r>
              <a:rPr lang="en-US" b="0" dirty="0">
                <a:sym typeface="+mn-lt"/>
              </a:rPr>
              <a:t> regression)</a:t>
            </a:r>
            <a:endParaRPr lang="en-US" b="0" dirty="0">
              <a:latin typeface="+mn-lt"/>
              <a:sym typeface="+mn-lt"/>
            </a:endParaRPr>
          </a:p>
        </p:txBody>
      </p:sp>
      <p:sp>
        <p:nvSpPr>
          <p:cNvPr id="24" name="RBContent24">
            <a:extLst>
              <a:ext uri="{FF2B5EF4-FFF2-40B4-BE49-F238E27FC236}">
                <a16:creationId xmlns:a16="http://schemas.microsoft.com/office/drawing/2014/main" id="{7BCF088C-6E6D-4D40-BB61-F5FCF7173A88}"/>
              </a:ext>
            </a:extLst>
          </p:cNvPr>
          <p:cNvSpPr txBox="1">
            <a:spLocks/>
          </p:cNvSpPr>
          <p:nvPr/>
        </p:nvSpPr>
        <p:spPr>
          <a:xfrm>
            <a:off x="5217646" y="2721185"/>
            <a:ext cx="1800308" cy="2185727"/>
          </a:xfrm>
          <a:prstGeom prst="rect">
            <a:avLst/>
          </a:prstGeom>
          <a:noFill/>
          <a:ln w="9525">
            <a:noFill/>
          </a:ln>
        </p:spPr>
        <p:txBody>
          <a:bodyPr vert="horz" wrap="square" lIns="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Joining country codes with data table</a:t>
            </a:r>
          </a:p>
          <a:p>
            <a:pPr marL="142628" lvl="1" indent="-142628">
              <a:lnSpc>
                <a:spcPct val="90000"/>
              </a:lnSpc>
              <a:spcBef>
                <a:spcPts val="400"/>
              </a:spcBef>
              <a:buSzPct val="100000"/>
              <a:buFont typeface="Arial Narrow" panose="020B0606020202030204" pitchFamily="34" charset="0"/>
              <a:buChar char="&gt;"/>
            </a:pPr>
            <a:r>
              <a:rPr lang="en-US" b="0" dirty="0"/>
              <a:t>Grouping rows based on country codes and the URL. </a:t>
            </a:r>
          </a:p>
          <a:p>
            <a:pPr marL="142628" lvl="1" indent="-142628">
              <a:lnSpc>
                <a:spcPct val="90000"/>
              </a:lnSpc>
              <a:spcBef>
                <a:spcPts val="400"/>
              </a:spcBef>
              <a:buSzPct val="100000"/>
              <a:buFont typeface="Arial Narrow" panose="020B0606020202030204" pitchFamily="34" charset="0"/>
              <a:buChar char="&gt;"/>
            </a:pPr>
            <a:r>
              <a:rPr lang="en-US" b="0" dirty="0"/>
              <a:t>Dropping rows with missing values</a:t>
            </a:r>
          </a:p>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Loading the data from the API</a:t>
            </a:r>
          </a:p>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Filtering columns for analysis</a:t>
            </a:r>
          </a:p>
        </p:txBody>
      </p:sp>
      <p:sp>
        <p:nvSpPr>
          <p:cNvPr id="25" name="RBContent25">
            <a:extLst>
              <a:ext uri="{FF2B5EF4-FFF2-40B4-BE49-F238E27FC236}">
                <a16:creationId xmlns:a16="http://schemas.microsoft.com/office/drawing/2014/main" id="{F05968A8-7678-4A50-B419-9EF153335863}"/>
              </a:ext>
            </a:extLst>
          </p:cNvPr>
          <p:cNvSpPr txBox="1">
            <a:spLocks/>
          </p:cNvSpPr>
          <p:nvPr/>
        </p:nvSpPr>
        <p:spPr>
          <a:xfrm>
            <a:off x="3027278" y="2721185"/>
            <a:ext cx="1844998" cy="1723036"/>
          </a:xfrm>
          <a:prstGeom prst="rect">
            <a:avLst/>
          </a:prstGeom>
          <a:noFill/>
          <a:ln w="9525">
            <a:noFill/>
          </a:ln>
        </p:spPr>
        <p:txBody>
          <a:bodyPr vert="horz" wrap="square" lIns="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Cleaning "female percentage" variable by splitting the integer and ratio variables and separately cleaning them</a:t>
            </a:r>
          </a:p>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Identifying hidden missing values</a:t>
            </a:r>
          </a:p>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Aligning data format</a:t>
            </a:r>
            <a:r>
              <a:rPr lang="hu-HU" b="0" dirty="0">
                <a:latin typeface="+mn-lt"/>
                <a:sym typeface="+mn-lt"/>
              </a:rPr>
              <a:t> (integer, </a:t>
            </a:r>
            <a:r>
              <a:rPr lang="hu-HU" b="0" dirty="0" err="1">
                <a:latin typeface="+mn-lt"/>
                <a:sym typeface="+mn-lt"/>
              </a:rPr>
              <a:t>string</a:t>
            </a:r>
            <a:r>
              <a:rPr lang="hu-HU" b="0" dirty="0">
                <a:latin typeface="+mn-lt"/>
                <a:sym typeface="+mn-lt"/>
              </a:rPr>
              <a:t>, </a:t>
            </a:r>
            <a:r>
              <a:rPr lang="hu-HU" b="0" dirty="0" err="1">
                <a:latin typeface="+mn-lt"/>
                <a:sym typeface="+mn-lt"/>
              </a:rPr>
              <a:t>ect</a:t>
            </a:r>
            <a:r>
              <a:rPr lang="hu-HU" b="0" dirty="0">
                <a:latin typeface="+mn-lt"/>
                <a:sym typeface="+mn-lt"/>
              </a:rPr>
              <a:t>.)</a:t>
            </a:r>
            <a:endParaRPr lang="en-US" b="0" dirty="0">
              <a:latin typeface="+mn-lt"/>
              <a:sym typeface="+mn-lt"/>
            </a:endParaRPr>
          </a:p>
        </p:txBody>
      </p:sp>
      <p:sp>
        <p:nvSpPr>
          <p:cNvPr id="31" name="RBContent25">
            <a:extLst>
              <a:ext uri="{FF2B5EF4-FFF2-40B4-BE49-F238E27FC236}">
                <a16:creationId xmlns:a16="http://schemas.microsoft.com/office/drawing/2014/main" id="{453C160E-2F19-4D25-84FE-90DCFFDFDAAA}"/>
              </a:ext>
            </a:extLst>
          </p:cNvPr>
          <p:cNvSpPr txBox="1">
            <a:spLocks/>
          </p:cNvSpPr>
          <p:nvPr/>
        </p:nvSpPr>
        <p:spPr>
          <a:xfrm>
            <a:off x="872547" y="2721185"/>
            <a:ext cx="1844998" cy="360099"/>
          </a:xfrm>
          <a:prstGeom prst="rect">
            <a:avLst/>
          </a:prstGeom>
          <a:noFill/>
          <a:ln w="9525">
            <a:noFill/>
          </a:ln>
        </p:spPr>
        <p:txBody>
          <a:bodyPr vert="horz" wrap="square" lIns="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Connecting to MySQL and reading the joined table</a:t>
            </a:r>
          </a:p>
        </p:txBody>
      </p:sp>
      <p:sp>
        <p:nvSpPr>
          <p:cNvPr id="32" name="RBContent25">
            <a:extLst>
              <a:ext uri="{FF2B5EF4-FFF2-40B4-BE49-F238E27FC236}">
                <a16:creationId xmlns:a16="http://schemas.microsoft.com/office/drawing/2014/main" id="{350294CA-A41C-4083-9558-421D68315019}"/>
              </a:ext>
            </a:extLst>
          </p:cNvPr>
          <p:cNvSpPr txBox="1">
            <a:spLocks/>
          </p:cNvSpPr>
          <p:nvPr/>
        </p:nvSpPr>
        <p:spPr>
          <a:xfrm>
            <a:off x="872547" y="5587823"/>
            <a:ext cx="1844998" cy="360099"/>
          </a:xfrm>
          <a:prstGeom prst="rect">
            <a:avLst/>
          </a:prstGeom>
          <a:noFill/>
          <a:ln w="9525">
            <a:noFill/>
          </a:ln>
        </p:spPr>
        <p:txBody>
          <a:bodyPr vert="horz" wrap="square" lIns="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Reading the country codes table to be used as keys</a:t>
            </a:r>
          </a:p>
        </p:txBody>
      </p:sp>
    </p:spTree>
    <p:extLst>
      <p:ext uri="{BB962C8B-B14F-4D97-AF65-F5344CB8AC3E}">
        <p14:creationId xmlns:p14="http://schemas.microsoft.com/office/powerpoint/2010/main" val="363808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1158526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30"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err="1">
                <a:solidFill>
                  <a:schemeClr val="tx2"/>
                </a:solidFill>
                <a:latin typeface="+mn-lt"/>
                <a:cs typeface="+mn-cs"/>
                <a:sym typeface="+mn-lt"/>
              </a:rPr>
              <a:t>Knime</a:t>
            </a:r>
            <a:r>
              <a:rPr lang="en-US" sz="2100" b="0" dirty="0">
                <a:solidFill>
                  <a:schemeClr val="tx2"/>
                </a:solidFill>
                <a:latin typeface="+mn-lt"/>
                <a:cs typeface="+mn-cs"/>
                <a:sym typeface="+mn-lt"/>
              </a:rPr>
              <a:t> workflow – Data cleaning</a:t>
            </a: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Biggest challenge in cleaning was that the "female ratio" variable was given in 2 different formats: ratio (</a:t>
            </a:r>
            <a:r>
              <a:rPr lang="en-US" dirty="0" err="1"/>
              <a:t>eg.</a:t>
            </a:r>
            <a:r>
              <a:rPr lang="en-US" dirty="0"/>
              <a:t> 30:70) and float (</a:t>
            </a:r>
            <a:r>
              <a:rPr lang="en-US" dirty="0" err="1"/>
              <a:t>eg.</a:t>
            </a:r>
            <a:r>
              <a:rPr lang="en-US" dirty="0"/>
              <a:t> 3.71)</a:t>
            </a:r>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157741" y="2182029"/>
            <a:ext cx="3083098" cy="3685624"/>
          </a:xfrm>
          <a:prstGeom prst="rect">
            <a:avLst/>
          </a:prstGeom>
          <a:noFill/>
          <a:ln w="9525">
            <a:noFill/>
          </a:ln>
        </p:spPr>
        <p:txBody>
          <a:bodyPr vert="horz" wrap="square" lIns="144000" tIns="0" rIns="0" bIns="0" rtlCol="0">
            <a:spAutoFit/>
          </a:bodyPr>
          <a:lstStyle/>
          <a:p>
            <a:pPr marL="0" lvl="1">
              <a:lnSpc>
                <a:spcPct val="90000"/>
              </a:lnSpc>
              <a:spcBef>
                <a:spcPts val="400"/>
              </a:spcBef>
              <a:buSzPct val="100000"/>
            </a:pPr>
            <a:r>
              <a:rPr lang="en-US" sz="1500" b="0" dirty="0">
                <a:latin typeface="+mj-lt"/>
                <a:sym typeface="+mn-lt"/>
              </a:rPr>
              <a:t>Had to split the columns in two by the different formats. Key nodes used:</a:t>
            </a:r>
          </a:p>
          <a:p>
            <a:pPr marL="0" lvl="1">
              <a:lnSpc>
                <a:spcPct val="90000"/>
              </a:lnSpc>
              <a:spcBef>
                <a:spcPts val="400"/>
              </a:spcBef>
              <a:buSzPct val="100000"/>
            </a:pPr>
            <a:r>
              <a:rPr lang="en-US" sz="1500" b="0" dirty="0">
                <a:latin typeface="+mj-lt"/>
                <a:sym typeface="+mn-lt"/>
              </a:rPr>
              <a:t>Part 1:</a:t>
            </a:r>
          </a:p>
          <a:p>
            <a:pPr marL="164571" lvl="1" indent="-164571">
              <a:lnSpc>
                <a:spcPct val="90000"/>
              </a:lnSpc>
              <a:spcBef>
                <a:spcPts val="400"/>
              </a:spcBef>
              <a:buSzPct val="100000"/>
              <a:buFont typeface="Arial Narrow" panose="020B0606020202030204" pitchFamily="34" charset="0"/>
              <a:buChar char="&gt;"/>
            </a:pPr>
            <a:r>
              <a:rPr lang="en-US" sz="1500" dirty="0">
                <a:latin typeface="+mj-lt"/>
              </a:rPr>
              <a:t>String manipulation </a:t>
            </a:r>
            <a:r>
              <a:rPr lang="en-US" sz="1500" b="0" dirty="0">
                <a:latin typeface="+mj-lt"/>
              </a:rPr>
              <a:t>to drop the ":xx" part of the ratio, transforming "30:70" to "30"</a:t>
            </a:r>
          </a:p>
          <a:p>
            <a:pPr marL="164571" lvl="1" indent="-164571">
              <a:lnSpc>
                <a:spcPct val="90000"/>
              </a:lnSpc>
              <a:spcBef>
                <a:spcPts val="400"/>
              </a:spcBef>
              <a:buSzPct val="100000"/>
              <a:buFont typeface="Arial Narrow" panose="020B0606020202030204" pitchFamily="34" charset="0"/>
              <a:buChar char="&gt;"/>
            </a:pPr>
            <a:r>
              <a:rPr lang="en-US" sz="1500" dirty="0">
                <a:latin typeface="+mj-lt"/>
              </a:rPr>
              <a:t>String to number </a:t>
            </a:r>
            <a:r>
              <a:rPr lang="en-US" sz="1500" b="0" dirty="0">
                <a:latin typeface="+mj-lt"/>
              </a:rPr>
              <a:t>to convert to number</a:t>
            </a:r>
          </a:p>
          <a:p>
            <a:pPr>
              <a:spcBef>
                <a:spcPts val="0"/>
              </a:spcBef>
              <a:buSzPct val="100000"/>
            </a:pPr>
            <a:r>
              <a:rPr lang="en-US" sz="1500" b="0" dirty="0">
                <a:latin typeface="+mj-lt"/>
              </a:rPr>
              <a:t>Part 2</a:t>
            </a:r>
          </a:p>
          <a:p>
            <a:pPr marL="164571" lvl="1" indent="-164571">
              <a:spcBef>
                <a:spcPts val="0"/>
              </a:spcBef>
              <a:buSzPct val="100000"/>
              <a:buFont typeface="Arial Narrow" panose="020B0606020202030204" pitchFamily="34" charset="0"/>
              <a:buChar char="&gt;"/>
            </a:pPr>
            <a:r>
              <a:rPr lang="en-US" sz="1500" dirty="0">
                <a:latin typeface="+mj-lt"/>
              </a:rPr>
              <a:t>Rule-based row filter </a:t>
            </a:r>
            <a:r>
              <a:rPr lang="en-US" sz="1500" b="0" dirty="0">
                <a:latin typeface="+mj-lt"/>
              </a:rPr>
              <a:t>to split data table into 2 tables, by identifying ":" sign</a:t>
            </a:r>
          </a:p>
          <a:p>
            <a:pPr marL="164571" lvl="1" indent="-164571">
              <a:spcBef>
                <a:spcPts val="0"/>
              </a:spcBef>
              <a:buSzPct val="100000"/>
              <a:buFont typeface="Arial Narrow" panose="020B0606020202030204" pitchFamily="34" charset="0"/>
              <a:buChar char="&gt;"/>
            </a:pPr>
            <a:r>
              <a:rPr lang="en-US" sz="1500" dirty="0">
                <a:latin typeface="+mj-lt"/>
              </a:rPr>
              <a:t>String manipulation </a:t>
            </a:r>
            <a:r>
              <a:rPr lang="en-US" sz="1500" b="0" dirty="0">
                <a:latin typeface="+mj-lt"/>
              </a:rPr>
              <a:t>to remove "-", used as NA</a:t>
            </a:r>
          </a:p>
          <a:p>
            <a:pPr marL="164571" lvl="1" indent="-164571">
              <a:spcBef>
                <a:spcPts val="0"/>
              </a:spcBef>
              <a:buSzPct val="100000"/>
              <a:buFont typeface="Arial Narrow" panose="020B0606020202030204" pitchFamily="34" charset="0"/>
              <a:buChar char="&gt;"/>
            </a:pPr>
            <a:r>
              <a:rPr lang="en-US" sz="1500" dirty="0">
                <a:latin typeface="+mj-lt"/>
              </a:rPr>
              <a:t>String to number </a:t>
            </a:r>
            <a:r>
              <a:rPr lang="en-US" sz="1500" b="0" dirty="0">
                <a:latin typeface="+mj-lt"/>
              </a:rPr>
              <a:t>to convert to number</a:t>
            </a:r>
          </a:p>
          <a:p>
            <a:pPr marL="164571" lvl="1" indent="-164571">
              <a:spcBef>
                <a:spcPts val="0"/>
              </a:spcBef>
              <a:buSzPct val="100000"/>
              <a:buFont typeface="Arial Narrow" panose="020B0606020202030204" pitchFamily="34" charset="0"/>
              <a:buChar char="&gt;"/>
            </a:pPr>
            <a:r>
              <a:rPr lang="en-US" sz="1500" dirty="0">
                <a:latin typeface="+mj-lt"/>
              </a:rPr>
              <a:t>Column expression</a:t>
            </a:r>
            <a:r>
              <a:rPr lang="en-US" sz="1500" b="0" dirty="0">
                <a:latin typeface="+mj-lt"/>
              </a:rPr>
              <a:t>, to calculate integers into a percentage of females (from 2.71 to 73%)</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002164" y="2182029"/>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grpSp>
      <p:sp>
        <p:nvSpPr>
          <p:cNvPr id="23" name="RbNavigator">
            <a:extLst>
              <a:ext uri="{FF2B5EF4-FFF2-40B4-BE49-F238E27FC236}">
                <a16:creationId xmlns:a16="http://schemas.microsoft.com/office/drawing/2014/main" id="{0E41F529-CDC4-4B66-818F-4C27E74C9B5F}"/>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27" name="RbSticker">
            <a:extLst>
              <a:ext uri="{FF2B5EF4-FFF2-40B4-BE49-F238E27FC236}">
                <a16:creationId xmlns:a16="http://schemas.microsoft.com/office/drawing/2014/main" id="{564EEF13-9F95-4A20-A04C-B396C8E8A35E}"/>
              </a:ext>
            </a:extLst>
          </p:cNvPr>
          <p:cNvSpPr txBox="1"/>
          <p:nvPr/>
        </p:nvSpPr>
        <p:spPr>
          <a:xfrm>
            <a:off x="1081088" y="260349"/>
            <a:ext cx="2326021"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pic>
        <p:nvPicPr>
          <p:cNvPr id="94216" name="Picture 8">
            <a:extLst>
              <a:ext uri="{FF2B5EF4-FFF2-40B4-BE49-F238E27FC236}">
                <a16:creationId xmlns:a16="http://schemas.microsoft.com/office/drawing/2014/main" id="{113BC06B-091D-4E9C-B3E4-D5F2B91DC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601" y="2252634"/>
            <a:ext cx="5225347" cy="271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0635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43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4&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6&quot;&gt;&lt;elem m_fUsage=&quot;4.48803100000000032566E+00&quot;&gt;&lt;m_msothmcolidx val=&quot;0&quot;/&gt;&lt;m_rgb r=&quot;C0&quot; g=&quot;00&quot; b=&quot;00&quot;/&gt;&lt;/elem&gt;&lt;elem m_fUsage=&quot;2.24110317167100081548E+00&quot;&gt;&lt;m_msothmcolidx val=&quot;0&quot;/&gt;&lt;m_rgb r=&quot;D1&quot; g=&quot;D4&quot; b=&quot;D6&quot;/&gt;&lt;/elem&gt;&lt;elem m_fUsage=&quot;7.29000000000000092371E-01&quot;&gt;&lt;m_msothmcolidx val=&quot;0&quot;/&gt;&lt;m_rgb r=&quot;FF&quot; g=&quot;DD&quot; b=&quot;2A&quot;/&gt;&lt;/elem&gt;&lt;elem m_fUsage=&quot;6.06260418714750004554E-01&quot;&gt;&lt;m_msothmcolidx val=&quot;0&quot;/&gt;&lt;m_rgb r=&quot;80&quot; g=&quot;0D&quot; b=&quot;10&quot;/&gt;&lt;/elem&gt;&lt;elem m_fUsage=&quot;4.23601978226149533668E-01&quot;&gt;&lt;m_msothmcolidx val=&quot;0&quot;/&gt;&lt;m_rgb r=&quot;FE&quot; g=&quot;27&quot; b=&quot;2D&quot;/&gt;&lt;/elem&gt;&lt;elem m_fUsage=&quot;2.64818498043769057215E-01&quot;&gt;&lt;m_msothmcolidx val=&quot;0&quot;/&gt;&lt;m_rgb r=&quot;A6&quot; g=&quot;A6&quot; b=&quot;A6&quot;/&gt;&lt;/elem&gt;&lt;elem m_fUsage=&quot;2.45569672073075451202E-01&quot;&gt;&lt;m_msothmcolidx val=&quot;0&quot;/&gt;&lt;m_rgb r=&quot;00&quot; g=&quot;7A&quot; b=&quot;20&quot;/&gt;&lt;/elem&gt;&lt;elem m_fUsage=&quot;2.05891132094649098594E-01&quot;&gt;&lt;m_msothmcolidx val=&quot;0&quot;/&gt;&lt;m_rgb r=&quot;E8&quot; g=&quot;E9&quot; b=&quot;EB&quot;/&gt;&lt;/elem&gt;&lt;elem m_fUsage=&quot;2.02617768139672083105E-01&quot;&gt;&lt;m_msothmcolidx val=&quot;0&quot;/&gt;&lt;m_rgb r=&quot;66&quot; g=&quot;AA&quot; b=&quot;DD&quot;/&gt;&lt;/elem&gt;&lt;elem m_fUsage=&quot;1.40868248493577402636E-01&quot;&gt;&lt;m_msothmcolidx val=&quot;0&quot;/&gt;&lt;m_rgb r=&quot;CA&quot; g=&quot;EB&quot; b=&quot;FF&quot;/&gt;&lt;/elem&gt;&lt;elem m_fUsage=&quot;1.21576654590569363523E-01&quot;&gt;&lt;m_msothmcolidx val=&quot;0&quot;/&gt;&lt;m_rgb r=&quot;00&quot; g=&quot;8F&quot; b=&quot;D5&quot;/&gt;&lt;/elem&gt;&lt;elem m_fUsage=&quot;8.86293811965250810658E-02&quot;&gt;&lt;m_msothmcolidx val=&quot;0&quot;/&gt;&lt;m_rgb r=&quot;43&quot; g=&quot;58&quot; b=&quot;C6&quot;/&gt;&lt;/elem&gt;&lt;elem m_fUsage=&quot;7.17897987691853145531E-02&quot;&gt;&lt;m_msothmcolidx val=&quot;0&quot;/&gt;&lt;m_rgb r=&quot;E7&quot; g=&quot;E8&quot; b=&quot;EA&quot;/&gt;&lt;/elem&gt;&lt;elem m_fUsage=&quot;6.46108188922667886489E-02&quot;&gt;&lt;m_msothmcolidx val=&quot;0&quot;/&gt;&lt;m_rgb r=&quot;E5&quot; g=&quot;E6&quot; b=&quot;E8&quot;/&gt;&lt;/elem&gt;&lt;elem m_fUsage=&quot;4.43959697237360020883E-02&quot;&gt;&lt;m_msothmcolidx val=&quot;0&quot;/&gt;&lt;m_rgb r=&quot;1D&quot; g=&quot;4D&quot; b=&quot;A5&quot;/&gt;&lt;/elem&gt;&lt;elem m_fUsage=&quot;9.69773729787524671475E-03&quot;&gt;&lt;m_msothmcolidx val=&quot;0&quot;/&gt;&lt;m_rgb r=&quot;74&quot; g=&quot;74&quot; b=&quot;74&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gD5SXzVsEeSr6ZASM3NG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_tPg_.3R5W.SuFbV92A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O_tPg_.3R5W.SuFbV92A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O_tPg_.3R5W.SuFbV92Al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4_RB_PPT">
  <a:themeElements>
    <a:clrScheme name="RB_Blue">
      <a:dk1>
        <a:srgbClr val="000000"/>
      </a:dk1>
      <a:lt1>
        <a:srgbClr val="FFFFFF"/>
      </a:lt1>
      <a:dk2>
        <a:srgbClr val="8D9399"/>
      </a:dk2>
      <a:lt2>
        <a:srgbClr val="00AAC9"/>
      </a:lt2>
      <a:accent1>
        <a:srgbClr val="FFFFFF"/>
      </a:accent1>
      <a:accent2>
        <a:srgbClr val="DEE0E3"/>
      </a:accent2>
      <a:accent3>
        <a:srgbClr val="8D9399"/>
      </a:accent3>
      <a:accent4>
        <a:srgbClr val="85CEDF"/>
      </a:accent4>
      <a:accent5>
        <a:srgbClr val="96AECA"/>
      </a:accent5>
      <a:accent6>
        <a:srgbClr val="156C9C"/>
      </a:accent6>
      <a:hlink>
        <a:srgbClr val="8D9399"/>
      </a:hlink>
      <a:folHlink>
        <a:srgbClr val="96AECA"/>
      </a:folHlink>
    </a:clrScheme>
    <a:fontScheme name="RBfontArialNarrow">
      <a:majorFont>
        <a:latin typeface="Arial Narrow"/>
        <a:ea typeface=""/>
        <a:cs typeface=""/>
        <a:font script="Grek" typeface="Arial Narrow"/>
        <a:font script="Cyrl" typeface="Arial Narrow"/>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Narrow"/>
        <a:ea typeface=""/>
        <a:cs typeface=""/>
        <a:font script="Grek" typeface="Arial Narrow"/>
        <a:font script="Cyrl" typeface="Arial Narrow"/>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3"/>
          </a:solidFill>
        </a:ln>
        <a:effectLst/>
      </a:spPr>
      <a:bodyPr lIns="72000" tIns="72000" rIns="72000" bIns="72000" rtlCol="0" anchor="t" anchorCtr="0">
        <a:noAutofit/>
      </a:bodyPr>
      <a:lstStyle>
        <a:defPPr algn="l">
          <a:lnSpc>
            <a:spcPct val="90000"/>
          </a:lnSpc>
          <a:spcBef>
            <a:spcPts val="400"/>
          </a:spcBef>
          <a:defRPr sz="1500" b="0" dirty="0" smtClean="0"/>
        </a:defPPr>
      </a:lstStyle>
      <a:style>
        <a:lnRef idx="1">
          <a:schemeClr val="accent1"/>
        </a:lnRef>
        <a:fillRef idx="0">
          <a:schemeClr val="accent1"/>
        </a:fillRef>
        <a:effectRef idx="0">
          <a:schemeClr val="accent1"/>
        </a:effectRef>
        <a:fontRef idx="minor">
          <a:schemeClr val="tx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noFill/>
        <a:ln w="9525">
          <a:noFill/>
        </a:ln>
      </a:spPr>
      <a:bodyPr vert="horz" wrap="square" lIns="0" tIns="0" rIns="0" bIns="0" rtlCol="0">
        <a:spAutoFit/>
      </a:bodyPr>
      <a:lstStyle>
        <a:defPPr>
          <a:lnSpc>
            <a:spcPct val="90000"/>
          </a:lnSpc>
          <a:spcBef>
            <a:spcPts val="400"/>
          </a:spcBef>
          <a:buClr>
            <a:srgbClr val="000000"/>
          </a:buClr>
          <a:buSzPct val="100000"/>
          <a:defRPr sz="1500" b="0" noProof="0" dirty="0" smtClean="0">
            <a:latin typeface="+mn-lt"/>
            <a:cs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595D4A3697C744B3D79E137345A564" ma:contentTypeVersion="11" ma:contentTypeDescription="Create a new document." ma:contentTypeScope="" ma:versionID="2cfca0f1d1f7f5423d313790b5dea565">
  <xsd:schema xmlns:xsd="http://www.w3.org/2001/XMLSchema" xmlns:xs="http://www.w3.org/2001/XMLSchema" xmlns:p="http://schemas.microsoft.com/office/2006/metadata/properties" xmlns:ns2="0be1f753-373c-4341-a161-7e6c393424f5" xmlns:ns3="bc45f339-c202-44a2-b018-b174430ea2bc" targetNamespace="http://schemas.microsoft.com/office/2006/metadata/properties" ma:root="true" ma:fieldsID="92345f59f37d12f12d32c69b16353632" ns2:_="" ns3:_="">
    <xsd:import namespace="0be1f753-373c-4341-a161-7e6c393424f5"/>
    <xsd:import namespace="bc45f339-c202-44a2-b018-b174430ea2b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e1f753-373c-4341-a161-7e6c393424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45f339-c202-44a2-b018-b174430ea2b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EF1118-FF99-43B9-B779-5EE045767A1A}">
  <ds:schemaRefs>
    <ds:schemaRef ds:uri="0be1f753-373c-4341-a161-7e6c393424f5"/>
    <ds:schemaRef ds:uri="bc45f339-c202-44a2-b018-b174430ea2b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A4FC8A-0F82-43D3-B04E-F063433636D1}">
  <ds:schemaRefs>
    <ds:schemaRef ds:uri="http://schemas.microsoft.com/sharepoint/v3/contenttype/forms"/>
  </ds:schemaRefs>
</ds:datastoreItem>
</file>

<file path=customXml/itemProps3.xml><?xml version="1.0" encoding="utf-8"?>
<ds:datastoreItem xmlns:ds="http://schemas.openxmlformats.org/officeDocument/2006/customXml" ds:itemID="{CDD97C88-06C7-46BE-9FE4-7FD857CEC09C}">
  <ds:schemaRefs>
    <ds:schemaRef ds:uri="http://purl.org/dc/terms/"/>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c45f339-c202-44a2-b018-b174430ea2bc"/>
    <ds:schemaRef ds:uri="0be1f753-373c-4341-a161-7e6c393424f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83</TotalTime>
  <Words>1540</Words>
  <Application>Microsoft Office PowerPoint</Application>
  <PresentationFormat>A4 (210x297 mm)</PresentationFormat>
  <Paragraphs>187</Paragraphs>
  <Slides>17</Slides>
  <Notes>4</Notes>
  <HiddenSlides>0</HiddenSlides>
  <MMClips>0</MMClips>
  <ScaleCrop>false</ScaleCrop>
  <HeadingPairs>
    <vt:vector size="8" baseType="variant">
      <vt:variant>
        <vt:lpstr>Használt betűtípusok</vt:lpstr>
      </vt:variant>
      <vt:variant>
        <vt:i4>4</vt:i4>
      </vt:variant>
      <vt:variant>
        <vt:lpstr>Téma</vt:lpstr>
      </vt:variant>
      <vt:variant>
        <vt:i4>1</vt:i4>
      </vt:variant>
      <vt:variant>
        <vt:lpstr>Beágyazott OLE kiszolgálók</vt:lpstr>
      </vt:variant>
      <vt:variant>
        <vt:i4>1</vt:i4>
      </vt:variant>
      <vt:variant>
        <vt:lpstr>Diacímek</vt:lpstr>
      </vt:variant>
      <vt:variant>
        <vt:i4>17</vt:i4>
      </vt:variant>
    </vt:vector>
  </HeadingPairs>
  <TitlesOfParts>
    <vt:vector size="23" baseType="lpstr">
      <vt:lpstr>Arial</vt:lpstr>
      <vt:lpstr>Arial Narrow</vt:lpstr>
      <vt:lpstr>Calibri</vt:lpstr>
      <vt:lpstr>新細明體</vt:lpstr>
      <vt:lpstr>A4_RB_PPT</vt:lpstr>
      <vt:lpstr>think-cell Slide</vt:lpstr>
      <vt:lpstr>Preliminary analysis on higher education</vt:lpstr>
      <vt:lpstr>Our presentation will cover the goal of our research, the ETL pipeline we constructed, and the key results of our analysis</vt:lpstr>
      <vt:lpstr>1. Goals and data collected</vt:lpstr>
      <vt:lpstr>We collected data on higher education to do preliminary analysis on key attributes, e.g. ranking, R&amp;D spending and or ratio of females</vt:lpstr>
      <vt:lpstr>We used 2 tables from the World University ranking dataset, enriched it from World Bank API,  and connected by country codes</vt:lpstr>
      <vt:lpstr>To create the datawarehouse, we joined the initial two tables on education in MySQL, and used Knime to enrich it with API data</vt:lpstr>
      <vt:lpstr>2. ETL workflow in MySQL and Knime</vt:lpstr>
      <vt:lpstr>We read the data from MySQL into Knime, cleaned it, included the country codes, sourced R&amp;D data from APIs, and did visualizations</vt:lpstr>
      <vt:lpstr>Biggest challenge in cleaning was that the "female ratio" variable was given in 2 different formats: ratio (eg. 30:70) and float (eg. 3.71)</vt:lpstr>
      <vt:lpstr>Use World Bank API to get R&amp;D expenditure</vt:lpstr>
      <vt:lpstr>We prepared three workflows to generate visuals</vt:lpstr>
      <vt:lpstr>Overview of key results</vt:lpstr>
      <vt:lpstr>Scatterplot</vt:lpstr>
      <vt:lpstr>Linear Regression Learner</vt:lpstr>
      <vt:lpstr>Educational expenditure per country 2011 [% of GDP] </vt:lpstr>
      <vt:lpstr>World ranking of universities by % of international students </vt:lpstr>
      <vt:lpstr>World ranking of universities by % of female students </vt:lpstr>
    </vt:vector>
  </TitlesOfParts>
  <Company>Roland Berger Strategy Consultants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Roland Berger</dc:title>
  <dc:creator>M706254</dc:creator>
  <cp:keywords/>
  <cp:lastModifiedBy>Gyongyver Kamenar</cp:lastModifiedBy>
  <cp:revision>47</cp:revision>
  <cp:lastPrinted>2021-10-29T06:57:30Z</cp:lastPrinted>
  <dcterms:created xsi:type="dcterms:W3CDTF">2017-11-21T08:19:08Z</dcterms:created>
  <dcterms:modified xsi:type="dcterms:W3CDTF">2021-11-17T18:53:41Z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0x010100B9595D4A3697C744B3D79E137345A564</vt:lpwstr>
  </property>
  <property fmtid="{D5CDD505-2E9C-101B-9397-08002B2CF9AE}" pid="3" name="CRB_Language">
    <vt:lpwstr>9;#English|d114bc82-0915-479b-a4ff-1cfc3f16eaa4</vt:lpwstr>
  </property>
  <property fmtid="{D5CDD505-2E9C-101B-9397-08002B2CF9AE}" pid="4" name="TaxKeyword">
    <vt:lpwstr>3862;#References|3e29119c-4f70-41ec-aa0f-81e7e31680d6;#5494;#Credentials|c659b8d9-07fe-442f-bc84-e2857fd0996c</vt:lpwstr>
  </property>
  <property fmtid="{D5CDD505-2E9C-101B-9397-08002B2CF9AE}" pid="5" name="CRB_Topic">
    <vt:lpwstr>3;#_not applicable|dd83ac5f-a996-44b7-af11-b9ca9321ac4e</vt:lpwstr>
  </property>
  <property fmtid="{D5CDD505-2E9C-101B-9397-08002B2CF9AE}" pid="6" name="CRB_Industry">
    <vt:lpwstr>5;#Capital goods|11b56517-6e56-4d9e-b3c6-5da2dbd7ef02</vt:lpwstr>
  </property>
  <property fmtid="{D5CDD505-2E9C-101B-9397-08002B2CF9AE}" pid="7" name="CRB_CountriesCovered">
    <vt:lpwstr/>
  </property>
  <property fmtid="{D5CDD505-2E9C-101B-9397-08002B2CF9AE}" pid="8" name="EPHT Industries">
    <vt:lpwstr>747;#Capital goods|651ac16a-1fc3-48b4-8e2b-10402ecd03e5</vt:lpwstr>
  </property>
  <property fmtid="{D5CDD505-2E9C-101B-9397-08002B2CF9AE}" pid="9" name="CRB_Publisher">
    <vt:lpwstr/>
  </property>
  <property fmtid="{D5CDD505-2E9C-101B-9397-08002B2CF9AE}" pid="10" name="CRB_PublisherTaxHTField0">
    <vt:lpwstr/>
  </property>
  <property fmtid="{D5CDD505-2E9C-101B-9397-08002B2CF9AE}" pid="11" name="_dlc_DocIdItemGuid">
    <vt:lpwstr>c1431e10-ca70-406e-9a9a-e0e53bcc2d6c</vt:lpwstr>
  </property>
</Properties>
</file>