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66" r:id="rId4"/>
  </p:sldMasterIdLst>
  <p:notesMasterIdLst>
    <p:notesMasterId r:id="rId22"/>
  </p:notesMasterIdLst>
  <p:handoutMasterIdLst>
    <p:handoutMasterId r:id="rId23"/>
  </p:handoutMasterIdLst>
  <p:sldIdLst>
    <p:sldId id="2145709764" r:id="rId5"/>
    <p:sldId id="2145709770" r:id="rId6"/>
    <p:sldId id="2145709766" r:id="rId7"/>
    <p:sldId id="2145709772" r:id="rId8"/>
    <p:sldId id="2145709773" r:id="rId9"/>
    <p:sldId id="2145709775" r:id="rId10"/>
    <p:sldId id="2145709784" r:id="rId11"/>
    <p:sldId id="2145709777" r:id="rId12"/>
    <p:sldId id="2145709776" r:id="rId13"/>
    <p:sldId id="2145709778" r:id="rId14"/>
    <p:sldId id="2145709779" r:id="rId15"/>
    <p:sldId id="2145709765" r:id="rId16"/>
    <p:sldId id="2145709781" r:id="rId17"/>
    <p:sldId id="2145709780" r:id="rId18"/>
    <p:sldId id="2145709786" r:id="rId19"/>
    <p:sldId id="2145709782" r:id="rId20"/>
    <p:sldId id="2145709783" r:id="rId21"/>
  </p:sldIdLst>
  <p:sldSz cx="9906000" cy="6858000" type="A4"/>
  <p:notesSz cx="7099300" cy="10234613"/>
  <p:custDataLst>
    <p:tags r:id="rId24"/>
  </p:custDataLst>
  <p:defaultTex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ttmann, Svenja" initials="DS" lastIdx="2" clrIdx="0">
    <p:extLst>
      <p:ext uri="{19B8F6BF-5375-455C-9EA6-DF929625EA0E}">
        <p15:presenceInfo xmlns:p15="http://schemas.microsoft.com/office/powerpoint/2012/main" userId="S::svenja.dittmann@rolandberger.com::63de7e4e-7b37-4818-9d70-95972958a1ab" providerId="AD"/>
      </p:ext>
    </p:extLst>
  </p:cmAuthor>
  <p:cmAuthor id="2" name="Kaznacheev, Peter" initials="KP" lastIdx="16" clrIdx="1">
    <p:extLst>
      <p:ext uri="{19B8F6BF-5375-455C-9EA6-DF929625EA0E}">
        <p15:presenceInfo xmlns:p15="http://schemas.microsoft.com/office/powerpoint/2012/main" userId="S::peter.kaznacheev@rolandberger.com::c7da08cc-05b8-4d9a-bbaf-d60b74b37893" providerId="AD"/>
      </p:ext>
    </p:extLst>
  </p:cmAuthor>
  <p:cmAuthor id="3" name="Aldescu, Paul" initials="AP" lastIdx="1" clrIdx="2">
    <p:extLst>
      <p:ext uri="{19B8F6BF-5375-455C-9EA6-DF929625EA0E}">
        <p15:presenceInfo xmlns:p15="http://schemas.microsoft.com/office/powerpoint/2012/main" userId="S::paul.aldescu@rolandberger.com::46a17e57-b46e-4a7c-9337-849714e918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6D2"/>
    <a:srgbClr val="8C564B"/>
    <a:srgbClr val="1F77B4"/>
    <a:srgbClr val="156C9C"/>
    <a:srgbClr val="E7F5F9"/>
    <a:srgbClr val="C00000"/>
    <a:srgbClr val="002060"/>
    <a:srgbClr val="FF2525"/>
    <a:srgbClr val="52BB56"/>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631" autoAdjust="0"/>
  </p:normalViewPr>
  <p:slideViewPr>
    <p:cSldViewPr snapToGrid="0">
      <p:cViewPr varScale="1">
        <p:scale>
          <a:sx n="80" d="100"/>
          <a:sy n="80" d="100"/>
        </p:scale>
        <p:origin x="1330" y="67"/>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698" cy="512388"/>
          </a:xfrm>
          <a:prstGeom prst="rect">
            <a:avLst/>
          </a:prstGeom>
        </p:spPr>
        <p:txBody>
          <a:bodyPr vert="horz" lIns="95114" tIns="47557" rIns="95114" bIns="47557" rtlCol="0"/>
          <a:lstStyle>
            <a:lvl1pPr algn="l">
              <a:defRPr sz="1200"/>
            </a:lvl1pPr>
          </a:lstStyle>
          <a:p>
            <a:endParaRPr lang="en-US"/>
          </a:p>
        </p:txBody>
      </p:sp>
      <p:sp>
        <p:nvSpPr>
          <p:cNvPr id="3" name="Date Placeholder 2"/>
          <p:cNvSpPr>
            <a:spLocks noGrp="1"/>
          </p:cNvSpPr>
          <p:nvPr>
            <p:ph type="dt" sz="quarter" idx="1"/>
          </p:nvPr>
        </p:nvSpPr>
        <p:spPr>
          <a:xfrm>
            <a:off x="4020932" y="1"/>
            <a:ext cx="3076698" cy="512388"/>
          </a:xfrm>
          <a:prstGeom prst="rect">
            <a:avLst/>
          </a:prstGeom>
        </p:spPr>
        <p:txBody>
          <a:bodyPr vert="horz" lIns="95114" tIns="47557" rIns="95114" bIns="47557" rtlCol="0"/>
          <a:lstStyle>
            <a:lvl1pPr algn="r">
              <a:defRPr sz="1200"/>
            </a:lvl1pPr>
          </a:lstStyle>
          <a:p>
            <a:fld id="{B1F6FCDC-B0B8-4243-8340-DCE9AB0F745C}" type="datetimeFigureOut">
              <a:rPr lang="en-US" smtClean="0"/>
              <a:t>11/16/2021</a:t>
            </a:fld>
            <a:endParaRPr lang="en-US"/>
          </a:p>
        </p:txBody>
      </p:sp>
      <p:sp>
        <p:nvSpPr>
          <p:cNvPr id="4" name="Footer Placeholder 3"/>
          <p:cNvSpPr>
            <a:spLocks noGrp="1"/>
          </p:cNvSpPr>
          <p:nvPr>
            <p:ph type="ftr" sz="quarter" idx="2"/>
          </p:nvPr>
        </p:nvSpPr>
        <p:spPr>
          <a:xfrm>
            <a:off x="2" y="9720586"/>
            <a:ext cx="3076698" cy="512388"/>
          </a:xfrm>
          <a:prstGeom prst="rect">
            <a:avLst/>
          </a:prstGeom>
        </p:spPr>
        <p:txBody>
          <a:bodyPr vert="horz" lIns="95114" tIns="47557" rIns="95114" bIns="47557" rtlCol="0" anchor="b"/>
          <a:lstStyle>
            <a:lvl1pPr algn="l">
              <a:defRPr sz="1200"/>
            </a:lvl1pPr>
          </a:lstStyle>
          <a:p>
            <a:endParaRPr lang="en-US"/>
          </a:p>
        </p:txBody>
      </p:sp>
      <p:sp>
        <p:nvSpPr>
          <p:cNvPr id="5" name="Slide Number Placeholder 4"/>
          <p:cNvSpPr>
            <a:spLocks noGrp="1"/>
          </p:cNvSpPr>
          <p:nvPr>
            <p:ph type="sldNum" sz="quarter" idx="3"/>
          </p:nvPr>
        </p:nvSpPr>
        <p:spPr>
          <a:xfrm>
            <a:off x="4020932" y="9720586"/>
            <a:ext cx="3076698" cy="512388"/>
          </a:xfrm>
          <a:prstGeom prst="rect">
            <a:avLst/>
          </a:prstGeom>
        </p:spPr>
        <p:txBody>
          <a:bodyPr vert="horz" lIns="95114" tIns="47557" rIns="95114" bIns="47557" rtlCol="0" anchor="b"/>
          <a:lstStyle>
            <a:lvl1pPr algn="r">
              <a:defRPr sz="1200"/>
            </a:lvl1pPr>
          </a:lstStyle>
          <a:p>
            <a:fld id="{BBC2DC86-18DF-44F7-B539-BDC8A3E3733B}" type="slidenum">
              <a:rPr lang="en-US" smtClean="0"/>
              <a:t>‹#›</a:t>
            </a:fld>
            <a:endParaRPr lang="en-US"/>
          </a:p>
        </p:txBody>
      </p:sp>
    </p:spTree>
    <p:extLst>
      <p:ext uri="{BB962C8B-B14F-4D97-AF65-F5344CB8AC3E}">
        <p14:creationId xmlns:p14="http://schemas.microsoft.com/office/powerpoint/2010/main" val="1696924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698" cy="512388"/>
          </a:xfrm>
          <a:prstGeom prst="rect">
            <a:avLst/>
          </a:prstGeom>
        </p:spPr>
        <p:txBody>
          <a:bodyPr vert="horz" lIns="95114" tIns="47557" rIns="95114" bIns="47557" rtlCol="0"/>
          <a:lstStyle>
            <a:lvl1pPr algn="l" eaLnBrk="1">
              <a:defRPr sz="1200"/>
            </a:lvl1pPr>
          </a:lstStyle>
          <a:p>
            <a:endParaRPr lang="en-US"/>
          </a:p>
        </p:txBody>
      </p:sp>
      <p:sp>
        <p:nvSpPr>
          <p:cNvPr id="3" name="Date Placeholder 2"/>
          <p:cNvSpPr>
            <a:spLocks noGrp="1"/>
          </p:cNvSpPr>
          <p:nvPr>
            <p:ph type="dt" idx="1"/>
          </p:nvPr>
        </p:nvSpPr>
        <p:spPr>
          <a:xfrm>
            <a:off x="4020932" y="1"/>
            <a:ext cx="3076698" cy="512388"/>
          </a:xfrm>
          <a:prstGeom prst="rect">
            <a:avLst/>
          </a:prstGeom>
        </p:spPr>
        <p:txBody>
          <a:bodyPr vert="horz" lIns="95114" tIns="47557" rIns="95114" bIns="47557" rtlCol="0"/>
          <a:lstStyle>
            <a:lvl1pPr algn="r">
              <a:defRPr sz="1200"/>
            </a:lvl1pPr>
          </a:lstStyle>
          <a:p>
            <a:fld id="{39E533E0-CB15-439B-A746-9715C03E7512}" type="datetimeFigureOut">
              <a:rPr lang="en-US" smtClean="0"/>
              <a:t>11/16/2021</a:t>
            </a:fld>
            <a:endParaRPr lang="en-US"/>
          </a:p>
        </p:txBody>
      </p:sp>
      <p:sp>
        <p:nvSpPr>
          <p:cNvPr id="4" name="Slide Image Placeholder 3"/>
          <p:cNvSpPr>
            <a:spLocks noGrp="1" noRot="1" noChangeAspect="1"/>
          </p:cNvSpPr>
          <p:nvPr>
            <p:ph type="sldImg" idx="2"/>
          </p:nvPr>
        </p:nvSpPr>
        <p:spPr>
          <a:xfrm>
            <a:off x="777875" y="766763"/>
            <a:ext cx="5543550" cy="3836987"/>
          </a:xfrm>
          <a:prstGeom prst="rect">
            <a:avLst/>
          </a:prstGeom>
          <a:noFill/>
          <a:ln w="12700">
            <a:solidFill>
              <a:prstClr val="black"/>
            </a:solidFill>
          </a:ln>
        </p:spPr>
        <p:txBody>
          <a:bodyPr vert="horz" lIns="95114" tIns="47557" rIns="95114" bIns="47557" rtlCol="0" anchor="ctr"/>
          <a:lstStyle/>
          <a:p>
            <a:endParaRPr lang="en-US"/>
          </a:p>
        </p:txBody>
      </p:sp>
      <p:sp>
        <p:nvSpPr>
          <p:cNvPr id="5" name="Notes Placeholder 4"/>
          <p:cNvSpPr>
            <a:spLocks noGrp="1"/>
          </p:cNvSpPr>
          <p:nvPr>
            <p:ph type="body" sz="quarter" idx="3"/>
          </p:nvPr>
        </p:nvSpPr>
        <p:spPr>
          <a:xfrm>
            <a:off x="710267" y="4861117"/>
            <a:ext cx="5678771" cy="4606561"/>
          </a:xfrm>
          <a:prstGeom prst="rect">
            <a:avLst/>
          </a:prstGeom>
        </p:spPr>
        <p:txBody>
          <a:bodyPr vert="horz" lIns="95114" tIns="47557" rIns="95114" bIns="4755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720586"/>
            <a:ext cx="3076698" cy="512388"/>
          </a:xfrm>
          <a:prstGeom prst="rect">
            <a:avLst/>
          </a:prstGeom>
        </p:spPr>
        <p:txBody>
          <a:bodyPr vert="horz" lIns="95114" tIns="47557" rIns="95114" bIns="47557" rtlCol="0" anchor="b"/>
          <a:lstStyle>
            <a:lvl1pPr algn="l" eaLnBrk="1">
              <a:defRPr sz="1200"/>
            </a:lvl1pPr>
          </a:lstStyle>
          <a:p>
            <a:endParaRPr lang="en-US"/>
          </a:p>
        </p:txBody>
      </p:sp>
      <p:sp>
        <p:nvSpPr>
          <p:cNvPr id="7" name="Slide Number Placeholder 6"/>
          <p:cNvSpPr>
            <a:spLocks noGrp="1"/>
          </p:cNvSpPr>
          <p:nvPr>
            <p:ph type="sldNum" sz="quarter" idx="5"/>
          </p:nvPr>
        </p:nvSpPr>
        <p:spPr>
          <a:xfrm>
            <a:off x="4020932" y="9720586"/>
            <a:ext cx="3076698" cy="512388"/>
          </a:xfrm>
          <a:prstGeom prst="rect">
            <a:avLst/>
          </a:prstGeom>
        </p:spPr>
        <p:txBody>
          <a:bodyPr vert="horz" lIns="95114" tIns="47557" rIns="95114" bIns="47557" rtlCol="0" anchor="b"/>
          <a:lstStyle>
            <a:lvl1pPr algn="r">
              <a:defRPr sz="1200"/>
            </a:lvl1pPr>
          </a:lstStyle>
          <a:p>
            <a:fld id="{46FA801B-39CD-4EF7-8A2B-6220153DD6EB}" type="slidenum">
              <a:rPr lang="en-US" smtClean="0"/>
              <a:t>‹#›</a:t>
            </a:fld>
            <a:endParaRPr lang="en-US"/>
          </a:p>
        </p:txBody>
      </p:sp>
    </p:spTree>
    <p:extLst>
      <p:ext uri="{BB962C8B-B14F-4D97-AF65-F5344CB8AC3E}">
        <p14:creationId xmlns:p14="http://schemas.microsoft.com/office/powerpoint/2010/main" val="4285874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To combat global warming, 196 countries in 2015 committed to keep global temperatures below </a:t>
            </a:r>
            <a:r>
              <a:rPr lang="en-US" err="1"/>
              <a:t>2°C</a:t>
            </a:r>
            <a:r>
              <a:rPr lang="en-US"/>
              <a:t> by reducing emissions within the Paris Agreement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agreement recognizes the existence of, and the </a:t>
            </a:r>
            <a:r>
              <a:rPr lang="en-US" b="1"/>
              <a:t>importance of averting and minimizing the effects of climate change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Sets a target for each country </a:t>
            </a:r>
            <a:r>
              <a:rPr kumimoji="0" lang="en-US" sz="1200" b="0"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 The </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EU, incl. Romania, plans to reduce </a:t>
            </a:r>
            <a:r>
              <a:rPr kumimoji="0" lang="en-US" sz="1200" i="0" u="none" strike="noStrike" kern="1200" cap="none" spc="0" normalizeH="0" baseline="0" noProof="0" err="1">
                <a:ln>
                  <a:noFill/>
                </a:ln>
                <a:solidFill>
                  <a:schemeClr val="accent6"/>
                </a:solidFill>
                <a:effectLst/>
                <a:uLnTx/>
                <a:uFillTx/>
                <a:latin typeface="Arial Narrow"/>
                <a:ea typeface="+mn-ea"/>
                <a:cs typeface="Arial" panose="020B0604020202020204" pitchFamily="34" charset="0"/>
                <a:sym typeface="+mn-lt"/>
              </a:rPr>
              <a:t>GHG</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emissions by </a:t>
            </a:r>
            <a:r>
              <a:rPr lang="en-US" sz="1200">
                <a:solidFill>
                  <a:schemeClr val="accent6"/>
                </a:solidFill>
                <a:latin typeface="Arial Narrow"/>
                <a:cs typeface="Arial" panose="020B0604020202020204" pitchFamily="34" charset="0"/>
                <a:sym typeface="+mn-lt"/>
              </a:rPr>
              <a:t>55</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by 2030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Global </a:t>
            </a:r>
            <a:r>
              <a:rPr kumimoji="0" lang="en-US" sz="1200" b="1" i="0" u="none" strike="noStrike" kern="1200" cap="none" spc="0" normalizeH="0" baseline="0" noProof="0">
                <a:ln>
                  <a:noFill/>
                </a:ln>
                <a:solidFill>
                  <a:schemeClr val="accent6"/>
                </a:solidFill>
                <a:effectLst/>
                <a:uLnTx/>
                <a:uFillTx/>
                <a:latin typeface="Arial Narrow"/>
                <a:ea typeface="+mn-ea"/>
                <a:cs typeface="+mn-cs"/>
                <a:sym typeface="+mn-lt"/>
              </a:rPr>
              <a:t>net-zero emissions </a:t>
            </a:r>
            <a:r>
              <a:rPr kumimoji="0" lang="en-US" sz="1200" b="0" i="0" u="none" strike="noStrike" kern="1200" cap="none" spc="0" normalizeH="0" baseline="0" noProof="0">
                <a:ln>
                  <a:noFill/>
                </a:ln>
                <a:solidFill>
                  <a:srgbClr val="000000"/>
                </a:solidFill>
                <a:effectLst/>
                <a:uLnTx/>
                <a:uFillTx/>
                <a:latin typeface="Arial Narrow"/>
                <a:ea typeface="+mn-ea"/>
                <a:cs typeface="+mn-cs"/>
                <a:sym typeface="+mn-lt"/>
              </a:rPr>
              <a:t>should be reached in the </a:t>
            </a: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second half of 21</a:t>
            </a:r>
            <a:r>
              <a:rPr kumimoji="0" lang="en-US" sz="1200" i="0" u="none" strike="noStrike" kern="1200" cap="none" spc="0" normalizeH="0" baseline="30000" noProof="0">
                <a:ln>
                  <a:noFill/>
                </a:ln>
                <a:solidFill>
                  <a:schemeClr val="accent6"/>
                </a:solidFill>
                <a:effectLst/>
                <a:uLnTx/>
                <a:uFillTx/>
                <a:latin typeface="Arial Narrow"/>
                <a:ea typeface="+mn-ea"/>
                <a:cs typeface="+mn-cs"/>
                <a:sym typeface="+mn-lt"/>
              </a:rPr>
              <a:t>st</a:t>
            </a:r>
            <a:r>
              <a:rPr kumimoji="0" lang="en-US" sz="1200" i="0" u="none" strike="noStrike" kern="1200" cap="none" spc="0" normalizeH="0" baseline="0" noProof="0">
                <a:ln>
                  <a:noFill/>
                </a:ln>
                <a:solidFill>
                  <a:schemeClr val="accent6"/>
                </a:solidFill>
                <a:effectLst/>
                <a:uLnTx/>
                <a:uFillTx/>
                <a:latin typeface="Arial Narrow"/>
                <a:ea typeface="+mn-ea"/>
                <a:sym typeface="+mn-lt"/>
              </a:rPr>
              <a:t> century – More specifically 2050 for the EU, Turkey for 2053 for example, while Kazakhstan aims for 2060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effectLst/>
                <a:uLnTx/>
                <a:uFillTx/>
                <a:latin typeface="Arial Narrow"/>
                <a:ea typeface="+mn-ea"/>
                <a:sym typeface="+mn-lt"/>
              </a:rPr>
              <a:t>The agreement urges to speed up </a:t>
            </a:r>
            <a:r>
              <a:rPr kumimoji="0" lang="en-US" sz="1200" b="1" i="0" u="none" strike="noStrike" kern="1200" cap="none" spc="0" normalizeH="0" baseline="0" noProof="0">
                <a:ln>
                  <a:noFill/>
                </a:ln>
                <a:solidFill>
                  <a:schemeClr val="accent6"/>
                </a:solidFill>
                <a:effectLst/>
                <a:uLnTx/>
                <a:uFillTx/>
                <a:latin typeface="Arial Narrow"/>
                <a:ea typeface="+mn-ea"/>
                <a:sym typeface="+mn-lt"/>
              </a:rPr>
              <a:t>renewable energy technology </a:t>
            </a:r>
            <a:r>
              <a:rPr kumimoji="0" lang="en-US" sz="1200" b="0" i="0" u="none" strike="noStrike" kern="1200" cap="none" spc="0" normalizeH="0" baseline="0" noProof="0">
                <a:ln>
                  <a:noFill/>
                </a:ln>
                <a:effectLst/>
                <a:uLnTx/>
                <a:uFillTx/>
                <a:latin typeface="Arial Narrow"/>
                <a:ea typeface="+mn-ea"/>
                <a:sym typeface="+mn-lt"/>
              </a:rPr>
              <a:t>development and knowledge transfer</a:t>
            </a:r>
            <a:endParaRPr kumimoji="0" lang="en-US" sz="1200" i="0" u="none" strike="noStrike" kern="1200" cap="none" spc="0" normalizeH="0" baseline="0" noProof="0">
              <a:ln>
                <a:noFill/>
              </a:ln>
              <a:solidFill>
                <a:schemeClr val="accent6"/>
              </a:solidFill>
              <a:effectLst/>
              <a:uLnTx/>
              <a:uFillTx/>
              <a:latin typeface="Arial" panose="020B0604020202020204" pitchFamily="34" charset="0"/>
              <a:ea typeface="+mn-ea"/>
              <a:cs typeface="Arial" panose="020B0604020202020204" pitchFamily="34" charset="0"/>
              <a:sym typeface="+mn-lt"/>
            </a:endParaRP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1611F677-1F8E-49A9-9603-556E65162989}" type="slidenum">
              <a:rPr lang="en-US" smtClean="0"/>
              <a:t>2</a:t>
            </a:fld>
            <a:endParaRPr lang="en-US"/>
          </a:p>
        </p:txBody>
      </p:sp>
    </p:spTree>
    <p:extLst>
      <p:ext uri="{BB962C8B-B14F-4D97-AF65-F5344CB8AC3E}">
        <p14:creationId xmlns:p14="http://schemas.microsoft.com/office/powerpoint/2010/main" val="123327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To combat global warming, 196 countries in 2015 committed to keep global temperatures below </a:t>
            </a:r>
            <a:r>
              <a:rPr lang="en-US" err="1"/>
              <a:t>2°C</a:t>
            </a:r>
            <a:r>
              <a:rPr lang="en-US"/>
              <a:t> by reducing emissions within the Paris Agreement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agreement recognizes the existence of, and the </a:t>
            </a:r>
            <a:r>
              <a:rPr lang="en-US" b="1"/>
              <a:t>importance of averting and minimizing the effects of climate change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Sets a target for each country </a:t>
            </a:r>
            <a:r>
              <a:rPr kumimoji="0" lang="en-US" sz="1200" b="0"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 The </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EU, incl. Romania, plans to reduce </a:t>
            </a:r>
            <a:r>
              <a:rPr kumimoji="0" lang="en-US" sz="1200" i="0" u="none" strike="noStrike" kern="1200" cap="none" spc="0" normalizeH="0" baseline="0" noProof="0" err="1">
                <a:ln>
                  <a:noFill/>
                </a:ln>
                <a:solidFill>
                  <a:schemeClr val="accent6"/>
                </a:solidFill>
                <a:effectLst/>
                <a:uLnTx/>
                <a:uFillTx/>
                <a:latin typeface="Arial Narrow"/>
                <a:ea typeface="+mn-ea"/>
                <a:cs typeface="Arial" panose="020B0604020202020204" pitchFamily="34" charset="0"/>
                <a:sym typeface="+mn-lt"/>
              </a:rPr>
              <a:t>GHG</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emissions by </a:t>
            </a:r>
            <a:r>
              <a:rPr lang="en-US" sz="1200">
                <a:solidFill>
                  <a:schemeClr val="accent6"/>
                </a:solidFill>
                <a:latin typeface="Arial Narrow"/>
                <a:cs typeface="Arial" panose="020B0604020202020204" pitchFamily="34" charset="0"/>
                <a:sym typeface="+mn-lt"/>
              </a:rPr>
              <a:t>55</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by 2030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Global </a:t>
            </a:r>
            <a:r>
              <a:rPr kumimoji="0" lang="en-US" sz="1200" b="1" i="0" u="none" strike="noStrike" kern="1200" cap="none" spc="0" normalizeH="0" baseline="0" noProof="0">
                <a:ln>
                  <a:noFill/>
                </a:ln>
                <a:solidFill>
                  <a:schemeClr val="accent6"/>
                </a:solidFill>
                <a:effectLst/>
                <a:uLnTx/>
                <a:uFillTx/>
                <a:latin typeface="Arial Narrow"/>
                <a:ea typeface="+mn-ea"/>
                <a:cs typeface="+mn-cs"/>
                <a:sym typeface="+mn-lt"/>
              </a:rPr>
              <a:t>net-zero emissions </a:t>
            </a:r>
            <a:r>
              <a:rPr kumimoji="0" lang="en-US" sz="1200" b="0" i="0" u="none" strike="noStrike" kern="1200" cap="none" spc="0" normalizeH="0" baseline="0" noProof="0">
                <a:ln>
                  <a:noFill/>
                </a:ln>
                <a:solidFill>
                  <a:srgbClr val="000000"/>
                </a:solidFill>
                <a:effectLst/>
                <a:uLnTx/>
                <a:uFillTx/>
                <a:latin typeface="Arial Narrow"/>
                <a:ea typeface="+mn-ea"/>
                <a:cs typeface="+mn-cs"/>
                <a:sym typeface="+mn-lt"/>
              </a:rPr>
              <a:t>should be reached in the </a:t>
            </a: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second half of 21</a:t>
            </a:r>
            <a:r>
              <a:rPr kumimoji="0" lang="en-US" sz="1200" i="0" u="none" strike="noStrike" kern="1200" cap="none" spc="0" normalizeH="0" baseline="30000" noProof="0">
                <a:ln>
                  <a:noFill/>
                </a:ln>
                <a:solidFill>
                  <a:schemeClr val="accent6"/>
                </a:solidFill>
                <a:effectLst/>
                <a:uLnTx/>
                <a:uFillTx/>
                <a:latin typeface="Arial Narrow"/>
                <a:ea typeface="+mn-ea"/>
                <a:cs typeface="+mn-cs"/>
                <a:sym typeface="+mn-lt"/>
              </a:rPr>
              <a:t>st</a:t>
            </a:r>
            <a:r>
              <a:rPr kumimoji="0" lang="en-US" sz="1200" i="0" u="none" strike="noStrike" kern="1200" cap="none" spc="0" normalizeH="0" baseline="0" noProof="0">
                <a:ln>
                  <a:noFill/>
                </a:ln>
                <a:solidFill>
                  <a:schemeClr val="accent6"/>
                </a:solidFill>
                <a:effectLst/>
                <a:uLnTx/>
                <a:uFillTx/>
                <a:latin typeface="Arial Narrow"/>
                <a:ea typeface="+mn-ea"/>
                <a:sym typeface="+mn-lt"/>
              </a:rPr>
              <a:t> century – More specifically 2050 for the EU, Turkey for 2053 for example, while Kazakhstan aims for 2060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effectLst/>
                <a:uLnTx/>
                <a:uFillTx/>
                <a:latin typeface="Arial Narrow"/>
                <a:ea typeface="+mn-ea"/>
                <a:sym typeface="+mn-lt"/>
              </a:rPr>
              <a:t>The agreement urges to speed up </a:t>
            </a:r>
            <a:r>
              <a:rPr kumimoji="0" lang="en-US" sz="1200" b="1" i="0" u="none" strike="noStrike" kern="1200" cap="none" spc="0" normalizeH="0" baseline="0" noProof="0">
                <a:ln>
                  <a:noFill/>
                </a:ln>
                <a:solidFill>
                  <a:schemeClr val="accent6"/>
                </a:solidFill>
                <a:effectLst/>
                <a:uLnTx/>
                <a:uFillTx/>
                <a:latin typeface="Arial Narrow"/>
                <a:ea typeface="+mn-ea"/>
                <a:sym typeface="+mn-lt"/>
              </a:rPr>
              <a:t>renewable energy technology </a:t>
            </a:r>
            <a:r>
              <a:rPr kumimoji="0" lang="en-US" sz="1200" b="0" i="0" u="none" strike="noStrike" kern="1200" cap="none" spc="0" normalizeH="0" baseline="0" noProof="0">
                <a:ln>
                  <a:noFill/>
                </a:ln>
                <a:effectLst/>
                <a:uLnTx/>
                <a:uFillTx/>
                <a:latin typeface="Arial Narrow"/>
                <a:ea typeface="+mn-ea"/>
                <a:sym typeface="+mn-lt"/>
              </a:rPr>
              <a:t>development and knowledge transfer</a:t>
            </a:r>
            <a:endParaRPr kumimoji="0" lang="en-US" sz="1200" i="0" u="none" strike="noStrike" kern="1200" cap="none" spc="0" normalizeH="0" baseline="0" noProof="0">
              <a:ln>
                <a:noFill/>
              </a:ln>
              <a:solidFill>
                <a:schemeClr val="accent6"/>
              </a:solidFill>
              <a:effectLst/>
              <a:uLnTx/>
              <a:uFillTx/>
              <a:latin typeface="Arial" panose="020B0604020202020204" pitchFamily="34" charset="0"/>
              <a:ea typeface="+mn-ea"/>
              <a:cs typeface="Arial" panose="020B0604020202020204" pitchFamily="34" charset="0"/>
              <a:sym typeface="+mn-lt"/>
            </a:endParaRP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1611F677-1F8E-49A9-9603-556E65162989}" type="slidenum">
              <a:rPr lang="en-US" smtClean="0"/>
              <a:t>4</a:t>
            </a:fld>
            <a:endParaRPr lang="en-US"/>
          </a:p>
        </p:txBody>
      </p:sp>
    </p:spTree>
    <p:extLst>
      <p:ext uri="{BB962C8B-B14F-4D97-AF65-F5344CB8AC3E}">
        <p14:creationId xmlns:p14="http://schemas.microsoft.com/office/powerpoint/2010/main" val="81916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To combat global warming, 196 countries in 2015 committed to keep global temperatures below </a:t>
            </a:r>
            <a:r>
              <a:rPr lang="en-US" err="1"/>
              <a:t>2°C</a:t>
            </a:r>
            <a:r>
              <a:rPr lang="en-US"/>
              <a:t> by reducing emissions within the Paris Agreement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agreement recognizes the existence of, and the </a:t>
            </a:r>
            <a:r>
              <a:rPr lang="en-US" b="1"/>
              <a:t>importance of averting and minimizing the effects of climate change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Sets a target for each country </a:t>
            </a:r>
            <a:r>
              <a:rPr kumimoji="0" lang="en-US" sz="1200" b="0" i="0" u="none" strike="noStrike" kern="1200" cap="none" spc="0" normalizeH="0" baseline="0" noProof="0">
                <a:ln>
                  <a:noFill/>
                </a:ln>
                <a:solidFill>
                  <a:srgbClr val="000000"/>
                </a:solidFill>
                <a:effectLst/>
                <a:uLnTx/>
                <a:uFillTx/>
                <a:latin typeface="Arial Narrow"/>
                <a:ea typeface="+mn-ea"/>
                <a:cs typeface="Arial" panose="020B0604020202020204" pitchFamily="34" charset="0"/>
                <a:sym typeface="+mn-lt"/>
              </a:rPr>
              <a:t>– The </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EU, incl. Romania, plans to reduce </a:t>
            </a:r>
            <a:r>
              <a:rPr kumimoji="0" lang="en-US" sz="1200" i="0" u="none" strike="noStrike" kern="1200" cap="none" spc="0" normalizeH="0" baseline="0" noProof="0" err="1">
                <a:ln>
                  <a:noFill/>
                </a:ln>
                <a:solidFill>
                  <a:schemeClr val="accent6"/>
                </a:solidFill>
                <a:effectLst/>
                <a:uLnTx/>
                <a:uFillTx/>
                <a:latin typeface="Arial Narrow"/>
                <a:ea typeface="+mn-ea"/>
                <a:cs typeface="Arial" panose="020B0604020202020204" pitchFamily="34" charset="0"/>
                <a:sym typeface="+mn-lt"/>
              </a:rPr>
              <a:t>GHG</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emissions by </a:t>
            </a:r>
            <a:r>
              <a:rPr lang="en-US" sz="1200">
                <a:solidFill>
                  <a:schemeClr val="accent6"/>
                </a:solidFill>
                <a:latin typeface="Arial Narrow"/>
                <a:cs typeface="Arial" panose="020B0604020202020204" pitchFamily="34" charset="0"/>
                <a:sym typeface="+mn-lt"/>
              </a:rPr>
              <a:t>55</a:t>
            </a:r>
            <a:r>
              <a:rPr kumimoji="0" lang="en-US" sz="1200" i="0" u="none" strike="noStrike" kern="1200" cap="none" spc="0" normalizeH="0" baseline="0" noProof="0">
                <a:ln>
                  <a:noFill/>
                </a:ln>
                <a:solidFill>
                  <a:schemeClr val="accent6"/>
                </a:solidFill>
                <a:effectLst/>
                <a:uLnTx/>
                <a:uFillTx/>
                <a:latin typeface="Arial Narrow"/>
                <a:ea typeface="+mn-ea"/>
                <a:cs typeface="Arial" panose="020B0604020202020204" pitchFamily="34" charset="0"/>
                <a:sym typeface="+mn-lt"/>
              </a:rPr>
              <a:t>% by 2030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Global </a:t>
            </a:r>
            <a:r>
              <a:rPr kumimoji="0" lang="en-US" sz="1200" b="1" i="0" u="none" strike="noStrike" kern="1200" cap="none" spc="0" normalizeH="0" baseline="0" noProof="0">
                <a:ln>
                  <a:noFill/>
                </a:ln>
                <a:solidFill>
                  <a:schemeClr val="accent6"/>
                </a:solidFill>
                <a:effectLst/>
                <a:uLnTx/>
                <a:uFillTx/>
                <a:latin typeface="Arial Narrow"/>
                <a:ea typeface="+mn-ea"/>
                <a:cs typeface="+mn-cs"/>
                <a:sym typeface="+mn-lt"/>
              </a:rPr>
              <a:t>net-zero emissions </a:t>
            </a:r>
            <a:r>
              <a:rPr kumimoji="0" lang="en-US" sz="1200" b="0" i="0" u="none" strike="noStrike" kern="1200" cap="none" spc="0" normalizeH="0" baseline="0" noProof="0">
                <a:ln>
                  <a:noFill/>
                </a:ln>
                <a:solidFill>
                  <a:srgbClr val="000000"/>
                </a:solidFill>
                <a:effectLst/>
                <a:uLnTx/>
                <a:uFillTx/>
                <a:latin typeface="Arial Narrow"/>
                <a:ea typeface="+mn-ea"/>
                <a:cs typeface="+mn-cs"/>
                <a:sym typeface="+mn-lt"/>
              </a:rPr>
              <a:t>should be reached in the </a:t>
            </a:r>
            <a:r>
              <a:rPr kumimoji="0" lang="en-US" sz="1200" i="0" u="none" strike="noStrike" kern="1200" cap="none" spc="0" normalizeH="0" baseline="0" noProof="0">
                <a:ln>
                  <a:noFill/>
                </a:ln>
                <a:solidFill>
                  <a:schemeClr val="accent6"/>
                </a:solidFill>
                <a:effectLst/>
                <a:uLnTx/>
                <a:uFillTx/>
                <a:latin typeface="Arial Narrow"/>
                <a:ea typeface="+mn-ea"/>
                <a:cs typeface="+mn-cs"/>
                <a:sym typeface="+mn-lt"/>
              </a:rPr>
              <a:t>second half of 21</a:t>
            </a:r>
            <a:r>
              <a:rPr kumimoji="0" lang="en-US" sz="1200" i="0" u="none" strike="noStrike" kern="1200" cap="none" spc="0" normalizeH="0" baseline="30000" noProof="0">
                <a:ln>
                  <a:noFill/>
                </a:ln>
                <a:solidFill>
                  <a:schemeClr val="accent6"/>
                </a:solidFill>
                <a:effectLst/>
                <a:uLnTx/>
                <a:uFillTx/>
                <a:latin typeface="Arial Narrow"/>
                <a:ea typeface="+mn-ea"/>
                <a:cs typeface="+mn-cs"/>
                <a:sym typeface="+mn-lt"/>
              </a:rPr>
              <a:t>st</a:t>
            </a:r>
            <a:r>
              <a:rPr kumimoji="0" lang="en-US" sz="1200" i="0" u="none" strike="noStrike" kern="1200" cap="none" spc="0" normalizeH="0" baseline="0" noProof="0">
                <a:ln>
                  <a:noFill/>
                </a:ln>
                <a:solidFill>
                  <a:schemeClr val="accent6"/>
                </a:solidFill>
                <a:effectLst/>
                <a:uLnTx/>
                <a:uFillTx/>
                <a:latin typeface="Arial Narrow"/>
                <a:ea typeface="+mn-ea"/>
                <a:sym typeface="+mn-lt"/>
              </a:rPr>
              <a:t> century – More specifically 2050 for the EU, Turkey for 2053 for example, while Kazakhstan aims for 2060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effectLst/>
                <a:uLnTx/>
                <a:uFillTx/>
                <a:latin typeface="Arial Narrow"/>
                <a:ea typeface="+mn-ea"/>
                <a:sym typeface="+mn-lt"/>
              </a:rPr>
              <a:t>The agreement urges to speed up </a:t>
            </a:r>
            <a:r>
              <a:rPr kumimoji="0" lang="en-US" sz="1200" b="1" i="0" u="none" strike="noStrike" kern="1200" cap="none" spc="0" normalizeH="0" baseline="0" noProof="0">
                <a:ln>
                  <a:noFill/>
                </a:ln>
                <a:solidFill>
                  <a:schemeClr val="accent6"/>
                </a:solidFill>
                <a:effectLst/>
                <a:uLnTx/>
                <a:uFillTx/>
                <a:latin typeface="Arial Narrow"/>
                <a:ea typeface="+mn-ea"/>
                <a:sym typeface="+mn-lt"/>
              </a:rPr>
              <a:t>renewable energy technology </a:t>
            </a:r>
            <a:r>
              <a:rPr kumimoji="0" lang="en-US" sz="1200" b="0" i="0" u="none" strike="noStrike" kern="1200" cap="none" spc="0" normalizeH="0" baseline="0" noProof="0">
                <a:ln>
                  <a:noFill/>
                </a:ln>
                <a:effectLst/>
                <a:uLnTx/>
                <a:uFillTx/>
                <a:latin typeface="Arial Narrow"/>
                <a:ea typeface="+mn-ea"/>
                <a:sym typeface="+mn-lt"/>
              </a:rPr>
              <a:t>development and knowledge transfer</a:t>
            </a:r>
            <a:endParaRPr kumimoji="0" lang="en-US" sz="1200" i="0" u="none" strike="noStrike" kern="1200" cap="none" spc="0" normalizeH="0" baseline="0" noProof="0">
              <a:ln>
                <a:noFill/>
              </a:ln>
              <a:solidFill>
                <a:schemeClr val="accent6"/>
              </a:solidFill>
              <a:effectLst/>
              <a:uLnTx/>
              <a:uFillTx/>
              <a:latin typeface="Arial" panose="020B0604020202020204" pitchFamily="34" charset="0"/>
              <a:ea typeface="+mn-ea"/>
              <a:cs typeface="Arial" panose="020B0604020202020204" pitchFamily="34" charset="0"/>
              <a:sym typeface="+mn-lt"/>
            </a:endParaRP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1611F677-1F8E-49A9-9603-556E65162989}" type="slidenum">
              <a:rPr lang="en-US" smtClean="0"/>
              <a:t>5</a:t>
            </a:fld>
            <a:endParaRPr lang="en-US"/>
          </a:p>
        </p:txBody>
      </p:sp>
    </p:spTree>
    <p:extLst>
      <p:ext uri="{BB962C8B-B14F-4D97-AF65-F5344CB8AC3E}">
        <p14:creationId xmlns:p14="http://schemas.microsoft.com/office/powerpoint/2010/main" val="410562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FA801B-39CD-4EF7-8A2B-6220153DD6EB}" type="slidenum">
              <a:rPr lang="en-US" smtClean="0"/>
              <a:t>15</a:t>
            </a:fld>
            <a:endParaRPr lang="en-US"/>
          </a:p>
        </p:txBody>
      </p:sp>
    </p:spTree>
    <p:extLst>
      <p:ext uri="{BB962C8B-B14F-4D97-AF65-F5344CB8AC3E}">
        <p14:creationId xmlns:p14="http://schemas.microsoft.com/office/powerpoint/2010/main" val="3096590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6.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11.xml"/><Relationship Id="rId7" Type="http://schemas.openxmlformats.org/officeDocument/2006/relationships/oleObject" Target="../embeddings/oleObject7.bin"/><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Slide Number Placeholder" hidden="1"/>
          <p:cNvSpPr>
            <a:spLocks noGrp="1"/>
          </p:cNvSpPr>
          <p:nvPr>
            <p:ph type="sldNum" sz="quarter" idx="11"/>
            <p:custDataLst>
              <p:tags r:id="rId2"/>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4" name="Footer Placeholder" hidden="1"/>
          <p:cNvSpPr>
            <a:spLocks noGrp="1"/>
          </p:cNvSpPr>
          <p:nvPr>
            <p:ph type="ftr" sz="quarter" idx="12"/>
            <p:custDataLst>
              <p:tags r:id="rId3"/>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
        <p:nvSpPr>
          <p:cNvPr id="2" name="Title 1"/>
          <p:cNvSpPr>
            <a:spLocks noGrp="1"/>
          </p:cNvSpPr>
          <p:nvPr>
            <p:ph type="title"/>
          </p:nvPr>
        </p:nvSpPr>
        <p:spPr>
          <a:xfrm>
            <a:off x="738000" y="720000"/>
            <a:ext cx="8535988" cy="747897"/>
          </a:xfrm>
        </p:spPr>
        <p:txBody>
          <a:bodyPr/>
          <a:lstStyle>
            <a:lvl1pPr>
              <a:tabLst>
                <a:tab pos="1252538" algn="l"/>
              </a:tabLst>
              <a:defRPr>
                <a:latin typeface="+mj-lt"/>
                <a:sym typeface="+mn-lt"/>
              </a:defRPr>
            </a:lvl1pPr>
          </a:lstStyle>
          <a:p>
            <a:r>
              <a:rPr lang="en-US"/>
              <a:t>Click to edit Master title style</a:t>
            </a:r>
          </a:p>
        </p:txBody>
      </p:sp>
      <p:graphicFrame>
        <p:nvGraphicFramePr>
          <p:cNvPr id="6" name="Object 5" hidden="1">
            <a:extLst>
              <a:ext uri="{FF2B5EF4-FFF2-40B4-BE49-F238E27FC236}">
                <a16:creationId xmlns:a16="http://schemas.microsoft.com/office/drawing/2014/main" id="{A6E3893F-2B1C-47D7-B5D3-BDD0F4C40CED}"/>
              </a:ext>
            </a:extLst>
          </p:cNvPr>
          <p:cNvGraphicFramePr>
            <a:graphicFrameLocks noChangeAspect="1"/>
          </p:cNvGraphicFramePr>
          <p:nvPr userDrawn="1">
            <p:custDataLst>
              <p:tags r:id="rId4"/>
            </p:custDataLst>
            <p:extLst>
              <p:ext uri="{D42A27DB-BD31-4B8C-83A1-F6EECF244321}">
                <p14:modId xmlns:p14="http://schemas.microsoft.com/office/powerpoint/2010/main" val="19406469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5" name="think-cell Slide" r:id="rId6" imgW="270" imgH="270" progId="TCLayout.ActiveDocument.1">
                  <p:embed/>
                </p:oleObj>
              </mc:Choice>
              <mc:Fallback>
                <p:oleObj name="think-cell Slide" r:id="rId6" imgW="270" imgH="270" progId="TCLayout.ActiveDocument.1">
                  <p:embed/>
                  <p:pic>
                    <p:nvPicPr>
                      <p:cNvPr id="6" name="Object 5" hidden="1">
                        <a:extLst>
                          <a:ext uri="{FF2B5EF4-FFF2-40B4-BE49-F238E27FC236}">
                            <a16:creationId xmlns:a16="http://schemas.microsoft.com/office/drawing/2014/main" id="{A6E3893F-2B1C-47D7-B5D3-BDD0F4C40CED}"/>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13300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Slide Number Placeholder" hidden="1"/>
          <p:cNvSpPr>
            <a:spLocks noGrp="1"/>
          </p:cNvSpPr>
          <p:nvPr>
            <p:ph type="sldNum" sz="quarter" idx="11"/>
            <p:custDataLst>
              <p:tags r:id="rId2"/>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13" name="Footer Placeholder" hidden="1"/>
          <p:cNvSpPr>
            <a:spLocks noGrp="1"/>
          </p:cNvSpPr>
          <p:nvPr>
            <p:ph type="ftr" sz="quarter" idx="10"/>
            <p:custDataLst>
              <p:tags r:id="rId3"/>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
        <p:nvSpPr>
          <p:cNvPr id="4" name="Text Placeholder 3"/>
          <p:cNvSpPr>
            <a:spLocks noGrp="1"/>
          </p:cNvSpPr>
          <p:nvPr>
            <p:ph type="body" sz="quarter" idx="12" hasCustomPrompt="1"/>
          </p:nvPr>
        </p:nvSpPr>
        <p:spPr>
          <a:xfrm>
            <a:off x="738000" y="1710000"/>
            <a:ext cx="8535988" cy="1394228"/>
          </a:xfrm>
        </p:spPr>
        <p:txBody>
          <a:bodyPr/>
          <a:lstStyle>
            <a:lvl1pPr>
              <a:defRPr>
                <a:latin typeface="+mn-lt"/>
                <a:sym typeface="+mn-lt"/>
              </a:defRPr>
            </a:lvl1pPr>
            <a:lvl2pPr>
              <a:defRPr>
                <a:latin typeface="+mn-lt"/>
                <a:sym typeface="+mn-lt"/>
              </a:defRPr>
            </a:lvl2pPr>
            <a:lvl3pPr>
              <a:defRPr>
                <a:latin typeface="+mn-lt"/>
                <a:sym typeface="+mn-lt"/>
              </a:defRPr>
            </a:lvl3pPr>
            <a:lvl4pPr>
              <a:defRPr>
                <a:latin typeface="+mn-lt"/>
                <a:sym typeface="+mn-lt"/>
              </a:defRPr>
            </a:lvl4pPr>
          </a:lstStyle>
          <a:p>
            <a:pPr lvl="0"/>
            <a:r>
              <a:rPr lang="en-US"/>
              <a:t>Click to edit Master text styles – Level 0</a:t>
            </a:r>
          </a:p>
          <a:p>
            <a:pPr lvl="1"/>
            <a:r>
              <a:rPr lang="en-US"/>
              <a:t>Level 1</a:t>
            </a:r>
          </a:p>
          <a:p>
            <a:pPr lvl="2"/>
            <a:r>
              <a:rPr lang="en-US"/>
              <a:t>Level 2</a:t>
            </a:r>
          </a:p>
          <a:p>
            <a:pPr lvl="3"/>
            <a:r>
              <a:rPr lang="en-US"/>
              <a:t>Level 3</a:t>
            </a:r>
          </a:p>
        </p:txBody>
      </p:sp>
      <p:sp>
        <p:nvSpPr>
          <p:cNvPr id="2" name="Title 1"/>
          <p:cNvSpPr>
            <a:spLocks noGrp="1"/>
          </p:cNvSpPr>
          <p:nvPr>
            <p:ph type="title"/>
          </p:nvPr>
        </p:nvSpPr>
        <p:spPr>
          <a:xfrm>
            <a:off x="738000" y="720000"/>
            <a:ext cx="8535988" cy="747897"/>
          </a:xfrm>
        </p:spPr>
        <p:txBody>
          <a:bodyPr/>
          <a:lstStyle>
            <a:lvl1pPr>
              <a:defRPr>
                <a:latin typeface="+mj-lt"/>
                <a:sym typeface="+mn-lt"/>
              </a:defRPr>
            </a:lvl1pPr>
          </a:lstStyle>
          <a:p>
            <a:r>
              <a:rPr lang="en-US"/>
              <a:t>Click to edit Master title style</a:t>
            </a:r>
          </a:p>
        </p:txBody>
      </p:sp>
      <p:graphicFrame>
        <p:nvGraphicFramePr>
          <p:cNvPr id="7" name="Object 6" hidden="1">
            <a:extLst>
              <a:ext uri="{FF2B5EF4-FFF2-40B4-BE49-F238E27FC236}">
                <a16:creationId xmlns:a16="http://schemas.microsoft.com/office/drawing/2014/main" id="{D8BD857A-476C-45BF-B467-0B88255DB7C6}"/>
              </a:ext>
            </a:extLst>
          </p:cNvPr>
          <p:cNvGraphicFramePr>
            <a:graphicFrameLocks noChangeAspect="1"/>
          </p:cNvGraphicFramePr>
          <p:nvPr userDrawn="1">
            <p:custDataLst>
              <p:tags r:id="rId4"/>
            </p:custDataLst>
            <p:extLst>
              <p:ext uri="{D42A27DB-BD31-4B8C-83A1-F6EECF244321}">
                <p14:modId xmlns:p14="http://schemas.microsoft.com/office/powerpoint/2010/main" val="3011032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9" name="think-cell Slide" r:id="rId6" imgW="473" imgH="473" progId="TCLayout.ActiveDocument.1">
                  <p:embed/>
                </p:oleObj>
              </mc:Choice>
              <mc:Fallback>
                <p:oleObj name="think-cell Slide" r:id="rId6" imgW="473" imgH="473" progId="TCLayout.ActiveDocument.1">
                  <p:embed/>
                  <p:pic>
                    <p:nvPicPr>
                      <p:cNvPr id="7" name="Object 6" hidden="1">
                        <a:extLst>
                          <a:ext uri="{FF2B5EF4-FFF2-40B4-BE49-F238E27FC236}">
                            <a16:creationId xmlns:a16="http://schemas.microsoft.com/office/drawing/2014/main" id="{D8BD857A-476C-45BF-B467-0B88255DB7C6}"/>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30212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4"/>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821388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3" name="think-cell Slide" r:id="rId4" imgW="216" imgH="216" progId="TCLayout.ActiveDocument.1">
                  <p:embed/>
                </p:oleObj>
              </mc:Choice>
              <mc:Fallback>
                <p:oleObj name="think-cell Slide" r:id="rId4" imgW="216" imgH="216" progId="TCLayout.ActiveDocument.1">
                  <p:embed/>
                  <p:pic>
                    <p:nvPicPr>
                      <p:cNvPr id="7" name="Object 6"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Slide Number Placeholder" hidden="1"/>
          <p:cNvSpPr>
            <a:spLocks noGrp="1"/>
          </p:cNvSpPr>
          <p:nvPr>
            <p:ph type="sldNum" sz="quarter" idx="11"/>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13" name="Footer Placeholder" hidden="1"/>
          <p:cNvSpPr>
            <a:spLocks noGrp="1"/>
          </p:cNvSpPr>
          <p:nvPr>
            <p:ph type="ftr" sz="quarter" idx="10"/>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
        <p:nvSpPr>
          <p:cNvPr id="16" name="Client name"/>
          <p:cNvSpPr>
            <a:spLocks noGrp="1"/>
          </p:cNvSpPr>
          <p:nvPr>
            <p:ph type="body" sz="quarter" idx="19" hasCustomPrompt="1"/>
          </p:nvPr>
        </p:nvSpPr>
        <p:spPr>
          <a:xfrm>
            <a:off x="883919" y="4815673"/>
            <a:ext cx="3006781" cy="469253"/>
          </a:xfrm>
        </p:spPr>
        <p:txBody>
          <a:bodyPr anchor="b" anchorCtr="0">
            <a:noAutofit/>
          </a:bodyPr>
          <a:lstStyle>
            <a:lvl1pPr>
              <a:lnSpc>
                <a:spcPct val="100000"/>
              </a:lnSpc>
              <a:defRPr baseline="0">
                <a:latin typeface="+mn-lt"/>
                <a:sym typeface="+mn-lt"/>
              </a:defRPr>
            </a:lvl1pPr>
          </a:lstStyle>
          <a:p>
            <a:pPr lvl="0"/>
            <a:r>
              <a:rPr lang="en-US"/>
              <a:t>Client logo/name</a:t>
            </a:r>
          </a:p>
        </p:txBody>
      </p:sp>
      <p:sp>
        <p:nvSpPr>
          <p:cNvPr id="14" name="Title"/>
          <p:cNvSpPr>
            <a:spLocks noGrp="1"/>
          </p:cNvSpPr>
          <p:nvPr>
            <p:ph type="title" hasCustomPrompt="1"/>
          </p:nvPr>
        </p:nvSpPr>
        <p:spPr>
          <a:xfrm>
            <a:off x="0" y="4133088"/>
            <a:ext cx="3886200" cy="373949"/>
          </a:xfrm>
        </p:spPr>
        <p:txBody>
          <a:bodyPr wrap="square" lIns="360000" tIns="0" rIns="0" bIns="0" anchor="b" anchorCtr="0">
            <a:spAutoFit/>
          </a:bodyPr>
          <a:lstStyle>
            <a:lvl1pPr marL="528638" indent="-528638" algn="l">
              <a:tabLst>
                <a:tab pos="530352" algn="l"/>
                <a:tab pos="813816" algn="l"/>
              </a:tabLst>
              <a:defRPr>
                <a:latin typeface="+mj-lt"/>
                <a:sym typeface="+mn-lt"/>
              </a:defRPr>
            </a:lvl1pPr>
          </a:lstStyle>
          <a:p>
            <a:r>
              <a:rPr lang="en-US"/>
              <a:t>A.   Click to edit text</a:t>
            </a:r>
            <a:endParaRPr lang="de-DE"/>
          </a:p>
        </p:txBody>
      </p:sp>
      <p:graphicFrame>
        <p:nvGraphicFramePr>
          <p:cNvPr id="8" name="Object 7" hidden="1"/>
          <p:cNvGraphicFramePr>
            <a:graphicFrameLocks noChangeAspect="1"/>
          </p:cNvGraphicFramePr>
          <p:nvPr>
            <p:extLst>
              <p:ext uri="{D42A27DB-BD31-4B8C-83A1-F6EECF244321}">
                <p14:modId xmlns:p14="http://schemas.microsoft.com/office/powerpoint/2010/main" val="39018334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4" name="think-cell Slide" r:id="rId6" imgW="216" imgH="216" progId="TCLayout.ActiveDocument.1">
                  <p:embed/>
                </p:oleObj>
              </mc:Choice>
              <mc:Fallback>
                <p:oleObj name="think-cell Slide" r:id="rId6" imgW="216" imgH="216" progId="TCLayout.ActiveDocument.1">
                  <p:embed/>
                  <p:pic>
                    <p:nvPicPr>
                      <p:cNvPr id="8" name="Object 7" hidden="1"/>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9" name="Object 8" hidden="1">
            <a:extLst>
              <a:ext uri="{FF2B5EF4-FFF2-40B4-BE49-F238E27FC236}">
                <a16:creationId xmlns:a16="http://schemas.microsoft.com/office/drawing/2014/main" id="{D4A3C1B0-4616-4530-BAF0-13E7AF29FE62}"/>
              </a:ext>
            </a:extLst>
          </p:cNvPr>
          <p:cNvGraphicFramePr>
            <a:graphicFrameLocks noChangeAspect="1"/>
          </p:cNvGraphicFramePr>
          <p:nvPr userDrawn="1">
            <p:extLst>
              <p:ext uri="{D42A27DB-BD31-4B8C-83A1-F6EECF244321}">
                <p14:modId xmlns:p14="http://schemas.microsoft.com/office/powerpoint/2010/main" val="11806638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5" name="think-cell Slide" r:id="rId7" imgW="216" imgH="216" progId="TCLayout.ActiveDocument.1">
                  <p:embed/>
                </p:oleObj>
              </mc:Choice>
              <mc:Fallback>
                <p:oleObj name="think-cell Slide" r:id="rId7" imgW="216" imgH="216" progId="TCLayout.ActiveDocument.1">
                  <p:embed/>
                  <p:pic>
                    <p:nvPicPr>
                      <p:cNvPr id="9" name="Object 8" hidden="1">
                        <a:extLst>
                          <a:ext uri="{FF2B5EF4-FFF2-40B4-BE49-F238E27FC236}">
                            <a16:creationId xmlns:a16="http://schemas.microsoft.com/office/drawing/2014/main" id="{D4A3C1B0-4616-4530-BAF0-13E7AF29FE62}"/>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45342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ver Page">
    <p:bg>
      <p:bgPr>
        <a:solidFill>
          <a:schemeClr val="accent4"/>
        </a:solidFill>
        <a:effectLst/>
      </p:bgPr>
    </p:bg>
    <p:spTree>
      <p:nvGrpSpPr>
        <p:cNvPr id="1" name=""/>
        <p:cNvGrpSpPr/>
        <p:nvPr/>
      </p:nvGrpSpPr>
      <p:grpSpPr>
        <a:xfrm>
          <a:off x="0" y="0"/>
          <a:ext cx="0" cy="0"/>
          <a:chOff x="0" y="0"/>
          <a:chExt cx="0" cy="0"/>
        </a:xfrm>
      </p:grpSpPr>
      <p:sp>
        <p:nvSpPr>
          <p:cNvPr id="14" name="Slide Number Placeholder" hidden="1"/>
          <p:cNvSpPr>
            <a:spLocks noGrp="1"/>
          </p:cNvSpPr>
          <p:nvPr>
            <p:ph type="sldNum" sz="quarter" idx="11"/>
            <p:custDataLst>
              <p:tags r:id="rId2"/>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15" name="Footer Placeholder" hidden="1"/>
          <p:cNvSpPr>
            <a:spLocks noGrp="1"/>
          </p:cNvSpPr>
          <p:nvPr>
            <p:ph type="ftr" sz="quarter" idx="10"/>
            <p:custDataLst>
              <p:tags r:id="rId3"/>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
        <p:nvSpPr>
          <p:cNvPr id="10" name="Type of document"/>
          <p:cNvSpPr>
            <a:spLocks noGrp="1"/>
          </p:cNvSpPr>
          <p:nvPr>
            <p:ph type="body" sz="quarter" idx="18" hasCustomPrompt="1"/>
          </p:nvPr>
        </p:nvSpPr>
        <p:spPr>
          <a:xfrm>
            <a:off x="0" y="4567619"/>
            <a:ext cx="3611301" cy="581698"/>
          </a:xfrm>
        </p:spPr>
        <p:txBody>
          <a:bodyPr wrap="square" lIns="360000" tIns="0" rIns="0" anchor="t" anchorCtr="0">
            <a:noAutofit/>
          </a:bodyPr>
          <a:lstStyle>
            <a:lvl1pPr>
              <a:lnSpc>
                <a:spcPct val="90000"/>
              </a:lnSpc>
              <a:spcBef>
                <a:spcPts val="0"/>
              </a:spcBef>
              <a:defRPr sz="2100">
                <a:latin typeface="+mn-lt"/>
                <a:sym typeface="+mn-lt"/>
              </a:defRPr>
            </a:lvl1pPr>
            <a:lvl2pPr>
              <a:lnSpc>
                <a:spcPct val="90000"/>
              </a:lnSpc>
              <a:spcBef>
                <a:spcPts val="0"/>
              </a:spcBef>
              <a:defRPr/>
            </a:lvl2pPr>
            <a:lvl3pPr>
              <a:lnSpc>
                <a:spcPct val="90000"/>
              </a:lnSpc>
              <a:spcBef>
                <a:spcPts val="0"/>
              </a:spcBef>
              <a:defRPr/>
            </a:lvl3pPr>
            <a:lvl4pPr>
              <a:lnSpc>
                <a:spcPct val="90000"/>
              </a:lnSpc>
              <a:spcBef>
                <a:spcPts val="0"/>
              </a:spcBef>
              <a:defRPr/>
            </a:lvl4pPr>
            <a:lvl5pPr>
              <a:lnSpc>
                <a:spcPct val="90000"/>
              </a:lnSpc>
              <a:spcBef>
                <a:spcPts val="0"/>
              </a:spcBef>
              <a:defRPr/>
            </a:lvl5pPr>
          </a:lstStyle>
          <a:p>
            <a:pPr lvl="0"/>
            <a:r>
              <a:rPr lang="en-US"/>
              <a:t>Type of document</a:t>
            </a:r>
            <a:br>
              <a:rPr lang="en-US"/>
            </a:br>
            <a:r>
              <a:rPr lang="en-US"/>
              <a:t>(max. two lines)</a:t>
            </a:r>
          </a:p>
        </p:txBody>
      </p:sp>
      <p:sp>
        <p:nvSpPr>
          <p:cNvPr id="3" name="Location, date"/>
          <p:cNvSpPr>
            <a:spLocks noGrp="1"/>
          </p:cNvSpPr>
          <p:nvPr>
            <p:ph type="body" sz="quarter" idx="16" hasCustomPrompt="1"/>
          </p:nvPr>
        </p:nvSpPr>
        <p:spPr>
          <a:xfrm>
            <a:off x="0" y="6436576"/>
            <a:ext cx="3611301" cy="180049"/>
          </a:xfrm>
        </p:spPr>
        <p:txBody>
          <a:bodyPr wrap="square" lIns="360000" tIns="0" rIns="252000" anchor="b" anchorCtr="0">
            <a:spAutoFit/>
          </a:bodyPr>
          <a:lstStyle>
            <a:lvl1pPr marL="0" marR="0" indent="0" algn="l" defTabSz="914400" rtl="0" eaLnBrk="1" fontAlgn="auto" latinLnBrk="0" hangingPunct="1">
              <a:lnSpc>
                <a:spcPct val="90000"/>
              </a:lnSpc>
              <a:spcBef>
                <a:spcPts val="0"/>
              </a:spcBef>
              <a:spcAft>
                <a:spcPts val="0"/>
              </a:spcAft>
              <a:buClrTx/>
              <a:buSzTx/>
              <a:buFont typeface="Arial Narrow" pitchFamily="34" charset="0"/>
              <a:buNone/>
              <a:tabLst/>
              <a:defRPr sz="1300" baseline="0">
                <a:latin typeface="+mn-lt"/>
                <a:sym typeface="+mn-lt"/>
              </a:defRPr>
            </a:lvl1pPr>
          </a:lstStyle>
          <a:p>
            <a:pPr marL="0" marR="0" lvl="0" indent="0" algn="l" defTabSz="914400" rtl="0" eaLnBrk="1" fontAlgn="auto" latinLnBrk="0" hangingPunct="1">
              <a:lnSpc>
                <a:spcPct val="90000"/>
              </a:lnSpc>
              <a:spcBef>
                <a:spcPts val="0"/>
              </a:spcBef>
              <a:spcAft>
                <a:spcPts val="0"/>
              </a:spcAft>
              <a:buClrTx/>
              <a:buSzTx/>
              <a:buFont typeface="Arial Narrow" pitchFamily="34" charset="0"/>
              <a:buNone/>
              <a:tabLst/>
              <a:defRPr/>
            </a:pPr>
            <a:r>
              <a:rPr lang="en-US"/>
              <a:t>Location, date of presentation (month, day, year)</a:t>
            </a:r>
          </a:p>
        </p:txBody>
      </p:sp>
      <p:sp>
        <p:nvSpPr>
          <p:cNvPr id="4" name="Project name"/>
          <p:cNvSpPr>
            <a:spLocks noGrp="1"/>
          </p:cNvSpPr>
          <p:nvPr>
            <p:ph type="title" hasCustomPrompt="1"/>
          </p:nvPr>
        </p:nvSpPr>
        <p:spPr>
          <a:xfrm>
            <a:off x="0" y="3320814"/>
            <a:ext cx="3611301" cy="1061248"/>
          </a:xfrm>
        </p:spPr>
        <p:txBody>
          <a:bodyPr wrap="square" lIns="360000" rIns="0" bIns="0" anchor="b" anchorCtr="0">
            <a:spAutoFit/>
          </a:bodyPr>
          <a:lstStyle>
            <a:lvl1pPr>
              <a:defRPr sz="3700" baseline="0">
                <a:latin typeface="+mj-lt"/>
                <a:sym typeface="+mn-lt"/>
              </a:defRPr>
            </a:lvl1pPr>
          </a:lstStyle>
          <a:p>
            <a:r>
              <a:rPr lang="en-US"/>
              <a:t>Project name or document title</a:t>
            </a:r>
          </a:p>
        </p:txBody>
      </p:sp>
      <p:sp>
        <p:nvSpPr>
          <p:cNvPr id="19" name="Position Lines"/>
          <p:cNvSpPr>
            <a:spLocks noChangeShapeType="1"/>
          </p:cNvSpPr>
          <p:nvPr>
            <p:custDataLst>
              <p:tags r:id="rId4"/>
            </p:custDataLst>
          </p:nvPr>
        </p:nvSpPr>
        <p:spPr bwMode="auto">
          <a:xfrm>
            <a:off x="360000" y="6886575"/>
            <a:ext cx="0" cy="72000"/>
          </a:xfrm>
          <a:prstGeom prst="line">
            <a:avLst/>
          </a:prstGeom>
          <a:noFill/>
          <a:ln w="3175" cmpd="sng">
            <a:solidFill>
              <a:schemeClr val="accent1"/>
            </a:solidFill>
            <a:round/>
            <a:headEnd/>
            <a:tailEnd/>
          </a:ln>
          <a:effectLst/>
        </p:spPr>
        <p:txBody>
          <a:bodyPr/>
          <a:lstStyle/>
          <a:p>
            <a:endParaRPr lang="en-US" noProof="0">
              <a:latin typeface="+mn-lt"/>
              <a:sym typeface="+mn-lt"/>
            </a:endParaRPr>
          </a:p>
        </p:txBody>
      </p:sp>
      <p:sp>
        <p:nvSpPr>
          <p:cNvPr id="11" name="Client name"/>
          <p:cNvSpPr>
            <a:spLocks noGrp="1"/>
          </p:cNvSpPr>
          <p:nvPr>
            <p:ph type="body" sz="quarter" idx="19" hasCustomPrompt="1"/>
          </p:nvPr>
        </p:nvSpPr>
        <p:spPr>
          <a:xfrm>
            <a:off x="359998" y="5336011"/>
            <a:ext cx="3251303" cy="473604"/>
          </a:xfrm>
        </p:spPr>
        <p:txBody>
          <a:bodyPr anchor="b" anchorCtr="0">
            <a:noAutofit/>
          </a:bodyPr>
          <a:lstStyle>
            <a:lvl1pPr>
              <a:lnSpc>
                <a:spcPct val="100000"/>
              </a:lnSpc>
              <a:defRPr baseline="0">
                <a:latin typeface="+mn-lt"/>
                <a:sym typeface="+mn-lt"/>
              </a:defRPr>
            </a:lvl1pPr>
          </a:lstStyle>
          <a:p>
            <a:pPr lvl="0"/>
            <a:r>
              <a:rPr lang="en-US"/>
              <a:t>Client logo/name</a:t>
            </a:r>
          </a:p>
        </p:txBody>
      </p:sp>
      <p:graphicFrame>
        <p:nvGraphicFramePr>
          <p:cNvPr id="9" name="Object 8" hidden="1">
            <a:extLst>
              <a:ext uri="{FF2B5EF4-FFF2-40B4-BE49-F238E27FC236}">
                <a16:creationId xmlns:a16="http://schemas.microsoft.com/office/drawing/2014/main" id="{6ADDC677-1AAF-4216-9B0F-DF8633A434D0}"/>
              </a:ext>
            </a:extLst>
          </p:cNvPr>
          <p:cNvGraphicFramePr>
            <a:graphicFrameLocks noChangeAspect="1"/>
          </p:cNvGraphicFramePr>
          <p:nvPr userDrawn="1">
            <p:custDataLst>
              <p:tags r:id="rId5"/>
            </p:custDataLst>
            <p:extLst>
              <p:ext uri="{D42A27DB-BD31-4B8C-83A1-F6EECF244321}">
                <p14:modId xmlns:p14="http://schemas.microsoft.com/office/powerpoint/2010/main" val="4840995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37" name="think-cell Slide" r:id="rId7" imgW="473" imgH="473" progId="TCLayout.ActiveDocument.1">
                  <p:embed/>
                </p:oleObj>
              </mc:Choice>
              <mc:Fallback>
                <p:oleObj name="think-cell Slide" r:id="rId7" imgW="473" imgH="473" progId="TCLayout.ActiveDocument.1">
                  <p:embed/>
                  <p:pic>
                    <p:nvPicPr>
                      <p:cNvPr id="9" name="Object 8" hidden="1">
                        <a:extLst>
                          <a:ext uri="{FF2B5EF4-FFF2-40B4-BE49-F238E27FC236}">
                            <a16:creationId xmlns:a16="http://schemas.microsoft.com/office/drawing/2014/main" id="{6ADDC677-1AAF-4216-9B0F-DF8633A434D0}"/>
                          </a:ext>
                        </a:extLst>
                      </p:cNvPr>
                      <p:cNvPicPr/>
                      <p:nvPr/>
                    </p:nvPicPr>
                    <p:blipFill>
                      <a:blip r:embed="rId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51473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s">
    <p:bg>
      <p:bgPr>
        <a:solidFill>
          <a:schemeClr val="bg1"/>
        </a:solidFill>
        <a:effectLst/>
      </p:bgPr>
    </p:bg>
    <p:spTree>
      <p:nvGrpSpPr>
        <p:cNvPr id="1" name=""/>
        <p:cNvGrpSpPr/>
        <p:nvPr/>
      </p:nvGrpSpPr>
      <p:grpSpPr>
        <a:xfrm>
          <a:off x="0" y="0"/>
          <a:ext cx="0" cy="0"/>
          <a:chOff x="0" y="0"/>
          <a:chExt cx="0" cy="0"/>
        </a:xfrm>
      </p:grpSpPr>
      <p:sp>
        <p:nvSpPr>
          <p:cNvPr id="15" name="Slide Number Placeholder" hidden="1"/>
          <p:cNvSpPr>
            <a:spLocks noGrp="1"/>
          </p:cNvSpPr>
          <p:nvPr>
            <p:ph type="sldNum" sz="quarter" idx="11"/>
            <p:custDataLst>
              <p:tags r:id="rId1"/>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16" name="Footer Placeholder" hidden="1"/>
          <p:cNvSpPr>
            <a:spLocks noGrp="1"/>
          </p:cNvSpPr>
          <p:nvPr>
            <p:ph type="ftr" sz="quarter" idx="12"/>
            <p:custDataLst>
              <p:tags r:id="rId2"/>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
        <p:nvSpPr>
          <p:cNvPr id="5" name="Contents Text"/>
          <p:cNvSpPr>
            <a:spLocks noGrp="1"/>
          </p:cNvSpPr>
          <p:nvPr>
            <p:ph type="body" sz="quarter" idx="10" hasCustomPrompt="1"/>
            <p:custDataLst>
              <p:tags r:id="rId3"/>
            </p:custDataLst>
          </p:nvPr>
        </p:nvSpPr>
        <p:spPr>
          <a:xfrm>
            <a:off x="738000" y="1710000"/>
            <a:ext cx="8535600" cy="3448573"/>
          </a:xfrm>
        </p:spPr>
        <p:txBody>
          <a:bodyPr>
            <a:spAutoFit/>
          </a:bodyPr>
          <a:lstStyle>
            <a:lvl1pPr marL="360000" indent="-360000">
              <a:spcBef>
                <a:spcPts val="2000"/>
              </a:spcBef>
              <a:tabLst>
                <a:tab pos="8537575" algn="r"/>
              </a:tabLst>
              <a:defRPr>
                <a:solidFill>
                  <a:schemeClr val="tx1"/>
                </a:solidFill>
                <a:latin typeface="+mn-lt"/>
                <a:cs typeface="+mn-cs"/>
                <a:sym typeface="+mn-lt"/>
              </a:defRPr>
            </a:lvl1pPr>
            <a:lvl2pPr marL="720000" indent="-360000">
              <a:spcBef>
                <a:spcPts val="600"/>
              </a:spcBef>
              <a:buNone/>
              <a:tabLst>
                <a:tab pos="8537575" algn="r"/>
              </a:tabLst>
              <a:defRPr b="0">
                <a:solidFill>
                  <a:schemeClr val="tx1"/>
                </a:solidFill>
                <a:latin typeface="+mn-lt"/>
                <a:sym typeface="+mn-lt"/>
              </a:defRPr>
            </a:lvl2pPr>
            <a:lvl3pPr marL="1260000" indent="-540000">
              <a:spcBef>
                <a:spcPts val="0"/>
              </a:spcBef>
              <a:buNone/>
              <a:tabLst>
                <a:tab pos="8537575" algn="r"/>
              </a:tabLst>
              <a:defRPr>
                <a:solidFill>
                  <a:schemeClr val="tx1"/>
                </a:solidFill>
                <a:latin typeface="+mn-lt"/>
                <a:sym typeface="+mn-lt"/>
              </a:defRPr>
            </a:lvl3pPr>
            <a:lvl4pPr marL="1255713" indent="-534988">
              <a:buNone/>
              <a:tabLst>
                <a:tab pos="8521700" algn="r"/>
              </a:tabLst>
              <a:defRPr/>
            </a:lvl4pPr>
            <a:lvl5pPr>
              <a:buNone/>
              <a:defRPr/>
            </a:lvl5pPr>
          </a:lstStyle>
          <a:p>
            <a:pPr lvl="0"/>
            <a:r>
              <a:rPr lang="en-US"/>
              <a:t>A.	xxx	xx</a:t>
            </a:r>
          </a:p>
          <a:p>
            <a:pPr lvl="0"/>
            <a:r>
              <a:rPr lang="en-US"/>
              <a:t>B.	xxx	xx</a:t>
            </a:r>
          </a:p>
          <a:p>
            <a:pPr lvl="1"/>
            <a:r>
              <a:rPr lang="en-US"/>
              <a:t>1.	xxx	xx</a:t>
            </a:r>
          </a:p>
          <a:p>
            <a:pPr lvl="1"/>
            <a:r>
              <a:rPr lang="en-US"/>
              <a:t>2.	xxx	xx</a:t>
            </a:r>
          </a:p>
          <a:p>
            <a:pPr lvl="2"/>
            <a:r>
              <a:rPr lang="en-US"/>
              <a:t>2.1	xxx	xx</a:t>
            </a:r>
          </a:p>
          <a:p>
            <a:pPr lvl="2"/>
            <a:r>
              <a:rPr lang="en-US"/>
              <a:t>2.2	xxx	xx</a:t>
            </a:r>
          </a:p>
          <a:p>
            <a:pPr lvl="0"/>
            <a:r>
              <a:rPr lang="en-US"/>
              <a:t>C.	xxx	xx</a:t>
            </a:r>
          </a:p>
          <a:p>
            <a:pPr lvl="1"/>
            <a:r>
              <a:rPr lang="en-US"/>
              <a:t>1.	xxx	xx</a:t>
            </a:r>
          </a:p>
          <a:p>
            <a:pPr lvl="2"/>
            <a:r>
              <a:rPr lang="en-US"/>
              <a:t>1.1	xxx	xx</a:t>
            </a:r>
          </a:p>
        </p:txBody>
      </p:sp>
      <p:sp>
        <p:nvSpPr>
          <p:cNvPr id="14" name="Title"/>
          <p:cNvSpPr>
            <a:spLocks noGrp="1"/>
          </p:cNvSpPr>
          <p:nvPr>
            <p:ph type="title" hasCustomPrompt="1"/>
            <p:custDataLst>
              <p:tags r:id="rId4"/>
            </p:custDataLst>
          </p:nvPr>
        </p:nvSpPr>
        <p:spPr>
          <a:xfrm>
            <a:off x="1314902" y="1040400"/>
            <a:ext cx="792000" cy="300531"/>
          </a:xfrm>
        </p:spPr>
        <p:txBody>
          <a:bodyPr vert="horz" lIns="0" tIns="0" rIns="0" bIns="0" rtlCol="0" anchor="t" anchorCtr="0">
            <a:noAutofit/>
          </a:bodyPr>
          <a:lstStyle>
            <a:lvl1pPr marL="0" indent="0" algn="r" defTabSz="914400" rtl="0" eaLnBrk="1" latinLnBrk="0" hangingPunct="1">
              <a:lnSpc>
                <a:spcPct val="93000"/>
              </a:lnSpc>
              <a:spcBef>
                <a:spcPct val="0"/>
              </a:spcBef>
              <a:buNone/>
              <a:tabLst/>
              <a:defRPr lang="en-US" sz="2100" b="0" kern="1200" dirty="0">
                <a:solidFill>
                  <a:schemeClr val="tx2"/>
                </a:solidFill>
                <a:latin typeface="+mj-lt"/>
                <a:ea typeface="+mj-ea"/>
                <a:cs typeface="+mj-cs"/>
                <a:sym typeface="+mn-lt"/>
              </a:defRPr>
            </a:lvl1pPr>
          </a:lstStyle>
          <a:p>
            <a:r>
              <a:rPr lang="en-US" noProof="1"/>
              <a:t>  </a:t>
            </a:r>
          </a:p>
        </p:txBody>
      </p:sp>
      <p:sp>
        <p:nvSpPr>
          <p:cNvPr id="11" name="Slide Number Line">
            <a:extLst>
              <a:ext uri="{FF2B5EF4-FFF2-40B4-BE49-F238E27FC236}">
                <a16:creationId xmlns:a16="http://schemas.microsoft.com/office/drawing/2014/main" id="{45C2DE11-FA40-4D5E-9DAE-3E4129080F72}"/>
              </a:ext>
            </a:extLst>
          </p:cNvPr>
          <p:cNvSpPr>
            <a:spLocks noChangeShapeType="1"/>
          </p:cNvSpPr>
          <p:nvPr userDrawn="1"/>
        </p:nvSpPr>
        <p:spPr bwMode="auto">
          <a:xfrm>
            <a:off x="9269413" y="6710363"/>
            <a:ext cx="0" cy="12382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 name="Note: Exclusive dealing">
            <a:extLst>
              <a:ext uri="{FF2B5EF4-FFF2-40B4-BE49-F238E27FC236}">
                <a16:creationId xmlns:a16="http://schemas.microsoft.com/office/drawing/2014/main" id="{4D06BEF1-4CD8-4607-BE70-05B0F389882F}"/>
              </a:ext>
            </a:extLst>
          </p:cNvPr>
          <p:cNvSpPr txBox="1">
            <a:spLocks noChangeArrowheads="1"/>
          </p:cNvSpPr>
          <p:nvPr userDrawn="1">
            <p:custDataLst>
              <p:tags r:id="rId5"/>
            </p:custDataLst>
          </p:nvPr>
        </p:nvSpPr>
        <p:spPr bwMode="auto">
          <a:xfrm>
            <a:off x="738188" y="6280150"/>
            <a:ext cx="85359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tabLst>
                <a:tab pos="4857750" algn="l"/>
              </a:tabLst>
              <a:defRPr sz="1300" b="1">
                <a:solidFill>
                  <a:schemeClr val="tx1"/>
                </a:solidFill>
                <a:latin typeface="Arial Narrow" pitchFamily="34" charset="0"/>
              </a:defRPr>
            </a:lvl1pPr>
            <a:lvl2pPr marL="742950" indent="-285750" eaLnBrk="0" hangingPunct="0">
              <a:tabLst>
                <a:tab pos="4857750" algn="l"/>
              </a:tabLst>
              <a:defRPr sz="1300" b="1">
                <a:solidFill>
                  <a:schemeClr val="tx1"/>
                </a:solidFill>
                <a:latin typeface="Arial Narrow" pitchFamily="34" charset="0"/>
              </a:defRPr>
            </a:lvl2pPr>
            <a:lvl3pPr marL="1143000" indent="-228600" eaLnBrk="0" hangingPunct="0">
              <a:tabLst>
                <a:tab pos="4857750" algn="l"/>
              </a:tabLst>
              <a:defRPr sz="1300" b="1">
                <a:solidFill>
                  <a:schemeClr val="tx1"/>
                </a:solidFill>
                <a:latin typeface="Arial Narrow" pitchFamily="34" charset="0"/>
              </a:defRPr>
            </a:lvl3pPr>
            <a:lvl4pPr marL="1600200" indent="-228600" eaLnBrk="0" hangingPunct="0">
              <a:tabLst>
                <a:tab pos="4857750" algn="l"/>
              </a:tabLst>
              <a:defRPr sz="1300" b="1">
                <a:solidFill>
                  <a:schemeClr val="tx1"/>
                </a:solidFill>
                <a:latin typeface="Arial Narrow" pitchFamily="34" charset="0"/>
              </a:defRPr>
            </a:lvl4pPr>
            <a:lvl5pPr marL="2057400" indent="-228600" eaLnBrk="0" hangingPunct="0">
              <a:tabLst>
                <a:tab pos="4857750" algn="l"/>
              </a:tabLst>
              <a:defRPr sz="1300" b="1">
                <a:solidFill>
                  <a:schemeClr val="tx1"/>
                </a:solidFill>
                <a:latin typeface="Arial Narrow" pitchFamily="34" charset="0"/>
              </a:defRPr>
            </a:lvl5pPr>
            <a:lvl6pPr marL="2514600" indent="-228600" eaLnBrk="0" fontAlgn="base" hangingPunct="0">
              <a:spcBef>
                <a:spcPct val="0"/>
              </a:spcBef>
              <a:spcAft>
                <a:spcPct val="0"/>
              </a:spcAft>
              <a:tabLst>
                <a:tab pos="4857750" algn="l"/>
              </a:tabLst>
              <a:defRPr sz="1300" b="1">
                <a:solidFill>
                  <a:schemeClr val="tx1"/>
                </a:solidFill>
                <a:latin typeface="Arial Narrow" pitchFamily="34" charset="0"/>
              </a:defRPr>
            </a:lvl6pPr>
            <a:lvl7pPr marL="2971800" indent="-228600" eaLnBrk="0" fontAlgn="base" hangingPunct="0">
              <a:spcBef>
                <a:spcPct val="0"/>
              </a:spcBef>
              <a:spcAft>
                <a:spcPct val="0"/>
              </a:spcAft>
              <a:tabLst>
                <a:tab pos="4857750" algn="l"/>
              </a:tabLst>
              <a:defRPr sz="1300" b="1">
                <a:solidFill>
                  <a:schemeClr val="tx1"/>
                </a:solidFill>
                <a:latin typeface="Arial Narrow" pitchFamily="34" charset="0"/>
              </a:defRPr>
            </a:lvl7pPr>
            <a:lvl8pPr marL="3429000" indent="-228600" eaLnBrk="0" fontAlgn="base" hangingPunct="0">
              <a:spcBef>
                <a:spcPct val="0"/>
              </a:spcBef>
              <a:spcAft>
                <a:spcPct val="0"/>
              </a:spcAft>
              <a:tabLst>
                <a:tab pos="4857750" algn="l"/>
              </a:tabLst>
              <a:defRPr sz="1300" b="1">
                <a:solidFill>
                  <a:schemeClr val="tx1"/>
                </a:solidFill>
                <a:latin typeface="Arial Narrow" pitchFamily="34" charset="0"/>
              </a:defRPr>
            </a:lvl8pPr>
            <a:lvl9pPr marL="3886200" indent="-228600" eaLnBrk="0" fontAlgn="base" hangingPunct="0">
              <a:spcBef>
                <a:spcPct val="0"/>
              </a:spcBef>
              <a:spcAft>
                <a:spcPct val="0"/>
              </a:spcAft>
              <a:tabLst>
                <a:tab pos="4857750" algn="l"/>
              </a:tabLst>
              <a:defRPr sz="1300" b="1">
                <a:solidFill>
                  <a:schemeClr val="tx1"/>
                </a:solidFill>
                <a:latin typeface="Arial Narrow" pitchFamily="34" charset="0"/>
              </a:defRPr>
            </a:lvl9pPr>
          </a:lstStyle>
          <a:p>
            <a:r>
              <a:rPr kumimoji="1" lang="en-US" altLang="de-DE" sz="900" b="0">
                <a:sym typeface="+mn-lt"/>
              </a:rPr>
              <a:t>This document shall be treated as confidential. It has been compiled for the exclusive, internal use by our client and is not complete without the underlying detail analyses and the oral presentation. </a:t>
            </a:r>
          </a:p>
          <a:p>
            <a:r>
              <a:rPr kumimoji="1" lang="en-US" altLang="de-DE" sz="900" b="0">
                <a:sym typeface="+mn-lt"/>
              </a:rPr>
              <a:t>It may not be passed on and/or may not be made available to third parties without prior written consent from	.</a:t>
            </a:r>
          </a:p>
          <a:p>
            <a:endParaRPr kumimoji="1" lang="en-US" altLang="de-DE" sz="900" b="0">
              <a:sym typeface="+mn-lt"/>
            </a:endParaRPr>
          </a:p>
          <a:p>
            <a:r>
              <a:rPr kumimoji="1" lang="en-US" altLang="de-DE" sz="900" b="0">
                <a:sym typeface="+mn-lt"/>
              </a:rPr>
              <a:t>©  Roland Berger</a:t>
            </a:r>
          </a:p>
        </p:txBody>
      </p:sp>
      <p:pic>
        <p:nvPicPr>
          <p:cNvPr id="13" name="Bild 2" descr="RolandBerger_Logo_p_RGB_1245px.png">
            <a:extLst>
              <a:ext uri="{FF2B5EF4-FFF2-40B4-BE49-F238E27FC236}">
                <a16:creationId xmlns:a16="http://schemas.microsoft.com/office/drawing/2014/main" id="{94106BAB-98B5-43FF-B341-E2C5BA6BE944}"/>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35575" y="6411913"/>
            <a:ext cx="355600"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81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sclaimerPage">
    <p:spTree>
      <p:nvGrpSpPr>
        <p:cNvPr id="1" name=""/>
        <p:cNvGrpSpPr/>
        <p:nvPr/>
      </p:nvGrpSpPr>
      <p:grpSpPr>
        <a:xfrm>
          <a:off x="0" y="0"/>
          <a:ext cx="0" cy="0"/>
          <a:chOff x="0" y="0"/>
          <a:chExt cx="0" cy="0"/>
        </a:xfrm>
      </p:grpSpPr>
      <p:sp>
        <p:nvSpPr>
          <p:cNvPr id="12" name="Slide Number Placeholder" hidden="1"/>
          <p:cNvSpPr>
            <a:spLocks noGrp="1"/>
          </p:cNvSpPr>
          <p:nvPr>
            <p:ph type="sldNum" sz="quarter" idx="11"/>
            <p:custDataLst>
              <p:tags r:id="rId1"/>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13" name="Footer Placeholder" hidden="1"/>
          <p:cNvSpPr>
            <a:spLocks noGrp="1"/>
          </p:cNvSpPr>
          <p:nvPr>
            <p:ph type="ftr" sz="quarter" idx="10"/>
            <p:custDataLst>
              <p:tags r:id="rId2"/>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Tree>
    <p:extLst>
      <p:ext uri="{BB962C8B-B14F-4D97-AF65-F5344CB8AC3E}">
        <p14:creationId xmlns:p14="http://schemas.microsoft.com/office/powerpoint/2010/main" val="414341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hidden="1"/>
          <p:cNvSpPr>
            <a:spLocks noGrp="1"/>
          </p:cNvSpPr>
          <p:nvPr>
            <p:ph type="sldNum" sz="quarter" idx="11"/>
            <p:custDataLst>
              <p:tags r:id="rId1"/>
            </p:custDataLst>
          </p:nvPr>
        </p:nvSpPr>
        <p:spPr>
          <a:xfrm>
            <a:off x="9972000" y="178643"/>
            <a:ext cx="24046" cy="30778"/>
          </a:xfrm>
          <a:prstGeom prst="rect">
            <a:avLst/>
          </a:prstGeom>
        </p:spPr>
        <p:txBody>
          <a:bodyPr vert="horz" wrap="none" lIns="0" tIns="0" rIns="0" bIns="0" rtlCol="0" anchor="ctr">
            <a:spAutoFit/>
          </a:bodyPr>
          <a:lstStyle>
            <a:lvl1pPr algn="l">
              <a:defRPr sz="200" b="0">
                <a:solidFill>
                  <a:schemeClr val="bg1">
                    <a:lumMod val="75000"/>
                  </a:schemeClr>
                </a:solidFill>
                <a:latin typeface="+mn-lt"/>
                <a:cs typeface="+mn-cs"/>
                <a:sym typeface="+mn-lt"/>
              </a:defRPr>
            </a:lvl1pPr>
          </a:lstStyle>
          <a:p>
            <a:fld id="{01940DDA-0656-452C-A408-68789653BD9B}" type="slidenum">
              <a:rPr lang="en-US" smtClean="0">
                <a:latin typeface="+mn-lt"/>
              </a:rPr>
              <a:pPr/>
              <a:t>‹#›</a:t>
            </a:fld>
            <a:endParaRPr lang="en-US">
              <a:latin typeface="+mn-lt"/>
            </a:endParaRPr>
          </a:p>
        </p:txBody>
      </p:sp>
      <p:sp>
        <p:nvSpPr>
          <p:cNvPr id="4" name="Footer Placeholder" hidden="1"/>
          <p:cNvSpPr>
            <a:spLocks noGrp="1"/>
          </p:cNvSpPr>
          <p:nvPr>
            <p:ph type="ftr" sz="quarter" idx="12"/>
            <p:custDataLst>
              <p:tags r:id="rId2"/>
            </p:custDataLst>
          </p:nvPr>
        </p:nvSpPr>
        <p:spPr>
          <a:xfrm>
            <a:off x="9972000" y="228649"/>
            <a:ext cx="65" cy="30778"/>
          </a:xfrm>
          <a:prstGeom prst="rect">
            <a:avLst/>
          </a:prstGeom>
        </p:spPr>
        <p:txBody>
          <a:bodyPr vert="horz" wrap="none" lIns="0" tIns="0" rIns="0" bIns="0" rtlCol="0" anchor="t" anchorCtr="0">
            <a:spAutoFit/>
          </a:bodyPr>
          <a:lstStyle>
            <a:lvl1pPr algn="l" rtl="0" fontAlgn="base">
              <a:lnSpc>
                <a:spcPct val="100000"/>
              </a:lnSpc>
              <a:spcBef>
                <a:spcPts val="0"/>
              </a:spcBef>
              <a:spcAft>
                <a:spcPct val="0"/>
              </a:spcAft>
              <a:defRPr lang="en-US" sz="200" b="0" kern="1200" smtClean="0">
                <a:solidFill>
                  <a:schemeClr val="bg1">
                    <a:lumMod val="75000"/>
                  </a:schemeClr>
                </a:solidFill>
                <a:latin typeface="+mn-lt"/>
                <a:ea typeface="+mn-ea"/>
                <a:cs typeface="+mn-cs"/>
                <a:sym typeface="+mn-lt"/>
              </a:defRPr>
            </a:lvl1pPr>
          </a:lstStyle>
          <a:p>
            <a:endParaRPr lang="de-CH"/>
          </a:p>
        </p:txBody>
      </p:sp>
    </p:spTree>
    <p:extLst>
      <p:ext uri="{BB962C8B-B14F-4D97-AF65-F5344CB8AC3E}">
        <p14:creationId xmlns:p14="http://schemas.microsoft.com/office/powerpoint/2010/main" val="127128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Do not delete this th-style object!!!!" hidden="1"/>
          <p:cNvGraphicFramePr>
            <a:graphicFrameLocks noChangeAspect="1"/>
          </p:cNvGraphicFramePr>
          <p:nvPr>
            <p:custDataLst>
              <p:tags r:id="rId10"/>
            </p:custDataLst>
            <p:extLst>
              <p:ext uri="{D42A27DB-BD31-4B8C-83A1-F6EECF244321}">
                <p14:modId xmlns:p14="http://schemas.microsoft.com/office/powerpoint/2010/main" val="5142452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8" name="think-cell Slide" r:id="rId11" imgW="270" imgH="270" progId="TCLayout.ActiveDocument.1">
                  <p:embed/>
                </p:oleObj>
              </mc:Choice>
              <mc:Fallback>
                <p:oleObj name="think-cell Slide" r:id="rId11" imgW="270" imgH="270" progId="TCLayout.ActiveDocument.1">
                  <p:embed/>
                  <p:pic>
                    <p:nvPicPr>
                      <p:cNvPr id="4" name="!!!Do not delete this th-style object!!!!" hidden="1"/>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42" name="!!!Do not delete this text object!!!!_2" hidden="1"/>
          <p:cNvSpPr/>
          <p:nvPr/>
        </p:nvSpPr>
        <p:spPr>
          <a:xfrm>
            <a:off x="9972000" y="57955"/>
            <a:ext cx="32400" cy="32400"/>
          </a:xfrm>
          <a:prstGeom prst="ellipse">
            <a:avLst/>
          </a:prstGeom>
          <a:solidFill>
            <a:schemeClr val="bg1">
              <a:lumMod val="75000"/>
            </a:schemeClr>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3000"/>
              </a:lnSpc>
              <a:spcBef>
                <a:spcPts val="300"/>
              </a:spcBef>
            </a:pPr>
            <a:r>
              <a:rPr lang="en-US" sz="200" b="1">
                <a:solidFill>
                  <a:schemeClr val="bg1"/>
                </a:solidFill>
                <a:latin typeface="+mn-lt"/>
                <a:cs typeface="+mn-cs"/>
                <a:sym typeface="+mn-lt"/>
              </a:rPr>
              <a:t>1</a:t>
            </a:r>
          </a:p>
        </p:txBody>
      </p:sp>
      <p:sp>
        <p:nvSpPr>
          <p:cNvPr id="43" name="!!!Do not delete this text object!!!!" hidden="1"/>
          <p:cNvSpPr txBox="1"/>
          <p:nvPr/>
        </p:nvSpPr>
        <p:spPr>
          <a:xfrm>
            <a:off x="9972000" y="92737"/>
            <a:ext cx="585097" cy="30778"/>
          </a:xfrm>
          <a:prstGeom prst="rect">
            <a:avLst/>
          </a:prstGeom>
          <a:noFill/>
        </p:spPr>
        <p:txBody>
          <a:bodyPr vert="horz" wrap="none" lIns="0" tIns="0" rIns="0" bIns="0" rtlCol="0">
            <a:spAutoFit/>
          </a:bodyPr>
          <a:lstStyle>
            <a:defPPr>
              <a:defRPr lang="de-DE"/>
            </a:defPPr>
            <a:lvl1pPr algn="l" rtl="0" fontAlgn="base">
              <a:spcBef>
                <a:spcPct val="0"/>
              </a:spcBef>
              <a:spcAft>
                <a:spcPct val="0"/>
              </a:spcAft>
              <a:defRPr sz="1300" b="1" kern="1200">
                <a:solidFill>
                  <a:schemeClr val="tx1"/>
                </a:solidFill>
                <a:latin typeface="Arial Narrow" charset="0"/>
                <a:ea typeface="+mn-ea"/>
                <a:cs typeface="+mn-cs"/>
              </a:defRPr>
            </a:lvl1pPr>
            <a:lvl2pPr marL="457200" algn="l" rtl="0" fontAlgn="base">
              <a:spcBef>
                <a:spcPct val="0"/>
              </a:spcBef>
              <a:spcAft>
                <a:spcPct val="0"/>
              </a:spcAft>
              <a:defRPr sz="1300" b="1" kern="1200">
                <a:solidFill>
                  <a:schemeClr val="tx1"/>
                </a:solidFill>
                <a:latin typeface="Arial Narrow" charset="0"/>
                <a:ea typeface="+mn-ea"/>
                <a:cs typeface="+mn-cs"/>
              </a:defRPr>
            </a:lvl2pPr>
            <a:lvl3pPr marL="914400" algn="l" rtl="0" fontAlgn="base">
              <a:spcBef>
                <a:spcPct val="0"/>
              </a:spcBef>
              <a:spcAft>
                <a:spcPct val="0"/>
              </a:spcAft>
              <a:defRPr sz="1300" b="1" kern="1200">
                <a:solidFill>
                  <a:schemeClr val="tx1"/>
                </a:solidFill>
                <a:latin typeface="Arial Narrow" charset="0"/>
                <a:ea typeface="+mn-ea"/>
                <a:cs typeface="+mn-cs"/>
              </a:defRPr>
            </a:lvl3pPr>
            <a:lvl4pPr marL="1371600" algn="l" rtl="0" fontAlgn="base">
              <a:spcBef>
                <a:spcPct val="0"/>
              </a:spcBef>
              <a:spcAft>
                <a:spcPct val="0"/>
              </a:spcAft>
              <a:defRPr sz="1300" b="1" kern="1200">
                <a:solidFill>
                  <a:schemeClr val="tx1"/>
                </a:solidFill>
                <a:latin typeface="Arial Narrow" charset="0"/>
                <a:ea typeface="+mn-ea"/>
                <a:cs typeface="+mn-cs"/>
              </a:defRPr>
            </a:lvl4pPr>
            <a:lvl5pPr marL="1828800" algn="l" rtl="0" fontAlgn="base">
              <a:spcBef>
                <a:spcPct val="0"/>
              </a:spcBef>
              <a:spcAft>
                <a:spcPct val="0"/>
              </a:spcAft>
              <a:defRPr sz="1300" b="1" kern="1200">
                <a:solidFill>
                  <a:schemeClr val="tx1"/>
                </a:solidFill>
                <a:latin typeface="Arial Narrow" charset="0"/>
                <a:ea typeface="+mn-ea"/>
                <a:cs typeface="+mn-cs"/>
              </a:defRPr>
            </a:lvl5pPr>
            <a:lvl6pPr marL="2286000" algn="l" defTabSz="914400" rtl="0" eaLnBrk="1" latinLnBrk="0" hangingPunct="1">
              <a:defRPr sz="1300" b="1" kern="1200">
                <a:solidFill>
                  <a:schemeClr val="tx1"/>
                </a:solidFill>
                <a:latin typeface="Arial Narrow" charset="0"/>
                <a:ea typeface="+mn-ea"/>
                <a:cs typeface="+mn-cs"/>
              </a:defRPr>
            </a:lvl6pPr>
            <a:lvl7pPr marL="2743200" algn="l" defTabSz="914400" rtl="0" eaLnBrk="1" latinLnBrk="0" hangingPunct="1">
              <a:defRPr sz="1300" b="1" kern="1200">
                <a:solidFill>
                  <a:schemeClr val="tx1"/>
                </a:solidFill>
                <a:latin typeface="Arial Narrow" charset="0"/>
                <a:ea typeface="+mn-ea"/>
                <a:cs typeface="+mn-cs"/>
              </a:defRPr>
            </a:lvl7pPr>
            <a:lvl8pPr marL="3200400" algn="l" defTabSz="914400" rtl="0" eaLnBrk="1" latinLnBrk="0" hangingPunct="1">
              <a:defRPr sz="1300" b="1" kern="1200">
                <a:solidFill>
                  <a:schemeClr val="tx1"/>
                </a:solidFill>
                <a:latin typeface="Arial Narrow" charset="0"/>
                <a:ea typeface="+mn-ea"/>
                <a:cs typeface="+mn-cs"/>
              </a:defRPr>
            </a:lvl8pPr>
            <a:lvl9pPr marL="3657600" algn="l" defTabSz="914400" rtl="0" eaLnBrk="1" latinLnBrk="0" hangingPunct="1">
              <a:defRPr sz="1300" b="1" kern="1200">
                <a:solidFill>
                  <a:schemeClr val="tx1"/>
                </a:solidFill>
                <a:latin typeface="Arial Narrow" charset="0"/>
                <a:ea typeface="+mn-ea"/>
                <a:cs typeface="+mn-cs"/>
              </a:defRPr>
            </a:lvl9pPr>
          </a:lstStyle>
          <a:p>
            <a:pPr marL="0" marR="0" indent="0" algn="l" defTabSz="914400" rtl="0" eaLnBrk="1" fontAlgn="base" latinLnBrk="0" hangingPunct="1">
              <a:lnSpc>
                <a:spcPct val="100000"/>
              </a:lnSpc>
              <a:spcBef>
                <a:spcPct val="0"/>
              </a:spcBef>
              <a:spcAft>
                <a:spcPct val="0"/>
              </a:spcAft>
              <a:buClr>
                <a:schemeClr val="tx1"/>
              </a:buClr>
              <a:buSzPct val="100000"/>
              <a:buFontTx/>
              <a:buNone/>
              <a:tabLst/>
              <a:defRPr/>
            </a:pPr>
            <a:r>
              <a:rPr lang="en-US" sz="200" b="0" kern="1200" noProof="1">
                <a:solidFill>
                  <a:schemeClr val="bg1">
                    <a:lumMod val="75000"/>
                  </a:schemeClr>
                </a:solidFill>
                <a:latin typeface="+mn-lt"/>
                <a:ea typeface="+mn-ea"/>
                <a:cs typeface="+mn-cs"/>
                <a:sym typeface="+mn-lt"/>
              </a:rPr>
              <a:t>A4_RBSC_PPT– 2013-10_v01 – do not delete this text object! </a:t>
            </a:r>
          </a:p>
        </p:txBody>
      </p:sp>
      <p:sp>
        <p:nvSpPr>
          <p:cNvPr id="52" name="Slide Number"/>
          <p:cNvSpPr txBox="1">
            <a:spLocks noChangeArrowheads="1"/>
          </p:cNvSpPr>
          <p:nvPr/>
        </p:nvSpPr>
        <p:spPr bwMode="auto">
          <a:xfrm>
            <a:off x="9385300" y="6710400"/>
            <a:ext cx="117020" cy="124650"/>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9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1" dirty="0" smtClean="0">
                <a:ln>
                  <a:noFill/>
                </a:ln>
                <a:solidFill>
                  <a:schemeClr val="tx2"/>
                </a:solidFill>
                <a:effectLst/>
                <a:uLnTx/>
                <a:uFillTx/>
                <a:latin typeface="+mn-lt"/>
                <a:ea typeface="+mn-ea"/>
                <a:cs typeface="+mn-cs"/>
                <a:sym typeface="+mn-lt"/>
              </a:rPr>
              <a:pPr marL="0" marR="0" lvl="0" indent="0" algn="l" defTabSz="914400" rtl="0" eaLnBrk="1" fontAlgn="base" latinLnBrk="0" hangingPunct="1">
                <a:lnSpc>
                  <a:spcPct val="90000"/>
                </a:lnSpc>
                <a:spcBef>
                  <a:spcPct val="0"/>
                </a:spcBef>
                <a:spcAft>
                  <a:spcPct val="0"/>
                </a:spcAft>
                <a:buClrTx/>
                <a:buSzTx/>
                <a:buFontTx/>
                <a:buNone/>
                <a:tabLst/>
                <a:defRPr/>
              </a:pPr>
              <a:t>‹#›</a:t>
            </a:fld>
            <a:endParaRPr kumimoji="0" lang="en-US" sz="900" b="0" i="0" u="none" strike="noStrike" kern="1200" cap="none" spc="0" normalizeH="0" baseline="0" noProof="1">
              <a:ln>
                <a:noFill/>
              </a:ln>
              <a:solidFill>
                <a:schemeClr val="tx2"/>
              </a:solidFill>
              <a:effectLst/>
              <a:uLnTx/>
              <a:uFillTx/>
              <a:latin typeface="+mn-lt"/>
              <a:ea typeface="+mn-ea"/>
              <a:cs typeface="+mn-cs"/>
              <a:sym typeface="+mn-lt"/>
            </a:endParaRPr>
          </a:p>
        </p:txBody>
      </p:sp>
      <p:sp>
        <p:nvSpPr>
          <p:cNvPr id="53" name="Slide Number Line"/>
          <p:cNvSpPr>
            <a:spLocks noChangeShapeType="1"/>
          </p:cNvSpPr>
          <p:nvPr/>
        </p:nvSpPr>
        <p:spPr bwMode="auto">
          <a:xfrm>
            <a:off x="9269413" y="6710400"/>
            <a:ext cx="0" cy="123825"/>
          </a:xfrm>
          <a:prstGeom prst="line">
            <a:avLst/>
          </a:prstGeom>
          <a:noFill/>
          <a:ln w="9525">
            <a:solidFill>
              <a:schemeClr val="tx2"/>
            </a:solidFill>
            <a:round/>
            <a:headEnd/>
            <a:tailEnd/>
          </a:ln>
          <a:effectLst/>
        </p:spPr>
        <p:txBody>
          <a:bodyPr wrap="none" lIns="0" tIns="0" rIns="0" bIns="0" anchor="ctr">
            <a:spAutoFit/>
          </a:bodyPr>
          <a:lstStyle/>
          <a:p>
            <a:pPr>
              <a:lnSpc>
                <a:spcPct val="90000"/>
              </a:lnSpc>
              <a:defRPr/>
            </a:pPr>
            <a:endParaRPr lang="en-US" sz="900" noProof="1">
              <a:solidFill>
                <a:schemeClr val="tx2"/>
              </a:solidFill>
              <a:latin typeface="+mn-lt"/>
              <a:cs typeface="+mn-cs"/>
              <a:sym typeface="+mn-lt"/>
            </a:endParaRPr>
          </a:p>
        </p:txBody>
      </p:sp>
      <p:sp>
        <p:nvSpPr>
          <p:cNvPr id="57" name="Source" hidden="1"/>
          <p:cNvSpPr txBox="1"/>
          <p:nvPr/>
        </p:nvSpPr>
        <p:spPr>
          <a:xfrm>
            <a:off x="738189" y="6710121"/>
            <a:ext cx="496931" cy="124650"/>
          </a:xfrm>
          <a:prstGeom prst="rect">
            <a:avLst/>
          </a:prstGeom>
          <a:noFill/>
          <a:ln w="9525">
            <a:noFill/>
          </a:ln>
        </p:spPr>
        <p:txBody>
          <a:bodyPr vert="horz" wrap="none" lIns="0" tIns="0" rIns="0" bIns="0" rtlCol="0" anchor="b" anchorCtr="0">
            <a:spAutoFit/>
          </a:bodyPr>
          <a:lstStyle/>
          <a:p>
            <a:pPr>
              <a:lnSpc>
                <a:spcPct val="90000"/>
              </a:lnSpc>
              <a:buSzPct val="100000"/>
            </a:pPr>
            <a:r>
              <a:rPr lang="en-US" sz="900" b="0">
                <a:solidFill>
                  <a:schemeClr val="tx1"/>
                </a:solidFill>
                <a:latin typeface="+mn-lt"/>
                <a:cs typeface="+mn-cs"/>
                <a:sym typeface="+mn-lt"/>
              </a:rPr>
              <a:t>Source: xxx</a:t>
            </a:r>
          </a:p>
        </p:txBody>
      </p:sp>
      <p:sp>
        <p:nvSpPr>
          <p:cNvPr id="56" name="Notes" hidden="1"/>
          <p:cNvSpPr txBox="1"/>
          <p:nvPr/>
        </p:nvSpPr>
        <p:spPr>
          <a:xfrm>
            <a:off x="738189" y="6417474"/>
            <a:ext cx="280526" cy="138499"/>
          </a:xfrm>
          <a:prstGeom prst="rect">
            <a:avLst/>
          </a:prstGeom>
          <a:noFill/>
          <a:ln w="9525">
            <a:noFill/>
          </a:ln>
        </p:spPr>
        <p:txBody>
          <a:bodyPr vert="horz" wrap="none" lIns="0" tIns="0" rIns="0" bIns="0" rtlCol="0" anchor="b" anchorCtr="0">
            <a:spAutoFit/>
          </a:bodyPr>
          <a:lstStyle/>
          <a:p>
            <a:pPr>
              <a:lnSpc>
                <a:spcPct val="90000"/>
              </a:lnSpc>
              <a:buSzPct val="100000"/>
            </a:pPr>
            <a:r>
              <a:rPr lang="en-US" sz="1000" b="0">
                <a:solidFill>
                  <a:schemeClr val="tx1"/>
                </a:solidFill>
                <a:latin typeface="+mn-lt"/>
                <a:cs typeface="+mn-cs"/>
                <a:sym typeface="+mn-lt"/>
              </a:rPr>
              <a:t>1) xxx</a:t>
            </a:r>
          </a:p>
        </p:txBody>
      </p:sp>
      <p:grpSp>
        <p:nvGrpSpPr>
          <p:cNvPr id="5" name="Legend" hidden="1"/>
          <p:cNvGrpSpPr/>
          <p:nvPr/>
        </p:nvGrpSpPr>
        <p:grpSpPr>
          <a:xfrm>
            <a:off x="738189" y="6195259"/>
            <a:ext cx="644699" cy="146050"/>
            <a:chOff x="738189" y="6195259"/>
            <a:chExt cx="644699" cy="146050"/>
          </a:xfrm>
        </p:grpSpPr>
        <p:sp>
          <p:nvSpPr>
            <p:cNvPr id="49" name="LegendIcon"/>
            <p:cNvSpPr/>
            <p:nvPr/>
          </p:nvSpPr>
          <p:spPr>
            <a:xfrm>
              <a:off x="738189" y="6195259"/>
              <a:ext cx="215900" cy="146050"/>
            </a:xfrm>
            <a:prstGeom prst="rect">
              <a:avLst/>
            </a:prstGeom>
            <a:solidFill>
              <a:schemeClr val="accent2"/>
            </a:solidFill>
            <a:ln w="9525" cap="flat" cmpd="sng" algn="ctr">
              <a:solidFill>
                <a:schemeClr val="accent1"/>
              </a:solidFill>
              <a:prstDash val="solid"/>
            </a:ln>
            <a:effectLst/>
          </p:spPr>
          <p:txBody>
            <a:bodyPr lIns="0" tIns="0" rIns="0" bIns="0"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000000"/>
                </a:solidFill>
                <a:effectLst/>
                <a:uLnTx/>
                <a:uFillTx/>
                <a:latin typeface="+mn-lt"/>
                <a:ea typeface="+mn-ea"/>
                <a:cs typeface="+mn-cs"/>
                <a:sym typeface="+mn-lt"/>
              </a:endParaRPr>
            </a:p>
          </p:txBody>
        </p:sp>
        <p:sp>
          <p:nvSpPr>
            <p:cNvPr id="50" name="LegendText"/>
            <p:cNvSpPr txBox="1"/>
            <p:nvPr/>
          </p:nvSpPr>
          <p:spPr>
            <a:xfrm>
              <a:off x="1036639" y="6196726"/>
              <a:ext cx="346249" cy="143116"/>
            </a:xfrm>
            <a:prstGeom prst="rect">
              <a:avLst/>
            </a:prstGeom>
            <a:noFill/>
            <a:ln w="9525">
              <a:noFill/>
            </a:ln>
          </p:spPr>
          <p:txBody>
            <a:bodyPr vert="horz" wrap="none" lIns="0" tIns="0" rIns="0" bIns="0" rtlCol="0" anchor="t" anchorCtr="0">
              <a:spAutoFit/>
            </a:bodyPr>
            <a:lstStyle/>
            <a:p>
              <a:pPr marL="0" marR="0" lvl="0" indent="0" defTabSz="914400" eaLnBrk="1" fontAlgn="auto" latinLnBrk="0" hangingPunct="1">
                <a:lnSpc>
                  <a:spcPct val="90000"/>
                </a:lnSpc>
                <a:spcBef>
                  <a:spcPts val="0"/>
                </a:spcBef>
                <a:spcAft>
                  <a:spcPts val="0"/>
                </a:spcAft>
                <a:buClr>
                  <a:srgbClr val="000000"/>
                </a:buClr>
                <a:buSzPct val="100000"/>
                <a:buFontTx/>
                <a:buNone/>
                <a:tabLst/>
                <a:defRPr/>
              </a:pPr>
              <a:r>
                <a:rPr kumimoji="0" lang="en-US" sz="1000" b="0" i="0" u="none" strike="noStrike" kern="0" cap="none" spc="0" normalizeH="0" baseline="0" noProof="0">
                  <a:ln>
                    <a:noFill/>
                  </a:ln>
                  <a:solidFill>
                    <a:sysClr val="windowText" lastClr="000000"/>
                  </a:solidFill>
                  <a:effectLst/>
                  <a:uLnTx/>
                  <a:uFillTx/>
                  <a:latin typeface="+mn-lt"/>
                  <a:cs typeface="+mn-cs"/>
                  <a:sym typeface="+mn-lt"/>
                </a:rPr>
                <a:t>Legend</a:t>
              </a:r>
            </a:p>
          </p:txBody>
        </p:sp>
      </p:grpSp>
      <p:sp>
        <p:nvSpPr>
          <p:cNvPr id="45" name="Formatted_text" hidden="1"/>
          <p:cNvSpPr txBox="1">
            <a:spLocks/>
          </p:cNvSpPr>
          <p:nvPr/>
        </p:nvSpPr>
        <p:spPr>
          <a:xfrm>
            <a:off x="738189" y="2158952"/>
            <a:ext cx="1980000" cy="1038233"/>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1500" b="1">
                <a:latin typeface="+mn-lt"/>
                <a:cs typeface="+mn-cs"/>
                <a:sym typeface="+mn-lt"/>
              </a:rPr>
              <a:t>15 Point Text: Level 0</a:t>
            </a:r>
            <a:endParaRPr lang="en-US" sz="1500" b="0">
              <a:latin typeface="+mn-lt"/>
              <a:cs typeface="+mn-cs"/>
              <a:sym typeface="+mn-lt"/>
            </a:endParaRPr>
          </a:p>
          <a:p>
            <a:pPr marL="164571" lvl="1" indent="-164571">
              <a:lnSpc>
                <a:spcPct val="90000"/>
              </a:lnSpc>
              <a:spcBef>
                <a:spcPts val="800"/>
              </a:spcBef>
              <a:buClr>
                <a:schemeClr val="tx1"/>
              </a:buClr>
              <a:buSzPct val="100000"/>
              <a:buFont typeface="Arial Narrow"/>
              <a:buChar char="&gt;"/>
            </a:pPr>
            <a:r>
              <a:rPr lang="en-US" sz="1500" b="0">
                <a:latin typeface="+mn-lt"/>
                <a:cs typeface="+mn-cs"/>
                <a:sym typeface="+mn-lt"/>
              </a:rPr>
              <a:t>Level 1</a:t>
            </a:r>
          </a:p>
          <a:p>
            <a:pPr marL="344571" lvl="2" indent="-167142">
              <a:lnSpc>
                <a:spcPct val="90000"/>
              </a:lnSpc>
              <a:spcBef>
                <a:spcPts val="400"/>
              </a:spcBef>
              <a:buClr>
                <a:schemeClr val="tx1"/>
              </a:buClr>
              <a:buSzPct val="100000"/>
              <a:buFont typeface="Arial Narrow"/>
              <a:buChar char="–"/>
            </a:pPr>
            <a:r>
              <a:rPr lang="en-US" sz="1500" b="0">
                <a:latin typeface="+mn-lt"/>
                <a:cs typeface="+mn-cs"/>
                <a:sym typeface="+mn-lt"/>
              </a:rPr>
              <a:t>Level 2</a:t>
            </a:r>
          </a:p>
          <a:p>
            <a:pPr marL="498857" lvl="3" indent="-144000">
              <a:lnSpc>
                <a:spcPct val="90000"/>
              </a:lnSpc>
              <a:spcBef>
                <a:spcPts val="200"/>
              </a:spcBef>
              <a:buClr>
                <a:schemeClr val="tx1"/>
              </a:buClr>
              <a:buSzPct val="100000"/>
              <a:buFont typeface="Arial Narrow"/>
              <a:buChar char="-"/>
            </a:pPr>
            <a:r>
              <a:rPr lang="en-US" sz="1500" b="0">
                <a:latin typeface="+mn-lt"/>
                <a:cs typeface="+mn-cs"/>
                <a:sym typeface="+mn-lt"/>
              </a:rPr>
              <a:t>Level 3</a:t>
            </a:r>
          </a:p>
        </p:txBody>
      </p:sp>
      <p:sp>
        <p:nvSpPr>
          <p:cNvPr id="51" name="Subtitle" hidden="1"/>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a:solidFill>
                  <a:schemeClr val="tx2"/>
                </a:solidFill>
                <a:latin typeface="+mn-lt"/>
                <a:cs typeface="+mn-cs"/>
                <a:sym typeface="+mn-lt"/>
              </a:rPr>
              <a:t>Subtitle</a:t>
            </a:r>
          </a:p>
        </p:txBody>
      </p:sp>
      <p:sp>
        <p:nvSpPr>
          <p:cNvPr id="3" name="Text Placeholder"/>
          <p:cNvSpPr>
            <a:spLocks noGrp="1"/>
          </p:cNvSpPr>
          <p:nvPr>
            <p:ph type="body" idx="1"/>
          </p:nvPr>
        </p:nvSpPr>
        <p:spPr>
          <a:xfrm>
            <a:off x="738000" y="1710000"/>
            <a:ext cx="8535988" cy="1432956"/>
          </a:xfrm>
          <a:prstGeom prst="rect">
            <a:avLst/>
          </a:prstGeom>
        </p:spPr>
        <p:txBody>
          <a:bodyPr vert="horz" lIns="0" tIns="0" rIns="0" bIns="0" rtlCol="0">
            <a:spAutoFit/>
          </a:bodyPr>
          <a:lstStyle/>
          <a:p>
            <a:pPr lvl="0"/>
            <a:r>
              <a:rPr lang="en-US"/>
              <a:t>Click to edit Master text styles – Level 0</a:t>
            </a:r>
          </a:p>
          <a:p>
            <a:pPr lvl="1"/>
            <a:r>
              <a:rPr lang="en-US"/>
              <a:t>Level 1</a:t>
            </a:r>
          </a:p>
          <a:p>
            <a:pPr lvl="2"/>
            <a:r>
              <a:rPr lang="en-US"/>
              <a:t>Level 2</a:t>
            </a:r>
          </a:p>
          <a:p>
            <a:pPr lvl="3"/>
            <a:r>
              <a:rPr lang="en-US"/>
              <a:t>Level 3</a:t>
            </a:r>
          </a:p>
        </p:txBody>
      </p:sp>
      <p:sp>
        <p:nvSpPr>
          <p:cNvPr id="2" name="Title Placeholder"/>
          <p:cNvSpPr>
            <a:spLocks noGrp="1"/>
          </p:cNvSpPr>
          <p:nvPr>
            <p:ph type="title"/>
          </p:nvPr>
        </p:nvSpPr>
        <p:spPr>
          <a:xfrm>
            <a:off x="738000" y="720000"/>
            <a:ext cx="8535988" cy="747897"/>
          </a:xfrm>
          <a:prstGeom prst="rect">
            <a:avLst/>
          </a:prstGeom>
        </p:spPr>
        <p:txBody>
          <a:bodyPr vert="horz" wrap="square" lIns="0" tIns="0" rIns="0" bIns="0" rtlCol="0" anchor="t" anchorCtr="0">
            <a:noAutofit/>
          </a:bodyPr>
          <a:lstStyle/>
          <a:p>
            <a:r>
              <a:rPr lang="en-US" noProof="0"/>
              <a:t>Click to edit Master title style</a:t>
            </a:r>
          </a:p>
        </p:txBody>
      </p:sp>
      <p:grpSp>
        <p:nvGrpSpPr>
          <p:cNvPr id="19" name="Drawing grid" hidden="1"/>
          <p:cNvGrpSpPr/>
          <p:nvPr/>
        </p:nvGrpSpPr>
        <p:grpSpPr>
          <a:xfrm>
            <a:off x="0" y="0"/>
            <a:ext cx="9906000" cy="6858000"/>
            <a:chOff x="0" y="0"/>
            <a:chExt cx="9906000" cy="6858000"/>
          </a:xfrm>
        </p:grpSpPr>
        <p:cxnSp>
          <p:nvCxnSpPr>
            <p:cNvPr id="66" name="!!!Do not delete!!!" hidden="1"/>
            <p:cNvCxnSpPr/>
            <p:nvPr userDrawn="1"/>
          </p:nvCxnSpPr>
          <p:spPr>
            <a:xfrm>
              <a:off x="0" y="309409"/>
              <a:ext cx="9269413"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0" name="!!!Do not delete!!!" hidden="1"/>
            <p:cNvCxnSpPr/>
            <p:nvPr/>
          </p:nvCxnSpPr>
          <p:spPr>
            <a:xfrm>
              <a:off x="738000" y="0"/>
              <a:ext cx="0" cy="685800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1" name="!!!Do not delete!!!" hidden="1"/>
            <p:cNvCxnSpPr/>
            <p:nvPr/>
          </p:nvCxnSpPr>
          <p:spPr>
            <a:xfrm>
              <a:off x="1083600" y="0"/>
              <a:ext cx="0" cy="496568"/>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6" name="!!!Do not delete!!!" hidden="1"/>
            <p:cNvCxnSpPr/>
            <p:nvPr/>
          </p:nvCxnSpPr>
          <p:spPr>
            <a:xfrm>
              <a:off x="9271000" y="0"/>
              <a:ext cx="0" cy="685800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47" name="!!!Do not delete!!!" hidden="1"/>
            <p:cNvCxnSpPr/>
            <p:nvPr/>
          </p:nvCxnSpPr>
          <p:spPr>
            <a:xfrm>
              <a:off x="0" y="222248"/>
              <a:ext cx="990600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59" name="!!!Do not delete!!!" hidden="1"/>
            <p:cNvCxnSpPr/>
            <p:nvPr/>
          </p:nvCxnSpPr>
          <p:spPr>
            <a:xfrm>
              <a:off x="0" y="666750"/>
              <a:ext cx="990600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0" name="!!!Do not delete!!!" hidden="1"/>
            <p:cNvCxnSpPr/>
            <p:nvPr/>
          </p:nvCxnSpPr>
          <p:spPr>
            <a:xfrm>
              <a:off x="0" y="6418800"/>
              <a:ext cx="990600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1" name="!!!Do not delete!!!" hidden="1"/>
            <p:cNvCxnSpPr/>
            <p:nvPr/>
          </p:nvCxnSpPr>
          <p:spPr>
            <a:xfrm>
              <a:off x="0" y="6708775"/>
              <a:ext cx="990600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2" name="!!!Do not delete!!!" hidden="1"/>
            <p:cNvCxnSpPr/>
            <p:nvPr/>
          </p:nvCxnSpPr>
          <p:spPr>
            <a:xfrm>
              <a:off x="0" y="1710000"/>
              <a:ext cx="9906000"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3" name="!!!Do not delete!!!" hidden="1"/>
            <p:cNvCxnSpPr/>
            <p:nvPr/>
          </p:nvCxnSpPr>
          <p:spPr>
            <a:xfrm>
              <a:off x="548711" y="2178000"/>
              <a:ext cx="8939211"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grpSp>
          <p:nvGrpSpPr>
            <p:cNvPr id="10" name="Group 9" hidden="1"/>
            <p:cNvGrpSpPr/>
            <p:nvPr userDrawn="1"/>
          </p:nvGrpSpPr>
          <p:grpSpPr>
            <a:xfrm>
              <a:off x="8495656" y="1"/>
              <a:ext cx="236220" cy="670560"/>
              <a:chOff x="8321029" y="0"/>
              <a:chExt cx="236220" cy="719149"/>
            </a:xfrm>
          </p:grpSpPr>
          <p:cxnSp>
            <p:nvCxnSpPr>
              <p:cNvPr id="68" name="!!!Do not delete!!!" hidden="1"/>
              <p:cNvCxnSpPr>
                <a:cxnSpLocks/>
              </p:cNvCxnSpPr>
              <p:nvPr userDrawn="1"/>
            </p:nvCxnSpPr>
            <p:spPr>
              <a:xfrm>
                <a:off x="8321029" y="0"/>
                <a:ext cx="0" cy="719149"/>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cxnSp>
            <p:nvCxnSpPr>
              <p:cNvPr id="69" name="!!!Do not delete!!!" hidden="1"/>
              <p:cNvCxnSpPr>
                <a:cxnSpLocks/>
              </p:cNvCxnSpPr>
              <p:nvPr userDrawn="1"/>
            </p:nvCxnSpPr>
            <p:spPr>
              <a:xfrm>
                <a:off x="8557249" y="0"/>
                <a:ext cx="0" cy="719149"/>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grpSp>
        <p:cxnSp>
          <p:nvCxnSpPr>
            <p:cNvPr id="67" name="!!!Do not delete!!!" hidden="1"/>
            <p:cNvCxnSpPr/>
            <p:nvPr userDrawn="1"/>
          </p:nvCxnSpPr>
          <p:spPr>
            <a:xfrm>
              <a:off x="0" y="574673"/>
              <a:ext cx="9269413" cy="0"/>
            </a:xfrm>
            <a:prstGeom prst="line">
              <a:avLst/>
            </a:prstGeom>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cxnSp>
        <p:sp>
          <p:nvSpPr>
            <p:cNvPr id="15" name="Rectangle 14" hidden="1"/>
            <p:cNvSpPr>
              <a:spLocks/>
            </p:cNvSpPr>
            <p:nvPr userDrawn="1"/>
          </p:nvSpPr>
          <p:spPr>
            <a:xfrm>
              <a:off x="736600" y="222248"/>
              <a:ext cx="274320" cy="274320"/>
            </a:xfrm>
            <a:prstGeom prst="rect">
              <a:avLst/>
            </a:prstGeom>
            <a:noFill/>
            <a:ln w="3175" cap="sq">
              <a:solidFill>
                <a:schemeClr val="accent2"/>
              </a:solidFill>
              <a:prstDash val="sysDot"/>
            </a:ln>
            <a:effectLst/>
          </p:spPr>
          <p:style>
            <a:lnRef idx="1">
              <a:schemeClr val="accent1"/>
            </a:lnRef>
            <a:fillRef idx="0">
              <a:schemeClr val="accent1"/>
            </a:fillRef>
            <a:effectRef idx="0">
              <a:schemeClr val="accent1"/>
            </a:effectRef>
            <a:fontRef idx="minor">
              <a:schemeClr val="tx1"/>
            </a:fontRef>
          </p:style>
          <p:txBody>
            <a:bodyPr lIns="72000" tIns="72000" rIns="72000" bIns="108000" rtlCol="0" anchor="t" anchorCtr="0">
              <a:noAutofit/>
            </a:bodyPr>
            <a:lstStyle/>
            <a:p>
              <a:pPr algn="l">
                <a:lnSpc>
                  <a:spcPct val="90000"/>
                </a:lnSpc>
                <a:spcBef>
                  <a:spcPts val="400"/>
                </a:spcBef>
              </a:pPr>
              <a:endParaRPr lang="en-US" sz="1500" b="0"/>
            </a:p>
          </p:txBody>
        </p:sp>
      </p:grpSp>
      <p:sp>
        <p:nvSpPr>
          <p:cNvPr id="33" name="rbStamp_Confidential" hidden="1">
            <a:extLst>
              <a:ext uri="{FF2B5EF4-FFF2-40B4-BE49-F238E27FC236}">
                <a16:creationId xmlns:a16="http://schemas.microsoft.com/office/drawing/2014/main" id="{B881ACB6-F60D-4B52-BD7C-A09DBD4F5EE1}"/>
              </a:ext>
            </a:extLst>
          </p:cNvPr>
          <p:cNvSpPr txBox="1"/>
          <p:nvPr userDrawn="1"/>
        </p:nvSpPr>
        <p:spPr>
          <a:xfrm rot="16200000">
            <a:off x="-3330000" y="3333600"/>
            <a:ext cx="6858000" cy="194400"/>
          </a:xfrm>
          <a:prstGeom prst="rect">
            <a:avLst/>
          </a:prstGeom>
          <a:solidFill>
            <a:schemeClr val="dk2"/>
          </a:solidFill>
          <a:ln w="9525">
            <a:noFill/>
          </a:ln>
        </p:spPr>
        <p:txBody>
          <a:bodyPr vert="horz" wrap="square" lIns="0" tIns="0" rIns="0" bIns="0" rtlCol="0" anchor="ctr">
            <a:noAutofit/>
          </a:bodyPr>
          <a:lstStyle/>
          <a:p>
            <a:pPr algn="ctr">
              <a:lnSpc>
                <a:spcPct val="90000"/>
              </a:lnSpc>
              <a:spcBef>
                <a:spcPts val="400"/>
              </a:spcBef>
              <a:buClr>
                <a:srgbClr val="000000"/>
              </a:buClr>
              <a:buSzPct val="100000"/>
            </a:pPr>
            <a:r>
              <a:rPr lang="en-GB" sz="1100" b="1" noProof="0">
                <a:solidFill>
                  <a:schemeClr val="lt1"/>
                </a:solidFill>
                <a:latin typeface="+mn-lt"/>
                <a:cs typeface="Arial Narrow" pitchFamily="34" charset="0"/>
              </a:rPr>
              <a:t>Confidential</a:t>
            </a:r>
          </a:p>
        </p:txBody>
      </p:sp>
      <p:sp>
        <p:nvSpPr>
          <p:cNvPr id="6" name="rbStamp_Workinprogress" hidden="1">
            <a:extLst>
              <a:ext uri="{FF2B5EF4-FFF2-40B4-BE49-F238E27FC236}">
                <a16:creationId xmlns:a16="http://schemas.microsoft.com/office/drawing/2014/main" id="{6B0DF331-0A25-46CE-B19A-1B3E25B8D090}"/>
              </a:ext>
            </a:extLst>
          </p:cNvPr>
          <p:cNvSpPr txBox="1"/>
          <p:nvPr userDrawn="1"/>
        </p:nvSpPr>
        <p:spPr>
          <a:xfrm rot="16200000">
            <a:off x="-3330000" y="3333600"/>
            <a:ext cx="6858000" cy="194400"/>
          </a:xfrm>
          <a:prstGeom prst="rect">
            <a:avLst/>
          </a:prstGeom>
          <a:solidFill>
            <a:schemeClr val="accent2"/>
          </a:solidFill>
          <a:ln w="9525">
            <a:noFill/>
          </a:ln>
        </p:spPr>
        <p:txBody>
          <a:bodyPr vert="horz" wrap="square" lIns="0" tIns="0" rIns="0" bIns="0" rtlCol="0" anchor="ctr">
            <a:noAutofit/>
          </a:bodyPr>
          <a:lstStyle/>
          <a:p>
            <a:pPr algn="ctr">
              <a:lnSpc>
                <a:spcPct val="90000"/>
              </a:lnSpc>
              <a:spcBef>
                <a:spcPts val="400"/>
              </a:spcBef>
              <a:buClr>
                <a:srgbClr val="000000"/>
              </a:buClr>
              <a:buSzPct val="100000"/>
            </a:pPr>
            <a:r>
              <a:rPr lang="ro-RO" sz="1200" b="1" noProof="0" err="1">
                <a:solidFill>
                  <a:srgbClr val="C00000"/>
                </a:solidFill>
                <a:latin typeface="+mn-lt"/>
                <a:cs typeface="Arial Narrow" pitchFamily="34" charset="0"/>
              </a:rPr>
              <a:t>Work</a:t>
            </a:r>
            <a:r>
              <a:rPr lang="ro-RO" sz="1200" b="1" noProof="0">
                <a:solidFill>
                  <a:srgbClr val="C00000"/>
                </a:solidFill>
                <a:latin typeface="+mn-lt"/>
                <a:cs typeface="Arial Narrow" pitchFamily="34" charset="0"/>
              </a:rPr>
              <a:t> in </a:t>
            </a:r>
            <a:r>
              <a:rPr lang="ro-RO" sz="1200" b="1" noProof="0" err="1">
                <a:solidFill>
                  <a:srgbClr val="C00000"/>
                </a:solidFill>
                <a:latin typeface="+mn-lt"/>
                <a:cs typeface="Arial Narrow" pitchFamily="34" charset="0"/>
              </a:rPr>
              <a:t>progress</a:t>
            </a:r>
            <a:endParaRPr lang="ro-RO" sz="1200" b="1" noProof="0">
              <a:solidFill>
                <a:srgbClr val="C00000"/>
              </a:solidFill>
              <a:latin typeface="+mn-lt"/>
              <a:cs typeface="Arial Narrow" pitchFamily="34" charset="0"/>
            </a:endParaRPr>
          </a:p>
        </p:txBody>
      </p:sp>
      <p:sp>
        <p:nvSpPr>
          <p:cNvPr id="7" name="rbStamp_Draft" hidden="1">
            <a:extLst>
              <a:ext uri="{FF2B5EF4-FFF2-40B4-BE49-F238E27FC236}">
                <a16:creationId xmlns:a16="http://schemas.microsoft.com/office/drawing/2014/main" id="{256244F5-B593-4C48-80B3-EF3570869E46}"/>
              </a:ext>
            </a:extLst>
          </p:cNvPr>
          <p:cNvSpPr txBox="1"/>
          <p:nvPr userDrawn="1"/>
        </p:nvSpPr>
        <p:spPr>
          <a:xfrm rot="16200000">
            <a:off x="-3330000" y="3333600"/>
            <a:ext cx="6858000" cy="194400"/>
          </a:xfrm>
          <a:prstGeom prst="rect">
            <a:avLst/>
          </a:prstGeom>
          <a:solidFill>
            <a:schemeClr val="accent2"/>
          </a:solidFill>
          <a:ln w="9525">
            <a:noFill/>
          </a:ln>
        </p:spPr>
        <p:txBody>
          <a:bodyPr vert="horz" wrap="square" lIns="0" tIns="0" rIns="0" bIns="0" rtlCol="0" anchor="ctr">
            <a:noAutofit/>
          </a:bodyPr>
          <a:lstStyle/>
          <a:p>
            <a:pPr algn="ctr">
              <a:lnSpc>
                <a:spcPct val="90000"/>
              </a:lnSpc>
              <a:spcBef>
                <a:spcPts val="400"/>
              </a:spcBef>
              <a:buClr>
                <a:srgbClr val="000000"/>
              </a:buClr>
              <a:buSzPct val="100000"/>
            </a:pPr>
            <a:r>
              <a:rPr lang="en-US" sz="1100" b="1" noProof="0">
                <a:solidFill>
                  <a:schemeClr val="dk1"/>
                </a:solidFill>
                <a:latin typeface="+mn-lt"/>
                <a:cs typeface="Arial Narrow" pitchFamily="34" charset="0"/>
              </a:rPr>
              <a:t>Draft</a:t>
            </a:r>
          </a:p>
        </p:txBody>
      </p:sp>
    </p:spTree>
    <p:extLst>
      <p:ext uri="{BB962C8B-B14F-4D97-AF65-F5344CB8AC3E}">
        <p14:creationId xmlns:p14="http://schemas.microsoft.com/office/powerpoint/2010/main" val="2229225058"/>
      </p:ext>
    </p:extLst>
  </p:cSld>
  <p:clrMap bg1="lt1" tx1="dk1" bg2="lt2" tx2="dk2" accent1="accent1" accent2="accent2" accent3="accent3" accent4="accent4" accent5="accent5" accent6="accent6" hlink="hlink" folHlink="folHlink"/>
  <p:sldLayoutIdLst>
    <p:sldLayoutId id="2147484767" r:id="rId1"/>
    <p:sldLayoutId id="2147484768" r:id="rId2"/>
    <p:sldLayoutId id="2147484769" r:id="rId3"/>
    <p:sldLayoutId id="2147484770" r:id="rId4"/>
    <p:sldLayoutId id="2147484771" r:id="rId5"/>
    <p:sldLayoutId id="2147484773" r:id="rId6"/>
    <p:sldLayoutId id="2147484774" r:id="rId7"/>
  </p:sldLayoutIdLst>
  <p:hf sldNum="0" hdr="0" ftr="0" dt="0"/>
  <p:txStyles>
    <p:titleStyle>
      <a:lvl1pPr algn="l" defTabSz="914400" rtl="0" eaLnBrk="1" latinLnBrk="0" hangingPunct="1">
        <a:lnSpc>
          <a:spcPct val="90000"/>
        </a:lnSpc>
        <a:spcBef>
          <a:spcPct val="0"/>
        </a:spcBef>
        <a:buNone/>
        <a:defRPr lang="en-US" sz="2700" b="0" kern="1200" baseline="0" dirty="0">
          <a:solidFill>
            <a:schemeClr val="tx1"/>
          </a:solidFill>
          <a:latin typeface="+mj-lt"/>
          <a:ea typeface="+mj-ea"/>
          <a:cs typeface="+mj-cs"/>
          <a:sym typeface="+mn-lt"/>
        </a:defRPr>
      </a:lvl1pPr>
    </p:titleStyle>
    <p:bodyStyle>
      <a:lvl1pPr marL="0" indent="0" algn="l" defTabSz="914400" rtl="0" eaLnBrk="1" latinLnBrk="0" hangingPunct="1">
        <a:lnSpc>
          <a:spcPct val="90000"/>
        </a:lnSpc>
        <a:spcBef>
          <a:spcPts val="0"/>
        </a:spcBef>
        <a:buFont typeface="Arial Narrow" pitchFamily="34" charset="0"/>
        <a:buNone/>
        <a:defRPr lang="en-US" sz="2100" b="0" i="0" kern="1200" baseline="0" dirty="0" smtClean="0">
          <a:solidFill>
            <a:schemeClr val="tx1"/>
          </a:solidFill>
          <a:latin typeface="+mn-lt"/>
          <a:ea typeface="+mn-ea"/>
          <a:cs typeface="+mn-cs"/>
          <a:sym typeface="+mn-lt"/>
        </a:defRPr>
      </a:lvl1pPr>
      <a:lvl2pPr marL="230400" indent="-230400" algn="l" defTabSz="914400" rtl="0" eaLnBrk="1" latinLnBrk="0" hangingPunct="1">
        <a:lnSpc>
          <a:spcPct val="90000"/>
        </a:lnSpc>
        <a:spcBef>
          <a:spcPts val="1200"/>
        </a:spcBef>
        <a:buFont typeface="Arial Narrow" pitchFamily="34" charset="0"/>
        <a:buChar char="&gt;"/>
        <a:defRPr lang="en-US" sz="2100" b="0" kern="1200" dirty="0" smtClean="0">
          <a:solidFill>
            <a:schemeClr val="tx1"/>
          </a:solidFill>
          <a:latin typeface="+mn-lt"/>
          <a:ea typeface="+mn-ea"/>
          <a:cs typeface="+mn-cs"/>
          <a:sym typeface="+mn-lt"/>
        </a:defRPr>
      </a:lvl2pPr>
      <a:lvl3pPr marL="482400" indent="-234000" algn="l" defTabSz="914400" rtl="0" eaLnBrk="1" latinLnBrk="0" hangingPunct="1">
        <a:lnSpc>
          <a:spcPct val="90000"/>
        </a:lnSpc>
        <a:spcBef>
          <a:spcPts val="400"/>
        </a:spcBef>
        <a:buFont typeface="Arial Narrow" pitchFamily="34" charset="0"/>
        <a:buChar char="–"/>
        <a:defRPr lang="en-US" sz="2100" b="0" kern="1200" dirty="0" smtClean="0">
          <a:solidFill>
            <a:schemeClr val="tx1"/>
          </a:solidFill>
          <a:latin typeface="+mn-lt"/>
          <a:ea typeface="+mn-ea"/>
          <a:cs typeface="+mn-cs"/>
          <a:sym typeface="+mn-lt"/>
        </a:defRPr>
      </a:lvl3pPr>
      <a:lvl4pPr marL="698400" indent="-201600" algn="l" defTabSz="914400" rtl="0" eaLnBrk="1" latinLnBrk="0" hangingPunct="1">
        <a:lnSpc>
          <a:spcPct val="90000"/>
        </a:lnSpc>
        <a:spcBef>
          <a:spcPts val="200"/>
        </a:spcBef>
        <a:buFont typeface="Arial Narrow" pitchFamily="34" charset="0"/>
        <a:buChar char="-"/>
        <a:defRPr lang="en-US" sz="2100" b="0" kern="1200" dirty="0">
          <a:solidFill>
            <a:schemeClr val="tx1"/>
          </a:solidFill>
          <a:latin typeface="+mn-lt"/>
          <a:ea typeface="+mn-ea"/>
          <a:cs typeface="+mn-cs"/>
          <a:sym typeface="+mn-lt"/>
        </a:defRPr>
      </a:lvl4pPr>
      <a:lvl5pPr marL="698400" indent="0" algn="l" defTabSz="914400" rtl="0" eaLnBrk="1" latinLnBrk="0" hangingPunct="1">
        <a:lnSpc>
          <a:spcPct val="93000"/>
        </a:lnSpc>
        <a:spcBef>
          <a:spcPts val="0"/>
        </a:spcBef>
        <a:buFont typeface="Arial Narrow" pitchFamily="34" charset="0"/>
        <a:buNone/>
        <a:defRPr sz="17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Narrow"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image" Target="../media/image5.jpeg"/><Relationship Id="rId5" Type="http://schemas.openxmlformats.org/officeDocument/2006/relationships/image" Target="../media/image2.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vmlDrawing" Target="../drawings/vmlDrawing15.vml"/><Relationship Id="rId6" Type="http://schemas.openxmlformats.org/officeDocument/2006/relationships/image" Target="../media/image11.png"/><Relationship Id="rId5" Type="http://schemas.openxmlformats.org/officeDocument/2006/relationships/image" Target="../media/image3.emf"/><Relationship Id="rId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36.xml"/><Relationship Id="rId1" Type="http://schemas.openxmlformats.org/officeDocument/2006/relationships/vmlDrawing" Target="../drawings/vmlDrawing16.vml"/><Relationship Id="rId6" Type="http://schemas.openxmlformats.org/officeDocument/2006/relationships/image" Target="../media/image12.png"/><Relationship Id="rId5" Type="http://schemas.openxmlformats.org/officeDocument/2006/relationships/image" Target="../media/image3.emf"/><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7.xml"/><Relationship Id="rId1" Type="http://schemas.openxmlformats.org/officeDocument/2006/relationships/vmlDrawing" Target="../drawings/vmlDrawing17.vml"/><Relationship Id="rId6" Type="http://schemas.openxmlformats.org/officeDocument/2006/relationships/image" Target="../media/image5.jpeg"/><Relationship Id="rId5" Type="http://schemas.openxmlformats.org/officeDocument/2006/relationships/image" Target="../media/image2.e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vmlDrawing" Target="../drawings/vmlDrawing18.vml"/><Relationship Id="rId6" Type="http://schemas.openxmlformats.org/officeDocument/2006/relationships/image" Target="../media/image15.png"/><Relationship Id="rId5" Type="http://schemas.openxmlformats.org/officeDocument/2006/relationships/image" Target="../media/image3.e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vmlDrawing" Target="../drawings/vmlDrawing19.vml"/><Relationship Id="rId6" Type="http://schemas.openxmlformats.org/officeDocument/2006/relationships/image" Target="../media/image16.png"/><Relationship Id="rId5" Type="http://schemas.openxmlformats.org/officeDocument/2006/relationships/image" Target="../media/image3.emf"/><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png"/><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3.emf"/><Relationship Id="rId5" Type="http://schemas.openxmlformats.org/officeDocument/2006/relationships/oleObject" Target="../embeddings/oleObject21.bin"/><Relationship Id="rId4"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image" Target="../media/image18.png"/><Relationship Id="rId5" Type="http://schemas.openxmlformats.org/officeDocument/2006/relationships/image" Target="../media/image3.e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vmlDrawing" Target="../drawings/vmlDrawing22.vml"/><Relationship Id="rId6" Type="http://schemas.openxmlformats.org/officeDocument/2006/relationships/image" Target="../media/image19.png"/><Relationship Id="rId5" Type="http://schemas.openxmlformats.org/officeDocument/2006/relationships/image" Target="../media/image3.emf"/><Relationship Id="rId4"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25.xml"/><Relationship Id="rId7" Type="http://schemas.openxmlformats.org/officeDocument/2006/relationships/image" Target="../media/image3.emf"/><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notesSlide" Target="../notesSlides/notesSlide1.xml"/><Relationship Id="rId10" Type="http://schemas.openxmlformats.org/officeDocument/2006/relationships/image" Target="../media/image8.jpeg"/><Relationship Id="rId4" Type="http://schemas.openxmlformats.org/officeDocument/2006/relationships/slideLayout" Target="../slideLayouts/slideLayout1.xml"/><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6.xml"/><Relationship Id="rId1" Type="http://schemas.openxmlformats.org/officeDocument/2006/relationships/vmlDrawing" Target="../drawings/vmlDrawing8.vml"/><Relationship Id="rId6" Type="http://schemas.openxmlformats.org/officeDocument/2006/relationships/image" Target="../media/image5.jpeg"/><Relationship Id="rId5" Type="http://schemas.openxmlformats.org/officeDocument/2006/relationships/image" Target="../media/image2.emf"/><Relationship Id="rId4"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emf"/><Relationship Id="rId2" Type="http://schemas.openxmlformats.org/officeDocument/2006/relationships/tags" Target="../tags/tag27.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3.emf"/><Relationship Id="rId2" Type="http://schemas.openxmlformats.org/officeDocument/2006/relationships/tags" Target="../tags/tag29.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11.vml"/><Relationship Id="rId6" Type="http://schemas.openxmlformats.org/officeDocument/2006/relationships/image" Target="../media/image9.png"/><Relationship Id="rId5" Type="http://schemas.openxmlformats.org/officeDocument/2006/relationships/image" Target="../media/image3.emf"/><Relationship Id="rId4"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2.xml"/><Relationship Id="rId1" Type="http://schemas.openxmlformats.org/officeDocument/2006/relationships/vmlDrawing" Target="../drawings/vmlDrawing12.vml"/><Relationship Id="rId6" Type="http://schemas.openxmlformats.org/officeDocument/2006/relationships/image" Target="../media/image5.jpeg"/><Relationship Id="rId5" Type="http://schemas.openxmlformats.org/officeDocument/2006/relationships/image" Target="../media/image2.emf"/><Relationship Id="rId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3.emf"/><Relationship Id="rId4"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vmlDrawing" Target="../drawings/vmlDrawing14.vml"/><Relationship Id="rId6" Type="http://schemas.openxmlformats.org/officeDocument/2006/relationships/image" Target="../media/image10.png"/><Relationship Id="rId5" Type="http://schemas.openxmlformats.org/officeDocument/2006/relationships/image" Target="../media/image3.e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8240660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862" name="think-cell Slide" r:id="rId4" imgW="216" imgH="216" progId="TCLayout.ActiveDocument.1">
                  <p:embed/>
                </p:oleObj>
              </mc:Choice>
              <mc:Fallback>
                <p:oleObj name="think-cell Slide" r:id="rId4" imgW="216" imgH="216"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4E81485-596B-4A3D-B097-CC1AA3582A8C}"/>
              </a:ext>
            </a:extLst>
          </p:cNvPr>
          <p:cNvSpPr/>
          <p:nvPr/>
        </p:nvSpPr>
        <p:spPr>
          <a:xfrm>
            <a:off x="1" y="0"/>
            <a:ext cx="9906000" cy="6858000"/>
          </a:xfrm>
          <a:prstGeom prst="rect">
            <a:avLst/>
          </a:prstGeom>
          <a:solidFill>
            <a:schemeClr val="bg1"/>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19" name="Text Placeholder 18">
            <a:extLst>
              <a:ext uri="{FF2B5EF4-FFF2-40B4-BE49-F238E27FC236}">
                <a16:creationId xmlns:a16="http://schemas.microsoft.com/office/drawing/2014/main" id="{CE780B3E-A0AF-45A7-81C1-B6101C4C2542}"/>
              </a:ext>
            </a:extLst>
          </p:cNvPr>
          <p:cNvSpPr>
            <a:spLocks noGrp="1"/>
          </p:cNvSpPr>
          <p:nvPr>
            <p:ph type="body" sz="quarter" idx="16"/>
          </p:nvPr>
        </p:nvSpPr>
        <p:spPr/>
        <p:txBody>
          <a:bodyPr/>
          <a:lstStyle/>
          <a:p>
            <a:r>
              <a:rPr lang="en-US" dirty="0"/>
              <a:t>2021 November</a:t>
            </a:r>
          </a:p>
        </p:txBody>
      </p:sp>
      <p:sp>
        <p:nvSpPr>
          <p:cNvPr id="2" name="Title 1"/>
          <p:cNvSpPr>
            <a:spLocks noGrp="1"/>
          </p:cNvSpPr>
          <p:nvPr>
            <p:ph type="title"/>
          </p:nvPr>
        </p:nvSpPr>
        <p:spPr>
          <a:xfrm>
            <a:off x="0" y="2844718"/>
            <a:ext cx="3611301" cy="1537344"/>
          </a:xfrm>
        </p:spPr>
        <p:txBody>
          <a:bodyPr vert="horz"/>
          <a:lstStyle/>
          <a:p>
            <a:r>
              <a:rPr lang="en-US" dirty="0"/>
              <a:t>Preliminary analysis on higher education</a:t>
            </a:r>
          </a:p>
        </p:txBody>
      </p:sp>
      <p:sp>
        <p:nvSpPr>
          <p:cNvPr id="13" name="Text Placeholder 12">
            <a:extLst>
              <a:ext uri="{FF2B5EF4-FFF2-40B4-BE49-F238E27FC236}">
                <a16:creationId xmlns:a16="http://schemas.microsoft.com/office/drawing/2014/main" id="{9FD23DA1-BC0C-43FC-8331-D72485DF7E56}"/>
              </a:ext>
            </a:extLst>
          </p:cNvPr>
          <p:cNvSpPr>
            <a:spLocks noGrp="1"/>
          </p:cNvSpPr>
          <p:nvPr>
            <p:ph type="body" sz="quarter" idx="18"/>
          </p:nvPr>
        </p:nvSpPr>
        <p:spPr/>
        <p:txBody>
          <a:bodyPr/>
          <a:lstStyle/>
          <a:p>
            <a:r>
              <a:rPr lang="en-US" dirty="0"/>
              <a:t>Term Project 2</a:t>
            </a:r>
          </a:p>
          <a:p>
            <a:r>
              <a:rPr lang="en-US" dirty="0"/>
              <a:t>Data Engineering 1</a:t>
            </a:r>
          </a:p>
        </p:txBody>
      </p:sp>
      <p:pic>
        <p:nvPicPr>
          <p:cNvPr id="27" name="Picture 26">
            <a:extLst>
              <a:ext uri="{FF2B5EF4-FFF2-40B4-BE49-F238E27FC236}">
                <a16:creationId xmlns:a16="http://schemas.microsoft.com/office/drawing/2014/main" id="{3BA281D7-E42D-4FDA-B0C0-EF6250807A4C}"/>
              </a:ext>
            </a:extLst>
          </p:cNvPr>
          <p:cNvPicPr>
            <a:picLocks noChangeArrowheads="1"/>
          </p:cNvPicPr>
          <p:nvPr/>
        </p:nvPicPr>
        <p:blipFill>
          <a:blip r:embed="rId6">
            <a:extLst>
              <a:ext uri="{28A0092B-C50C-407E-A947-70E740481C1C}">
                <a14:useLocalDpi xmlns:a14="http://schemas.microsoft.com/office/drawing/2010/main" val="0"/>
              </a:ext>
            </a:extLst>
          </a:blip>
          <a:srcRect l="11794" t="2204" r="24679" b="2204"/>
          <a:stretch>
            <a:fillRect/>
          </a:stretch>
        </p:blipFill>
        <p:spPr bwMode="auto">
          <a:xfrm>
            <a:off x="3688627" y="-326362"/>
            <a:ext cx="6762938" cy="6762938"/>
          </a:xfrm>
          <a:custGeom>
            <a:avLst/>
            <a:gdLst>
              <a:gd name="connsiteX0" fmla="*/ 3381469 w 6762938"/>
              <a:gd name="connsiteY0" fmla="*/ 0 h 6762938"/>
              <a:gd name="connsiteX1" fmla="*/ 6762938 w 6762938"/>
              <a:gd name="connsiteY1" fmla="*/ 3381469 h 6762938"/>
              <a:gd name="connsiteX2" fmla="*/ 3381469 w 6762938"/>
              <a:gd name="connsiteY2" fmla="*/ 6762938 h 6762938"/>
              <a:gd name="connsiteX3" fmla="*/ 0 w 6762938"/>
              <a:gd name="connsiteY3" fmla="*/ 3381469 h 6762938"/>
              <a:gd name="connsiteX4" fmla="*/ 3381469 w 6762938"/>
              <a:gd name="connsiteY4" fmla="*/ 0 h 676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938" h="6762938">
                <a:moveTo>
                  <a:pt x="3381469" y="0"/>
                </a:moveTo>
                <a:cubicBezTo>
                  <a:pt x="5249003" y="0"/>
                  <a:pt x="6762938" y="1513935"/>
                  <a:pt x="6762938" y="3381469"/>
                </a:cubicBezTo>
                <a:cubicBezTo>
                  <a:pt x="6762938" y="5249003"/>
                  <a:pt x="5249003" y="6762938"/>
                  <a:pt x="3381469" y="6762938"/>
                </a:cubicBezTo>
                <a:cubicBezTo>
                  <a:pt x="1513935" y="6762938"/>
                  <a:pt x="0" y="5249003"/>
                  <a:pt x="0" y="3381469"/>
                </a:cubicBezTo>
                <a:cubicBezTo>
                  <a:pt x="0" y="1513935"/>
                  <a:pt x="1513935" y="0"/>
                  <a:pt x="338146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531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2"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err="1">
                <a:solidFill>
                  <a:schemeClr val="tx2"/>
                </a:solidFill>
                <a:latin typeface="+mn-lt"/>
                <a:cs typeface="+mn-cs"/>
                <a:sym typeface="+mn-lt"/>
              </a:rPr>
              <a:t>Knime</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workflow</a:t>
            </a:r>
            <a:r>
              <a:rPr lang="hu-HU" sz="2100" b="0" dirty="0">
                <a:solidFill>
                  <a:schemeClr val="tx2"/>
                </a:solidFill>
                <a:latin typeface="+mn-lt"/>
                <a:cs typeface="+mn-cs"/>
                <a:sym typeface="+mn-lt"/>
              </a:rPr>
              <a:t> – </a:t>
            </a:r>
            <a:r>
              <a:rPr lang="hu-HU" sz="2100" b="0" dirty="0" err="1">
                <a:solidFill>
                  <a:schemeClr val="tx2"/>
                </a:solidFill>
                <a:latin typeface="+mn-lt"/>
                <a:cs typeface="+mn-cs"/>
                <a:sym typeface="+mn-lt"/>
              </a:rPr>
              <a:t>API</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hu-HU" dirty="0"/>
              <a:t>xxx</a:t>
            </a:r>
            <a:endParaRPr lang="en-US" dirty="0"/>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207749"/>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hu-HU" sz="1500" b="0" dirty="0" err="1">
                <a:latin typeface="+mj-lt"/>
                <a:sym typeface="+mn-lt"/>
              </a:rPr>
              <a:t>xxxx</a:t>
            </a:r>
            <a:endParaRPr lang="en-US" sz="1500" b="0" dirty="0">
              <a:latin typeface="+mj-lt"/>
              <a:sym typeface="+mn-lt"/>
            </a:endParaRP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sp>
        <p:nvSpPr>
          <p:cNvPr id="12" name="RbNavigator">
            <a:extLst>
              <a:ext uri="{FF2B5EF4-FFF2-40B4-BE49-F238E27FC236}">
                <a16:creationId xmlns:a16="http://schemas.microsoft.com/office/drawing/2014/main" id="{6026E40D-4AEA-49ED-924F-879277292E72}"/>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B</a:t>
            </a:r>
          </a:p>
        </p:txBody>
      </p:sp>
      <p:sp>
        <p:nvSpPr>
          <p:cNvPr id="13" name="RbSticker">
            <a:extLst>
              <a:ext uri="{FF2B5EF4-FFF2-40B4-BE49-F238E27FC236}">
                <a16:creationId xmlns:a16="http://schemas.microsoft.com/office/drawing/2014/main" id="{5F0673A0-3C07-47E6-ADE3-71B5136BBD07}"/>
              </a:ext>
            </a:extLst>
          </p:cNvPr>
          <p:cNvSpPr txBox="1"/>
          <p:nvPr/>
        </p:nvSpPr>
        <p:spPr>
          <a:xfrm>
            <a:off x="1081088" y="260349"/>
            <a:ext cx="2326021"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err="1">
                <a:solidFill>
                  <a:schemeClr val="accent3"/>
                </a:solidFill>
                <a:latin typeface="+mn-lt"/>
                <a:cs typeface="Arial Narrow" pitchFamily="34" charset="0"/>
              </a:rPr>
              <a:t>ETL</a:t>
            </a:r>
            <a:r>
              <a:rPr lang="en-US" dirty="0">
                <a:solidFill>
                  <a:schemeClr val="accent3"/>
                </a:solidFill>
                <a:latin typeface="+mn-lt"/>
                <a:cs typeface="Arial Narrow" pitchFamily="34" charset="0"/>
              </a:rPr>
              <a:t> workflow in MySQL and </a:t>
            </a:r>
            <a:r>
              <a:rPr lang="en-US" dirty="0" err="1">
                <a:solidFill>
                  <a:schemeClr val="accent3"/>
                </a:solidFill>
                <a:latin typeface="+mn-lt"/>
                <a:cs typeface="Arial Narrow" pitchFamily="34" charset="0"/>
              </a:rPr>
              <a:t>Knime</a:t>
            </a:r>
            <a:endParaRPr lang="en-US" dirty="0">
              <a:solidFill>
                <a:schemeClr val="accent3"/>
              </a:solidFill>
              <a:latin typeface="+mn-lt"/>
              <a:cs typeface="Arial Narrow" pitchFamily="34" charset="0"/>
            </a:endParaRPr>
          </a:p>
        </p:txBody>
      </p:sp>
      <p:pic>
        <p:nvPicPr>
          <p:cNvPr id="14" name="Picture 6" descr="Nincs elérhető leírás.">
            <a:extLst>
              <a:ext uri="{FF2B5EF4-FFF2-40B4-BE49-F238E27FC236}">
                <a16:creationId xmlns:a16="http://schemas.microsoft.com/office/drawing/2014/main" id="{52CFE02B-624B-4852-BCBF-4E1D417060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162" y="2285902"/>
            <a:ext cx="6122769" cy="256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60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73"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err="1">
                <a:solidFill>
                  <a:schemeClr val="tx2"/>
                </a:solidFill>
                <a:latin typeface="+mn-lt"/>
                <a:cs typeface="+mn-cs"/>
                <a:sym typeface="+mn-lt"/>
              </a:rPr>
              <a:t>Knime</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workflow</a:t>
            </a:r>
            <a:r>
              <a:rPr lang="hu-HU" sz="2100" b="0" dirty="0">
                <a:solidFill>
                  <a:schemeClr val="tx2"/>
                </a:solidFill>
                <a:latin typeface="+mn-lt"/>
                <a:cs typeface="+mn-cs"/>
                <a:sym typeface="+mn-lt"/>
              </a:rPr>
              <a:t> – </a:t>
            </a:r>
            <a:r>
              <a:rPr lang="hu-HU" sz="2100" b="0" dirty="0" err="1">
                <a:solidFill>
                  <a:schemeClr val="tx2"/>
                </a:solidFill>
                <a:latin typeface="+mn-lt"/>
                <a:cs typeface="+mn-cs"/>
                <a:sym typeface="+mn-lt"/>
              </a:rPr>
              <a:t>Visualisatios</a:t>
            </a:r>
            <a:r>
              <a:rPr lang="hu-HU" sz="2100" b="0" dirty="0">
                <a:solidFill>
                  <a:schemeClr val="tx2"/>
                </a:solidFill>
                <a:latin typeface="+mn-lt"/>
                <a:cs typeface="+mn-cs"/>
                <a:sym typeface="+mn-lt"/>
              </a:rPr>
              <a:t> &amp; </a:t>
            </a:r>
            <a:r>
              <a:rPr lang="hu-HU" sz="2100" b="0" dirty="0" err="1">
                <a:solidFill>
                  <a:schemeClr val="tx2"/>
                </a:solidFill>
                <a:latin typeface="+mn-lt"/>
                <a:cs typeface="+mn-cs"/>
                <a:sym typeface="+mn-lt"/>
              </a:rPr>
              <a:t>analysis</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hu-HU" dirty="0"/>
              <a:t>xxx</a:t>
            </a:r>
            <a:endParaRPr lang="en-US" dirty="0"/>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4895027" y="2252634"/>
            <a:ext cx="4378958" cy="720197"/>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sym typeface="+mn-lt"/>
              </a:rPr>
              <a:t>This workflow creates two visualizations; university ranking by the % of international students and by the % of female students. The row filter node only flows through the data points for higher education from the overall dataset.</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4535504" y="2038207"/>
            <a:ext cx="155575" cy="1608250"/>
            <a:chOff x="698500" y="623133"/>
            <a:chExt cx="155575" cy="1344534"/>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623133"/>
              <a:ext cx="0" cy="1344534"/>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sp>
        <p:nvSpPr>
          <p:cNvPr id="12" name="RbNavigator">
            <a:extLst>
              <a:ext uri="{FF2B5EF4-FFF2-40B4-BE49-F238E27FC236}">
                <a16:creationId xmlns:a16="http://schemas.microsoft.com/office/drawing/2014/main" id="{F7181DD2-DBA9-4367-9C85-A3CADA8DE307}"/>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B</a:t>
            </a:r>
          </a:p>
        </p:txBody>
      </p:sp>
      <p:sp>
        <p:nvSpPr>
          <p:cNvPr id="13" name="RbSticker">
            <a:extLst>
              <a:ext uri="{FF2B5EF4-FFF2-40B4-BE49-F238E27FC236}">
                <a16:creationId xmlns:a16="http://schemas.microsoft.com/office/drawing/2014/main" id="{8CD29364-8B59-42D3-AD3C-D0A8BEB37FDB}"/>
              </a:ext>
            </a:extLst>
          </p:cNvPr>
          <p:cNvSpPr txBox="1"/>
          <p:nvPr/>
        </p:nvSpPr>
        <p:spPr>
          <a:xfrm>
            <a:off x="1081088" y="260349"/>
            <a:ext cx="2326021"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err="1">
                <a:solidFill>
                  <a:schemeClr val="accent3"/>
                </a:solidFill>
                <a:latin typeface="+mn-lt"/>
                <a:cs typeface="Arial Narrow" pitchFamily="34" charset="0"/>
              </a:rPr>
              <a:t>ETL</a:t>
            </a:r>
            <a:r>
              <a:rPr lang="en-US" dirty="0">
                <a:solidFill>
                  <a:schemeClr val="accent3"/>
                </a:solidFill>
                <a:latin typeface="+mn-lt"/>
                <a:cs typeface="Arial Narrow" pitchFamily="34" charset="0"/>
              </a:rPr>
              <a:t> workflow in MySQL and </a:t>
            </a:r>
            <a:r>
              <a:rPr lang="en-US" dirty="0" err="1">
                <a:solidFill>
                  <a:schemeClr val="accent3"/>
                </a:solidFill>
                <a:latin typeface="+mn-lt"/>
                <a:cs typeface="Arial Narrow" pitchFamily="34" charset="0"/>
              </a:rPr>
              <a:t>Knime</a:t>
            </a:r>
            <a:endParaRPr lang="en-US" dirty="0">
              <a:solidFill>
                <a:schemeClr val="accent3"/>
              </a:solidFill>
              <a:latin typeface="+mn-lt"/>
              <a:cs typeface="Arial Narrow" pitchFamily="34" charset="0"/>
            </a:endParaRPr>
          </a:p>
        </p:txBody>
      </p:sp>
      <p:pic>
        <p:nvPicPr>
          <p:cNvPr id="96264" name="Picture 8" descr="Nincs elérhető leírás.">
            <a:extLst>
              <a:ext uri="{FF2B5EF4-FFF2-40B4-BE49-F238E27FC236}">
                <a16:creationId xmlns:a16="http://schemas.microsoft.com/office/drawing/2014/main" id="{19513E74-23B4-482D-8A6D-D9B7665BDF72}"/>
              </a:ext>
            </a:extLst>
          </p:cNvPr>
          <p:cNvPicPr>
            <a:picLocks noChangeArrowheads="1"/>
          </p:cNvPicPr>
          <p:nvPr/>
        </p:nvPicPr>
        <p:blipFill rotWithShape="1">
          <a:blip r:embed="rId6">
            <a:extLst>
              <a:ext uri="{28A0092B-C50C-407E-A947-70E740481C1C}">
                <a14:useLocalDpi xmlns:a14="http://schemas.microsoft.com/office/drawing/2010/main" val="0"/>
              </a:ext>
            </a:extLst>
          </a:blip>
          <a:srcRect t="7228" b="7228"/>
          <a:stretch/>
        </p:blipFill>
        <p:spPr bwMode="auto">
          <a:xfrm>
            <a:off x="707490" y="3807036"/>
            <a:ext cx="3583850" cy="1408762"/>
          </a:xfrm>
          <a:prstGeom prst="rect">
            <a:avLst/>
          </a:prstGeom>
          <a:noFill/>
          <a:extLst>
            <a:ext uri="{909E8E84-426E-40DD-AFC4-6F175D3DCCD1}">
              <a14:hiddenFill xmlns:a14="http://schemas.microsoft.com/office/drawing/2010/main">
                <a:solidFill>
                  <a:srgbClr val="FFFFFF"/>
                </a:solidFill>
              </a14:hiddenFill>
            </a:ext>
          </a:extLst>
        </p:spPr>
      </p:pic>
      <p:pic>
        <p:nvPicPr>
          <p:cNvPr id="96266" name="Picture 10" descr="Nincs elérhető leírás.">
            <a:extLst>
              <a:ext uri="{FF2B5EF4-FFF2-40B4-BE49-F238E27FC236}">
                <a16:creationId xmlns:a16="http://schemas.microsoft.com/office/drawing/2014/main" id="{1EAFBEF1-3179-4CE9-990E-1987B2F04D8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490" y="5226990"/>
            <a:ext cx="3583850" cy="140876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RightFollow218">
            <a:extLst>
              <a:ext uri="{FF2B5EF4-FFF2-40B4-BE49-F238E27FC236}">
                <a16:creationId xmlns:a16="http://schemas.microsoft.com/office/drawing/2014/main" id="{E531A8F1-9204-4211-9528-1D70A83C0D5B}"/>
              </a:ext>
            </a:extLst>
          </p:cNvPr>
          <p:cNvGrpSpPr/>
          <p:nvPr/>
        </p:nvGrpSpPr>
        <p:grpSpPr>
          <a:xfrm>
            <a:off x="4528113" y="3803466"/>
            <a:ext cx="155575" cy="1344534"/>
            <a:chOff x="698500" y="623133"/>
            <a:chExt cx="155575" cy="1344534"/>
          </a:xfrm>
        </p:grpSpPr>
        <p:cxnSp>
          <p:nvCxnSpPr>
            <p:cNvPr id="20" name="VLine16">
              <a:extLst>
                <a:ext uri="{FF2B5EF4-FFF2-40B4-BE49-F238E27FC236}">
                  <a16:creationId xmlns:a16="http://schemas.microsoft.com/office/drawing/2014/main" id="{9714882A-E7BD-40B7-A6A9-B20552AE4840}"/>
                </a:ext>
              </a:extLst>
            </p:cNvPr>
            <p:cNvCxnSpPr/>
            <p:nvPr/>
          </p:nvCxnSpPr>
          <p:spPr>
            <a:xfrm>
              <a:off x="756180" y="623133"/>
              <a:ext cx="0" cy="1344534"/>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21" name="IsoscelesTriangle17">
              <a:extLst>
                <a:ext uri="{FF2B5EF4-FFF2-40B4-BE49-F238E27FC236}">
                  <a16:creationId xmlns:a16="http://schemas.microsoft.com/office/drawing/2014/main" id="{8FFFF767-ED2F-4F51-AAAD-8BA5F173D149}"/>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grpSp>
        <p:nvGrpSpPr>
          <p:cNvPr id="22" name="RightFollow218">
            <a:extLst>
              <a:ext uri="{FF2B5EF4-FFF2-40B4-BE49-F238E27FC236}">
                <a16:creationId xmlns:a16="http://schemas.microsoft.com/office/drawing/2014/main" id="{AC4EDA0C-B605-4485-A14A-FFF9078AF62C}"/>
              </a:ext>
            </a:extLst>
          </p:cNvPr>
          <p:cNvGrpSpPr/>
          <p:nvPr/>
        </p:nvGrpSpPr>
        <p:grpSpPr>
          <a:xfrm>
            <a:off x="4528113" y="5220668"/>
            <a:ext cx="155575" cy="1344534"/>
            <a:chOff x="698500" y="623133"/>
            <a:chExt cx="155575" cy="1344534"/>
          </a:xfrm>
        </p:grpSpPr>
        <p:cxnSp>
          <p:nvCxnSpPr>
            <p:cNvPr id="23" name="VLine16">
              <a:extLst>
                <a:ext uri="{FF2B5EF4-FFF2-40B4-BE49-F238E27FC236}">
                  <a16:creationId xmlns:a16="http://schemas.microsoft.com/office/drawing/2014/main" id="{334ED700-0291-4A7F-9F10-AE01F39F2C5E}"/>
                </a:ext>
              </a:extLst>
            </p:cNvPr>
            <p:cNvCxnSpPr/>
            <p:nvPr/>
          </p:nvCxnSpPr>
          <p:spPr>
            <a:xfrm>
              <a:off x="756180" y="623133"/>
              <a:ext cx="0" cy="1344534"/>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24" name="IsoscelesTriangle17">
              <a:extLst>
                <a:ext uri="{FF2B5EF4-FFF2-40B4-BE49-F238E27FC236}">
                  <a16:creationId xmlns:a16="http://schemas.microsoft.com/office/drawing/2014/main" id="{86E48670-FFE2-432D-9AE9-BCF4893D00B6}"/>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sp>
        <p:nvSpPr>
          <p:cNvPr id="25" name="RBContent11">
            <a:extLst>
              <a:ext uri="{FF2B5EF4-FFF2-40B4-BE49-F238E27FC236}">
                <a16:creationId xmlns:a16="http://schemas.microsoft.com/office/drawing/2014/main" id="{756CF974-2E38-410E-873D-2CCF15F7E6C6}"/>
              </a:ext>
            </a:extLst>
          </p:cNvPr>
          <p:cNvSpPr txBox="1">
            <a:spLocks/>
          </p:cNvSpPr>
          <p:nvPr/>
        </p:nvSpPr>
        <p:spPr>
          <a:xfrm>
            <a:off x="4895028" y="3646457"/>
            <a:ext cx="4378958" cy="900246"/>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t>This workflow creates a Sunburst Chart to visualize the percentage of public or private expenditure by each country in the year 2011. This is an interactive chart to let the viewer have freedom in bisecting the public vs private spending in elementary vs higher education. </a:t>
            </a:r>
            <a:endParaRPr lang="en-US" sz="1500" b="0" dirty="0">
              <a:latin typeface="+mj-lt"/>
              <a:sym typeface="+mn-lt"/>
            </a:endParaRPr>
          </a:p>
        </p:txBody>
      </p:sp>
      <p:sp>
        <p:nvSpPr>
          <p:cNvPr id="26" name="RBContent11">
            <a:extLst>
              <a:ext uri="{FF2B5EF4-FFF2-40B4-BE49-F238E27FC236}">
                <a16:creationId xmlns:a16="http://schemas.microsoft.com/office/drawing/2014/main" id="{289619DD-142C-4935-BC0D-C9B84B87538C}"/>
              </a:ext>
            </a:extLst>
          </p:cNvPr>
          <p:cNvSpPr txBox="1">
            <a:spLocks/>
          </p:cNvSpPr>
          <p:nvPr/>
        </p:nvSpPr>
        <p:spPr>
          <a:xfrm>
            <a:off x="4895028" y="5116794"/>
            <a:ext cx="4378958" cy="207749"/>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hu-HU" sz="1500" b="0" dirty="0" err="1">
                <a:latin typeface="+mj-lt"/>
                <a:sym typeface="+mn-lt"/>
              </a:rPr>
              <a:t>xxxx</a:t>
            </a:r>
            <a:endParaRPr lang="en-US" sz="1500" b="0" dirty="0">
              <a:latin typeface="+mj-lt"/>
              <a:sym typeface="+mn-lt"/>
            </a:endParaRPr>
          </a:p>
        </p:txBody>
      </p:sp>
      <p:pic>
        <p:nvPicPr>
          <p:cNvPr id="3" name="Picture 2" descr="Timeline&#10;&#10;Description automatically generated">
            <a:extLst>
              <a:ext uri="{FF2B5EF4-FFF2-40B4-BE49-F238E27FC236}">
                <a16:creationId xmlns:a16="http://schemas.microsoft.com/office/drawing/2014/main" id="{012A010F-8390-4A16-9926-6A329AD631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7491" y="2021723"/>
            <a:ext cx="3583849" cy="1682639"/>
          </a:xfrm>
          <a:prstGeom prst="rect">
            <a:avLst/>
          </a:prstGeom>
        </p:spPr>
      </p:pic>
    </p:spTree>
    <p:extLst>
      <p:ext uri="{BB962C8B-B14F-4D97-AF65-F5344CB8AC3E}">
        <p14:creationId xmlns:p14="http://schemas.microsoft.com/office/powerpoint/2010/main" val="244605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7811718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976" name="think-cell Slide" r:id="rId4" imgW="216" imgH="216" progId="TCLayout.ActiveDocument.1">
                  <p:embed/>
                </p:oleObj>
              </mc:Choice>
              <mc:Fallback>
                <p:oleObj name="think-cell Slide" r:id="rId4" imgW="216" imgH="216"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4E81485-596B-4A3D-B097-CC1AA3582A8C}"/>
              </a:ext>
            </a:extLst>
          </p:cNvPr>
          <p:cNvSpPr/>
          <p:nvPr/>
        </p:nvSpPr>
        <p:spPr>
          <a:xfrm>
            <a:off x="1" y="0"/>
            <a:ext cx="9906000" cy="6858000"/>
          </a:xfrm>
          <a:prstGeom prst="rect">
            <a:avLst/>
          </a:prstGeom>
          <a:solidFill>
            <a:schemeClr val="bg1"/>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19" name="Text Placeholder 18">
            <a:extLst>
              <a:ext uri="{FF2B5EF4-FFF2-40B4-BE49-F238E27FC236}">
                <a16:creationId xmlns:a16="http://schemas.microsoft.com/office/drawing/2014/main" id="{CE780B3E-A0AF-45A7-81C1-B6101C4C2542}"/>
              </a:ext>
            </a:extLst>
          </p:cNvPr>
          <p:cNvSpPr>
            <a:spLocks noGrp="1"/>
          </p:cNvSpPr>
          <p:nvPr>
            <p:ph type="body" sz="quarter" idx="16"/>
          </p:nvPr>
        </p:nvSpPr>
        <p:spPr/>
        <p:txBody>
          <a:bodyPr/>
          <a:lstStyle/>
          <a:p>
            <a:r>
              <a:rPr lang="en-US" dirty="0"/>
              <a:t>2021 November</a:t>
            </a:r>
          </a:p>
        </p:txBody>
      </p:sp>
      <p:sp>
        <p:nvSpPr>
          <p:cNvPr id="2" name="Title 1"/>
          <p:cNvSpPr>
            <a:spLocks noGrp="1"/>
          </p:cNvSpPr>
          <p:nvPr>
            <p:ph type="title"/>
          </p:nvPr>
        </p:nvSpPr>
        <p:spPr>
          <a:xfrm>
            <a:off x="0" y="3357166"/>
            <a:ext cx="3611301" cy="1024896"/>
          </a:xfrm>
        </p:spPr>
        <p:txBody>
          <a:bodyPr vert="horz"/>
          <a:lstStyle/>
          <a:p>
            <a:r>
              <a:rPr lang="en-US" dirty="0"/>
              <a:t>Overview of key results</a:t>
            </a:r>
          </a:p>
        </p:txBody>
      </p:sp>
      <p:pic>
        <p:nvPicPr>
          <p:cNvPr id="27" name="Picture 26">
            <a:extLst>
              <a:ext uri="{FF2B5EF4-FFF2-40B4-BE49-F238E27FC236}">
                <a16:creationId xmlns:a16="http://schemas.microsoft.com/office/drawing/2014/main" id="{3BA281D7-E42D-4FDA-B0C0-EF6250807A4C}"/>
              </a:ext>
            </a:extLst>
          </p:cNvPr>
          <p:cNvPicPr>
            <a:picLocks noChangeArrowheads="1"/>
          </p:cNvPicPr>
          <p:nvPr/>
        </p:nvPicPr>
        <p:blipFill>
          <a:blip r:embed="rId6">
            <a:extLst>
              <a:ext uri="{28A0092B-C50C-407E-A947-70E740481C1C}">
                <a14:useLocalDpi xmlns:a14="http://schemas.microsoft.com/office/drawing/2010/main" val="0"/>
              </a:ext>
            </a:extLst>
          </a:blip>
          <a:srcRect l="11794" t="2204" r="24679" b="2204"/>
          <a:stretch>
            <a:fillRect/>
          </a:stretch>
        </p:blipFill>
        <p:spPr bwMode="auto">
          <a:xfrm>
            <a:off x="3688627" y="-326362"/>
            <a:ext cx="6762938" cy="6762938"/>
          </a:xfrm>
          <a:custGeom>
            <a:avLst/>
            <a:gdLst>
              <a:gd name="connsiteX0" fmla="*/ 3381469 w 6762938"/>
              <a:gd name="connsiteY0" fmla="*/ 0 h 6762938"/>
              <a:gd name="connsiteX1" fmla="*/ 6762938 w 6762938"/>
              <a:gd name="connsiteY1" fmla="*/ 3381469 h 6762938"/>
              <a:gd name="connsiteX2" fmla="*/ 3381469 w 6762938"/>
              <a:gd name="connsiteY2" fmla="*/ 6762938 h 6762938"/>
              <a:gd name="connsiteX3" fmla="*/ 0 w 6762938"/>
              <a:gd name="connsiteY3" fmla="*/ 3381469 h 6762938"/>
              <a:gd name="connsiteX4" fmla="*/ 3381469 w 6762938"/>
              <a:gd name="connsiteY4" fmla="*/ 0 h 676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938" h="6762938">
                <a:moveTo>
                  <a:pt x="3381469" y="0"/>
                </a:moveTo>
                <a:cubicBezTo>
                  <a:pt x="5249003" y="0"/>
                  <a:pt x="6762938" y="1513935"/>
                  <a:pt x="6762938" y="3381469"/>
                </a:cubicBezTo>
                <a:cubicBezTo>
                  <a:pt x="6762938" y="5249003"/>
                  <a:pt x="5249003" y="6762938"/>
                  <a:pt x="3381469" y="6762938"/>
                </a:cubicBezTo>
                <a:cubicBezTo>
                  <a:pt x="1513935" y="6762938"/>
                  <a:pt x="0" y="5249003"/>
                  <a:pt x="0" y="3381469"/>
                </a:cubicBezTo>
                <a:cubicBezTo>
                  <a:pt x="0" y="1513935"/>
                  <a:pt x="1513935" y="0"/>
                  <a:pt x="338146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extLst>
              <p:ext uri="{D42A27DB-BD31-4B8C-83A1-F6EECF244321}">
                <p14:modId xmlns:p14="http://schemas.microsoft.com/office/powerpoint/2010/main" val="1212353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91"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err="1">
                <a:solidFill>
                  <a:schemeClr val="tx2"/>
                </a:solidFill>
                <a:latin typeface="+mn-lt"/>
                <a:cs typeface="+mn-cs"/>
                <a:sym typeface="+mn-lt"/>
              </a:rPr>
              <a:t>Educational</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expenditure</a:t>
            </a:r>
            <a:r>
              <a:rPr lang="hu-HU" sz="2100" b="0" dirty="0">
                <a:solidFill>
                  <a:schemeClr val="tx2"/>
                </a:solidFill>
                <a:latin typeface="+mn-lt"/>
                <a:cs typeface="+mn-cs"/>
                <a:sym typeface="+mn-lt"/>
              </a:rPr>
              <a:t> per country, 2011 [% of GDP]</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hu-HU" dirty="0"/>
              <a:t>xxx</a:t>
            </a:r>
            <a:endParaRPr lang="en-US" dirty="0"/>
          </a:p>
        </p:txBody>
      </p:sp>
      <p:sp>
        <p:nvSpPr>
          <p:cNvPr id="8" name="RbNavigator">
            <a:extLst>
              <a:ext uri="{FF2B5EF4-FFF2-40B4-BE49-F238E27FC236}">
                <a16:creationId xmlns:a16="http://schemas.microsoft.com/office/drawing/2014/main" id="{69FAAF77-EFC4-4151-8136-81C642DFC164}"/>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hu-HU" dirty="0">
                <a:solidFill>
                  <a:schemeClr val="bg1"/>
                </a:solidFill>
                <a:latin typeface="+mn-lt"/>
                <a:cs typeface="Arial Narrow" pitchFamily="34" charset="0"/>
              </a:rPr>
              <a:t>C</a:t>
            </a:r>
            <a:endParaRPr kumimoji="1" lang="en-US" dirty="0">
              <a:solidFill>
                <a:schemeClr val="bg1"/>
              </a:solidFill>
              <a:latin typeface="+mn-lt"/>
              <a:cs typeface="Arial Narrow" pitchFamily="34" charset="0"/>
            </a:endParaRPr>
          </a:p>
        </p:txBody>
      </p:sp>
      <p:sp>
        <p:nvSpPr>
          <p:cNvPr id="9" name="RbSticker">
            <a:extLst>
              <a:ext uri="{FF2B5EF4-FFF2-40B4-BE49-F238E27FC236}">
                <a16:creationId xmlns:a16="http://schemas.microsoft.com/office/drawing/2014/main" id="{C144537D-896C-481A-A687-C87AE296BE9A}"/>
              </a:ext>
            </a:extLst>
          </p:cNvPr>
          <p:cNvSpPr txBox="1"/>
          <p:nvPr/>
        </p:nvSpPr>
        <p:spPr>
          <a:xfrm>
            <a:off x="1081088" y="260349"/>
            <a:ext cx="1519647"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hu-HU" dirty="0" err="1">
                <a:solidFill>
                  <a:schemeClr val="accent3"/>
                </a:solidFill>
                <a:latin typeface="+mn-lt"/>
                <a:cs typeface="Arial Narrow" pitchFamily="34" charset="0"/>
              </a:rPr>
              <a:t>Overview</a:t>
            </a:r>
            <a:r>
              <a:rPr lang="en-US" dirty="0">
                <a:solidFill>
                  <a:schemeClr val="accent3"/>
                </a:solidFill>
                <a:latin typeface="+mn-lt"/>
                <a:cs typeface="Arial Narrow" pitchFamily="34" charset="0"/>
              </a:rPr>
              <a:t> of key results</a:t>
            </a:r>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3574825"/>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t>The innermost circle shows all the countries. Starting from the countries that spent the most in a clockwise direction. </a:t>
            </a:r>
          </a:p>
          <a:p>
            <a:pPr marL="142628" lvl="1" indent="-142628">
              <a:lnSpc>
                <a:spcPct val="90000"/>
              </a:lnSpc>
              <a:spcBef>
                <a:spcPts val="400"/>
              </a:spcBef>
              <a:buSzPct val="100000"/>
              <a:buFont typeface="Arial Narrow" panose="020B0606020202030204" pitchFamily="34" charset="0"/>
              <a:buChar char="&gt;"/>
            </a:pPr>
            <a:r>
              <a:rPr lang="en-US" b="0" dirty="0"/>
              <a:t>Then we can select the type of institution and finally either public or private spending as a percentage of the country’s GDP. </a:t>
            </a:r>
          </a:p>
          <a:p>
            <a:pPr marL="142628" lvl="1" indent="-142628">
              <a:lnSpc>
                <a:spcPct val="90000"/>
              </a:lnSpc>
              <a:spcBef>
                <a:spcPts val="400"/>
              </a:spcBef>
              <a:buSzPct val="100000"/>
              <a:buFont typeface="Arial Narrow" panose="020B0606020202030204" pitchFamily="34" charset="0"/>
              <a:buChar char="&gt;"/>
            </a:pPr>
            <a:r>
              <a:rPr lang="en-US" b="0" dirty="0"/>
              <a:t>This is all done by hovering the mouse over each fragment and based on the hover, the results are displayed on the top left corner.</a:t>
            </a:r>
          </a:p>
          <a:p>
            <a:pPr marL="142628" lvl="1" indent="-142628">
              <a:lnSpc>
                <a:spcPct val="90000"/>
              </a:lnSpc>
              <a:spcBef>
                <a:spcPts val="400"/>
              </a:spcBef>
              <a:buSzPct val="100000"/>
              <a:buFont typeface="Arial Narrow" panose="020B0606020202030204" pitchFamily="34" charset="0"/>
              <a:buChar char="&gt;"/>
            </a:pPr>
            <a:r>
              <a:rPr lang="en-US" b="0" dirty="0"/>
              <a:t> For example, the following image shows the results for public spending in New Zealand for elementary schools and secondary schools. </a:t>
            </a:r>
            <a:endParaRPr lang="en-US" sz="1500" b="0" dirty="0">
              <a:latin typeface="+mj-lt"/>
              <a:sym typeface="+mn-lt"/>
            </a:endParaRP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pic>
        <p:nvPicPr>
          <p:cNvPr id="2" name="Picture 1">
            <a:extLst>
              <a:ext uri="{FF2B5EF4-FFF2-40B4-BE49-F238E27FC236}">
                <a16:creationId xmlns:a16="http://schemas.microsoft.com/office/drawing/2014/main" id="{BB0619D6-6271-4EE2-BF07-E3F6BDFDDF05}"/>
              </a:ext>
            </a:extLst>
          </p:cNvPr>
          <p:cNvPicPr>
            <a:picLocks noChangeAspect="1"/>
          </p:cNvPicPr>
          <p:nvPr/>
        </p:nvPicPr>
        <p:blipFill rotWithShape="1">
          <a:blip r:embed="rId6"/>
          <a:srcRect l="23872" t="7337" r="29530" b="2841"/>
          <a:stretch/>
        </p:blipFill>
        <p:spPr>
          <a:xfrm>
            <a:off x="1485457" y="2252634"/>
            <a:ext cx="4423777" cy="4219725"/>
          </a:xfrm>
          <a:prstGeom prst="rect">
            <a:avLst/>
          </a:prstGeom>
        </p:spPr>
      </p:pic>
      <p:pic>
        <p:nvPicPr>
          <p:cNvPr id="12" name="Picture 11">
            <a:extLst>
              <a:ext uri="{FF2B5EF4-FFF2-40B4-BE49-F238E27FC236}">
                <a16:creationId xmlns:a16="http://schemas.microsoft.com/office/drawing/2014/main" id="{BC58ACAF-7740-42A6-9E0C-C93BB0CB3160}"/>
              </a:ext>
            </a:extLst>
          </p:cNvPr>
          <p:cNvPicPr>
            <a:picLocks noChangeAspect="1"/>
          </p:cNvPicPr>
          <p:nvPr/>
        </p:nvPicPr>
        <p:blipFill rotWithShape="1">
          <a:blip r:embed="rId6"/>
          <a:srcRect l="90257" t="1087" r="21" b="-1087"/>
          <a:stretch/>
        </p:blipFill>
        <p:spPr>
          <a:xfrm>
            <a:off x="5829062" y="2227897"/>
            <a:ext cx="829030" cy="4219725"/>
          </a:xfrm>
          <a:prstGeom prst="rect">
            <a:avLst/>
          </a:prstGeom>
        </p:spPr>
      </p:pic>
      <p:sp>
        <p:nvSpPr>
          <p:cNvPr id="19" name="RbLeanShape Arrow Option 1 3">
            <a:extLst>
              <a:ext uri="{FF2B5EF4-FFF2-40B4-BE49-F238E27FC236}">
                <a16:creationId xmlns:a16="http://schemas.microsoft.com/office/drawing/2014/main" id="{E53E8473-2B0B-431A-BFF8-E345C28B3009}"/>
              </a:ext>
            </a:extLst>
          </p:cNvPr>
          <p:cNvSpPr/>
          <p:nvPr/>
        </p:nvSpPr>
        <p:spPr>
          <a:xfrm>
            <a:off x="2396224" y="2258573"/>
            <a:ext cx="909375" cy="311364"/>
          </a:xfrm>
          <a:custGeom>
            <a:avLst/>
            <a:gdLst>
              <a:gd name="connsiteX0" fmla="*/ 0 w 635000"/>
              <a:gd name="connsiteY0" fmla="*/ 0 h 476250"/>
              <a:gd name="connsiteX1" fmla="*/ 352839 w 635000"/>
              <a:gd name="connsiteY1" fmla="*/ 0 h 476250"/>
              <a:gd name="connsiteX2" fmla="*/ 635000 w 635000"/>
              <a:gd name="connsiteY2" fmla="*/ 238125 h 476250"/>
              <a:gd name="connsiteX3" fmla="*/ 352839 w 635000"/>
              <a:gd name="connsiteY3" fmla="*/ 476250 h 476250"/>
              <a:gd name="connsiteX4" fmla="*/ 0 w 635000"/>
              <a:gd name="connsiteY4" fmla="*/ 476250 h 476250"/>
              <a:gd name="connsiteX0" fmla="*/ 0 w 665581"/>
              <a:gd name="connsiteY0" fmla="*/ 0 h 476250"/>
              <a:gd name="connsiteX1" fmla="*/ 352839 w 665581"/>
              <a:gd name="connsiteY1" fmla="*/ 0 h 476250"/>
              <a:gd name="connsiteX2" fmla="*/ 665581 w 665581"/>
              <a:gd name="connsiteY2" fmla="*/ 238125 h 476250"/>
              <a:gd name="connsiteX3" fmla="*/ 352839 w 665581"/>
              <a:gd name="connsiteY3" fmla="*/ 476250 h 476250"/>
              <a:gd name="connsiteX4" fmla="*/ 0 w 665581"/>
              <a:gd name="connsiteY4" fmla="*/ 476250 h 476250"/>
              <a:gd name="connsiteX0" fmla="*/ 0 w 697635"/>
              <a:gd name="connsiteY0" fmla="*/ 0 h 476250"/>
              <a:gd name="connsiteX1" fmla="*/ 352839 w 697635"/>
              <a:gd name="connsiteY1" fmla="*/ 0 h 476250"/>
              <a:gd name="connsiteX2" fmla="*/ 697635 w 697635"/>
              <a:gd name="connsiteY2" fmla="*/ 238125 h 476250"/>
              <a:gd name="connsiteX3" fmla="*/ 352839 w 697635"/>
              <a:gd name="connsiteY3" fmla="*/ 476250 h 476250"/>
              <a:gd name="connsiteX4" fmla="*/ 0 w 697635"/>
              <a:gd name="connsiteY4" fmla="*/ 476250 h 476250"/>
              <a:gd name="connsiteX0" fmla="*/ 0 w 731233"/>
              <a:gd name="connsiteY0" fmla="*/ 0 h 476250"/>
              <a:gd name="connsiteX1" fmla="*/ 352839 w 731233"/>
              <a:gd name="connsiteY1" fmla="*/ 0 h 476250"/>
              <a:gd name="connsiteX2" fmla="*/ 731233 w 731233"/>
              <a:gd name="connsiteY2" fmla="*/ 238125 h 476250"/>
              <a:gd name="connsiteX3" fmla="*/ 352839 w 731233"/>
              <a:gd name="connsiteY3" fmla="*/ 476250 h 476250"/>
              <a:gd name="connsiteX4" fmla="*/ 0 w 731233"/>
              <a:gd name="connsiteY4" fmla="*/ 476250 h 476250"/>
              <a:gd name="connsiteX0" fmla="*/ 0 w 696017"/>
              <a:gd name="connsiteY0" fmla="*/ 0 h 476250"/>
              <a:gd name="connsiteX1" fmla="*/ 352839 w 696017"/>
              <a:gd name="connsiteY1" fmla="*/ 0 h 476250"/>
              <a:gd name="connsiteX2" fmla="*/ 696017 w 696017"/>
              <a:gd name="connsiteY2" fmla="*/ 238125 h 476250"/>
              <a:gd name="connsiteX3" fmla="*/ 352839 w 696017"/>
              <a:gd name="connsiteY3" fmla="*/ 476250 h 476250"/>
              <a:gd name="connsiteX4" fmla="*/ 0 w 696017"/>
              <a:gd name="connsiteY4" fmla="*/ 476250 h 476250"/>
              <a:gd name="connsiteX0" fmla="*/ 0 w 662497"/>
              <a:gd name="connsiteY0" fmla="*/ 0 h 476250"/>
              <a:gd name="connsiteX1" fmla="*/ 352839 w 662497"/>
              <a:gd name="connsiteY1" fmla="*/ 0 h 476250"/>
              <a:gd name="connsiteX2" fmla="*/ 662497 w 662497"/>
              <a:gd name="connsiteY2" fmla="*/ 238125 h 476250"/>
              <a:gd name="connsiteX3" fmla="*/ 352839 w 662497"/>
              <a:gd name="connsiteY3" fmla="*/ 476250 h 476250"/>
              <a:gd name="connsiteX4" fmla="*/ 0 w 662497"/>
              <a:gd name="connsiteY4" fmla="*/ 476250 h 476250"/>
              <a:gd name="connsiteX0" fmla="*/ 0 w 630592"/>
              <a:gd name="connsiteY0" fmla="*/ 0 h 476250"/>
              <a:gd name="connsiteX1" fmla="*/ 352839 w 630592"/>
              <a:gd name="connsiteY1" fmla="*/ 0 h 476250"/>
              <a:gd name="connsiteX2" fmla="*/ 630592 w 630592"/>
              <a:gd name="connsiteY2" fmla="*/ 238125 h 476250"/>
              <a:gd name="connsiteX3" fmla="*/ 352839 w 630592"/>
              <a:gd name="connsiteY3" fmla="*/ 476250 h 476250"/>
              <a:gd name="connsiteX4" fmla="*/ 0 w 630592"/>
              <a:gd name="connsiteY4" fmla="*/ 476250 h 476250"/>
              <a:gd name="connsiteX0" fmla="*/ 0 w 600223"/>
              <a:gd name="connsiteY0" fmla="*/ 0 h 476250"/>
              <a:gd name="connsiteX1" fmla="*/ 352839 w 600223"/>
              <a:gd name="connsiteY1" fmla="*/ 0 h 476250"/>
              <a:gd name="connsiteX2" fmla="*/ 600223 w 600223"/>
              <a:gd name="connsiteY2" fmla="*/ 238125 h 476250"/>
              <a:gd name="connsiteX3" fmla="*/ 352839 w 600223"/>
              <a:gd name="connsiteY3" fmla="*/ 476250 h 476250"/>
              <a:gd name="connsiteX4" fmla="*/ 0 w 600223"/>
              <a:gd name="connsiteY4" fmla="*/ 476250 h 476250"/>
              <a:gd name="connsiteX0" fmla="*/ 0 w 571317"/>
              <a:gd name="connsiteY0" fmla="*/ 0 h 476250"/>
              <a:gd name="connsiteX1" fmla="*/ 352839 w 571317"/>
              <a:gd name="connsiteY1" fmla="*/ 0 h 476250"/>
              <a:gd name="connsiteX2" fmla="*/ 571317 w 571317"/>
              <a:gd name="connsiteY2" fmla="*/ 238125 h 476250"/>
              <a:gd name="connsiteX3" fmla="*/ 352839 w 571317"/>
              <a:gd name="connsiteY3" fmla="*/ 476250 h 476250"/>
              <a:gd name="connsiteX4" fmla="*/ 0 w 571317"/>
              <a:gd name="connsiteY4" fmla="*/ 476250 h 476250"/>
              <a:gd name="connsiteX0" fmla="*/ 0 w 543803"/>
              <a:gd name="connsiteY0" fmla="*/ 0 h 476250"/>
              <a:gd name="connsiteX1" fmla="*/ 352839 w 543803"/>
              <a:gd name="connsiteY1" fmla="*/ 0 h 476250"/>
              <a:gd name="connsiteX2" fmla="*/ 543803 w 543803"/>
              <a:gd name="connsiteY2" fmla="*/ 238125 h 476250"/>
              <a:gd name="connsiteX3" fmla="*/ 352839 w 543803"/>
              <a:gd name="connsiteY3" fmla="*/ 476250 h 476250"/>
              <a:gd name="connsiteX4" fmla="*/ 0 w 543803"/>
              <a:gd name="connsiteY4" fmla="*/ 476250 h 476250"/>
              <a:gd name="connsiteX0" fmla="*/ 0 w 517614"/>
              <a:gd name="connsiteY0" fmla="*/ 0 h 476250"/>
              <a:gd name="connsiteX1" fmla="*/ 352839 w 517614"/>
              <a:gd name="connsiteY1" fmla="*/ 0 h 476250"/>
              <a:gd name="connsiteX2" fmla="*/ 517614 w 517614"/>
              <a:gd name="connsiteY2" fmla="*/ 238125 h 476250"/>
              <a:gd name="connsiteX3" fmla="*/ 352839 w 517614"/>
              <a:gd name="connsiteY3" fmla="*/ 476250 h 476250"/>
              <a:gd name="connsiteX4" fmla="*/ 0 w 517614"/>
              <a:gd name="connsiteY4" fmla="*/ 476250 h 476250"/>
              <a:gd name="connsiteX0" fmla="*/ 0 w 492686"/>
              <a:gd name="connsiteY0" fmla="*/ 0 h 476250"/>
              <a:gd name="connsiteX1" fmla="*/ 352839 w 492686"/>
              <a:gd name="connsiteY1" fmla="*/ 0 h 476250"/>
              <a:gd name="connsiteX2" fmla="*/ 492686 w 492686"/>
              <a:gd name="connsiteY2" fmla="*/ 238125 h 476250"/>
              <a:gd name="connsiteX3" fmla="*/ 352839 w 492686"/>
              <a:gd name="connsiteY3" fmla="*/ 476250 h 476250"/>
              <a:gd name="connsiteX4" fmla="*/ 0 w 492686"/>
              <a:gd name="connsiteY4" fmla="*/ 476250 h 476250"/>
              <a:gd name="connsiteX0" fmla="*/ 0 w 468959"/>
              <a:gd name="connsiteY0" fmla="*/ 0 h 476250"/>
              <a:gd name="connsiteX1" fmla="*/ 352839 w 468959"/>
              <a:gd name="connsiteY1" fmla="*/ 0 h 476250"/>
              <a:gd name="connsiteX2" fmla="*/ 468959 w 468959"/>
              <a:gd name="connsiteY2" fmla="*/ 238125 h 476250"/>
              <a:gd name="connsiteX3" fmla="*/ 352839 w 468959"/>
              <a:gd name="connsiteY3" fmla="*/ 476250 h 476250"/>
              <a:gd name="connsiteX4" fmla="*/ 0 w 468959"/>
              <a:gd name="connsiteY4" fmla="*/ 476250 h 476250"/>
              <a:gd name="connsiteX0" fmla="*/ 0 w 446374"/>
              <a:gd name="connsiteY0" fmla="*/ 0 h 476250"/>
              <a:gd name="connsiteX1" fmla="*/ 352839 w 446374"/>
              <a:gd name="connsiteY1" fmla="*/ 0 h 476250"/>
              <a:gd name="connsiteX2" fmla="*/ 446374 w 446374"/>
              <a:gd name="connsiteY2" fmla="*/ 238125 h 476250"/>
              <a:gd name="connsiteX3" fmla="*/ 352839 w 446374"/>
              <a:gd name="connsiteY3" fmla="*/ 476250 h 476250"/>
              <a:gd name="connsiteX4" fmla="*/ 0 w 446374"/>
              <a:gd name="connsiteY4" fmla="*/ 476250 h 476250"/>
              <a:gd name="connsiteX0" fmla="*/ 0 w 424877"/>
              <a:gd name="connsiteY0" fmla="*/ 0 h 476250"/>
              <a:gd name="connsiteX1" fmla="*/ 352839 w 424877"/>
              <a:gd name="connsiteY1" fmla="*/ 0 h 476250"/>
              <a:gd name="connsiteX2" fmla="*/ 424877 w 424877"/>
              <a:gd name="connsiteY2" fmla="*/ 238125 h 476250"/>
              <a:gd name="connsiteX3" fmla="*/ 352839 w 424877"/>
              <a:gd name="connsiteY3" fmla="*/ 476250 h 476250"/>
              <a:gd name="connsiteX4" fmla="*/ 0 w 424877"/>
              <a:gd name="connsiteY4" fmla="*/ 476250 h 476250"/>
              <a:gd name="connsiteX0" fmla="*/ 0 w 404415"/>
              <a:gd name="connsiteY0" fmla="*/ 0 h 476250"/>
              <a:gd name="connsiteX1" fmla="*/ 352839 w 404415"/>
              <a:gd name="connsiteY1" fmla="*/ 0 h 476250"/>
              <a:gd name="connsiteX2" fmla="*/ 404415 w 404415"/>
              <a:gd name="connsiteY2" fmla="*/ 238125 h 476250"/>
              <a:gd name="connsiteX3" fmla="*/ 352839 w 404415"/>
              <a:gd name="connsiteY3" fmla="*/ 476250 h 476250"/>
              <a:gd name="connsiteX4" fmla="*/ 0 w 40441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15" h="476250">
                <a:moveTo>
                  <a:pt x="0" y="0"/>
                </a:moveTo>
                <a:lnTo>
                  <a:pt x="352839" y="0"/>
                </a:lnTo>
                <a:lnTo>
                  <a:pt x="404415" y="238125"/>
                </a:lnTo>
                <a:lnTo>
                  <a:pt x="352839" y="476250"/>
                </a:lnTo>
                <a:lnTo>
                  <a:pt x="0" y="476250"/>
                </a:lnTo>
              </a:path>
            </a:pathLst>
          </a:custGeom>
          <a:solidFill>
            <a:srgbClr val="F7B6D2"/>
          </a:solidFill>
          <a:ln w="22225">
            <a:solidFill>
              <a:schemeClr val="bg1"/>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r>
              <a:rPr lang="ro-RO" sz="1100" dirty="0"/>
              <a:t>    Public</a:t>
            </a:r>
          </a:p>
        </p:txBody>
      </p:sp>
      <p:sp>
        <p:nvSpPr>
          <p:cNvPr id="15" name="RbLeanShape Arrow Option 1 3">
            <a:extLst>
              <a:ext uri="{FF2B5EF4-FFF2-40B4-BE49-F238E27FC236}">
                <a16:creationId xmlns:a16="http://schemas.microsoft.com/office/drawing/2014/main" id="{99A08A1F-5964-47B9-8B77-77EED502C3DC}"/>
              </a:ext>
            </a:extLst>
          </p:cNvPr>
          <p:cNvSpPr/>
          <p:nvPr/>
        </p:nvSpPr>
        <p:spPr>
          <a:xfrm>
            <a:off x="1575189" y="2258573"/>
            <a:ext cx="909375" cy="311364"/>
          </a:xfrm>
          <a:custGeom>
            <a:avLst/>
            <a:gdLst>
              <a:gd name="connsiteX0" fmla="*/ 0 w 635000"/>
              <a:gd name="connsiteY0" fmla="*/ 0 h 476250"/>
              <a:gd name="connsiteX1" fmla="*/ 352839 w 635000"/>
              <a:gd name="connsiteY1" fmla="*/ 0 h 476250"/>
              <a:gd name="connsiteX2" fmla="*/ 635000 w 635000"/>
              <a:gd name="connsiteY2" fmla="*/ 238125 h 476250"/>
              <a:gd name="connsiteX3" fmla="*/ 352839 w 635000"/>
              <a:gd name="connsiteY3" fmla="*/ 476250 h 476250"/>
              <a:gd name="connsiteX4" fmla="*/ 0 w 635000"/>
              <a:gd name="connsiteY4" fmla="*/ 476250 h 476250"/>
              <a:gd name="connsiteX0" fmla="*/ 0 w 665581"/>
              <a:gd name="connsiteY0" fmla="*/ 0 h 476250"/>
              <a:gd name="connsiteX1" fmla="*/ 352839 w 665581"/>
              <a:gd name="connsiteY1" fmla="*/ 0 h 476250"/>
              <a:gd name="connsiteX2" fmla="*/ 665581 w 665581"/>
              <a:gd name="connsiteY2" fmla="*/ 238125 h 476250"/>
              <a:gd name="connsiteX3" fmla="*/ 352839 w 665581"/>
              <a:gd name="connsiteY3" fmla="*/ 476250 h 476250"/>
              <a:gd name="connsiteX4" fmla="*/ 0 w 665581"/>
              <a:gd name="connsiteY4" fmla="*/ 476250 h 476250"/>
              <a:gd name="connsiteX0" fmla="*/ 0 w 697635"/>
              <a:gd name="connsiteY0" fmla="*/ 0 h 476250"/>
              <a:gd name="connsiteX1" fmla="*/ 352839 w 697635"/>
              <a:gd name="connsiteY1" fmla="*/ 0 h 476250"/>
              <a:gd name="connsiteX2" fmla="*/ 697635 w 697635"/>
              <a:gd name="connsiteY2" fmla="*/ 238125 h 476250"/>
              <a:gd name="connsiteX3" fmla="*/ 352839 w 697635"/>
              <a:gd name="connsiteY3" fmla="*/ 476250 h 476250"/>
              <a:gd name="connsiteX4" fmla="*/ 0 w 697635"/>
              <a:gd name="connsiteY4" fmla="*/ 476250 h 476250"/>
              <a:gd name="connsiteX0" fmla="*/ 0 w 731233"/>
              <a:gd name="connsiteY0" fmla="*/ 0 h 476250"/>
              <a:gd name="connsiteX1" fmla="*/ 352839 w 731233"/>
              <a:gd name="connsiteY1" fmla="*/ 0 h 476250"/>
              <a:gd name="connsiteX2" fmla="*/ 731233 w 731233"/>
              <a:gd name="connsiteY2" fmla="*/ 238125 h 476250"/>
              <a:gd name="connsiteX3" fmla="*/ 352839 w 731233"/>
              <a:gd name="connsiteY3" fmla="*/ 476250 h 476250"/>
              <a:gd name="connsiteX4" fmla="*/ 0 w 731233"/>
              <a:gd name="connsiteY4" fmla="*/ 476250 h 476250"/>
              <a:gd name="connsiteX0" fmla="*/ 0 w 696017"/>
              <a:gd name="connsiteY0" fmla="*/ 0 h 476250"/>
              <a:gd name="connsiteX1" fmla="*/ 352839 w 696017"/>
              <a:gd name="connsiteY1" fmla="*/ 0 h 476250"/>
              <a:gd name="connsiteX2" fmla="*/ 696017 w 696017"/>
              <a:gd name="connsiteY2" fmla="*/ 238125 h 476250"/>
              <a:gd name="connsiteX3" fmla="*/ 352839 w 696017"/>
              <a:gd name="connsiteY3" fmla="*/ 476250 h 476250"/>
              <a:gd name="connsiteX4" fmla="*/ 0 w 696017"/>
              <a:gd name="connsiteY4" fmla="*/ 476250 h 476250"/>
              <a:gd name="connsiteX0" fmla="*/ 0 w 662497"/>
              <a:gd name="connsiteY0" fmla="*/ 0 h 476250"/>
              <a:gd name="connsiteX1" fmla="*/ 352839 w 662497"/>
              <a:gd name="connsiteY1" fmla="*/ 0 h 476250"/>
              <a:gd name="connsiteX2" fmla="*/ 662497 w 662497"/>
              <a:gd name="connsiteY2" fmla="*/ 238125 h 476250"/>
              <a:gd name="connsiteX3" fmla="*/ 352839 w 662497"/>
              <a:gd name="connsiteY3" fmla="*/ 476250 h 476250"/>
              <a:gd name="connsiteX4" fmla="*/ 0 w 662497"/>
              <a:gd name="connsiteY4" fmla="*/ 476250 h 476250"/>
              <a:gd name="connsiteX0" fmla="*/ 0 w 630592"/>
              <a:gd name="connsiteY0" fmla="*/ 0 h 476250"/>
              <a:gd name="connsiteX1" fmla="*/ 352839 w 630592"/>
              <a:gd name="connsiteY1" fmla="*/ 0 h 476250"/>
              <a:gd name="connsiteX2" fmla="*/ 630592 w 630592"/>
              <a:gd name="connsiteY2" fmla="*/ 238125 h 476250"/>
              <a:gd name="connsiteX3" fmla="*/ 352839 w 630592"/>
              <a:gd name="connsiteY3" fmla="*/ 476250 h 476250"/>
              <a:gd name="connsiteX4" fmla="*/ 0 w 630592"/>
              <a:gd name="connsiteY4" fmla="*/ 476250 h 476250"/>
              <a:gd name="connsiteX0" fmla="*/ 0 w 600223"/>
              <a:gd name="connsiteY0" fmla="*/ 0 h 476250"/>
              <a:gd name="connsiteX1" fmla="*/ 352839 w 600223"/>
              <a:gd name="connsiteY1" fmla="*/ 0 h 476250"/>
              <a:gd name="connsiteX2" fmla="*/ 600223 w 600223"/>
              <a:gd name="connsiteY2" fmla="*/ 238125 h 476250"/>
              <a:gd name="connsiteX3" fmla="*/ 352839 w 600223"/>
              <a:gd name="connsiteY3" fmla="*/ 476250 h 476250"/>
              <a:gd name="connsiteX4" fmla="*/ 0 w 600223"/>
              <a:gd name="connsiteY4" fmla="*/ 476250 h 476250"/>
              <a:gd name="connsiteX0" fmla="*/ 0 w 571317"/>
              <a:gd name="connsiteY0" fmla="*/ 0 h 476250"/>
              <a:gd name="connsiteX1" fmla="*/ 352839 w 571317"/>
              <a:gd name="connsiteY1" fmla="*/ 0 h 476250"/>
              <a:gd name="connsiteX2" fmla="*/ 571317 w 571317"/>
              <a:gd name="connsiteY2" fmla="*/ 238125 h 476250"/>
              <a:gd name="connsiteX3" fmla="*/ 352839 w 571317"/>
              <a:gd name="connsiteY3" fmla="*/ 476250 h 476250"/>
              <a:gd name="connsiteX4" fmla="*/ 0 w 571317"/>
              <a:gd name="connsiteY4" fmla="*/ 476250 h 476250"/>
              <a:gd name="connsiteX0" fmla="*/ 0 w 543803"/>
              <a:gd name="connsiteY0" fmla="*/ 0 h 476250"/>
              <a:gd name="connsiteX1" fmla="*/ 352839 w 543803"/>
              <a:gd name="connsiteY1" fmla="*/ 0 h 476250"/>
              <a:gd name="connsiteX2" fmla="*/ 543803 w 543803"/>
              <a:gd name="connsiteY2" fmla="*/ 238125 h 476250"/>
              <a:gd name="connsiteX3" fmla="*/ 352839 w 543803"/>
              <a:gd name="connsiteY3" fmla="*/ 476250 h 476250"/>
              <a:gd name="connsiteX4" fmla="*/ 0 w 543803"/>
              <a:gd name="connsiteY4" fmla="*/ 476250 h 476250"/>
              <a:gd name="connsiteX0" fmla="*/ 0 w 517614"/>
              <a:gd name="connsiteY0" fmla="*/ 0 h 476250"/>
              <a:gd name="connsiteX1" fmla="*/ 352839 w 517614"/>
              <a:gd name="connsiteY1" fmla="*/ 0 h 476250"/>
              <a:gd name="connsiteX2" fmla="*/ 517614 w 517614"/>
              <a:gd name="connsiteY2" fmla="*/ 238125 h 476250"/>
              <a:gd name="connsiteX3" fmla="*/ 352839 w 517614"/>
              <a:gd name="connsiteY3" fmla="*/ 476250 h 476250"/>
              <a:gd name="connsiteX4" fmla="*/ 0 w 517614"/>
              <a:gd name="connsiteY4" fmla="*/ 476250 h 476250"/>
              <a:gd name="connsiteX0" fmla="*/ 0 w 492686"/>
              <a:gd name="connsiteY0" fmla="*/ 0 h 476250"/>
              <a:gd name="connsiteX1" fmla="*/ 352839 w 492686"/>
              <a:gd name="connsiteY1" fmla="*/ 0 h 476250"/>
              <a:gd name="connsiteX2" fmla="*/ 492686 w 492686"/>
              <a:gd name="connsiteY2" fmla="*/ 238125 h 476250"/>
              <a:gd name="connsiteX3" fmla="*/ 352839 w 492686"/>
              <a:gd name="connsiteY3" fmla="*/ 476250 h 476250"/>
              <a:gd name="connsiteX4" fmla="*/ 0 w 492686"/>
              <a:gd name="connsiteY4" fmla="*/ 476250 h 476250"/>
              <a:gd name="connsiteX0" fmla="*/ 0 w 468959"/>
              <a:gd name="connsiteY0" fmla="*/ 0 h 476250"/>
              <a:gd name="connsiteX1" fmla="*/ 352839 w 468959"/>
              <a:gd name="connsiteY1" fmla="*/ 0 h 476250"/>
              <a:gd name="connsiteX2" fmla="*/ 468959 w 468959"/>
              <a:gd name="connsiteY2" fmla="*/ 238125 h 476250"/>
              <a:gd name="connsiteX3" fmla="*/ 352839 w 468959"/>
              <a:gd name="connsiteY3" fmla="*/ 476250 h 476250"/>
              <a:gd name="connsiteX4" fmla="*/ 0 w 468959"/>
              <a:gd name="connsiteY4" fmla="*/ 476250 h 476250"/>
              <a:gd name="connsiteX0" fmla="*/ 0 w 446374"/>
              <a:gd name="connsiteY0" fmla="*/ 0 h 476250"/>
              <a:gd name="connsiteX1" fmla="*/ 352839 w 446374"/>
              <a:gd name="connsiteY1" fmla="*/ 0 h 476250"/>
              <a:gd name="connsiteX2" fmla="*/ 446374 w 446374"/>
              <a:gd name="connsiteY2" fmla="*/ 238125 h 476250"/>
              <a:gd name="connsiteX3" fmla="*/ 352839 w 446374"/>
              <a:gd name="connsiteY3" fmla="*/ 476250 h 476250"/>
              <a:gd name="connsiteX4" fmla="*/ 0 w 446374"/>
              <a:gd name="connsiteY4" fmla="*/ 476250 h 476250"/>
              <a:gd name="connsiteX0" fmla="*/ 0 w 424877"/>
              <a:gd name="connsiteY0" fmla="*/ 0 h 476250"/>
              <a:gd name="connsiteX1" fmla="*/ 352839 w 424877"/>
              <a:gd name="connsiteY1" fmla="*/ 0 h 476250"/>
              <a:gd name="connsiteX2" fmla="*/ 424877 w 424877"/>
              <a:gd name="connsiteY2" fmla="*/ 238125 h 476250"/>
              <a:gd name="connsiteX3" fmla="*/ 352839 w 424877"/>
              <a:gd name="connsiteY3" fmla="*/ 476250 h 476250"/>
              <a:gd name="connsiteX4" fmla="*/ 0 w 424877"/>
              <a:gd name="connsiteY4" fmla="*/ 476250 h 476250"/>
              <a:gd name="connsiteX0" fmla="*/ 0 w 404415"/>
              <a:gd name="connsiteY0" fmla="*/ 0 h 476250"/>
              <a:gd name="connsiteX1" fmla="*/ 352839 w 404415"/>
              <a:gd name="connsiteY1" fmla="*/ 0 h 476250"/>
              <a:gd name="connsiteX2" fmla="*/ 404415 w 404415"/>
              <a:gd name="connsiteY2" fmla="*/ 238125 h 476250"/>
              <a:gd name="connsiteX3" fmla="*/ 352839 w 404415"/>
              <a:gd name="connsiteY3" fmla="*/ 476250 h 476250"/>
              <a:gd name="connsiteX4" fmla="*/ 0 w 40441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15" h="476250">
                <a:moveTo>
                  <a:pt x="0" y="0"/>
                </a:moveTo>
                <a:lnTo>
                  <a:pt x="352839" y="0"/>
                </a:lnTo>
                <a:lnTo>
                  <a:pt x="404415" y="238125"/>
                </a:lnTo>
                <a:lnTo>
                  <a:pt x="352839" y="476250"/>
                </a:lnTo>
                <a:lnTo>
                  <a:pt x="0" y="476250"/>
                </a:lnTo>
              </a:path>
            </a:pathLst>
          </a:custGeom>
          <a:solidFill>
            <a:srgbClr val="8C564B"/>
          </a:solidFill>
          <a:ln w="22225">
            <a:solidFill>
              <a:schemeClr val="bg1"/>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r>
              <a:rPr lang="ro-RO" sz="1100" dirty="0">
                <a:solidFill>
                  <a:schemeClr val="bg1"/>
                </a:solidFill>
              </a:rPr>
              <a:t>    Elementary</a:t>
            </a:r>
          </a:p>
        </p:txBody>
      </p:sp>
      <p:sp>
        <p:nvSpPr>
          <p:cNvPr id="3" name="RbLeanShape Arrow Option 1 3">
            <a:extLst>
              <a:ext uri="{FF2B5EF4-FFF2-40B4-BE49-F238E27FC236}">
                <a16:creationId xmlns:a16="http://schemas.microsoft.com/office/drawing/2014/main" id="{1F9C6959-D3D5-45A9-B077-695D0ECC37DA}"/>
              </a:ext>
            </a:extLst>
          </p:cNvPr>
          <p:cNvSpPr/>
          <p:nvPr/>
        </p:nvSpPr>
        <p:spPr>
          <a:xfrm>
            <a:off x="736600" y="2258573"/>
            <a:ext cx="909375" cy="311364"/>
          </a:xfrm>
          <a:custGeom>
            <a:avLst/>
            <a:gdLst>
              <a:gd name="connsiteX0" fmla="*/ 0 w 635000"/>
              <a:gd name="connsiteY0" fmla="*/ 0 h 476250"/>
              <a:gd name="connsiteX1" fmla="*/ 352839 w 635000"/>
              <a:gd name="connsiteY1" fmla="*/ 0 h 476250"/>
              <a:gd name="connsiteX2" fmla="*/ 635000 w 635000"/>
              <a:gd name="connsiteY2" fmla="*/ 238125 h 476250"/>
              <a:gd name="connsiteX3" fmla="*/ 352839 w 635000"/>
              <a:gd name="connsiteY3" fmla="*/ 476250 h 476250"/>
              <a:gd name="connsiteX4" fmla="*/ 0 w 635000"/>
              <a:gd name="connsiteY4" fmla="*/ 476250 h 476250"/>
              <a:gd name="connsiteX0" fmla="*/ 0 w 665581"/>
              <a:gd name="connsiteY0" fmla="*/ 0 h 476250"/>
              <a:gd name="connsiteX1" fmla="*/ 352839 w 665581"/>
              <a:gd name="connsiteY1" fmla="*/ 0 h 476250"/>
              <a:gd name="connsiteX2" fmla="*/ 665581 w 665581"/>
              <a:gd name="connsiteY2" fmla="*/ 238125 h 476250"/>
              <a:gd name="connsiteX3" fmla="*/ 352839 w 665581"/>
              <a:gd name="connsiteY3" fmla="*/ 476250 h 476250"/>
              <a:gd name="connsiteX4" fmla="*/ 0 w 665581"/>
              <a:gd name="connsiteY4" fmla="*/ 476250 h 476250"/>
              <a:gd name="connsiteX0" fmla="*/ 0 w 697635"/>
              <a:gd name="connsiteY0" fmla="*/ 0 h 476250"/>
              <a:gd name="connsiteX1" fmla="*/ 352839 w 697635"/>
              <a:gd name="connsiteY1" fmla="*/ 0 h 476250"/>
              <a:gd name="connsiteX2" fmla="*/ 697635 w 697635"/>
              <a:gd name="connsiteY2" fmla="*/ 238125 h 476250"/>
              <a:gd name="connsiteX3" fmla="*/ 352839 w 697635"/>
              <a:gd name="connsiteY3" fmla="*/ 476250 h 476250"/>
              <a:gd name="connsiteX4" fmla="*/ 0 w 697635"/>
              <a:gd name="connsiteY4" fmla="*/ 476250 h 476250"/>
              <a:gd name="connsiteX0" fmla="*/ 0 w 731233"/>
              <a:gd name="connsiteY0" fmla="*/ 0 h 476250"/>
              <a:gd name="connsiteX1" fmla="*/ 352839 w 731233"/>
              <a:gd name="connsiteY1" fmla="*/ 0 h 476250"/>
              <a:gd name="connsiteX2" fmla="*/ 731233 w 731233"/>
              <a:gd name="connsiteY2" fmla="*/ 238125 h 476250"/>
              <a:gd name="connsiteX3" fmla="*/ 352839 w 731233"/>
              <a:gd name="connsiteY3" fmla="*/ 476250 h 476250"/>
              <a:gd name="connsiteX4" fmla="*/ 0 w 731233"/>
              <a:gd name="connsiteY4" fmla="*/ 476250 h 476250"/>
              <a:gd name="connsiteX0" fmla="*/ 0 w 696017"/>
              <a:gd name="connsiteY0" fmla="*/ 0 h 476250"/>
              <a:gd name="connsiteX1" fmla="*/ 352839 w 696017"/>
              <a:gd name="connsiteY1" fmla="*/ 0 h 476250"/>
              <a:gd name="connsiteX2" fmla="*/ 696017 w 696017"/>
              <a:gd name="connsiteY2" fmla="*/ 238125 h 476250"/>
              <a:gd name="connsiteX3" fmla="*/ 352839 w 696017"/>
              <a:gd name="connsiteY3" fmla="*/ 476250 h 476250"/>
              <a:gd name="connsiteX4" fmla="*/ 0 w 696017"/>
              <a:gd name="connsiteY4" fmla="*/ 476250 h 476250"/>
              <a:gd name="connsiteX0" fmla="*/ 0 w 662497"/>
              <a:gd name="connsiteY0" fmla="*/ 0 h 476250"/>
              <a:gd name="connsiteX1" fmla="*/ 352839 w 662497"/>
              <a:gd name="connsiteY1" fmla="*/ 0 h 476250"/>
              <a:gd name="connsiteX2" fmla="*/ 662497 w 662497"/>
              <a:gd name="connsiteY2" fmla="*/ 238125 h 476250"/>
              <a:gd name="connsiteX3" fmla="*/ 352839 w 662497"/>
              <a:gd name="connsiteY3" fmla="*/ 476250 h 476250"/>
              <a:gd name="connsiteX4" fmla="*/ 0 w 662497"/>
              <a:gd name="connsiteY4" fmla="*/ 476250 h 476250"/>
              <a:gd name="connsiteX0" fmla="*/ 0 w 630592"/>
              <a:gd name="connsiteY0" fmla="*/ 0 h 476250"/>
              <a:gd name="connsiteX1" fmla="*/ 352839 w 630592"/>
              <a:gd name="connsiteY1" fmla="*/ 0 h 476250"/>
              <a:gd name="connsiteX2" fmla="*/ 630592 w 630592"/>
              <a:gd name="connsiteY2" fmla="*/ 238125 h 476250"/>
              <a:gd name="connsiteX3" fmla="*/ 352839 w 630592"/>
              <a:gd name="connsiteY3" fmla="*/ 476250 h 476250"/>
              <a:gd name="connsiteX4" fmla="*/ 0 w 630592"/>
              <a:gd name="connsiteY4" fmla="*/ 476250 h 476250"/>
              <a:gd name="connsiteX0" fmla="*/ 0 w 600223"/>
              <a:gd name="connsiteY0" fmla="*/ 0 h 476250"/>
              <a:gd name="connsiteX1" fmla="*/ 352839 w 600223"/>
              <a:gd name="connsiteY1" fmla="*/ 0 h 476250"/>
              <a:gd name="connsiteX2" fmla="*/ 600223 w 600223"/>
              <a:gd name="connsiteY2" fmla="*/ 238125 h 476250"/>
              <a:gd name="connsiteX3" fmla="*/ 352839 w 600223"/>
              <a:gd name="connsiteY3" fmla="*/ 476250 h 476250"/>
              <a:gd name="connsiteX4" fmla="*/ 0 w 600223"/>
              <a:gd name="connsiteY4" fmla="*/ 476250 h 476250"/>
              <a:gd name="connsiteX0" fmla="*/ 0 w 571317"/>
              <a:gd name="connsiteY0" fmla="*/ 0 h 476250"/>
              <a:gd name="connsiteX1" fmla="*/ 352839 w 571317"/>
              <a:gd name="connsiteY1" fmla="*/ 0 h 476250"/>
              <a:gd name="connsiteX2" fmla="*/ 571317 w 571317"/>
              <a:gd name="connsiteY2" fmla="*/ 238125 h 476250"/>
              <a:gd name="connsiteX3" fmla="*/ 352839 w 571317"/>
              <a:gd name="connsiteY3" fmla="*/ 476250 h 476250"/>
              <a:gd name="connsiteX4" fmla="*/ 0 w 571317"/>
              <a:gd name="connsiteY4" fmla="*/ 476250 h 476250"/>
              <a:gd name="connsiteX0" fmla="*/ 0 w 543803"/>
              <a:gd name="connsiteY0" fmla="*/ 0 h 476250"/>
              <a:gd name="connsiteX1" fmla="*/ 352839 w 543803"/>
              <a:gd name="connsiteY1" fmla="*/ 0 h 476250"/>
              <a:gd name="connsiteX2" fmla="*/ 543803 w 543803"/>
              <a:gd name="connsiteY2" fmla="*/ 238125 h 476250"/>
              <a:gd name="connsiteX3" fmla="*/ 352839 w 543803"/>
              <a:gd name="connsiteY3" fmla="*/ 476250 h 476250"/>
              <a:gd name="connsiteX4" fmla="*/ 0 w 543803"/>
              <a:gd name="connsiteY4" fmla="*/ 476250 h 476250"/>
              <a:gd name="connsiteX0" fmla="*/ 0 w 517614"/>
              <a:gd name="connsiteY0" fmla="*/ 0 h 476250"/>
              <a:gd name="connsiteX1" fmla="*/ 352839 w 517614"/>
              <a:gd name="connsiteY1" fmla="*/ 0 h 476250"/>
              <a:gd name="connsiteX2" fmla="*/ 517614 w 517614"/>
              <a:gd name="connsiteY2" fmla="*/ 238125 h 476250"/>
              <a:gd name="connsiteX3" fmla="*/ 352839 w 517614"/>
              <a:gd name="connsiteY3" fmla="*/ 476250 h 476250"/>
              <a:gd name="connsiteX4" fmla="*/ 0 w 517614"/>
              <a:gd name="connsiteY4" fmla="*/ 476250 h 476250"/>
              <a:gd name="connsiteX0" fmla="*/ 0 w 492686"/>
              <a:gd name="connsiteY0" fmla="*/ 0 h 476250"/>
              <a:gd name="connsiteX1" fmla="*/ 352839 w 492686"/>
              <a:gd name="connsiteY1" fmla="*/ 0 h 476250"/>
              <a:gd name="connsiteX2" fmla="*/ 492686 w 492686"/>
              <a:gd name="connsiteY2" fmla="*/ 238125 h 476250"/>
              <a:gd name="connsiteX3" fmla="*/ 352839 w 492686"/>
              <a:gd name="connsiteY3" fmla="*/ 476250 h 476250"/>
              <a:gd name="connsiteX4" fmla="*/ 0 w 492686"/>
              <a:gd name="connsiteY4" fmla="*/ 476250 h 476250"/>
              <a:gd name="connsiteX0" fmla="*/ 0 w 468959"/>
              <a:gd name="connsiteY0" fmla="*/ 0 h 476250"/>
              <a:gd name="connsiteX1" fmla="*/ 352839 w 468959"/>
              <a:gd name="connsiteY1" fmla="*/ 0 h 476250"/>
              <a:gd name="connsiteX2" fmla="*/ 468959 w 468959"/>
              <a:gd name="connsiteY2" fmla="*/ 238125 h 476250"/>
              <a:gd name="connsiteX3" fmla="*/ 352839 w 468959"/>
              <a:gd name="connsiteY3" fmla="*/ 476250 h 476250"/>
              <a:gd name="connsiteX4" fmla="*/ 0 w 468959"/>
              <a:gd name="connsiteY4" fmla="*/ 476250 h 476250"/>
              <a:gd name="connsiteX0" fmla="*/ 0 w 446374"/>
              <a:gd name="connsiteY0" fmla="*/ 0 h 476250"/>
              <a:gd name="connsiteX1" fmla="*/ 352839 w 446374"/>
              <a:gd name="connsiteY1" fmla="*/ 0 h 476250"/>
              <a:gd name="connsiteX2" fmla="*/ 446374 w 446374"/>
              <a:gd name="connsiteY2" fmla="*/ 238125 h 476250"/>
              <a:gd name="connsiteX3" fmla="*/ 352839 w 446374"/>
              <a:gd name="connsiteY3" fmla="*/ 476250 h 476250"/>
              <a:gd name="connsiteX4" fmla="*/ 0 w 446374"/>
              <a:gd name="connsiteY4" fmla="*/ 476250 h 476250"/>
              <a:gd name="connsiteX0" fmla="*/ 0 w 424877"/>
              <a:gd name="connsiteY0" fmla="*/ 0 h 476250"/>
              <a:gd name="connsiteX1" fmla="*/ 352839 w 424877"/>
              <a:gd name="connsiteY1" fmla="*/ 0 h 476250"/>
              <a:gd name="connsiteX2" fmla="*/ 424877 w 424877"/>
              <a:gd name="connsiteY2" fmla="*/ 238125 h 476250"/>
              <a:gd name="connsiteX3" fmla="*/ 352839 w 424877"/>
              <a:gd name="connsiteY3" fmla="*/ 476250 h 476250"/>
              <a:gd name="connsiteX4" fmla="*/ 0 w 424877"/>
              <a:gd name="connsiteY4" fmla="*/ 476250 h 476250"/>
              <a:gd name="connsiteX0" fmla="*/ 0 w 404415"/>
              <a:gd name="connsiteY0" fmla="*/ 0 h 476250"/>
              <a:gd name="connsiteX1" fmla="*/ 352839 w 404415"/>
              <a:gd name="connsiteY1" fmla="*/ 0 h 476250"/>
              <a:gd name="connsiteX2" fmla="*/ 404415 w 404415"/>
              <a:gd name="connsiteY2" fmla="*/ 238125 h 476250"/>
              <a:gd name="connsiteX3" fmla="*/ 352839 w 404415"/>
              <a:gd name="connsiteY3" fmla="*/ 476250 h 476250"/>
              <a:gd name="connsiteX4" fmla="*/ 0 w 40441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15" h="476250">
                <a:moveTo>
                  <a:pt x="0" y="0"/>
                </a:moveTo>
                <a:lnTo>
                  <a:pt x="352839" y="0"/>
                </a:lnTo>
                <a:lnTo>
                  <a:pt x="404415" y="238125"/>
                </a:lnTo>
                <a:lnTo>
                  <a:pt x="352839" y="476250"/>
                </a:lnTo>
                <a:lnTo>
                  <a:pt x="0" y="476250"/>
                </a:lnTo>
              </a:path>
            </a:pathLst>
          </a:custGeom>
          <a:solidFill>
            <a:srgbClr val="1F77B4"/>
          </a:solidFill>
          <a:ln w="22225">
            <a:solidFill>
              <a:schemeClr val="bg1"/>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r>
              <a:rPr lang="ro-RO" sz="1100" dirty="0">
                <a:solidFill>
                  <a:schemeClr val="bg1"/>
                </a:solidFill>
              </a:rPr>
              <a:t>   New Zeeland</a:t>
            </a:r>
          </a:p>
        </p:txBody>
      </p:sp>
      <p:sp>
        <p:nvSpPr>
          <p:cNvPr id="20" name="RBContent11">
            <a:extLst>
              <a:ext uri="{FF2B5EF4-FFF2-40B4-BE49-F238E27FC236}">
                <a16:creationId xmlns:a16="http://schemas.microsoft.com/office/drawing/2014/main" id="{8E6DD336-9439-4299-BE00-06229021FF55}"/>
              </a:ext>
            </a:extLst>
          </p:cNvPr>
          <p:cNvSpPr txBox="1">
            <a:spLocks/>
          </p:cNvSpPr>
          <p:nvPr/>
        </p:nvSpPr>
        <p:spPr>
          <a:xfrm>
            <a:off x="3376439" y="4231462"/>
            <a:ext cx="829031" cy="235449"/>
          </a:xfrm>
          <a:prstGeom prst="rect">
            <a:avLst/>
          </a:prstGeom>
          <a:solidFill>
            <a:schemeClr val="bg1"/>
          </a:solidFill>
          <a:ln w="9525">
            <a:noFill/>
          </a:ln>
        </p:spPr>
        <p:txBody>
          <a:bodyPr vert="horz" wrap="square" lIns="144000" tIns="0" rIns="0" bIns="0" rtlCol="0">
            <a:spAutoFit/>
          </a:bodyPr>
          <a:lstStyle/>
          <a:p>
            <a:pPr marL="0" lvl="1">
              <a:lnSpc>
                <a:spcPct val="90000"/>
              </a:lnSpc>
              <a:spcBef>
                <a:spcPts val="400"/>
              </a:spcBef>
              <a:buSzPct val="100000"/>
            </a:pPr>
            <a:r>
              <a:rPr lang="hu-HU" sz="1700" b="0" dirty="0">
                <a:latin typeface="+mj-lt"/>
                <a:sym typeface="+mn-lt"/>
              </a:rPr>
              <a:t>3.36%</a:t>
            </a:r>
            <a:endParaRPr lang="en-US" sz="1700" b="0" dirty="0">
              <a:latin typeface="+mj-lt"/>
              <a:sym typeface="+mn-lt"/>
            </a:endParaRPr>
          </a:p>
        </p:txBody>
      </p:sp>
    </p:spTree>
    <p:extLst>
      <p:ext uri="{BB962C8B-B14F-4D97-AF65-F5344CB8AC3E}">
        <p14:creationId xmlns:p14="http://schemas.microsoft.com/office/powerpoint/2010/main" val="58928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extLst>
              <p:ext uri="{D42A27DB-BD31-4B8C-83A1-F6EECF244321}">
                <p14:modId xmlns:p14="http://schemas.microsoft.com/office/powerpoint/2010/main" val="3681698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5"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a:solidFill>
                  <a:schemeClr val="tx2"/>
                </a:solidFill>
                <a:latin typeface="+mn-lt"/>
                <a:cs typeface="+mn-cs"/>
                <a:sym typeface="+mn-lt"/>
              </a:rPr>
              <a:t>World </a:t>
            </a:r>
            <a:r>
              <a:rPr lang="hu-HU" sz="2100" b="0" dirty="0" err="1">
                <a:solidFill>
                  <a:schemeClr val="tx2"/>
                </a:solidFill>
                <a:latin typeface="+mn-lt"/>
                <a:cs typeface="+mn-cs"/>
                <a:sym typeface="+mn-lt"/>
              </a:rPr>
              <a:t>ranking</a:t>
            </a:r>
            <a:r>
              <a:rPr lang="hu-HU" sz="2100" b="0" dirty="0">
                <a:solidFill>
                  <a:schemeClr val="tx2"/>
                </a:solidFill>
                <a:latin typeface="+mn-lt"/>
                <a:cs typeface="+mn-cs"/>
                <a:sym typeface="+mn-lt"/>
              </a:rPr>
              <a:t> of </a:t>
            </a:r>
            <a:r>
              <a:rPr lang="hu-HU" sz="2100" b="0" dirty="0" err="1">
                <a:solidFill>
                  <a:schemeClr val="tx2"/>
                </a:solidFill>
                <a:latin typeface="+mn-lt"/>
                <a:cs typeface="+mn-cs"/>
                <a:sym typeface="+mn-lt"/>
              </a:rPr>
              <a:t>universities</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by</a:t>
            </a:r>
            <a:r>
              <a:rPr lang="hu-HU" sz="2100" b="0" dirty="0">
                <a:solidFill>
                  <a:schemeClr val="tx2"/>
                </a:solidFill>
                <a:latin typeface="+mn-lt"/>
                <a:cs typeface="+mn-cs"/>
                <a:sym typeface="+mn-lt"/>
              </a:rPr>
              <a:t> % of </a:t>
            </a:r>
            <a:r>
              <a:rPr lang="hu-HU" sz="2100" b="0" dirty="0" err="1">
                <a:solidFill>
                  <a:schemeClr val="tx2"/>
                </a:solidFill>
                <a:latin typeface="+mn-lt"/>
                <a:cs typeface="+mn-cs"/>
                <a:sym typeface="+mn-lt"/>
              </a:rPr>
              <a:t>international</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students</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hu-HU" dirty="0"/>
              <a:t>xxx</a:t>
            </a:r>
            <a:endParaRPr lang="en-US" dirty="0"/>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830997"/>
          </a:xfrm>
          <a:prstGeom prst="rect">
            <a:avLst/>
          </a:prstGeom>
          <a:noFill/>
          <a:ln w="9525">
            <a:noFill/>
          </a:ln>
        </p:spPr>
        <p:txBody>
          <a:bodyPr vert="horz" wrap="square" lIns="144000" tIns="0" rIns="0" bIns="0" rtlCol="0">
            <a:spAutoFit/>
          </a:bodyPr>
          <a:lstStyle/>
          <a:p>
            <a:pPr marL="0" lvl="1">
              <a:lnSpc>
                <a:spcPct val="90000"/>
              </a:lnSpc>
              <a:spcBef>
                <a:spcPts val="400"/>
              </a:spcBef>
              <a:buSzPct val="100000"/>
            </a:pPr>
            <a:r>
              <a:rPr lang="en-US" sz="1500" b="0" dirty="0">
                <a:latin typeface="+mj-lt"/>
                <a:sym typeface="+mn-lt"/>
              </a:rPr>
              <a:t>The bar chart shows that universities with higher % of international students tend to have higher rankings</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pic>
        <p:nvPicPr>
          <p:cNvPr id="2" name="Picture 1">
            <a:extLst>
              <a:ext uri="{FF2B5EF4-FFF2-40B4-BE49-F238E27FC236}">
                <a16:creationId xmlns:a16="http://schemas.microsoft.com/office/drawing/2014/main" id="{C51FE945-F1AB-4516-9F57-C4A7A05A6EFB}"/>
              </a:ext>
            </a:extLst>
          </p:cNvPr>
          <p:cNvPicPr>
            <a:picLocks noChangeAspect="1"/>
          </p:cNvPicPr>
          <p:nvPr/>
        </p:nvPicPr>
        <p:blipFill>
          <a:blip r:embed="rId6"/>
          <a:stretch>
            <a:fillRect/>
          </a:stretch>
        </p:blipFill>
        <p:spPr>
          <a:xfrm>
            <a:off x="840152" y="2315900"/>
            <a:ext cx="5518789" cy="4152401"/>
          </a:xfrm>
          <a:prstGeom prst="rect">
            <a:avLst/>
          </a:prstGeom>
        </p:spPr>
      </p:pic>
      <p:sp>
        <p:nvSpPr>
          <p:cNvPr id="45" name="RBContent11">
            <a:extLst>
              <a:ext uri="{FF2B5EF4-FFF2-40B4-BE49-F238E27FC236}">
                <a16:creationId xmlns:a16="http://schemas.microsoft.com/office/drawing/2014/main" id="{59D99F71-625A-4093-A292-300698727B3B}"/>
              </a:ext>
            </a:extLst>
          </p:cNvPr>
          <p:cNvSpPr txBox="1">
            <a:spLocks/>
          </p:cNvSpPr>
          <p:nvPr/>
        </p:nvSpPr>
        <p:spPr>
          <a:xfrm>
            <a:off x="3050773" y="6260552"/>
            <a:ext cx="2263753" cy="207749"/>
          </a:xfrm>
          <a:prstGeom prst="rect">
            <a:avLst/>
          </a:prstGeom>
          <a:solidFill>
            <a:schemeClr val="bg1"/>
          </a:solidFill>
          <a:ln w="9525">
            <a:noFill/>
          </a:ln>
        </p:spPr>
        <p:txBody>
          <a:bodyPr vert="horz" wrap="square" lIns="144000" tIns="0" rIns="0" bIns="0" rtlCol="0">
            <a:spAutoFit/>
          </a:bodyPr>
          <a:lstStyle/>
          <a:p>
            <a:pPr marL="0" lvl="1">
              <a:lnSpc>
                <a:spcPct val="90000"/>
              </a:lnSpc>
              <a:spcBef>
                <a:spcPts val="400"/>
              </a:spcBef>
              <a:buSzPct val="100000"/>
            </a:pPr>
            <a:r>
              <a:rPr lang="hu-HU" sz="1500" b="0" dirty="0">
                <a:latin typeface="+mj-lt"/>
                <a:sym typeface="+mn-lt"/>
              </a:rPr>
              <a:t>University </a:t>
            </a:r>
            <a:r>
              <a:rPr lang="hu-HU" sz="1500" b="0" dirty="0" err="1">
                <a:latin typeface="+mj-lt"/>
                <a:sym typeface="+mn-lt"/>
              </a:rPr>
              <a:t>ranking</a:t>
            </a:r>
            <a:r>
              <a:rPr lang="hu-HU" sz="1500" b="0" dirty="0">
                <a:latin typeface="+mj-lt"/>
                <a:sym typeface="+mn-lt"/>
              </a:rPr>
              <a:t> [</a:t>
            </a:r>
            <a:r>
              <a:rPr lang="hu-HU" sz="1500" b="0" dirty="0" err="1">
                <a:latin typeface="+mj-lt"/>
                <a:sym typeface="+mn-lt"/>
              </a:rPr>
              <a:t>bins</a:t>
            </a:r>
            <a:r>
              <a:rPr lang="hu-HU" sz="1500" b="0" dirty="0">
                <a:latin typeface="+mj-lt"/>
                <a:sym typeface="+mn-lt"/>
              </a:rPr>
              <a:t>]</a:t>
            </a:r>
            <a:endParaRPr lang="en-US" sz="1500" b="0" dirty="0">
              <a:latin typeface="+mj-lt"/>
              <a:sym typeface="+mn-lt"/>
            </a:endParaRPr>
          </a:p>
        </p:txBody>
      </p:sp>
      <p:sp>
        <p:nvSpPr>
          <p:cNvPr id="48" name="RBContent11">
            <a:extLst>
              <a:ext uri="{FF2B5EF4-FFF2-40B4-BE49-F238E27FC236}">
                <a16:creationId xmlns:a16="http://schemas.microsoft.com/office/drawing/2014/main" id="{D9B4BF17-BE2B-4457-A3A8-528232D14F55}"/>
              </a:ext>
            </a:extLst>
          </p:cNvPr>
          <p:cNvSpPr txBox="1">
            <a:spLocks/>
          </p:cNvSpPr>
          <p:nvPr/>
        </p:nvSpPr>
        <p:spPr>
          <a:xfrm rot="16200000">
            <a:off x="-28575" y="3932451"/>
            <a:ext cx="2263753" cy="207749"/>
          </a:xfrm>
          <a:prstGeom prst="rect">
            <a:avLst/>
          </a:prstGeom>
          <a:solidFill>
            <a:schemeClr val="bg1"/>
          </a:solidFill>
          <a:ln w="9525">
            <a:noFill/>
          </a:ln>
        </p:spPr>
        <p:txBody>
          <a:bodyPr vert="horz" wrap="square" lIns="144000" tIns="0" rIns="0" bIns="0" rtlCol="0">
            <a:spAutoFit/>
          </a:bodyPr>
          <a:lstStyle/>
          <a:p>
            <a:pPr marL="0" lvl="1">
              <a:lnSpc>
                <a:spcPct val="90000"/>
              </a:lnSpc>
              <a:spcBef>
                <a:spcPts val="400"/>
              </a:spcBef>
              <a:buSzPct val="100000"/>
            </a:pPr>
            <a:r>
              <a:rPr lang="hu-HU" sz="1500" b="0" dirty="0">
                <a:latin typeface="+mj-lt"/>
                <a:sym typeface="+mn-lt"/>
              </a:rPr>
              <a:t>% of </a:t>
            </a:r>
            <a:r>
              <a:rPr lang="hu-HU" sz="1500" b="0" dirty="0" err="1">
                <a:latin typeface="+mj-lt"/>
                <a:sym typeface="+mn-lt"/>
              </a:rPr>
              <a:t>international</a:t>
            </a:r>
            <a:r>
              <a:rPr lang="hu-HU" sz="1500" b="0" dirty="0">
                <a:latin typeface="+mj-lt"/>
                <a:sym typeface="+mn-lt"/>
              </a:rPr>
              <a:t> </a:t>
            </a:r>
            <a:r>
              <a:rPr lang="hu-HU" sz="1500" b="0" dirty="0" err="1">
                <a:latin typeface="+mj-lt"/>
                <a:sym typeface="+mn-lt"/>
              </a:rPr>
              <a:t>students</a:t>
            </a:r>
            <a:endParaRPr lang="en-US" sz="1500" b="0" dirty="0">
              <a:latin typeface="+mj-lt"/>
              <a:sym typeface="+mn-lt"/>
            </a:endParaRPr>
          </a:p>
        </p:txBody>
      </p:sp>
      <p:sp>
        <p:nvSpPr>
          <p:cNvPr id="49" name="RbNavigator">
            <a:extLst>
              <a:ext uri="{FF2B5EF4-FFF2-40B4-BE49-F238E27FC236}">
                <a16:creationId xmlns:a16="http://schemas.microsoft.com/office/drawing/2014/main" id="{45FAA49C-41D0-4AE4-9978-DE0E73C71159}"/>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hu-HU" dirty="0">
                <a:solidFill>
                  <a:schemeClr val="bg1"/>
                </a:solidFill>
                <a:latin typeface="+mn-lt"/>
                <a:cs typeface="Arial Narrow" pitchFamily="34" charset="0"/>
              </a:rPr>
              <a:t>C</a:t>
            </a:r>
            <a:endParaRPr kumimoji="1" lang="en-US" dirty="0">
              <a:solidFill>
                <a:schemeClr val="bg1"/>
              </a:solidFill>
              <a:latin typeface="+mn-lt"/>
              <a:cs typeface="Arial Narrow" pitchFamily="34" charset="0"/>
            </a:endParaRPr>
          </a:p>
        </p:txBody>
      </p:sp>
      <p:sp>
        <p:nvSpPr>
          <p:cNvPr id="50" name="RbSticker">
            <a:extLst>
              <a:ext uri="{FF2B5EF4-FFF2-40B4-BE49-F238E27FC236}">
                <a16:creationId xmlns:a16="http://schemas.microsoft.com/office/drawing/2014/main" id="{A11CF327-E3FD-41A9-AC95-287E91A4D0D7}"/>
              </a:ext>
            </a:extLst>
          </p:cNvPr>
          <p:cNvSpPr txBox="1"/>
          <p:nvPr/>
        </p:nvSpPr>
        <p:spPr>
          <a:xfrm>
            <a:off x="1081088" y="260349"/>
            <a:ext cx="1519647"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hu-HU" dirty="0" err="1">
                <a:solidFill>
                  <a:schemeClr val="accent3"/>
                </a:solidFill>
                <a:latin typeface="+mn-lt"/>
                <a:cs typeface="Arial Narrow" pitchFamily="34" charset="0"/>
              </a:rPr>
              <a:t>Overview</a:t>
            </a:r>
            <a:r>
              <a:rPr lang="en-US" dirty="0">
                <a:solidFill>
                  <a:schemeClr val="accent3"/>
                </a:solidFill>
                <a:latin typeface="+mn-lt"/>
                <a:cs typeface="Arial Narrow" pitchFamily="34" charset="0"/>
              </a:rPr>
              <a:t> of key results</a:t>
            </a:r>
          </a:p>
        </p:txBody>
      </p:sp>
    </p:spTree>
    <p:extLst>
      <p:ext uri="{BB962C8B-B14F-4D97-AF65-F5344CB8AC3E}">
        <p14:creationId xmlns:p14="http://schemas.microsoft.com/office/powerpoint/2010/main" val="328941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2"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a:solidFill>
                  <a:schemeClr val="tx2"/>
                </a:solidFill>
                <a:latin typeface="+mn-lt"/>
                <a:cs typeface="+mn-cs"/>
                <a:sym typeface="+mn-lt"/>
              </a:rPr>
              <a:t>World ranking of universities by % of </a:t>
            </a:r>
            <a:r>
              <a:rPr lang="en-US" sz="2100" b="0" dirty="0">
                <a:solidFill>
                  <a:schemeClr val="tx2"/>
                </a:solidFill>
                <a:latin typeface="+mn-lt"/>
                <a:cs typeface="+mn-cs"/>
                <a:sym typeface="+mn-lt"/>
              </a:rPr>
              <a:t>female s</a:t>
            </a:r>
            <a:r>
              <a:rPr lang="hu-HU" sz="2100" b="0" dirty="0">
                <a:solidFill>
                  <a:schemeClr val="tx2"/>
                </a:solidFill>
                <a:latin typeface="+mn-lt"/>
                <a:cs typeface="+mn-cs"/>
                <a:sym typeface="+mn-lt"/>
              </a:rPr>
              <a:t>tudents</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hu-HU" dirty="0"/>
              <a:t>xxx</a:t>
            </a:r>
            <a:endParaRPr lang="en-US" dirty="0"/>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623248"/>
          </a:xfrm>
          <a:prstGeom prst="rect">
            <a:avLst/>
          </a:prstGeom>
          <a:noFill/>
          <a:ln w="9525">
            <a:noFill/>
          </a:ln>
        </p:spPr>
        <p:txBody>
          <a:bodyPr vert="horz" wrap="square" lIns="144000" tIns="0" rIns="0" bIns="0" rtlCol="0">
            <a:spAutoFit/>
          </a:bodyPr>
          <a:lstStyle/>
          <a:p>
            <a:pPr marL="0" lvl="1">
              <a:lnSpc>
                <a:spcPct val="90000"/>
              </a:lnSpc>
              <a:spcBef>
                <a:spcPts val="400"/>
              </a:spcBef>
              <a:buSzPct val="100000"/>
            </a:pPr>
            <a:r>
              <a:rPr lang="en-US" sz="1500" b="0" dirty="0">
                <a:latin typeface="+mj-lt"/>
                <a:sym typeface="+mn-lt"/>
              </a:rPr>
              <a:t>No clear relationship demonstrated between the two variables</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sp>
        <p:nvSpPr>
          <p:cNvPr id="45" name="RBContent11">
            <a:extLst>
              <a:ext uri="{FF2B5EF4-FFF2-40B4-BE49-F238E27FC236}">
                <a16:creationId xmlns:a16="http://schemas.microsoft.com/office/drawing/2014/main" id="{59D99F71-625A-4093-A292-300698727B3B}"/>
              </a:ext>
            </a:extLst>
          </p:cNvPr>
          <p:cNvSpPr txBox="1">
            <a:spLocks/>
          </p:cNvSpPr>
          <p:nvPr/>
        </p:nvSpPr>
        <p:spPr>
          <a:xfrm>
            <a:off x="3050773" y="6260552"/>
            <a:ext cx="2263753" cy="207749"/>
          </a:xfrm>
          <a:prstGeom prst="rect">
            <a:avLst/>
          </a:prstGeom>
          <a:solidFill>
            <a:schemeClr val="bg1"/>
          </a:solidFill>
          <a:ln w="9525">
            <a:noFill/>
          </a:ln>
        </p:spPr>
        <p:txBody>
          <a:bodyPr vert="horz" wrap="square" lIns="144000" tIns="0" rIns="0" bIns="0" rtlCol="0">
            <a:spAutoFit/>
          </a:bodyPr>
          <a:lstStyle/>
          <a:p>
            <a:pPr marL="0" lvl="1">
              <a:lnSpc>
                <a:spcPct val="90000"/>
              </a:lnSpc>
              <a:spcBef>
                <a:spcPts val="400"/>
              </a:spcBef>
              <a:buSzPct val="100000"/>
            </a:pPr>
            <a:r>
              <a:rPr lang="hu-HU" sz="1500" b="0" dirty="0">
                <a:latin typeface="+mj-lt"/>
                <a:sym typeface="+mn-lt"/>
              </a:rPr>
              <a:t>University </a:t>
            </a:r>
            <a:r>
              <a:rPr lang="hu-HU" sz="1500" b="0" dirty="0" err="1">
                <a:latin typeface="+mj-lt"/>
                <a:sym typeface="+mn-lt"/>
              </a:rPr>
              <a:t>ranking</a:t>
            </a:r>
            <a:r>
              <a:rPr lang="hu-HU" sz="1500" b="0" dirty="0">
                <a:latin typeface="+mj-lt"/>
                <a:sym typeface="+mn-lt"/>
              </a:rPr>
              <a:t> [</a:t>
            </a:r>
            <a:r>
              <a:rPr lang="hu-HU" sz="1500" b="0" dirty="0" err="1">
                <a:latin typeface="+mj-lt"/>
                <a:sym typeface="+mn-lt"/>
              </a:rPr>
              <a:t>bins</a:t>
            </a:r>
            <a:r>
              <a:rPr lang="hu-HU" sz="1500" b="0" dirty="0">
                <a:latin typeface="+mj-lt"/>
                <a:sym typeface="+mn-lt"/>
              </a:rPr>
              <a:t>]</a:t>
            </a:r>
            <a:endParaRPr lang="en-US" sz="1500" b="0" dirty="0">
              <a:latin typeface="+mj-lt"/>
              <a:sym typeface="+mn-lt"/>
            </a:endParaRPr>
          </a:p>
        </p:txBody>
      </p:sp>
      <p:sp>
        <p:nvSpPr>
          <p:cNvPr id="48" name="RBContent11">
            <a:extLst>
              <a:ext uri="{FF2B5EF4-FFF2-40B4-BE49-F238E27FC236}">
                <a16:creationId xmlns:a16="http://schemas.microsoft.com/office/drawing/2014/main" id="{D9B4BF17-BE2B-4457-A3A8-528232D14F55}"/>
              </a:ext>
            </a:extLst>
          </p:cNvPr>
          <p:cNvSpPr txBox="1">
            <a:spLocks/>
          </p:cNvSpPr>
          <p:nvPr/>
        </p:nvSpPr>
        <p:spPr>
          <a:xfrm rot="16200000">
            <a:off x="-28575" y="3932451"/>
            <a:ext cx="2263753" cy="207749"/>
          </a:xfrm>
          <a:prstGeom prst="rect">
            <a:avLst/>
          </a:prstGeom>
          <a:solidFill>
            <a:schemeClr val="bg1"/>
          </a:solidFill>
          <a:ln w="9525">
            <a:noFill/>
          </a:ln>
        </p:spPr>
        <p:txBody>
          <a:bodyPr vert="horz" wrap="square" lIns="144000" tIns="0" rIns="0" bIns="0" rtlCol="0">
            <a:spAutoFit/>
          </a:bodyPr>
          <a:lstStyle/>
          <a:p>
            <a:pPr marL="0" lvl="1">
              <a:lnSpc>
                <a:spcPct val="90000"/>
              </a:lnSpc>
              <a:spcBef>
                <a:spcPts val="400"/>
              </a:spcBef>
              <a:buSzPct val="100000"/>
            </a:pPr>
            <a:r>
              <a:rPr lang="hu-HU" sz="1500" b="0" dirty="0">
                <a:latin typeface="+mj-lt"/>
                <a:sym typeface="+mn-lt"/>
              </a:rPr>
              <a:t>% of </a:t>
            </a:r>
            <a:r>
              <a:rPr lang="hu-HU" sz="1500" b="0" dirty="0" err="1">
                <a:latin typeface="+mj-lt"/>
                <a:sym typeface="+mn-lt"/>
              </a:rPr>
              <a:t>international</a:t>
            </a:r>
            <a:r>
              <a:rPr lang="hu-HU" sz="1500" b="0" dirty="0">
                <a:latin typeface="+mj-lt"/>
                <a:sym typeface="+mn-lt"/>
              </a:rPr>
              <a:t> </a:t>
            </a:r>
            <a:r>
              <a:rPr lang="hu-HU" sz="1500" b="0" dirty="0" err="1">
                <a:latin typeface="+mj-lt"/>
                <a:sym typeface="+mn-lt"/>
              </a:rPr>
              <a:t>students</a:t>
            </a:r>
            <a:endParaRPr lang="en-US" sz="1500" b="0" dirty="0">
              <a:latin typeface="+mj-lt"/>
              <a:sym typeface="+mn-lt"/>
            </a:endParaRPr>
          </a:p>
        </p:txBody>
      </p:sp>
      <p:sp>
        <p:nvSpPr>
          <p:cNvPr id="49" name="RbNavigator">
            <a:extLst>
              <a:ext uri="{FF2B5EF4-FFF2-40B4-BE49-F238E27FC236}">
                <a16:creationId xmlns:a16="http://schemas.microsoft.com/office/drawing/2014/main" id="{45FAA49C-41D0-4AE4-9978-DE0E73C71159}"/>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hu-HU" dirty="0">
                <a:solidFill>
                  <a:schemeClr val="bg1"/>
                </a:solidFill>
                <a:latin typeface="+mn-lt"/>
                <a:cs typeface="Arial Narrow" pitchFamily="34" charset="0"/>
              </a:rPr>
              <a:t>C</a:t>
            </a:r>
            <a:endParaRPr kumimoji="1" lang="en-US" dirty="0">
              <a:solidFill>
                <a:schemeClr val="bg1"/>
              </a:solidFill>
              <a:latin typeface="+mn-lt"/>
              <a:cs typeface="Arial Narrow" pitchFamily="34" charset="0"/>
            </a:endParaRPr>
          </a:p>
        </p:txBody>
      </p:sp>
      <p:sp>
        <p:nvSpPr>
          <p:cNvPr id="50" name="RbSticker">
            <a:extLst>
              <a:ext uri="{FF2B5EF4-FFF2-40B4-BE49-F238E27FC236}">
                <a16:creationId xmlns:a16="http://schemas.microsoft.com/office/drawing/2014/main" id="{A11CF327-E3FD-41A9-AC95-287E91A4D0D7}"/>
              </a:ext>
            </a:extLst>
          </p:cNvPr>
          <p:cNvSpPr txBox="1"/>
          <p:nvPr/>
        </p:nvSpPr>
        <p:spPr>
          <a:xfrm>
            <a:off x="1081088" y="260349"/>
            <a:ext cx="1519647"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hu-HU" dirty="0" err="1">
                <a:solidFill>
                  <a:schemeClr val="accent3"/>
                </a:solidFill>
                <a:latin typeface="+mn-lt"/>
                <a:cs typeface="Arial Narrow" pitchFamily="34" charset="0"/>
              </a:rPr>
              <a:t>Overview</a:t>
            </a:r>
            <a:r>
              <a:rPr lang="en-US" dirty="0">
                <a:solidFill>
                  <a:schemeClr val="accent3"/>
                </a:solidFill>
                <a:latin typeface="+mn-lt"/>
                <a:cs typeface="Arial Narrow" pitchFamily="34" charset="0"/>
              </a:rPr>
              <a:t> of key results</a:t>
            </a:r>
          </a:p>
        </p:txBody>
      </p:sp>
      <p:pic>
        <p:nvPicPr>
          <p:cNvPr id="6" name="Picture 5" descr="Chart, bar chart, histogram&#10;&#10;Description automatically generated">
            <a:extLst>
              <a:ext uri="{FF2B5EF4-FFF2-40B4-BE49-F238E27FC236}">
                <a16:creationId xmlns:a16="http://schemas.microsoft.com/office/drawing/2014/main" id="{DFB5179B-2DD8-4FF2-896E-40D597A3F6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249328"/>
            <a:ext cx="6845829" cy="4266537"/>
          </a:xfrm>
          <a:prstGeom prst="rect">
            <a:avLst/>
          </a:prstGeom>
        </p:spPr>
      </p:pic>
    </p:spTree>
    <p:extLst>
      <p:ext uri="{BB962C8B-B14F-4D97-AF65-F5344CB8AC3E}">
        <p14:creationId xmlns:p14="http://schemas.microsoft.com/office/powerpoint/2010/main" val="360207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9"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a:solidFill>
                  <a:schemeClr val="tx2"/>
                </a:solidFill>
                <a:latin typeface="+mn-lt"/>
                <a:cs typeface="+mn-cs"/>
                <a:sym typeface="+mn-lt"/>
              </a:rPr>
              <a:t>Total </a:t>
            </a:r>
            <a:r>
              <a:rPr lang="hu-HU" sz="2100" b="0" dirty="0" err="1">
                <a:solidFill>
                  <a:schemeClr val="tx2"/>
                </a:solidFill>
                <a:latin typeface="+mn-lt"/>
                <a:cs typeface="+mn-cs"/>
                <a:sym typeface="+mn-lt"/>
              </a:rPr>
              <a:t>score</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by</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R&amp;D</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expenditure</a:t>
            </a:r>
            <a:r>
              <a:rPr lang="hu-HU" sz="2100" b="0" dirty="0">
                <a:solidFill>
                  <a:schemeClr val="tx2"/>
                </a:solidFill>
                <a:latin typeface="+mn-lt"/>
                <a:cs typeface="+mn-cs"/>
                <a:sym typeface="+mn-lt"/>
              </a:rPr>
              <a:t> per country – </a:t>
            </a:r>
            <a:r>
              <a:rPr lang="hu-HU" sz="2100" b="0" dirty="0" err="1">
                <a:solidFill>
                  <a:schemeClr val="tx2"/>
                </a:solidFill>
                <a:latin typeface="+mn-lt"/>
                <a:cs typeface="+mn-cs"/>
                <a:sym typeface="+mn-lt"/>
              </a:rPr>
              <a:t>Scatterplot</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hu-HU" dirty="0"/>
              <a:t>xxx</a:t>
            </a:r>
            <a:endParaRPr lang="en-US" dirty="0"/>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207749"/>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hu-HU" sz="1500" b="0" dirty="0" err="1">
                <a:latin typeface="+mj-lt"/>
                <a:sym typeface="+mn-lt"/>
              </a:rPr>
              <a:t>xxxx</a:t>
            </a:r>
            <a:endParaRPr lang="en-US" sz="1500" b="0" dirty="0">
              <a:latin typeface="+mj-lt"/>
              <a:sym typeface="+mn-lt"/>
            </a:endParaRP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pic>
        <p:nvPicPr>
          <p:cNvPr id="2" name="Picture 1">
            <a:extLst>
              <a:ext uri="{FF2B5EF4-FFF2-40B4-BE49-F238E27FC236}">
                <a16:creationId xmlns:a16="http://schemas.microsoft.com/office/drawing/2014/main" id="{88618A89-65E5-45FC-A0FB-921966B1F23D}"/>
              </a:ext>
            </a:extLst>
          </p:cNvPr>
          <p:cNvPicPr>
            <a:picLocks noChangeAspect="1"/>
          </p:cNvPicPr>
          <p:nvPr/>
        </p:nvPicPr>
        <p:blipFill>
          <a:blip r:embed="rId6"/>
          <a:stretch>
            <a:fillRect/>
          </a:stretch>
        </p:blipFill>
        <p:spPr>
          <a:xfrm>
            <a:off x="736600" y="2252633"/>
            <a:ext cx="5909186" cy="4057631"/>
          </a:xfrm>
          <a:prstGeom prst="rect">
            <a:avLst/>
          </a:prstGeom>
        </p:spPr>
      </p:pic>
      <p:sp>
        <p:nvSpPr>
          <p:cNvPr id="12" name="RbNavigator">
            <a:extLst>
              <a:ext uri="{FF2B5EF4-FFF2-40B4-BE49-F238E27FC236}">
                <a16:creationId xmlns:a16="http://schemas.microsoft.com/office/drawing/2014/main" id="{4B7C4701-905A-4B5D-9488-D147A22C4170}"/>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hu-HU" dirty="0">
                <a:solidFill>
                  <a:schemeClr val="bg1"/>
                </a:solidFill>
                <a:latin typeface="+mn-lt"/>
                <a:cs typeface="Arial Narrow" pitchFamily="34" charset="0"/>
              </a:rPr>
              <a:t>C</a:t>
            </a:r>
            <a:endParaRPr kumimoji="1" lang="en-US" dirty="0">
              <a:solidFill>
                <a:schemeClr val="bg1"/>
              </a:solidFill>
              <a:latin typeface="+mn-lt"/>
              <a:cs typeface="Arial Narrow" pitchFamily="34" charset="0"/>
            </a:endParaRPr>
          </a:p>
        </p:txBody>
      </p:sp>
      <p:sp>
        <p:nvSpPr>
          <p:cNvPr id="13" name="RbSticker">
            <a:extLst>
              <a:ext uri="{FF2B5EF4-FFF2-40B4-BE49-F238E27FC236}">
                <a16:creationId xmlns:a16="http://schemas.microsoft.com/office/drawing/2014/main" id="{FA70E172-C6F1-4268-9155-D0C6C150CB1A}"/>
              </a:ext>
            </a:extLst>
          </p:cNvPr>
          <p:cNvSpPr txBox="1"/>
          <p:nvPr/>
        </p:nvSpPr>
        <p:spPr>
          <a:xfrm>
            <a:off x="1081088" y="260349"/>
            <a:ext cx="1519647"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hu-HU" dirty="0" err="1">
                <a:solidFill>
                  <a:schemeClr val="accent3"/>
                </a:solidFill>
                <a:latin typeface="+mn-lt"/>
                <a:cs typeface="Arial Narrow" pitchFamily="34" charset="0"/>
              </a:rPr>
              <a:t>Overview</a:t>
            </a:r>
            <a:r>
              <a:rPr lang="en-US" dirty="0">
                <a:solidFill>
                  <a:schemeClr val="accent3"/>
                </a:solidFill>
                <a:latin typeface="+mn-lt"/>
                <a:cs typeface="Arial Narrow" pitchFamily="34" charset="0"/>
              </a:rPr>
              <a:t> of key results</a:t>
            </a:r>
          </a:p>
        </p:txBody>
      </p:sp>
    </p:spTree>
    <p:extLst>
      <p:ext uri="{BB962C8B-B14F-4D97-AF65-F5344CB8AC3E}">
        <p14:creationId xmlns:p14="http://schemas.microsoft.com/office/powerpoint/2010/main" val="1720523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62"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hu-HU" sz="2100" b="0" dirty="0">
                <a:solidFill>
                  <a:schemeClr val="tx2"/>
                </a:solidFill>
                <a:latin typeface="+mn-lt"/>
                <a:cs typeface="+mn-cs"/>
                <a:sym typeface="+mn-lt"/>
              </a:rPr>
              <a:t>Total </a:t>
            </a:r>
            <a:r>
              <a:rPr lang="hu-HU" sz="2100" b="0" dirty="0" err="1">
                <a:solidFill>
                  <a:schemeClr val="tx2"/>
                </a:solidFill>
                <a:latin typeface="+mn-lt"/>
                <a:cs typeface="+mn-cs"/>
                <a:sym typeface="+mn-lt"/>
              </a:rPr>
              <a:t>score</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by</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R&amp;D</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expenditure</a:t>
            </a:r>
            <a:r>
              <a:rPr lang="hu-HU" sz="2100" b="0" dirty="0">
                <a:solidFill>
                  <a:schemeClr val="tx2"/>
                </a:solidFill>
                <a:latin typeface="+mn-lt"/>
                <a:cs typeface="+mn-cs"/>
                <a:sym typeface="+mn-lt"/>
              </a:rPr>
              <a:t> per country – </a:t>
            </a:r>
            <a:r>
              <a:rPr lang="hu-HU" sz="2100" b="0" dirty="0" err="1">
                <a:solidFill>
                  <a:schemeClr val="tx2"/>
                </a:solidFill>
                <a:latin typeface="+mn-lt"/>
                <a:cs typeface="+mn-cs"/>
                <a:sym typeface="+mn-lt"/>
              </a:rPr>
              <a:t>Linear</a:t>
            </a:r>
            <a:r>
              <a:rPr lang="hu-HU" sz="2100" b="0" dirty="0">
                <a:solidFill>
                  <a:schemeClr val="tx2"/>
                </a:solidFill>
                <a:latin typeface="+mn-lt"/>
                <a:cs typeface="+mn-cs"/>
                <a:sym typeface="+mn-lt"/>
              </a:rPr>
              <a:t> </a:t>
            </a:r>
            <a:r>
              <a:rPr lang="hu-HU" sz="2100" b="0" dirty="0" err="1">
                <a:solidFill>
                  <a:schemeClr val="tx2"/>
                </a:solidFill>
                <a:latin typeface="+mn-lt"/>
                <a:cs typeface="+mn-cs"/>
                <a:sym typeface="+mn-lt"/>
              </a:rPr>
              <a:t>regression</a:t>
            </a:r>
            <a:endParaRPr lang="en-US" sz="2100" b="0" dirty="0">
              <a:solidFill>
                <a:schemeClr val="tx2"/>
              </a:solidFill>
              <a:latin typeface="+mn-lt"/>
              <a:cs typeface="+mn-cs"/>
              <a:sym typeface="+mn-lt"/>
            </a:endParaRP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hu-HU" dirty="0"/>
              <a:t>xxx</a:t>
            </a:r>
            <a:endParaRPr lang="en-US" dirty="0"/>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207749"/>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hu-HU" sz="1500" b="0" dirty="0" err="1">
                <a:latin typeface="+mj-lt"/>
                <a:sym typeface="+mn-lt"/>
              </a:rPr>
              <a:t>xxxx</a:t>
            </a:r>
            <a:endParaRPr lang="en-US" sz="1500" b="0" dirty="0">
              <a:latin typeface="+mj-lt"/>
              <a:sym typeface="+mn-lt"/>
            </a:endParaRP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grpSp>
      <p:pic>
        <p:nvPicPr>
          <p:cNvPr id="3" name="Picture 2">
            <a:extLst>
              <a:ext uri="{FF2B5EF4-FFF2-40B4-BE49-F238E27FC236}">
                <a16:creationId xmlns:a16="http://schemas.microsoft.com/office/drawing/2014/main" id="{2A6E78AB-6A03-4516-AABB-F9B74CA620D4}"/>
              </a:ext>
            </a:extLst>
          </p:cNvPr>
          <p:cNvPicPr>
            <a:picLocks noChangeAspect="1"/>
          </p:cNvPicPr>
          <p:nvPr/>
        </p:nvPicPr>
        <p:blipFill>
          <a:blip r:embed="rId6"/>
          <a:stretch>
            <a:fillRect/>
          </a:stretch>
        </p:blipFill>
        <p:spPr>
          <a:xfrm>
            <a:off x="665162" y="2285903"/>
            <a:ext cx="6189658" cy="3290490"/>
          </a:xfrm>
          <a:prstGeom prst="rect">
            <a:avLst/>
          </a:prstGeom>
        </p:spPr>
      </p:pic>
      <p:sp>
        <p:nvSpPr>
          <p:cNvPr id="13" name="RbNavigator">
            <a:extLst>
              <a:ext uri="{FF2B5EF4-FFF2-40B4-BE49-F238E27FC236}">
                <a16:creationId xmlns:a16="http://schemas.microsoft.com/office/drawing/2014/main" id="{E5A711D9-D248-4CE4-A8AC-9BB76CE74DD4}"/>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hu-HU" dirty="0">
                <a:solidFill>
                  <a:schemeClr val="bg1"/>
                </a:solidFill>
                <a:latin typeface="+mn-lt"/>
                <a:cs typeface="Arial Narrow" pitchFamily="34" charset="0"/>
              </a:rPr>
              <a:t>C</a:t>
            </a:r>
            <a:endParaRPr kumimoji="1" lang="en-US" dirty="0">
              <a:solidFill>
                <a:schemeClr val="bg1"/>
              </a:solidFill>
              <a:latin typeface="+mn-lt"/>
              <a:cs typeface="Arial Narrow" pitchFamily="34" charset="0"/>
            </a:endParaRPr>
          </a:p>
        </p:txBody>
      </p:sp>
      <p:sp>
        <p:nvSpPr>
          <p:cNvPr id="14" name="RbSticker">
            <a:extLst>
              <a:ext uri="{FF2B5EF4-FFF2-40B4-BE49-F238E27FC236}">
                <a16:creationId xmlns:a16="http://schemas.microsoft.com/office/drawing/2014/main" id="{7CB8E5C9-CE8B-4C20-A516-AEF441006EC4}"/>
              </a:ext>
            </a:extLst>
          </p:cNvPr>
          <p:cNvSpPr txBox="1"/>
          <p:nvPr/>
        </p:nvSpPr>
        <p:spPr>
          <a:xfrm>
            <a:off x="1081088" y="260349"/>
            <a:ext cx="1519647"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hu-HU" dirty="0" err="1">
                <a:solidFill>
                  <a:schemeClr val="accent3"/>
                </a:solidFill>
                <a:latin typeface="+mn-lt"/>
                <a:cs typeface="Arial Narrow" pitchFamily="34" charset="0"/>
              </a:rPr>
              <a:t>Overview</a:t>
            </a:r>
            <a:r>
              <a:rPr lang="en-US" dirty="0">
                <a:solidFill>
                  <a:schemeClr val="accent3"/>
                </a:solidFill>
                <a:latin typeface="+mn-lt"/>
                <a:cs typeface="Arial Narrow" pitchFamily="34" charset="0"/>
              </a:rPr>
              <a:t> of key results</a:t>
            </a:r>
          </a:p>
        </p:txBody>
      </p:sp>
    </p:spTree>
    <p:extLst>
      <p:ext uri="{BB962C8B-B14F-4D97-AF65-F5344CB8AC3E}">
        <p14:creationId xmlns:p14="http://schemas.microsoft.com/office/powerpoint/2010/main" val="355696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8752A8-A4F7-4C0D-9D2E-0B2BF47B5988}"/>
              </a:ext>
            </a:extLst>
          </p:cNvPr>
          <p:cNvGraphicFramePr>
            <a:graphicFrameLocks noChangeAspect="1"/>
          </p:cNvGraphicFramePr>
          <p:nvPr>
            <p:custDataLst>
              <p:tags r:id="rId2"/>
            </p:custDataLst>
            <p:extLst>
              <p:ext uri="{D42A27DB-BD31-4B8C-83A1-F6EECF244321}">
                <p14:modId xmlns:p14="http://schemas.microsoft.com/office/powerpoint/2010/main" val="1494697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43" name="think-cell Slide" r:id="rId6" imgW="592" imgH="591" progId="TCLayout.ActiveDocument.1">
                  <p:embed/>
                </p:oleObj>
              </mc:Choice>
              <mc:Fallback>
                <p:oleObj name="think-cell Slide" r:id="rId6" imgW="592" imgH="591" progId="TCLayout.ActiveDocument.1">
                  <p:embed/>
                  <p:pic>
                    <p:nvPicPr>
                      <p:cNvPr id="7" name="Object 6" hidden="1">
                        <a:extLst>
                          <a:ext uri="{FF2B5EF4-FFF2-40B4-BE49-F238E27FC236}">
                            <a16:creationId xmlns:a16="http://schemas.microsoft.com/office/drawing/2014/main" id="{5F8752A8-A4F7-4C0D-9D2E-0B2BF47B598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3FA2545-AC3C-4451-AA82-3EE08C67FBDF}"/>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kumimoji="0" lang="en-US" sz="2700" b="0" u="none" strike="noStrike" kern="1200" cap="none" spc="0" normalizeH="0" noProof="0">
              <a:ln>
                <a:noFill/>
              </a:ln>
              <a:solidFill>
                <a:srgbClr val="000000"/>
              </a:solidFill>
              <a:effectLst/>
              <a:uLnTx/>
              <a:uFillTx/>
              <a:latin typeface="Arial Narrow" panose="020B0606020202030204" pitchFamily="34" charset="0"/>
              <a:ea typeface="+mj-ea"/>
              <a:cs typeface="+mj-cs"/>
              <a:sym typeface="Arial Narrow" panose="020B0606020202030204" pitchFamily="34" charset="0"/>
            </a:endParaRPr>
          </a:p>
        </p:txBody>
      </p:sp>
      <p:sp>
        <p:nvSpPr>
          <p:cNvPr id="3" name="Title 2">
            <a:extLst>
              <a:ext uri="{FF2B5EF4-FFF2-40B4-BE49-F238E27FC236}">
                <a16:creationId xmlns:a16="http://schemas.microsoft.com/office/drawing/2014/main" id="{72DBC0C4-E5E7-46B4-B01A-E9499E898BFC}"/>
              </a:ext>
            </a:extLst>
          </p:cNvPr>
          <p:cNvSpPr>
            <a:spLocks noGrp="1"/>
          </p:cNvSpPr>
          <p:nvPr>
            <p:ph type="title"/>
          </p:nvPr>
        </p:nvSpPr>
        <p:spPr/>
        <p:txBody>
          <a:bodyPr vert="horz"/>
          <a:lstStyle/>
          <a:p>
            <a:r>
              <a:rPr lang="en-US" dirty="0"/>
              <a:t>Our presentation will cover the goal of our research, the </a:t>
            </a:r>
            <a:r>
              <a:rPr lang="en-US" dirty="0" err="1"/>
              <a:t>ETL</a:t>
            </a:r>
            <a:r>
              <a:rPr lang="en-US" dirty="0"/>
              <a:t> pipeline we constructed, and the key results of our analysis</a:t>
            </a:r>
          </a:p>
        </p:txBody>
      </p:sp>
      <p:sp>
        <p:nvSpPr>
          <p:cNvPr id="10" name="Source">
            <a:extLst>
              <a:ext uri="{FF2B5EF4-FFF2-40B4-BE49-F238E27FC236}">
                <a16:creationId xmlns:a16="http://schemas.microsoft.com/office/drawing/2014/main" id="{CCDCD43C-C5BE-41A6-A7BC-BAF58247820E}"/>
              </a:ext>
            </a:extLst>
          </p:cNvPr>
          <p:cNvSpPr txBox="1"/>
          <p:nvPr/>
        </p:nvSpPr>
        <p:spPr>
          <a:xfrm>
            <a:off x="738189" y="6710121"/>
            <a:ext cx="1154162" cy="124650"/>
          </a:xfrm>
          <a:prstGeom prst="rect">
            <a:avLst/>
          </a:prstGeom>
          <a:noFill/>
          <a:ln w="9525">
            <a:noFill/>
          </a:ln>
        </p:spPr>
        <p:txBody>
          <a:bodyPr vert="horz" wrap="none" lIns="0" tIns="0" rIns="0" bIns="0" rtlCol="0" anchor="b" anchorCtr="0">
            <a:spAutoFit/>
          </a:bodyPr>
          <a:lstStyle/>
          <a:p>
            <a:pPr marL="0" marR="0" lvl="0" indent="0" algn="l" defTabSz="914400" eaLnBrk="1" fontAlgn="base" latinLnBrk="0" hangingPunct="1">
              <a:lnSpc>
                <a:spcPct val="90000"/>
              </a:lnSpc>
              <a:spcBef>
                <a:spcPct val="0"/>
              </a:spcBef>
              <a:spcAft>
                <a:spcPct val="0"/>
              </a:spcAft>
              <a:buClrTx/>
              <a:buSzPct val="100000"/>
              <a:buFontTx/>
              <a:buNone/>
              <a:tabLst/>
              <a:defRPr/>
            </a:pPr>
            <a:r>
              <a:rPr kumimoji="0" lang="en-US" sz="900" b="0" i="0" u="none" strike="noStrike" kern="1200" cap="none" spc="0" normalizeH="0" baseline="0" dirty="0">
                <a:ln>
                  <a:noFill/>
                </a:ln>
                <a:solidFill>
                  <a:srgbClr val="000000"/>
                </a:solidFill>
                <a:effectLst/>
                <a:uLnTx/>
                <a:uFillTx/>
                <a:latin typeface="Arial Narrow"/>
                <a:ea typeface="+mn-ea"/>
                <a:cs typeface="+mn-cs"/>
                <a:sym typeface="+mn-lt"/>
              </a:rPr>
              <a:t>Source: UN, Roland Berger</a:t>
            </a:r>
          </a:p>
        </p:txBody>
      </p:sp>
      <p:sp>
        <p:nvSpPr>
          <p:cNvPr id="69" name="Subtitle">
            <a:extLst>
              <a:ext uri="{FF2B5EF4-FFF2-40B4-BE49-F238E27FC236}">
                <a16:creationId xmlns:a16="http://schemas.microsoft.com/office/drawing/2014/main" id="{2ECD7FB8-63A4-4867-B8C6-7EC941BEF288}"/>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a:solidFill>
                  <a:schemeClr val="tx2"/>
                </a:solidFill>
                <a:latin typeface="+mn-lt"/>
                <a:cs typeface="+mn-cs"/>
                <a:sym typeface="+mn-lt"/>
              </a:rPr>
              <a:t>Agenda</a:t>
            </a:r>
          </a:p>
        </p:txBody>
      </p:sp>
      <p:sp>
        <p:nvSpPr>
          <p:cNvPr id="16" name="Slide Number Placeholder 1">
            <a:extLst>
              <a:ext uri="{FF2B5EF4-FFF2-40B4-BE49-F238E27FC236}">
                <a16:creationId xmlns:a16="http://schemas.microsoft.com/office/drawing/2014/main" id="{FA0AA0AB-C7AD-4326-83B7-3ABC96D463B3}"/>
              </a:ext>
            </a:extLst>
          </p:cNvPr>
          <p:cNvSpPr>
            <a:spLocks noGrp="1"/>
          </p:cNvSpPr>
          <p:nvPr>
            <p:ph type="sldNum" sz="quarter" idx="11"/>
          </p:nvPr>
        </p:nvSpPr>
        <p:spPr>
          <a:xfrm>
            <a:off x="9972000" y="178643"/>
            <a:ext cx="11222" cy="30778"/>
          </a:xfrm>
        </p:spPr>
        <p:txBody>
          <a:bodyPr/>
          <a:lstStyle/>
          <a:p>
            <a:fld id="{01940DDA-0656-452C-A408-68789653BD9B}" type="slidenum">
              <a:rPr lang="en-US" smtClean="0"/>
              <a:pPr/>
              <a:t>2</a:t>
            </a:fld>
            <a:endParaRPr lang="en-US" dirty="0"/>
          </a:p>
        </p:txBody>
      </p:sp>
      <p:sp>
        <p:nvSpPr>
          <p:cNvPr id="20" name="TextBox 19">
            <a:extLst>
              <a:ext uri="{FF2B5EF4-FFF2-40B4-BE49-F238E27FC236}">
                <a16:creationId xmlns:a16="http://schemas.microsoft.com/office/drawing/2014/main" id="{C8AB731D-8202-4826-B02B-6273E1BB4A11}"/>
              </a:ext>
            </a:extLst>
          </p:cNvPr>
          <p:cNvSpPr txBox="1"/>
          <p:nvPr/>
        </p:nvSpPr>
        <p:spPr>
          <a:xfrm>
            <a:off x="738001" y="2074845"/>
            <a:ext cx="592338" cy="969496"/>
          </a:xfrm>
          <a:prstGeom prst="rect">
            <a:avLst/>
          </a:prstGeom>
          <a:noFill/>
          <a:ln w="9525">
            <a:noFill/>
          </a:ln>
        </p:spPr>
        <p:txBody>
          <a:bodyPr vert="horz" wrap="square" lIns="0" tIns="0" rIns="0" bIns="0" rtlCol="0" anchor="ctr">
            <a:spAutoFit/>
          </a:bodyPr>
          <a:lstStyle/>
          <a:p>
            <a:pPr>
              <a:lnSpc>
                <a:spcPct val="90000"/>
              </a:lnSpc>
              <a:spcBef>
                <a:spcPts val="400"/>
              </a:spcBef>
              <a:buClr>
                <a:srgbClr val="000000"/>
              </a:buClr>
              <a:buSzPct val="100000"/>
            </a:pPr>
            <a:r>
              <a:rPr lang="en-US" sz="7000" b="0" noProof="0" dirty="0">
                <a:solidFill>
                  <a:schemeClr val="accent6"/>
                </a:solidFill>
                <a:latin typeface="+mn-lt"/>
                <a:cs typeface="Arial Narrow" pitchFamily="34" charset="0"/>
              </a:rPr>
              <a:t>A</a:t>
            </a:r>
          </a:p>
        </p:txBody>
      </p:sp>
      <p:sp>
        <p:nvSpPr>
          <p:cNvPr id="21" name="Joined 3">
            <a:extLst>
              <a:ext uri="{FF2B5EF4-FFF2-40B4-BE49-F238E27FC236}">
                <a16:creationId xmlns:a16="http://schemas.microsoft.com/office/drawing/2014/main" id="{F5E92ADD-10C0-4906-B69C-E8AE7300496F}"/>
              </a:ext>
            </a:extLst>
          </p:cNvPr>
          <p:cNvSpPr txBox="1">
            <a:spLocks/>
          </p:cNvSpPr>
          <p:nvPr/>
        </p:nvSpPr>
        <p:spPr>
          <a:xfrm>
            <a:off x="3371160" y="2194352"/>
            <a:ext cx="5902827" cy="836639"/>
          </a:xfrm>
          <a:prstGeom prst="rect">
            <a:avLst/>
          </a:prstGeom>
          <a:noFill/>
          <a:ln w="9525">
            <a:noFill/>
          </a:ln>
        </p:spPr>
        <p:txBody>
          <a:bodyPr vert="horz" wrap="square" lIns="0" tIns="0" rIns="0" bIns="0" rtlCol="0">
            <a:spAutoFit/>
          </a:bodyPr>
          <a:lstStyle/>
          <a:p>
            <a:pPr>
              <a:lnSpc>
                <a:spcPct val="90000"/>
              </a:lnSpc>
              <a:spcBef>
                <a:spcPts val="400"/>
              </a:spcBef>
              <a:buSzPct val="100000"/>
            </a:pPr>
            <a:r>
              <a:rPr lang="en-US" altLang="zh-HK" sz="1900" dirty="0">
                <a:latin typeface="+mn-lt"/>
                <a:cs typeface="Arial Narrow" pitchFamily="34" charset="0"/>
              </a:rPr>
              <a:t>Goals and data collected</a:t>
            </a:r>
          </a:p>
          <a:p>
            <a:pPr marL="186514" lvl="1" indent="-186514">
              <a:lnSpc>
                <a:spcPct val="90000"/>
              </a:lnSpc>
              <a:spcBef>
                <a:spcPts val="400"/>
              </a:spcBef>
              <a:buSzPct val="100000"/>
              <a:buFont typeface="Arial Narrow" panose="020B0606020202030204" pitchFamily="34" charset="0"/>
              <a:buChar char="&gt;"/>
            </a:pPr>
            <a:r>
              <a:rPr lang="en-US" altLang="zh-HK" sz="1700" b="0" dirty="0">
                <a:latin typeface="+mn-lt"/>
                <a:cs typeface="Arial Narrow" pitchFamily="34" charset="0"/>
              </a:rPr>
              <a:t>The topic and main goal with the project</a:t>
            </a:r>
          </a:p>
          <a:p>
            <a:pPr marL="186514" lvl="1" indent="-186514">
              <a:lnSpc>
                <a:spcPct val="90000"/>
              </a:lnSpc>
              <a:spcBef>
                <a:spcPts val="400"/>
              </a:spcBef>
              <a:buSzPct val="100000"/>
              <a:buFont typeface="Arial Narrow" panose="020B0606020202030204" pitchFamily="34" charset="0"/>
              <a:buChar char="&gt;"/>
            </a:pPr>
            <a:r>
              <a:rPr lang="en-US" sz="1700" b="0" noProof="0" dirty="0">
                <a:latin typeface="+mn-lt"/>
                <a:cs typeface="Arial Narrow" pitchFamily="34" charset="0"/>
              </a:rPr>
              <a:t>Data collected to analysis the question</a:t>
            </a:r>
          </a:p>
        </p:txBody>
      </p:sp>
      <p:sp>
        <p:nvSpPr>
          <p:cNvPr id="24" name="TextBox 23">
            <a:extLst>
              <a:ext uri="{FF2B5EF4-FFF2-40B4-BE49-F238E27FC236}">
                <a16:creationId xmlns:a16="http://schemas.microsoft.com/office/drawing/2014/main" id="{0777FE22-67FA-4C3A-AE4C-D65B8216EB36}"/>
              </a:ext>
            </a:extLst>
          </p:cNvPr>
          <p:cNvSpPr txBox="1"/>
          <p:nvPr/>
        </p:nvSpPr>
        <p:spPr>
          <a:xfrm>
            <a:off x="738001" y="3551111"/>
            <a:ext cx="592338" cy="969496"/>
          </a:xfrm>
          <a:prstGeom prst="rect">
            <a:avLst/>
          </a:prstGeom>
          <a:noFill/>
          <a:ln w="9525">
            <a:noFill/>
          </a:ln>
        </p:spPr>
        <p:txBody>
          <a:bodyPr vert="horz" wrap="square" lIns="0" tIns="0" rIns="0" bIns="0" rtlCol="0" anchor="ctr">
            <a:spAutoFit/>
          </a:bodyPr>
          <a:lstStyle/>
          <a:p>
            <a:pPr>
              <a:lnSpc>
                <a:spcPct val="90000"/>
              </a:lnSpc>
              <a:spcBef>
                <a:spcPts val="400"/>
              </a:spcBef>
              <a:buClr>
                <a:srgbClr val="000000"/>
              </a:buClr>
              <a:buSzPct val="100000"/>
            </a:pPr>
            <a:r>
              <a:rPr lang="en-US" sz="7000" b="0" noProof="0" dirty="0">
                <a:solidFill>
                  <a:schemeClr val="accent6"/>
                </a:solidFill>
                <a:latin typeface="+mn-lt"/>
                <a:cs typeface="Arial Narrow" pitchFamily="34" charset="0"/>
              </a:rPr>
              <a:t>B</a:t>
            </a:r>
          </a:p>
        </p:txBody>
      </p:sp>
      <p:sp>
        <p:nvSpPr>
          <p:cNvPr id="25" name="Joined 3">
            <a:extLst>
              <a:ext uri="{FF2B5EF4-FFF2-40B4-BE49-F238E27FC236}">
                <a16:creationId xmlns:a16="http://schemas.microsoft.com/office/drawing/2014/main" id="{7779BD54-9488-4A28-9E15-8ADFD51302BE}"/>
              </a:ext>
            </a:extLst>
          </p:cNvPr>
          <p:cNvSpPr txBox="1">
            <a:spLocks/>
          </p:cNvSpPr>
          <p:nvPr/>
        </p:nvSpPr>
        <p:spPr>
          <a:xfrm>
            <a:off x="3371160" y="3670618"/>
            <a:ext cx="5902827" cy="1123384"/>
          </a:xfrm>
          <a:prstGeom prst="rect">
            <a:avLst/>
          </a:prstGeom>
          <a:noFill/>
          <a:ln w="9525">
            <a:noFill/>
          </a:ln>
        </p:spPr>
        <p:txBody>
          <a:bodyPr vert="horz" wrap="square" lIns="0" tIns="0" rIns="0" bIns="0" rtlCol="0">
            <a:spAutoFit/>
          </a:bodyPr>
          <a:lstStyle/>
          <a:p>
            <a:pPr>
              <a:lnSpc>
                <a:spcPct val="90000"/>
              </a:lnSpc>
              <a:spcBef>
                <a:spcPts val="400"/>
              </a:spcBef>
              <a:buSzPct val="100000"/>
            </a:pPr>
            <a:r>
              <a:rPr lang="en-US" altLang="zh-HK" sz="1900" dirty="0" err="1">
                <a:latin typeface="+mn-lt"/>
                <a:cs typeface="Arial Narrow" pitchFamily="34" charset="0"/>
              </a:rPr>
              <a:t>ETL</a:t>
            </a:r>
            <a:r>
              <a:rPr lang="en-US" altLang="zh-HK" sz="1900" dirty="0">
                <a:latin typeface="+mn-lt"/>
                <a:cs typeface="Arial Narrow" pitchFamily="34" charset="0"/>
              </a:rPr>
              <a:t> workflow in MySQL and </a:t>
            </a:r>
            <a:r>
              <a:rPr lang="en-US" altLang="zh-HK" sz="1900" dirty="0" err="1">
                <a:latin typeface="+mn-lt"/>
                <a:cs typeface="Arial Narrow" pitchFamily="34" charset="0"/>
              </a:rPr>
              <a:t>Knime</a:t>
            </a:r>
            <a:endParaRPr lang="en-US" altLang="zh-HK" sz="1900" dirty="0">
              <a:latin typeface="+mn-lt"/>
              <a:cs typeface="Arial Narrow" pitchFamily="34" charset="0"/>
            </a:endParaRPr>
          </a:p>
          <a:p>
            <a:pPr marL="186514" lvl="1" indent="-186514">
              <a:lnSpc>
                <a:spcPct val="90000"/>
              </a:lnSpc>
              <a:spcBef>
                <a:spcPts val="400"/>
              </a:spcBef>
              <a:buSzPct val="100000"/>
              <a:buFont typeface="Arial Narrow" panose="020B0606020202030204" pitchFamily="34" charset="0"/>
              <a:buChar char="&gt;"/>
            </a:pPr>
            <a:r>
              <a:rPr lang="en-US" altLang="zh-HK" sz="1700" b="0" dirty="0">
                <a:latin typeface="+mn-lt"/>
                <a:cs typeface="Arial Narrow" pitchFamily="34" charset="0"/>
              </a:rPr>
              <a:t>Creating the datawarehouse</a:t>
            </a:r>
          </a:p>
          <a:p>
            <a:pPr marL="186514" lvl="1" indent="-186514">
              <a:lnSpc>
                <a:spcPct val="90000"/>
              </a:lnSpc>
              <a:spcBef>
                <a:spcPts val="400"/>
              </a:spcBef>
              <a:buSzPct val="100000"/>
              <a:buFont typeface="Arial Narrow" panose="020B0606020202030204" pitchFamily="34" charset="0"/>
              <a:buChar char="&gt;"/>
            </a:pPr>
            <a:r>
              <a:rPr lang="en-US" sz="1700" b="0" noProof="0" dirty="0">
                <a:latin typeface="+mn-lt"/>
                <a:cs typeface="Arial Narrow" pitchFamily="34" charset="0"/>
              </a:rPr>
              <a:t>Cleaning the data warehouse</a:t>
            </a:r>
          </a:p>
          <a:p>
            <a:pPr marL="186514" lvl="1" indent="-186514">
              <a:lnSpc>
                <a:spcPct val="90000"/>
              </a:lnSpc>
              <a:spcBef>
                <a:spcPts val="400"/>
              </a:spcBef>
              <a:buSzPct val="100000"/>
              <a:buFont typeface="Arial Narrow" panose="020B0606020202030204" pitchFamily="34" charset="0"/>
              <a:buChar char="&gt;"/>
            </a:pPr>
            <a:r>
              <a:rPr lang="en-US" sz="1700" b="0" dirty="0">
                <a:latin typeface="+mn-lt"/>
                <a:cs typeface="Arial Narrow" pitchFamily="34" charset="0"/>
              </a:rPr>
              <a:t>Enriching with additional data</a:t>
            </a:r>
            <a:endParaRPr lang="en-US" sz="1700" b="0" noProof="0" dirty="0">
              <a:latin typeface="+mn-lt"/>
              <a:cs typeface="Arial Narrow" pitchFamily="34" charset="0"/>
            </a:endParaRPr>
          </a:p>
        </p:txBody>
      </p:sp>
      <p:sp>
        <p:nvSpPr>
          <p:cNvPr id="28" name="TextBox 27">
            <a:extLst>
              <a:ext uri="{FF2B5EF4-FFF2-40B4-BE49-F238E27FC236}">
                <a16:creationId xmlns:a16="http://schemas.microsoft.com/office/drawing/2014/main" id="{E37B7FA8-F637-4CDE-A58D-1CB2885478A9}"/>
              </a:ext>
            </a:extLst>
          </p:cNvPr>
          <p:cNvSpPr txBox="1"/>
          <p:nvPr/>
        </p:nvSpPr>
        <p:spPr>
          <a:xfrm>
            <a:off x="738001" y="5027377"/>
            <a:ext cx="592338" cy="969496"/>
          </a:xfrm>
          <a:prstGeom prst="rect">
            <a:avLst/>
          </a:prstGeom>
          <a:noFill/>
          <a:ln w="9525">
            <a:noFill/>
          </a:ln>
        </p:spPr>
        <p:txBody>
          <a:bodyPr vert="horz" wrap="square" lIns="0" tIns="0" rIns="0" bIns="0" rtlCol="0" anchor="ctr">
            <a:spAutoFit/>
          </a:bodyPr>
          <a:lstStyle/>
          <a:p>
            <a:pPr>
              <a:lnSpc>
                <a:spcPct val="90000"/>
              </a:lnSpc>
              <a:spcBef>
                <a:spcPts val="400"/>
              </a:spcBef>
              <a:buClr>
                <a:srgbClr val="000000"/>
              </a:buClr>
              <a:buSzPct val="100000"/>
            </a:pPr>
            <a:r>
              <a:rPr lang="en-US" sz="7000" b="0" noProof="0" dirty="0">
                <a:solidFill>
                  <a:schemeClr val="accent6"/>
                </a:solidFill>
                <a:latin typeface="+mn-lt"/>
                <a:cs typeface="Arial Narrow" pitchFamily="34" charset="0"/>
              </a:rPr>
              <a:t>C</a:t>
            </a:r>
          </a:p>
        </p:txBody>
      </p:sp>
      <p:sp>
        <p:nvSpPr>
          <p:cNvPr id="29" name="Joined 3">
            <a:extLst>
              <a:ext uri="{FF2B5EF4-FFF2-40B4-BE49-F238E27FC236}">
                <a16:creationId xmlns:a16="http://schemas.microsoft.com/office/drawing/2014/main" id="{BCCE550D-4F34-4418-8251-3E4DD25B4715}"/>
              </a:ext>
            </a:extLst>
          </p:cNvPr>
          <p:cNvSpPr txBox="1">
            <a:spLocks/>
          </p:cNvSpPr>
          <p:nvPr/>
        </p:nvSpPr>
        <p:spPr>
          <a:xfrm>
            <a:off x="3371160" y="5146884"/>
            <a:ext cx="5902827" cy="1123384"/>
          </a:xfrm>
          <a:prstGeom prst="rect">
            <a:avLst/>
          </a:prstGeom>
          <a:noFill/>
          <a:ln w="9525">
            <a:noFill/>
          </a:ln>
        </p:spPr>
        <p:txBody>
          <a:bodyPr vert="horz" wrap="square" lIns="0" tIns="0" rIns="0" bIns="0" rtlCol="0">
            <a:spAutoFit/>
          </a:bodyPr>
          <a:lstStyle/>
          <a:p>
            <a:pPr>
              <a:lnSpc>
                <a:spcPct val="90000"/>
              </a:lnSpc>
              <a:spcBef>
                <a:spcPts val="400"/>
              </a:spcBef>
              <a:buSzPct val="100000"/>
            </a:pPr>
            <a:r>
              <a:rPr lang="en-US" altLang="zh-HK" sz="1900" dirty="0">
                <a:latin typeface="+mn-lt"/>
                <a:cs typeface="Arial Narrow" pitchFamily="34" charset="0"/>
              </a:rPr>
              <a:t>Overview of key results</a:t>
            </a:r>
          </a:p>
          <a:p>
            <a:pPr marL="186514" lvl="1" indent="-186514">
              <a:lnSpc>
                <a:spcPct val="90000"/>
              </a:lnSpc>
              <a:spcBef>
                <a:spcPts val="400"/>
              </a:spcBef>
              <a:buSzPct val="100000"/>
              <a:buFont typeface="Arial Narrow" panose="020B0606020202030204" pitchFamily="34" charset="0"/>
              <a:buChar char="&gt;"/>
            </a:pPr>
            <a:r>
              <a:rPr lang="en-US" sz="1700" b="0" dirty="0">
                <a:cs typeface="Arial Narrow" pitchFamily="34" charset="0"/>
              </a:rPr>
              <a:t>Visualizations created</a:t>
            </a:r>
          </a:p>
          <a:p>
            <a:pPr marL="186514" lvl="1" indent="-186514">
              <a:lnSpc>
                <a:spcPct val="90000"/>
              </a:lnSpc>
              <a:spcBef>
                <a:spcPts val="400"/>
              </a:spcBef>
              <a:buSzPct val="100000"/>
              <a:buFont typeface="Arial Narrow" panose="020B0606020202030204" pitchFamily="34" charset="0"/>
              <a:buChar char="&gt;"/>
            </a:pPr>
            <a:r>
              <a:rPr lang="en-US" sz="1700" b="0" dirty="0">
                <a:cs typeface="Arial Narrow" pitchFamily="34" charset="0"/>
              </a:rPr>
              <a:t>Preliminary data analysis done</a:t>
            </a:r>
          </a:p>
          <a:p>
            <a:pPr marL="186514" lvl="1" indent="-186514">
              <a:lnSpc>
                <a:spcPct val="90000"/>
              </a:lnSpc>
              <a:spcBef>
                <a:spcPts val="400"/>
              </a:spcBef>
              <a:buSzPct val="100000"/>
              <a:buFont typeface="Arial Narrow" panose="020B0606020202030204" pitchFamily="34" charset="0"/>
              <a:buChar char="&gt;"/>
            </a:pPr>
            <a:r>
              <a:rPr lang="en-US" sz="1700" b="0" dirty="0">
                <a:cs typeface="Arial Narrow" pitchFamily="34" charset="0"/>
              </a:rPr>
              <a:t>Summary of main findings and conclusions</a:t>
            </a:r>
          </a:p>
        </p:txBody>
      </p:sp>
      <p:pic>
        <p:nvPicPr>
          <p:cNvPr id="86031" name="Picture 15" descr="Roter Pfeil Bewegt Sich Über Graph Papier Hintergrund Stockfoto und mehr  Bilder von Grafik - iStock">
            <a:extLst>
              <a:ext uri="{FF2B5EF4-FFF2-40B4-BE49-F238E27FC236}">
                <a16:creationId xmlns:a16="http://schemas.microsoft.com/office/drawing/2014/main" id="{C8349153-F004-47EF-8B31-B6303D1AB9F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4407" y="5146884"/>
            <a:ext cx="1864629" cy="1290897"/>
          </a:xfrm>
          <a:prstGeom prst="rect">
            <a:avLst/>
          </a:prstGeom>
          <a:noFill/>
          <a:extLst>
            <a:ext uri="{909E8E84-426E-40DD-AFC4-6F175D3DCCD1}">
              <a14:hiddenFill xmlns:a14="http://schemas.microsoft.com/office/drawing/2010/main">
                <a:solidFill>
                  <a:srgbClr val="FFFFFF"/>
                </a:solidFill>
              </a14:hiddenFill>
            </a:ext>
          </a:extLst>
        </p:spPr>
      </p:pic>
      <p:pic>
        <p:nvPicPr>
          <p:cNvPr id="86033" name="Picture 17" descr="201,648 Mathematics Numbers Stock Photos, Pictures &amp;amp; Royalty-Free Images -  iStock">
            <a:extLst>
              <a:ext uri="{FF2B5EF4-FFF2-40B4-BE49-F238E27FC236}">
                <a16:creationId xmlns:a16="http://schemas.microsoft.com/office/drawing/2014/main" id="{A68F98BF-E089-42F8-B31D-8C0849FE7DDD}"/>
              </a:ext>
            </a:extLst>
          </p:cNvPr>
          <p:cNvPicPr>
            <a:picLocks noChangeArrowheads="1"/>
          </p:cNvPicPr>
          <p:nvPr/>
        </p:nvPicPr>
        <p:blipFill rotWithShape="1">
          <a:blip r:embed="rId9" cstate="print">
            <a:extLst>
              <a:ext uri="{28A0092B-C50C-407E-A947-70E740481C1C}">
                <a14:useLocalDpi xmlns:a14="http://schemas.microsoft.com/office/drawing/2010/main" val="0"/>
              </a:ext>
            </a:extLst>
          </a:blip>
          <a:srcRect t="3846" b="3846"/>
          <a:stretch/>
        </p:blipFill>
        <p:spPr bwMode="auto">
          <a:xfrm>
            <a:off x="1374407" y="3670618"/>
            <a:ext cx="1864629" cy="1290897"/>
          </a:xfrm>
          <a:prstGeom prst="rect">
            <a:avLst/>
          </a:prstGeom>
          <a:noFill/>
          <a:extLst>
            <a:ext uri="{909E8E84-426E-40DD-AFC4-6F175D3DCCD1}">
              <a14:hiddenFill xmlns:a14="http://schemas.microsoft.com/office/drawing/2010/main">
                <a:solidFill>
                  <a:srgbClr val="FFFFFF"/>
                </a:solidFill>
              </a14:hiddenFill>
            </a:ext>
          </a:extLst>
        </p:spPr>
      </p:pic>
      <p:pic>
        <p:nvPicPr>
          <p:cNvPr id="86035" name="Picture 19" descr="Science Says Only 8 Percent of People Actually Achieve Their Goals. Here  Are 7 Things They Do Differently | Inc.com">
            <a:extLst>
              <a:ext uri="{FF2B5EF4-FFF2-40B4-BE49-F238E27FC236}">
                <a16:creationId xmlns:a16="http://schemas.microsoft.com/office/drawing/2014/main" id="{5C449368-9FC2-41DA-A7D3-3F1446F6BCFF}"/>
              </a:ext>
            </a:extLst>
          </p:cNvPr>
          <p:cNvPicPr>
            <a:picLocks noChangeArrowheads="1"/>
          </p:cNvPicPr>
          <p:nvPr/>
        </p:nvPicPr>
        <p:blipFill rotWithShape="1">
          <a:blip r:embed="rId10" cstate="print">
            <a:extLst>
              <a:ext uri="{28A0092B-C50C-407E-A947-70E740481C1C}">
                <a14:useLocalDpi xmlns:a14="http://schemas.microsoft.com/office/drawing/2010/main" val="0"/>
              </a:ext>
            </a:extLst>
          </a:blip>
          <a:srcRect l="9375" r="9375"/>
          <a:stretch/>
        </p:blipFill>
        <p:spPr bwMode="auto">
          <a:xfrm>
            <a:off x="1374407" y="2194352"/>
            <a:ext cx="1864629" cy="129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33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4257465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30" name="think-cell Slide" r:id="rId4" imgW="216" imgH="216" progId="TCLayout.ActiveDocument.1">
                  <p:embed/>
                </p:oleObj>
              </mc:Choice>
              <mc:Fallback>
                <p:oleObj name="think-cell Slide" r:id="rId4" imgW="216" imgH="216"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4E81485-596B-4A3D-B097-CC1AA3582A8C}"/>
              </a:ext>
            </a:extLst>
          </p:cNvPr>
          <p:cNvSpPr/>
          <p:nvPr/>
        </p:nvSpPr>
        <p:spPr>
          <a:xfrm>
            <a:off x="1" y="0"/>
            <a:ext cx="9906000" cy="6858000"/>
          </a:xfrm>
          <a:prstGeom prst="rect">
            <a:avLst/>
          </a:prstGeom>
          <a:solidFill>
            <a:schemeClr val="bg1"/>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sp>
        <p:nvSpPr>
          <p:cNvPr id="19" name="Text Placeholder 18">
            <a:extLst>
              <a:ext uri="{FF2B5EF4-FFF2-40B4-BE49-F238E27FC236}">
                <a16:creationId xmlns:a16="http://schemas.microsoft.com/office/drawing/2014/main" id="{CE780B3E-A0AF-45A7-81C1-B6101C4C2542}"/>
              </a:ext>
            </a:extLst>
          </p:cNvPr>
          <p:cNvSpPr>
            <a:spLocks noGrp="1"/>
          </p:cNvSpPr>
          <p:nvPr>
            <p:ph type="body" sz="quarter" idx="16"/>
          </p:nvPr>
        </p:nvSpPr>
        <p:spPr/>
        <p:txBody>
          <a:bodyPr/>
          <a:lstStyle/>
          <a:p>
            <a:r>
              <a:rPr lang="en-US" dirty="0"/>
              <a:t>2021 </a:t>
            </a:r>
            <a:r>
              <a:rPr lang="hu-HU" dirty="0"/>
              <a:t>November</a:t>
            </a:r>
            <a:endParaRPr lang="en-US" dirty="0"/>
          </a:p>
        </p:txBody>
      </p:sp>
      <p:sp>
        <p:nvSpPr>
          <p:cNvPr id="2" name="Title 1"/>
          <p:cNvSpPr>
            <a:spLocks noGrp="1"/>
          </p:cNvSpPr>
          <p:nvPr>
            <p:ph type="title"/>
          </p:nvPr>
        </p:nvSpPr>
        <p:spPr>
          <a:xfrm>
            <a:off x="0" y="3274066"/>
            <a:ext cx="3611301" cy="1107996"/>
          </a:xfrm>
        </p:spPr>
        <p:txBody>
          <a:bodyPr vert="horz"/>
          <a:lstStyle/>
          <a:p>
            <a:r>
              <a:rPr lang="hu-HU" dirty="0"/>
              <a:t>1. </a:t>
            </a:r>
            <a:r>
              <a:rPr lang="en-US" altLang="zh-HK" sz="4000" dirty="0">
                <a:cs typeface="Arial Narrow" pitchFamily="34" charset="0"/>
              </a:rPr>
              <a:t>Goal</a:t>
            </a:r>
            <a:r>
              <a:rPr lang="hu-HU" altLang="zh-HK" sz="4000" dirty="0">
                <a:cs typeface="Arial Narrow" pitchFamily="34" charset="0"/>
              </a:rPr>
              <a:t>s</a:t>
            </a:r>
            <a:r>
              <a:rPr lang="en-US" altLang="zh-HK" sz="4000" dirty="0">
                <a:cs typeface="Arial Narrow" pitchFamily="34" charset="0"/>
              </a:rPr>
              <a:t> and data collected</a:t>
            </a:r>
            <a:endParaRPr lang="en-US" dirty="0"/>
          </a:p>
        </p:txBody>
      </p:sp>
      <p:pic>
        <p:nvPicPr>
          <p:cNvPr id="27" name="Picture 26">
            <a:extLst>
              <a:ext uri="{FF2B5EF4-FFF2-40B4-BE49-F238E27FC236}">
                <a16:creationId xmlns:a16="http://schemas.microsoft.com/office/drawing/2014/main" id="{3BA281D7-E42D-4FDA-B0C0-EF6250807A4C}"/>
              </a:ext>
            </a:extLst>
          </p:cNvPr>
          <p:cNvPicPr>
            <a:picLocks noChangeArrowheads="1"/>
          </p:cNvPicPr>
          <p:nvPr/>
        </p:nvPicPr>
        <p:blipFill>
          <a:blip r:embed="rId6">
            <a:extLst>
              <a:ext uri="{28A0092B-C50C-407E-A947-70E740481C1C}">
                <a14:useLocalDpi xmlns:a14="http://schemas.microsoft.com/office/drawing/2010/main" val="0"/>
              </a:ext>
            </a:extLst>
          </a:blip>
          <a:srcRect l="11794" t="2204" r="24679" b="2204"/>
          <a:stretch>
            <a:fillRect/>
          </a:stretch>
        </p:blipFill>
        <p:spPr bwMode="auto">
          <a:xfrm>
            <a:off x="3688627" y="-326362"/>
            <a:ext cx="6762938" cy="6762938"/>
          </a:xfrm>
          <a:custGeom>
            <a:avLst/>
            <a:gdLst>
              <a:gd name="connsiteX0" fmla="*/ 3381469 w 6762938"/>
              <a:gd name="connsiteY0" fmla="*/ 0 h 6762938"/>
              <a:gd name="connsiteX1" fmla="*/ 6762938 w 6762938"/>
              <a:gd name="connsiteY1" fmla="*/ 3381469 h 6762938"/>
              <a:gd name="connsiteX2" fmla="*/ 3381469 w 6762938"/>
              <a:gd name="connsiteY2" fmla="*/ 6762938 h 6762938"/>
              <a:gd name="connsiteX3" fmla="*/ 0 w 6762938"/>
              <a:gd name="connsiteY3" fmla="*/ 3381469 h 6762938"/>
              <a:gd name="connsiteX4" fmla="*/ 3381469 w 6762938"/>
              <a:gd name="connsiteY4" fmla="*/ 0 h 676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938" h="6762938">
                <a:moveTo>
                  <a:pt x="3381469" y="0"/>
                </a:moveTo>
                <a:cubicBezTo>
                  <a:pt x="5249003" y="0"/>
                  <a:pt x="6762938" y="1513935"/>
                  <a:pt x="6762938" y="3381469"/>
                </a:cubicBezTo>
                <a:cubicBezTo>
                  <a:pt x="6762938" y="5249003"/>
                  <a:pt x="5249003" y="6762938"/>
                  <a:pt x="3381469" y="6762938"/>
                </a:cubicBezTo>
                <a:cubicBezTo>
                  <a:pt x="1513935" y="6762938"/>
                  <a:pt x="0" y="5249003"/>
                  <a:pt x="0" y="3381469"/>
                </a:cubicBezTo>
                <a:cubicBezTo>
                  <a:pt x="0" y="1513935"/>
                  <a:pt x="1513935" y="0"/>
                  <a:pt x="338146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35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8752A8-A4F7-4C0D-9D2E-0B2BF47B5988}"/>
              </a:ext>
            </a:extLst>
          </p:cNvPr>
          <p:cNvGraphicFramePr>
            <a:graphicFrameLocks noChangeAspect="1"/>
          </p:cNvGraphicFramePr>
          <p:nvPr>
            <p:custDataLst>
              <p:tags r:id="rId2"/>
            </p:custDataLst>
            <p:extLst>
              <p:ext uri="{D42A27DB-BD31-4B8C-83A1-F6EECF244321}">
                <p14:modId xmlns:p14="http://schemas.microsoft.com/office/powerpoint/2010/main" val="8170171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8" name="think-cell Slide" r:id="rId6" imgW="592" imgH="591" progId="TCLayout.ActiveDocument.1">
                  <p:embed/>
                </p:oleObj>
              </mc:Choice>
              <mc:Fallback>
                <p:oleObj name="think-cell Slide" r:id="rId6" imgW="592" imgH="591" progId="TCLayout.ActiveDocument.1">
                  <p:embed/>
                  <p:pic>
                    <p:nvPicPr>
                      <p:cNvPr id="7" name="Object 6" hidden="1">
                        <a:extLst>
                          <a:ext uri="{FF2B5EF4-FFF2-40B4-BE49-F238E27FC236}">
                            <a16:creationId xmlns:a16="http://schemas.microsoft.com/office/drawing/2014/main" id="{5F8752A8-A4F7-4C0D-9D2E-0B2BF47B598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3FA2545-AC3C-4451-AA82-3EE08C67FBDF}"/>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kumimoji="0" lang="en-US" sz="2700" b="0" u="none" strike="noStrike" kern="1200" cap="none" spc="0" normalizeH="0" noProof="0">
              <a:ln>
                <a:noFill/>
              </a:ln>
              <a:solidFill>
                <a:srgbClr val="000000"/>
              </a:solidFill>
              <a:effectLst/>
              <a:uLnTx/>
              <a:uFillTx/>
              <a:latin typeface="Arial Narrow" panose="020B0606020202030204" pitchFamily="34" charset="0"/>
              <a:ea typeface="+mj-ea"/>
              <a:cs typeface="+mj-cs"/>
              <a:sym typeface="Arial Narrow" panose="020B0606020202030204" pitchFamily="34" charset="0"/>
            </a:endParaRPr>
          </a:p>
        </p:txBody>
      </p:sp>
      <p:sp>
        <p:nvSpPr>
          <p:cNvPr id="3" name="Title 2">
            <a:extLst>
              <a:ext uri="{FF2B5EF4-FFF2-40B4-BE49-F238E27FC236}">
                <a16:creationId xmlns:a16="http://schemas.microsoft.com/office/drawing/2014/main" id="{72DBC0C4-E5E7-46B4-B01A-E9499E898BFC}"/>
              </a:ext>
            </a:extLst>
          </p:cNvPr>
          <p:cNvSpPr>
            <a:spLocks noGrp="1"/>
          </p:cNvSpPr>
          <p:nvPr>
            <p:ph type="title"/>
          </p:nvPr>
        </p:nvSpPr>
        <p:spPr/>
        <p:txBody>
          <a:bodyPr vert="horz"/>
          <a:lstStyle/>
          <a:p>
            <a:r>
              <a:rPr lang="en-US" dirty="0"/>
              <a:t>We collected data on higher education to do preliminary analysis on key attributes, e.g. ranking, R&amp;D spending and or ratio of females</a:t>
            </a:r>
          </a:p>
        </p:txBody>
      </p:sp>
      <p:sp>
        <p:nvSpPr>
          <p:cNvPr id="10" name="Source">
            <a:extLst>
              <a:ext uri="{FF2B5EF4-FFF2-40B4-BE49-F238E27FC236}">
                <a16:creationId xmlns:a16="http://schemas.microsoft.com/office/drawing/2014/main" id="{CCDCD43C-C5BE-41A6-A7BC-BAF58247820E}"/>
              </a:ext>
            </a:extLst>
          </p:cNvPr>
          <p:cNvSpPr txBox="1"/>
          <p:nvPr/>
        </p:nvSpPr>
        <p:spPr>
          <a:xfrm>
            <a:off x="738189" y="6710121"/>
            <a:ext cx="1154162" cy="124650"/>
          </a:xfrm>
          <a:prstGeom prst="rect">
            <a:avLst/>
          </a:prstGeom>
          <a:noFill/>
          <a:ln w="9525">
            <a:noFill/>
          </a:ln>
        </p:spPr>
        <p:txBody>
          <a:bodyPr vert="horz" wrap="none" lIns="0" tIns="0" rIns="0" bIns="0" rtlCol="0" anchor="b" anchorCtr="0">
            <a:spAutoFit/>
          </a:bodyPr>
          <a:lstStyle/>
          <a:p>
            <a:pPr marL="0" marR="0" lvl="0" indent="0" algn="l" defTabSz="914400" eaLnBrk="1" fontAlgn="base" latinLnBrk="0" hangingPunct="1">
              <a:lnSpc>
                <a:spcPct val="90000"/>
              </a:lnSpc>
              <a:spcBef>
                <a:spcPct val="0"/>
              </a:spcBef>
              <a:spcAft>
                <a:spcPct val="0"/>
              </a:spcAft>
              <a:buClrTx/>
              <a:buSzPct val="100000"/>
              <a:buFontTx/>
              <a:buNone/>
              <a:tabLst/>
              <a:defRPr/>
            </a:pPr>
            <a:r>
              <a:rPr kumimoji="0" lang="en-US" sz="900" b="0" i="0" u="none" strike="noStrike" kern="1200" cap="none" spc="0" normalizeH="0" baseline="0" dirty="0">
                <a:ln>
                  <a:noFill/>
                </a:ln>
                <a:solidFill>
                  <a:srgbClr val="000000"/>
                </a:solidFill>
                <a:effectLst/>
                <a:uLnTx/>
                <a:uFillTx/>
                <a:latin typeface="Arial Narrow"/>
                <a:ea typeface="+mn-ea"/>
                <a:cs typeface="+mn-cs"/>
                <a:sym typeface="+mn-lt"/>
              </a:rPr>
              <a:t>Source: UN, Roland Berger</a:t>
            </a:r>
          </a:p>
        </p:txBody>
      </p:sp>
      <p:sp>
        <p:nvSpPr>
          <p:cNvPr id="69" name="Subtitle">
            <a:extLst>
              <a:ext uri="{FF2B5EF4-FFF2-40B4-BE49-F238E27FC236}">
                <a16:creationId xmlns:a16="http://schemas.microsoft.com/office/drawing/2014/main" id="{2ECD7FB8-63A4-4867-B8C6-7EC941BEF288}"/>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a:solidFill>
                  <a:schemeClr val="tx2"/>
                </a:solidFill>
                <a:latin typeface="+mn-lt"/>
                <a:sym typeface="+mn-lt"/>
              </a:rPr>
              <a:t>Goals</a:t>
            </a:r>
          </a:p>
        </p:txBody>
      </p:sp>
      <p:sp>
        <p:nvSpPr>
          <p:cNvPr id="107" name="RbNavigator">
            <a:extLst>
              <a:ext uri="{FF2B5EF4-FFF2-40B4-BE49-F238E27FC236}">
                <a16:creationId xmlns:a16="http://schemas.microsoft.com/office/drawing/2014/main" id="{A73EFE3A-1803-4132-B2F5-C58AEB1DEBAC}"/>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noProof="0" dirty="0">
                <a:solidFill>
                  <a:schemeClr val="bg1"/>
                </a:solidFill>
                <a:latin typeface="+mn-lt"/>
                <a:cs typeface="Arial Narrow" pitchFamily="34" charset="0"/>
              </a:rPr>
              <a:t>A</a:t>
            </a:r>
          </a:p>
        </p:txBody>
      </p:sp>
      <p:sp>
        <p:nvSpPr>
          <p:cNvPr id="108" name="RbSticker">
            <a:extLst>
              <a:ext uri="{FF2B5EF4-FFF2-40B4-BE49-F238E27FC236}">
                <a16:creationId xmlns:a16="http://schemas.microsoft.com/office/drawing/2014/main" id="{113C8EC2-993B-496B-8CC0-0FA719FE9419}"/>
              </a:ext>
            </a:extLst>
          </p:cNvPr>
          <p:cNvSpPr txBox="1"/>
          <p:nvPr/>
        </p:nvSpPr>
        <p:spPr>
          <a:xfrm>
            <a:off x="1081088" y="260349"/>
            <a:ext cx="1604606"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a:solidFill>
                  <a:schemeClr val="accent3"/>
                </a:solidFill>
                <a:latin typeface="+mn-lt"/>
                <a:cs typeface="Arial Narrow" pitchFamily="34" charset="0"/>
              </a:rPr>
              <a:t>Goals and data collected</a:t>
            </a:r>
          </a:p>
        </p:txBody>
      </p:sp>
      <p:sp>
        <p:nvSpPr>
          <p:cNvPr id="109" name="Rectangle 108">
            <a:extLst>
              <a:ext uri="{FF2B5EF4-FFF2-40B4-BE49-F238E27FC236}">
                <a16:creationId xmlns:a16="http://schemas.microsoft.com/office/drawing/2014/main" id="{B88AEB3A-8E3E-4F72-8EE7-A558490D9FB8}"/>
              </a:ext>
            </a:extLst>
          </p:cNvPr>
          <p:cNvSpPr/>
          <p:nvPr/>
        </p:nvSpPr>
        <p:spPr>
          <a:xfrm>
            <a:off x="3484933" y="2857816"/>
            <a:ext cx="5789056" cy="3514122"/>
          </a:xfrm>
          <a:prstGeom prst="rect">
            <a:avLst/>
          </a:prstGeom>
          <a:solidFill>
            <a:schemeClr val="accent2"/>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110" name="Oval 109">
            <a:extLst>
              <a:ext uri="{FF2B5EF4-FFF2-40B4-BE49-F238E27FC236}">
                <a16:creationId xmlns:a16="http://schemas.microsoft.com/office/drawing/2014/main" id="{8B613620-4808-498A-B0D7-7F5FA6902BBB}"/>
              </a:ext>
            </a:extLst>
          </p:cNvPr>
          <p:cNvSpPr>
            <a:spLocks/>
          </p:cNvSpPr>
          <p:nvPr/>
        </p:nvSpPr>
        <p:spPr>
          <a:xfrm>
            <a:off x="8673706" y="2457286"/>
            <a:ext cx="773589" cy="773589"/>
          </a:xfrm>
          <a:prstGeom prst="ellipse">
            <a:avLst/>
          </a:prstGeom>
          <a:solidFill>
            <a:schemeClr val="bg1"/>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112" name="RbLeanShape Arrow Option 1 26">
            <a:extLst>
              <a:ext uri="{FF2B5EF4-FFF2-40B4-BE49-F238E27FC236}">
                <a16:creationId xmlns:a16="http://schemas.microsoft.com/office/drawing/2014/main" id="{84CDA62E-A1DC-492C-A073-4F12FCEC703D}"/>
              </a:ext>
            </a:extLst>
          </p:cNvPr>
          <p:cNvSpPr/>
          <p:nvPr/>
        </p:nvSpPr>
        <p:spPr>
          <a:xfrm>
            <a:off x="775145" y="2568213"/>
            <a:ext cx="3968305" cy="3770635"/>
          </a:xfrm>
          <a:custGeom>
            <a:avLst/>
            <a:gdLst>
              <a:gd name="connsiteX0" fmla="*/ 0 w 635000"/>
              <a:gd name="connsiteY0" fmla="*/ 0 h 476250"/>
              <a:gd name="connsiteX1" fmla="*/ 352839 w 635000"/>
              <a:gd name="connsiteY1" fmla="*/ 0 h 476250"/>
              <a:gd name="connsiteX2" fmla="*/ 635000 w 635000"/>
              <a:gd name="connsiteY2" fmla="*/ 238125 h 476250"/>
              <a:gd name="connsiteX3" fmla="*/ 352839 w 635000"/>
              <a:gd name="connsiteY3" fmla="*/ 476250 h 476250"/>
              <a:gd name="connsiteX4" fmla="*/ 0 w 635000"/>
              <a:gd name="connsiteY4" fmla="*/ 476250 h 476250"/>
              <a:gd name="connsiteX0" fmla="*/ 0 w 627784"/>
              <a:gd name="connsiteY0" fmla="*/ 0 h 476250"/>
              <a:gd name="connsiteX1" fmla="*/ 352839 w 627784"/>
              <a:gd name="connsiteY1" fmla="*/ 0 h 476250"/>
              <a:gd name="connsiteX2" fmla="*/ 627784 w 627784"/>
              <a:gd name="connsiteY2" fmla="*/ 238125 h 476250"/>
              <a:gd name="connsiteX3" fmla="*/ 352839 w 627784"/>
              <a:gd name="connsiteY3" fmla="*/ 476250 h 476250"/>
              <a:gd name="connsiteX4" fmla="*/ 0 w 627784"/>
              <a:gd name="connsiteY4" fmla="*/ 476250 h 476250"/>
              <a:gd name="connsiteX0" fmla="*/ 0 w 620650"/>
              <a:gd name="connsiteY0" fmla="*/ 0 h 476250"/>
              <a:gd name="connsiteX1" fmla="*/ 352839 w 620650"/>
              <a:gd name="connsiteY1" fmla="*/ 0 h 476250"/>
              <a:gd name="connsiteX2" fmla="*/ 620650 w 620650"/>
              <a:gd name="connsiteY2" fmla="*/ 238125 h 476250"/>
              <a:gd name="connsiteX3" fmla="*/ 352839 w 620650"/>
              <a:gd name="connsiteY3" fmla="*/ 476250 h 476250"/>
              <a:gd name="connsiteX4" fmla="*/ 0 w 620650"/>
              <a:gd name="connsiteY4" fmla="*/ 476250 h 476250"/>
              <a:gd name="connsiteX0" fmla="*/ 0 w 613597"/>
              <a:gd name="connsiteY0" fmla="*/ 0 h 476250"/>
              <a:gd name="connsiteX1" fmla="*/ 352839 w 613597"/>
              <a:gd name="connsiteY1" fmla="*/ 0 h 476250"/>
              <a:gd name="connsiteX2" fmla="*/ 613597 w 613597"/>
              <a:gd name="connsiteY2" fmla="*/ 238125 h 476250"/>
              <a:gd name="connsiteX3" fmla="*/ 352839 w 613597"/>
              <a:gd name="connsiteY3" fmla="*/ 476250 h 476250"/>
              <a:gd name="connsiteX4" fmla="*/ 0 w 613597"/>
              <a:gd name="connsiteY4" fmla="*/ 476250 h 476250"/>
              <a:gd name="connsiteX0" fmla="*/ 0 w 606624"/>
              <a:gd name="connsiteY0" fmla="*/ 0 h 476250"/>
              <a:gd name="connsiteX1" fmla="*/ 352839 w 606624"/>
              <a:gd name="connsiteY1" fmla="*/ 0 h 476250"/>
              <a:gd name="connsiteX2" fmla="*/ 606624 w 606624"/>
              <a:gd name="connsiteY2" fmla="*/ 238125 h 476250"/>
              <a:gd name="connsiteX3" fmla="*/ 352839 w 606624"/>
              <a:gd name="connsiteY3" fmla="*/ 476250 h 476250"/>
              <a:gd name="connsiteX4" fmla="*/ 0 w 606624"/>
              <a:gd name="connsiteY4" fmla="*/ 476250 h 476250"/>
              <a:gd name="connsiteX0" fmla="*/ 0 w 599731"/>
              <a:gd name="connsiteY0" fmla="*/ 0 h 476250"/>
              <a:gd name="connsiteX1" fmla="*/ 352839 w 599731"/>
              <a:gd name="connsiteY1" fmla="*/ 0 h 476250"/>
              <a:gd name="connsiteX2" fmla="*/ 599731 w 599731"/>
              <a:gd name="connsiteY2" fmla="*/ 238125 h 476250"/>
              <a:gd name="connsiteX3" fmla="*/ 352839 w 599731"/>
              <a:gd name="connsiteY3" fmla="*/ 476250 h 476250"/>
              <a:gd name="connsiteX4" fmla="*/ 0 w 599731"/>
              <a:gd name="connsiteY4" fmla="*/ 476250 h 476250"/>
              <a:gd name="connsiteX0" fmla="*/ 0 w 592916"/>
              <a:gd name="connsiteY0" fmla="*/ 0 h 476250"/>
              <a:gd name="connsiteX1" fmla="*/ 352839 w 592916"/>
              <a:gd name="connsiteY1" fmla="*/ 0 h 476250"/>
              <a:gd name="connsiteX2" fmla="*/ 592916 w 592916"/>
              <a:gd name="connsiteY2" fmla="*/ 238125 h 476250"/>
              <a:gd name="connsiteX3" fmla="*/ 352839 w 592916"/>
              <a:gd name="connsiteY3" fmla="*/ 476250 h 476250"/>
              <a:gd name="connsiteX4" fmla="*/ 0 w 592916"/>
              <a:gd name="connsiteY4" fmla="*/ 476250 h 476250"/>
              <a:gd name="connsiteX0" fmla="*/ 0 w 586178"/>
              <a:gd name="connsiteY0" fmla="*/ 0 h 476250"/>
              <a:gd name="connsiteX1" fmla="*/ 352839 w 586178"/>
              <a:gd name="connsiteY1" fmla="*/ 0 h 476250"/>
              <a:gd name="connsiteX2" fmla="*/ 586178 w 586178"/>
              <a:gd name="connsiteY2" fmla="*/ 238125 h 476250"/>
              <a:gd name="connsiteX3" fmla="*/ 352839 w 586178"/>
              <a:gd name="connsiteY3" fmla="*/ 476250 h 476250"/>
              <a:gd name="connsiteX4" fmla="*/ 0 w 586178"/>
              <a:gd name="connsiteY4" fmla="*/ 476250 h 476250"/>
              <a:gd name="connsiteX0" fmla="*/ 0 w 579517"/>
              <a:gd name="connsiteY0" fmla="*/ 0 h 476250"/>
              <a:gd name="connsiteX1" fmla="*/ 352839 w 579517"/>
              <a:gd name="connsiteY1" fmla="*/ 0 h 476250"/>
              <a:gd name="connsiteX2" fmla="*/ 579517 w 579517"/>
              <a:gd name="connsiteY2" fmla="*/ 238125 h 476250"/>
              <a:gd name="connsiteX3" fmla="*/ 352839 w 579517"/>
              <a:gd name="connsiteY3" fmla="*/ 476250 h 476250"/>
              <a:gd name="connsiteX4" fmla="*/ 0 w 579517"/>
              <a:gd name="connsiteY4" fmla="*/ 476250 h 476250"/>
              <a:gd name="connsiteX0" fmla="*/ 0 w 572932"/>
              <a:gd name="connsiteY0" fmla="*/ 0 h 476250"/>
              <a:gd name="connsiteX1" fmla="*/ 352839 w 572932"/>
              <a:gd name="connsiteY1" fmla="*/ 0 h 476250"/>
              <a:gd name="connsiteX2" fmla="*/ 572932 w 572932"/>
              <a:gd name="connsiteY2" fmla="*/ 238125 h 476250"/>
              <a:gd name="connsiteX3" fmla="*/ 352839 w 572932"/>
              <a:gd name="connsiteY3" fmla="*/ 476250 h 476250"/>
              <a:gd name="connsiteX4" fmla="*/ 0 w 572932"/>
              <a:gd name="connsiteY4" fmla="*/ 476250 h 476250"/>
              <a:gd name="connsiteX0" fmla="*/ 0 w 566421"/>
              <a:gd name="connsiteY0" fmla="*/ 0 h 476250"/>
              <a:gd name="connsiteX1" fmla="*/ 352839 w 566421"/>
              <a:gd name="connsiteY1" fmla="*/ 0 h 476250"/>
              <a:gd name="connsiteX2" fmla="*/ 566421 w 566421"/>
              <a:gd name="connsiteY2" fmla="*/ 238125 h 476250"/>
              <a:gd name="connsiteX3" fmla="*/ 352839 w 566421"/>
              <a:gd name="connsiteY3" fmla="*/ 476250 h 476250"/>
              <a:gd name="connsiteX4" fmla="*/ 0 w 566421"/>
              <a:gd name="connsiteY4" fmla="*/ 476250 h 476250"/>
              <a:gd name="connsiteX0" fmla="*/ 0 w 559984"/>
              <a:gd name="connsiteY0" fmla="*/ 0 h 476250"/>
              <a:gd name="connsiteX1" fmla="*/ 352839 w 559984"/>
              <a:gd name="connsiteY1" fmla="*/ 0 h 476250"/>
              <a:gd name="connsiteX2" fmla="*/ 559984 w 559984"/>
              <a:gd name="connsiteY2" fmla="*/ 238125 h 476250"/>
              <a:gd name="connsiteX3" fmla="*/ 352839 w 559984"/>
              <a:gd name="connsiteY3" fmla="*/ 476250 h 476250"/>
              <a:gd name="connsiteX4" fmla="*/ 0 w 559984"/>
              <a:gd name="connsiteY4" fmla="*/ 476250 h 476250"/>
              <a:gd name="connsiteX0" fmla="*/ 0 w 553621"/>
              <a:gd name="connsiteY0" fmla="*/ 0 h 476250"/>
              <a:gd name="connsiteX1" fmla="*/ 352839 w 553621"/>
              <a:gd name="connsiteY1" fmla="*/ 0 h 476250"/>
              <a:gd name="connsiteX2" fmla="*/ 553621 w 553621"/>
              <a:gd name="connsiteY2" fmla="*/ 238125 h 476250"/>
              <a:gd name="connsiteX3" fmla="*/ 352839 w 553621"/>
              <a:gd name="connsiteY3" fmla="*/ 476250 h 476250"/>
              <a:gd name="connsiteX4" fmla="*/ 0 w 553621"/>
              <a:gd name="connsiteY4" fmla="*/ 476250 h 476250"/>
              <a:gd name="connsiteX0" fmla="*/ 0 w 547330"/>
              <a:gd name="connsiteY0" fmla="*/ 0 h 476250"/>
              <a:gd name="connsiteX1" fmla="*/ 352839 w 547330"/>
              <a:gd name="connsiteY1" fmla="*/ 0 h 476250"/>
              <a:gd name="connsiteX2" fmla="*/ 547330 w 547330"/>
              <a:gd name="connsiteY2" fmla="*/ 238125 h 476250"/>
              <a:gd name="connsiteX3" fmla="*/ 352839 w 547330"/>
              <a:gd name="connsiteY3" fmla="*/ 476250 h 476250"/>
              <a:gd name="connsiteX4" fmla="*/ 0 w 547330"/>
              <a:gd name="connsiteY4" fmla="*/ 476250 h 476250"/>
              <a:gd name="connsiteX0" fmla="*/ 0 w 541110"/>
              <a:gd name="connsiteY0" fmla="*/ 0 h 476250"/>
              <a:gd name="connsiteX1" fmla="*/ 352839 w 541110"/>
              <a:gd name="connsiteY1" fmla="*/ 0 h 476250"/>
              <a:gd name="connsiteX2" fmla="*/ 541110 w 541110"/>
              <a:gd name="connsiteY2" fmla="*/ 238125 h 476250"/>
              <a:gd name="connsiteX3" fmla="*/ 352839 w 541110"/>
              <a:gd name="connsiteY3" fmla="*/ 476250 h 476250"/>
              <a:gd name="connsiteX4" fmla="*/ 0 w 541110"/>
              <a:gd name="connsiteY4" fmla="*/ 476250 h 476250"/>
              <a:gd name="connsiteX0" fmla="*/ 0 w 534961"/>
              <a:gd name="connsiteY0" fmla="*/ 0 h 476250"/>
              <a:gd name="connsiteX1" fmla="*/ 352839 w 534961"/>
              <a:gd name="connsiteY1" fmla="*/ 0 h 476250"/>
              <a:gd name="connsiteX2" fmla="*/ 534961 w 534961"/>
              <a:gd name="connsiteY2" fmla="*/ 238125 h 476250"/>
              <a:gd name="connsiteX3" fmla="*/ 352839 w 534961"/>
              <a:gd name="connsiteY3" fmla="*/ 476250 h 476250"/>
              <a:gd name="connsiteX4" fmla="*/ 0 w 534961"/>
              <a:gd name="connsiteY4" fmla="*/ 476250 h 476250"/>
              <a:gd name="connsiteX0" fmla="*/ 0 w 528882"/>
              <a:gd name="connsiteY0" fmla="*/ 0 h 476250"/>
              <a:gd name="connsiteX1" fmla="*/ 352839 w 528882"/>
              <a:gd name="connsiteY1" fmla="*/ 0 h 476250"/>
              <a:gd name="connsiteX2" fmla="*/ 528882 w 528882"/>
              <a:gd name="connsiteY2" fmla="*/ 238125 h 476250"/>
              <a:gd name="connsiteX3" fmla="*/ 352839 w 528882"/>
              <a:gd name="connsiteY3" fmla="*/ 476250 h 476250"/>
              <a:gd name="connsiteX4" fmla="*/ 0 w 528882"/>
              <a:gd name="connsiteY4" fmla="*/ 476250 h 476250"/>
              <a:gd name="connsiteX0" fmla="*/ 0 w 522872"/>
              <a:gd name="connsiteY0" fmla="*/ 0 h 476250"/>
              <a:gd name="connsiteX1" fmla="*/ 352839 w 522872"/>
              <a:gd name="connsiteY1" fmla="*/ 0 h 476250"/>
              <a:gd name="connsiteX2" fmla="*/ 522872 w 522872"/>
              <a:gd name="connsiteY2" fmla="*/ 238125 h 476250"/>
              <a:gd name="connsiteX3" fmla="*/ 352839 w 522872"/>
              <a:gd name="connsiteY3" fmla="*/ 476250 h 476250"/>
              <a:gd name="connsiteX4" fmla="*/ 0 w 522872"/>
              <a:gd name="connsiteY4" fmla="*/ 476250 h 476250"/>
              <a:gd name="connsiteX0" fmla="*/ 0 w 516930"/>
              <a:gd name="connsiteY0" fmla="*/ 0 h 476250"/>
              <a:gd name="connsiteX1" fmla="*/ 352839 w 516930"/>
              <a:gd name="connsiteY1" fmla="*/ 0 h 476250"/>
              <a:gd name="connsiteX2" fmla="*/ 516930 w 516930"/>
              <a:gd name="connsiteY2" fmla="*/ 238125 h 476250"/>
              <a:gd name="connsiteX3" fmla="*/ 352839 w 516930"/>
              <a:gd name="connsiteY3" fmla="*/ 476250 h 476250"/>
              <a:gd name="connsiteX4" fmla="*/ 0 w 516930"/>
              <a:gd name="connsiteY4" fmla="*/ 476250 h 476250"/>
              <a:gd name="connsiteX0" fmla="*/ 0 w 511056"/>
              <a:gd name="connsiteY0" fmla="*/ 0 h 476250"/>
              <a:gd name="connsiteX1" fmla="*/ 352839 w 511056"/>
              <a:gd name="connsiteY1" fmla="*/ 0 h 476250"/>
              <a:gd name="connsiteX2" fmla="*/ 511056 w 511056"/>
              <a:gd name="connsiteY2" fmla="*/ 238125 h 476250"/>
              <a:gd name="connsiteX3" fmla="*/ 352839 w 511056"/>
              <a:gd name="connsiteY3" fmla="*/ 476250 h 476250"/>
              <a:gd name="connsiteX4" fmla="*/ 0 w 511056"/>
              <a:gd name="connsiteY4" fmla="*/ 476250 h 476250"/>
              <a:gd name="connsiteX0" fmla="*/ 0 w 505249"/>
              <a:gd name="connsiteY0" fmla="*/ 0 h 476250"/>
              <a:gd name="connsiteX1" fmla="*/ 352839 w 505249"/>
              <a:gd name="connsiteY1" fmla="*/ 0 h 476250"/>
              <a:gd name="connsiteX2" fmla="*/ 505249 w 505249"/>
              <a:gd name="connsiteY2" fmla="*/ 238125 h 476250"/>
              <a:gd name="connsiteX3" fmla="*/ 352839 w 505249"/>
              <a:gd name="connsiteY3" fmla="*/ 476250 h 476250"/>
              <a:gd name="connsiteX4" fmla="*/ 0 w 505249"/>
              <a:gd name="connsiteY4" fmla="*/ 476250 h 476250"/>
              <a:gd name="connsiteX0" fmla="*/ 0 w 499508"/>
              <a:gd name="connsiteY0" fmla="*/ 0 h 476250"/>
              <a:gd name="connsiteX1" fmla="*/ 352839 w 499508"/>
              <a:gd name="connsiteY1" fmla="*/ 0 h 476250"/>
              <a:gd name="connsiteX2" fmla="*/ 499508 w 499508"/>
              <a:gd name="connsiteY2" fmla="*/ 238125 h 476250"/>
              <a:gd name="connsiteX3" fmla="*/ 352839 w 499508"/>
              <a:gd name="connsiteY3" fmla="*/ 476250 h 476250"/>
              <a:gd name="connsiteX4" fmla="*/ 0 w 499508"/>
              <a:gd name="connsiteY4" fmla="*/ 476250 h 476250"/>
              <a:gd name="connsiteX0" fmla="*/ 0 w 493832"/>
              <a:gd name="connsiteY0" fmla="*/ 0 h 476250"/>
              <a:gd name="connsiteX1" fmla="*/ 352839 w 493832"/>
              <a:gd name="connsiteY1" fmla="*/ 0 h 476250"/>
              <a:gd name="connsiteX2" fmla="*/ 493832 w 493832"/>
              <a:gd name="connsiteY2" fmla="*/ 238125 h 476250"/>
              <a:gd name="connsiteX3" fmla="*/ 352839 w 493832"/>
              <a:gd name="connsiteY3" fmla="*/ 476250 h 476250"/>
              <a:gd name="connsiteX4" fmla="*/ 0 w 493832"/>
              <a:gd name="connsiteY4" fmla="*/ 476250 h 476250"/>
              <a:gd name="connsiteX0" fmla="*/ 0 w 488220"/>
              <a:gd name="connsiteY0" fmla="*/ 0 h 476250"/>
              <a:gd name="connsiteX1" fmla="*/ 352839 w 488220"/>
              <a:gd name="connsiteY1" fmla="*/ 0 h 476250"/>
              <a:gd name="connsiteX2" fmla="*/ 488220 w 488220"/>
              <a:gd name="connsiteY2" fmla="*/ 238125 h 476250"/>
              <a:gd name="connsiteX3" fmla="*/ 352839 w 488220"/>
              <a:gd name="connsiteY3" fmla="*/ 476250 h 476250"/>
              <a:gd name="connsiteX4" fmla="*/ 0 w 488220"/>
              <a:gd name="connsiteY4" fmla="*/ 476250 h 476250"/>
              <a:gd name="connsiteX0" fmla="*/ 0 w 482672"/>
              <a:gd name="connsiteY0" fmla="*/ 0 h 476250"/>
              <a:gd name="connsiteX1" fmla="*/ 352839 w 482672"/>
              <a:gd name="connsiteY1" fmla="*/ 0 h 476250"/>
              <a:gd name="connsiteX2" fmla="*/ 482672 w 482672"/>
              <a:gd name="connsiteY2" fmla="*/ 238125 h 476250"/>
              <a:gd name="connsiteX3" fmla="*/ 352839 w 482672"/>
              <a:gd name="connsiteY3" fmla="*/ 476250 h 476250"/>
              <a:gd name="connsiteX4" fmla="*/ 0 w 482672"/>
              <a:gd name="connsiteY4" fmla="*/ 476250 h 476250"/>
              <a:gd name="connsiteX0" fmla="*/ 0 w 477187"/>
              <a:gd name="connsiteY0" fmla="*/ 0 h 476250"/>
              <a:gd name="connsiteX1" fmla="*/ 352839 w 477187"/>
              <a:gd name="connsiteY1" fmla="*/ 0 h 476250"/>
              <a:gd name="connsiteX2" fmla="*/ 477187 w 477187"/>
              <a:gd name="connsiteY2" fmla="*/ 238125 h 476250"/>
              <a:gd name="connsiteX3" fmla="*/ 352839 w 477187"/>
              <a:gd name="connsiteY3" fmla="*/ 476250 h 476250"/>
              <a:gd name="connsiteX4" fmla="*/ 0 w 477187"/>
              <a:gd name="connsiteY4" fmla="*/ 476250 h 476250"/>
              <a:gd name="connsiteX0" fmla="*/ 0 w 471764"/>
              <a:gd name="connsiteY0" fmla="*/ 0 h 476250"/>
              <a:gd name="connsiteX1" fmla="*/ 352839 w 471764"/>
              <a:gd name="connsiteY1" fmla="*/ 0 h 476250"/>
              <a:gd name="connsiteX2" fmla="*/ 471764 w 471764"/>
              <a:gd name="connsiteY2" fmla="*/ 238125 h 476250"/>
              <a:gd name="connsiteX3" fmla="*/ 352839 w 471764"/>
              <a:gd name="connsiteY3" fmla="*/ 476250 h 476250"/>
              <a:gd name="connsiteX4" fmla="*/ 0 w 471764"/>
              <a:gd name="connsiteY4" fmla="*/ 476250 h 476250"/>
              <a:gd name="connsiteX0" fmla="*/ 0 w 466403"/>
              <a:gd name="connsiteY0" fmla="*/ 0 h 476250"/>
              <a:gd name="connsiteX1" fmla="*/ 352839 w 466403"/>
              <a:gd name="connsiteY1" fmla="*/ 0 h 476250"/>
              <a:gd name="connsiteX2" fmla="*/ 466403 w 466403"/>
              <a:gd name="connsiteY2" fmla="*/ 238125 h 476250"/>
              <a:gd name="connsiteX3" fmla="*/ 352839 w 466403"/>
              <a:gd name="connsiteY3" fmla="*/ 476250 h 476250"/>
              <a:gd name="connsiteX4" fmla="*/ 0 w 466403"/>
              <a:gd name="connsiteY4" fmla="*/ 476250 h 476250"/>
              <a:gd name="connsiteX0" fmla="*/ 0 w 461103"/>
              <a:gd name="connsiteY0" fmla="*/ 0 h 476250"/>
              <a:gd name="connsiteX1" fmla="*/ 352839 w 461103"/>
              <a:gd name="connsiteY1" fmla="*/ 0 h 476250"/>
              <a:gd name="connsiteX2" fmla="*/ 461103 w 461103"/>
              <a:gd name="connsiteY2" fmla="*/ 238125 h 476250"/>
              <a:gd name="connsiteX3" fmla="*/ 352839 w 461103"/>
              <a:gd name="connsiteY3" fmla="*/ 476250 h 476250"/>
              <a:gd name="connsiteX4" fmla="*/ 0 w 461103"/>
              <a:gd name="connsiteY4" fmla="*/ 476250 h 476250"/>
              <a:gd name="connsiteX0" fmla="*/ 0 w 455863"/>
              <a:gd name="connsiteY0" fmla="*/ 0 h 476250"/>
              <a:gd name="connsiteX1" fmla="*/ 352839 w 455863"/>
              <a:gd name="connsiteY1" fmla="*/ 0 h 476250"/>
              <a:gd name="connsiteX2" fmla="*/ 455863 w 455863"/>
              <a:gd name="connsiteY2" fmla="*/ 238125 h 476250"/>
              <a:gd name="connsiteX3" fmla="*/ 352839 w 455863"/>
              <a:gd name="connsiteY3" fmla="*/ 476250 h 476250"/>
              <a:gd name="connsiteX4" fmla="*/ 0 w 455863"/>
              <a:gd name="connsiteY4" fmla="*/ 476250 h 476250"/>
              <a:gd name="connsiteX0" fmla="*/ 0 w 450683"/>
              <a:gd name="connsiteY0" fmla="*/ 0 h 476250"/>
              <a:gd name="connsiteX1" fmla="*/ 352839 w 450683"/>
              <a:gd name="connsiteY1" fmla="*/ 0 h 476250"/>
              <a:gd name="connsiteX2" fmla="*/ 450683 w 450683"/>
              <a:gd name="connsiteY2" fmla="*/ 238125 h 476250"/>
              <a:gd name="connsiteX3" fmla="*/ 352839 w 450683"/>
              <a:gd name="connsiteY3" fmla="*/ 476250 h 476250"/>
              <a:gd name="connsiteX4" fmla="*/ 0 w 450683"/>
              <a:gd name="connsiteY4" fmla="*/ 476250 h 476250"/>
              <a:gd name="connsiteX0" fmla="*/ 0 w 445562"/>
              <a:gd name="connsiteY0" fmla="*/ 0 h 476250"/>
              <a:gd name="connsiteX1" fmla="*/ 352839 w 445562"/>
              <a:gd name="connsiteY1" fmla="*/ 0 h 476250"/>
              <a:gd name="connsiteX2" fmla="*/ 445562 w 445562"/>
              <a:gd name="connsiteY2" fmla="*/ 238125 h 476250"/>
              <a:gd name="connsiteX3" fmla="*/ 352839 w 445562"/>
              <a:gd name="connsiteY3" fmla="*/ 476250 h 476250"/>
              <a:gd name="connsiteX4" fmla="*/ 0 w 445562"/>
              <a:gd name="connsiteY4" fmla="*/ 476250 h 476250"/>
              <a:gd name="connsiteX0" fmla="*/ 0 w 440499"/>
              <a:gd name="connsiteY0" fmla="*/ 0 h 476250"/>
              <a:gd name="connsiteX1" fmla="*/ 352839 w 440499"/>
              <a:gd name="connsiteY1" fmla="*/ 0 h 476250"/>
              <a:gd name="connsiteX2" fmla="*/ 440499 w 440499"/>
              <a:gd name="connsiteY2" fmla="*/ 238125 h 476250"/>
              <a:gd name="connsiteX3" fmla="*/ 352839 w 440499"/>
              <a:gd name="connsiteY3" fmla="*/ 476250 h 476250"/>
              <a:gd name="connsiteX4" fmla="*/ 0 w 440499"/>
              <a:gd name="connsiteY4" fmla="*/ 476250 h 476250"/>
              <a:gd name="connsiteX0" fmla="*/ 0 w 435493"/>
              <a:gd name="connsiteY0" fmla="*/ 0 h 476250"/>
              <a:gd name="connsiteX1" fmla="*/ 352839 w 435493"/>
              <a:gd name="connsiteY1" fmla="*/ 0 h 476250"/>
              <a:gd name="connsiteX2" fmla="*/ 435493 w 435493"/>
              <a:gd name="connsiteY2" fmla="*/ 238125 h 476250"/>
              <a:gd name="connsiteX3" fmla="*/ 352839 w 435493"/>
              <a:gd name="connsiteY3" fmla="*/ 476250 h 476250"/>
              <a:gd name="connsiteX4" fmla="*/ 0 w 435493"/>
              <a:gd name="connsiteY4" fmla="*/ 476250 h 476250"/>
              <a:gd name="connsiteX0" fmla="*/ 0 w 430544"/>
              <a:gd name="connsiteY0" fmla="*/ 0 h 476250"/>
              <a:gd name="connsiteX1" fmla="*/ 352839 w 430544"/>
              <a:gd name="connsiteY1" fmla="*/ 0 h 476250"/>
              <a:gd name="connsiteX2" fmla="*/ 430544 w 430544"/>
              <a:gd name="connsiteY2" fmla="*/ 238125 h 476250"/>
              <a:gd name="connsiteX3" fmla="*/ 352839 w 430544"/>
              <a:gd name="connsiteY3" fmla="*/ 476250 h 476250"/>
              <a:gd name="connsiteX4" fmla="*/ 0 w 430544"/>
              <a:gd name="connsiteY4" fmla="*/ 476250 h 476250"/>
              <a:gd name="connsiteX0" fmla="*/ 0 w 425651"/>
              <a:gd name="connsiteY0" fmla="*/ 0 h 476250"/>
              <a:gd name="connsiteX1" fmla="*/ 352839 w 425651"/>
              <a:gd name="connsiteY1" fmla="*/ 0 h 476250"/>
              <a:gd name="connsiteX2" fmla="*/ 425651 w 425651"/>
              <a:gd name="connsiteY2" fmla="*/ 238125 h 476250"/>
              <a:gd name="connsiteX3" fmla="*/ 352839 w 425651"/>
              <a:gd name="connsiteY3" fmla="*/ 476250 h 476250"/>
              <a:gd name="connsiteX4" fmla="*/ 0 w 425651"/>
              <a:gd name="connsiteY4" fmla="*/ 476250 h 476250"/>
              <a:gd name="connsiteX0" fmla="*/ 0 w 420814"/>
              <a:gd name="connsiteY0" fmla="*/ 0 h 476250"/>
              <a:gd name="connsiteX1" fmla="*/ 352839 w 420814"/>
              <a:gd name="connsiteY1" fmla="*/ 0 h 476250"/>
              <a:gd name="connsiteX2" fmla="*/ 420814 w 420814"/>
              <a:gd name="connsiteY2" fmla="*/ 238125 h 476250"/>
              <a:gd name="connsiteX3" fmla="*/ 352839 w 420814"/>
              <a:gd name="connsiteY3" fmla="*/ 476250 h 476250"/>
              <a:gd name="connsiteX4" fmla="*/ 0 w 420814"/>
              <a:gd name="connsiteY4" fmla="*/ 476250 h 476250"/>
              <a:gd name="connsiteX0" fmla="*/ 0 w 416032"/>
              <a:gd name="connsiteY0" fmla="*/ 0 h 476250"/>
              <a:gd name="connsiteX1" fmla="*/ 352839 w 416032"/>
              <a:gd name="connsiteY1" fmla="*/ 0 h 476250"/>
              <a:gd name="connsiteX2" fmla="*/ 416032 w 416032"/>
              <a:gd name="connsiteY2" fmla="*/ 238125 h 476250"/>
              <a:gd name="connsiteX3" fmla="*/ 352839 w 416032"/>
              <a:gd name="connsiteY3" fmla="*/ 476250 h 476250"/>
              <a:gd name="connsiteX4" fmla="*/ 0 w 416032"/>
              <a:gd name="connsiteY4" fmla="*/ 476250 h 476250"/>
              <a:gd name="connsiteX0" fmla="*/ 0 w 411304"/>
              <a:gd name="connsiteY0" fmla="*/ 0 h 476250"/>
              <a:gd name="connsiteX1" fmla="*/ 352839 w 411304"/>
              <a:gd name="connsiteY1" fmla="*/ 0 h 476250"/>
              <a:gd name="connsiteX2" fmla="*/ 411304 w 411304"/>
              <a:gd name="connsiteY2" fmla="*/ 238125 h 476250"/>
              <a:gd name="connsiteX3" fmla="*/ 352839 w 411304"/>
              <a:gd name="connsiteY3" fmla="*/ 476250 h 476250"/>
              <a:gd name="connsiteX4" fmla="*/ 0 w 411304"/>
              <a:gd name="connsiteY4" fmla="*/ 476250 h 476250"/>
              <a:gd name="connsiteX0" fmla="*/ 0 w 406630"/>
              <a:gd name="connsiteY0" fmla="*/ 0 h 476250"/>
              <a:gd name="connsiteX1" fmla="*/ 352839 w 406630"/>
              <a:gd name="connsiteY1" fmla="*/ 0 h 476250"/>
              <a:gd name="connsiteX2" fmla="*/ 406630 w 406630"/>
              <a:gd name="connsiteY2" fmla="*/ 238125 h 476250"/>
              <a:gd name="connsiteX3" fmla="*/ 352839 w 406630"/>
              <a:gd name="connsiteY3" fmla="*/ 476250 h 476250"/>
              <a:gd name="connsiteX4" fmla="*/ 0 w 406630"/>
              <a:gd name="connsiteY4" fmla="*/ 476250 h 476250"/>
              <a:gd name="connsiteX0" fmla="*/ 0 w 402009"/>
              <a:gd name="connsiteY0" fmla="*/ 0 h 476250"/>
              <a:gd name="connsiteX1" fmla="*/ 352839 w 402009"/>
              <a:gd name="connsiteY1" fmla="*/ 0 h 476250"/>
              <a:gd name="connsiteX2" fmla="*/ 402009 w 402009"/>
              <a:gd name="connsiteY2" fmla="*/ 238125 h 476250"/>
              <a:gd name="connsiteX3" fmla="*/ 352839 w 402009"/>
              <a:gd name="connsiteY3" fmla="*/ 476250 h 476250"/>
              <a:gd name="connsiteX4" fmla="*/ 0 w 402009"/>
              <a:gd name="connsiteY4" fmla="*/ 476250 h 476250"/>
              <a:gd name="connsiteX0" fmla="*/ 0 w 397441"/>
              <a:gd name="connsiteY0" fmla="*/ 0 h 476250"/>
              <a:gd name="connsiteX1" fmla="*/ 352839 w 397441"/>
              <a:gd name="connsiteY1" fmla="*/ 0 h 476250"/>
              <a:gd name="connsiteX2" fmla="*/ 397441 w 397441"/>
              <a:gd name="connsiteY2" fmla="*/ 238125 h 476250"/>
              <a:gd name="connsiteX3" fmla="*/ 352839 w 397441"/>
              <a:gd name="connsiteY3" fmla="*/ 476250 h 476250"/>
              <a:gd name="connsiteX4" fmla="*/ 0 w 397441"/>
              <a:gd name="connsiteY4" fmla="*/ 476250 h 476250"/>
              <a:gd name="connsiteX0" fmla="*/ 0 w 389696"/>
              <a:gd name="connsiteY0" fmla="*/ 0 h 476250"/>
              <a:gd name="connsiteX1" fmla="*/ 352839 w 389696"/>
              <a:gd name="connsiteY1" fmla="*/ 0 h 476250"/>
              <a:gd name="connsiteX2" fmla="*/ 389696 w 389696"/>
              <a:gd name="connsiteY2" fmla="*/ 238125 h 476250"/>
              <a:gd name="connsiteX3" fmla="*/ 352839 w 389696"/>
              <a:gd name="connsiteY3" fmla="*/ 476250 h 476250"/>
              <a:gd name="connsiteX4" fmla="*/ 0 w 389696"/>
              <a:gd name="connsiteY4" fmla="*/ 476250 h 476250"/>
              <a:gd name="connsiteX0" fmla="*/ 0 w 397290"/>
              <a:gd name="connsiteY0" fmla="*/ 0 h 476250"/>
              <a:gd name="connsiteX1" fmla="*/ 352839 w 397290"/>
              <a:gd name="connsiteY1" fmla="*/ 0 h 476250"/>
              <a:gd name="connsiteX2" fmla="*/ 397290 w 397290"/>
              <a:gd name="connsiteY2" fmla="*/ 238125 h 476250"/>
              <a:gd name="connsiteX3" fmla="*/ 352839 w 397290"/>
              <a:gd name="connsiteY3" fmla="*/ 476250 h 476250"/>
              <a:gd name="connsiteX4" fmla="*/ 0 w 397290"/>
              <a:gd name="connsiteY4" fmla="*/ 476250 h 476250"/>
              <a:gd name="connsiteX0" fmla="*/ 0 w 405032"/>
              <a:gd name="connsiteY0" fmla="*/ 0 h 476250"/>
              <a:gd name="connsiteX1" fmla="*/ 352839 w 405032"/>
              <a:gd name="connsiteY1" fmla="*/ 0 h 476250"/>
              <a:gd name="connsiteX2" fmla="*/ 405032 w 405032"/>
              <a:gd name="connsiteY2" fmla="*/ 238125 h 476250"/>
              <a:gd name="connsiteX3" fmla="*/ 352839 w 405032"/>
              <a:gd name="connsiteY3" fmla="*/ 476250 h 476250"/>
              <a:gd name="connsiteX4" fmla="*/ 0 w 405032"/>
              <a:gd name="connsiteY4" fmla="*/ 476250 h 476250"/>
              <a:gd name="connsiteX0" fmla="*/ 0 w 412924"/>
              <a:gd name="connsiteY0" fmla="*/ 0 h 476250"/>
              <a:gd name="connsiteX1" fmla="*/ 352839 w 412924"/>
              <a:gd name="connsiteY1" fmla="*/ 0 h 476250"/>
              <a:gd name="connsiteX2" fmla="*/ 412924 w 412924"/>
              <a:gd name="connsiteY2" fmla="*/ 238125 h 476250"/>
              <a:gd name="connsiteX3" fmla="*/ 352839 w 412924"/>
              <a:gd name="connsiteY3" fmla="*/ 476250 h 476250"/>
              <a:gd name="connsiteX4" fmla="*/ 0 w 412924"/>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924" h="476250">
                <a:moveTo>
                  <a:pt x="0" y="0"/>
                </a:moveTo>
                <a:lnTo>
                  <a:pt x="352839" y="0"/>
                </a:lnTo>
                <a:lnTo>
                  <a:pt x="412924" y="238125"/>
                </a:lnTo>
                <a:lnTo>
                  <a:pt x="352839" y="476250"/>
                </a:lnTo>
                <a:lnTo>
                  <a:pt x="0" y="476250"/>
                </a:lnTo>
              </a:path>
            </a:pathLst>
          </a:custGeom>
          <a:solidFill>
            <a:schemeClr val="bg1"/>
          </a:solidFill>
          <a:ln w="222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endParaRPr lang="en-US" dirty="0"/>
          </a:p>
        </p:txBody>
      </p:sp>
      <p:sp>
        <p:nvSpPr>
          <p:cNvPr id="113" name="RBContent4">
            <a:extLst>
              <a:ext uri="{FF2B5EF4-FFF2-40B4-BE49-F238E27FC236}">
                <a16:creationId xmlns:a16="http://schemas.microsoft.com/office/drawing/2014/main" id="{64882E1F-36C1-40C9-81D5-D143A9884ED6}"/>
              </a:ext>
            </a:extLst>
          </p:cNvPr>
          <p:cNvSpPr txBox="1">
            <a:spLocks/>
          </p:cNvSpPr>
          <p:nvPr/>
        </p:nvSpPr>
        <p:spPr>
          <a:xfrm>
            <a:off x="5349249" y="2519770"/>
            <a:ext cx="3295882" cy="335733"/>
          </a:xfrm>
          <a:prstGeom prst="rect">
            <a:avLst/>
          </a:prstGeom>
          <a:noFill/>
          <a:ln w="9525">
            <a:noFill/>
          </a:ln>
        </p:spPr>
        <p:txBody>
          <a:bodyPr vert="horz" wrap="square" lIns="0" tIns="0" rIns="0" bIns="71882" rtlCol="0">
            <a:spAutoFit/>
          </a:bodyPr>
          <a:lstStyle/>
          <a:p>
            <a:pPr algn="r">
              <a:lnSpc>
                <a:spcPct val="90000"/>
              </a:lnSpc>
              <a:spcBef>
                <a:spcPts val="1800"/>
              </a:spcBef>
              <a:buSzPct val="100000"/>
            </a:pPr>
            <a:r>
              <a:rPr lang="en-US" sz="1900" dirty="0">
                <a:solidFill>
                  <a:schemeClr val="accent3"/>
                </a:solidFill>
                <a:latin typeface="+mn-lt"/>
                <a:sym typeface="+mn-lt"/>
              </a:rPr>
              <a:t>Key research questions</a:t>
            </a:r>
          </a:p>
        </p:txBody>
      </p:sp>
      <p:sp>
        <p:nvSpPr>
          <p:cNvPr id="114" name="RBContent4">
            <a:extLst>
              <a:ext uri="{FF2B5EF4-FFF2-40B4-BE49-F238E27FC236}">
                <a16:creationId xmlns:a16="http://schemas.microsoft.com/office/drawing/2014/main" id="{DDBCFE75-BBCE-4F75-A86B-50338D74EF4B}"/>
              </a:ext>
            </a:extLst>
          </p:cNvPr>
          <p:cNvSpPr txBox="1">
            <a:spLocks/>
          </p:cNvSpPr>
          <p:nvPr/>
        </p:nvSpPr>
        <p:spPr>
          <a:xfrm>
            <a:off x="923925" y="3175431"/>
            <a:ext cx="3138532" cy="789447"/>
          </a:xfrm>
          <a:prstGeom prst="rect">
            <a:avLst/>
          </a:prstGeom>
          <a:noFill/>
          <a:ln w="9525">
            <a:noFill/>
          </a:ln>
        </p:spPr>
        <p:txBody>
          <a:bodyPr vert="horz" wrap="square" lIns="0" tIns="0" rIns="0" bIns="0" rtlCol="0">
            <a:spAutoFit/>
          </a:bodyPr>
          <a:lstStyle/>
          <a:p>
            <a:pPr marL="0" lvl="1">
              <a:lnSpc>
                <a:spcPct val="90000"/>
              </a:lnSpc>
              <a:spcBef>
                <a:spcPts val="800"/>
              </a:spcBef>
              <a:buSzPct val="100000"/>
            </a:pPr>
            <a:r>
              <a:rPr lang="en-US" sz="1900" noProof="1">
                <a:solidFill>
                  <a:schemeClr val="accent6"/>
                </a:solidFill>
                <a:latin typeface="+mn-lt"/>
                <a:sym typeface="+mn-lt"/>
              </a:rPr>
              <a:t>Topic: </a:t>
            </a:r>
            <a:r>
              <a:rPr lang="en-US" sz="1900" b="0" noProof="1">
                <a:latin typeface="+mn-lt"/>
                <a:sym typeface="+mn-lt"/>
              </a:rPr>
              <a:t>Performance and key attributes of Higer Education Institutio</a:t>
            </a:r>
            <a:endParaRPr lang="en-US" sz="1900" b="0" noProof="1">
              <a:sym typeface="+mn-lt"/>
            </a:endParaRPr>
          </a:p>
        </p:txBody>
      </p:sp>
      <p:sp>
        <p:nvSpPr>
          <p:cNvPr id="115" name="RBContent4">
            <a:extLst>
              <a:ext uri="{FF2B5EF4-FFF2-40B4-BE49-F238E27FC236}">
                <a16:creationId xmlns:a16="http://schemas.microsoft.com/office/drawing/2014/main" id="{39B19BC5-5AC5-4D02-99B9-FBA39DFA2DEF}"/>
              </a:ext>
            </a:extLst>
          </p:cNvPr>
          <p:cNvSpPr txBox="1">
            <a:spLocks/>
          </p:cNvSpPr>
          <p:nvPr/>
        </p:nvSpPr>
        <p:spPr>
          <a:xfrm>
            <a:off x="738000" y="2265570"/>
            <a:ext cx="3295882" cy="335733"/>
          </a:xfrm>
          <a:prstGeom prst="rect">
            <a:avLst/>
          </a:prstGeom>
          <a:noFill/>
          <a:ln w="9525">
            <a:noFill/>
          </a:ln>
        </p:spPr>
        <p:txBody>
          <a:bodyPr vert="horz" wrap="square" lIns="0" tIns="0" rIns="0" bIns="71882" rtlCol="0">
            <a:spAutoFit/>
          </a:bodyPr>
          <a:lstStyle/>
          <a:p>
            <a:pPr>
              <a:lnSpc>
                <a:spcPct val="90000"/>
              </a:lnSpc>
              <a:spcBef>
                <a:spcPts val="1800"/>
              </a:spcBef>
              <a:buSzPct val="100000"/>
            </a:pPr>
            <a:r>
              <a:rPr lang="en-US" sz="1900" dirty="0">
                <a:solidFill>
                  <a:schemeClr val="accent6"/>
                </a:solidFill>
                <a:latin typeface="+mn-lt"/>
                <a:sym typeface="+mn-lt"/>
              </a:rPr>
              <a:t>Topic and goals</a:t>
            </a:r>
          </a:p>
        </p:txBody>
      </p:sp>
      <p:grpSp>
        <p:nvGrpSpPr>
          <p:cNvPr id="117" name="Group 593">
            <a:extLst>
              <a:ext uri="{FF2B5EF4-FFF2-40B4-BE49-F238E27FC236}">
                <a16:creationId xmlns:a16="http://schemas.microsoft.com/office/drawing/2014/main" id="{1E69C35C-DD04-4ABC-A6CD-CA3C4E0065F2}"/>
              </a:ext>
            </a:extLst>
          </p:cNvPr>
          <p:cNvGrpSpPr>
            <a:grpSpLocks noChangeAspect="1"/>
          </p:cNvGrpSpPr>
          <p:nvPr/>
        </p:nvGrpSpPr>
        <p:grpSpPr bwMode="auto">
          <a:xfrm>
            <a:off x="8802299" y="2585038"/>
            <a:ext cx="516405" cy="518088"/>
            <a:chOff x="1894" y="934"/>
            <a:chExt cx="2456" cy="2464"/>
          </a:xfrm>
          <a:solidFill>
            <a:schemeClr val="tx2"/>
          </a:solidFill>
        </p:grpSpPr>
        <p:sp>
          <p:nvSpPr>
            <p:cNvPr id="118" name="Freeform 595">
              <a:extLst>
                <a:ext uri="{FF2B5EF4-FFF2-40B4-BE49-F238E27FC236}">
                  <a16:creationId xmlns:a16="http://schemas.microsoft.com/office/drawing/2014/main" id="{040BD3E4-B6EF-48D4-8B30-32D7F49453E6}"/>
                </a:ext>
              </a:extLst>
            </p:cNvPr>
            <p:cNvSpPr>
              <a:spLocks/>
            </p:cNvSpPr>
            <p:nvPr/>
          </p:nvSpPr>
          <p:spPr bwMode="auto">
            <a:xfrm>
              <a:off x="2661" y="1963"/>
              <a:ext cx="921" cy="1422"/>
            </a:xfrm>
            <a:custGeom>
              <a:avLst/>
              <a:gdLst>
                <a:gd name="T0" fmla="*/ 1841 w 1841"/>
                <a:gd name="T1" fmla="*/ 0 h 2840"/>
                <a:gd name="T2" fmla="*/ 1841 w 1841"/>
                <a:gd name="T3" fmla="*/ 2840 h 2840"/>
                <a:gd name="T4" fmla="*/ 0 w 1841"/>
                <a:gd name="T5" fmla="*/ 1988 h 2840"/>
                <a:gd name="T6" fmla="*/ 0 w 1841"/>
                <a:gd name="T7" fmla="*/ 2 h 2840"/>
                <a:gd name="T8" fmla="*/ 69 w 1841"/>
                <a:gd name="T9" fmla="*/ 139 h 2840"/>
                <a:gd name="T10" fmla="*/ 145 w 1841"/>
                <a:gd name="T11" fmla="*/ 277 h 2840"/>
                <a:gd name="T12" fmla="*/ 227 w 1841"/>
                <a:gd name="T13" fmla="*/ 413 h 2840"/>
                <a:gd name="T14" fmla="*/ 291 w 1841"/>
                <a:gd name="T15" fmla="*/ 510 h 2840"/>
                <a:gd name="T16" fmla="*/ 355 w 1841"/>
                <a:gd name="T17" fmla="*/ 606 h 2840"/>
                <a:gd name="T18" fmla="*/ 421 w 1841"/>
                <a:gd name="T19" fmla="*/ 700 h 2840"/>
                <a:gd name="T20" fmla="*/ 488 w 1841"/>
                <a:gd name="T21" fmla="*/ 791 h 2840"/>
                <a:gd name="T22" fmla="*/ 554 w 1841"/>
                <a:gd name="T23" fmla="*/ 879 h 2840"/>
                <a:gd name="T24" fmla="*/ 619 w 1841"/>
                <a:gd name="T25" fmla="*/ 964 h 2840"/>
                <a:gd name="T26" fmla="*/ 683 w 1841"/>
                <a:gd name="T27" fmla="*/ 1047 h 2840"/>
                <a:gd name="T28" fmla="*/ 745 w 1841"/>
                <a:gd name="T29" fmla="*/ 1123 h 2840"/>
                <a:gd name="T30" fmla="*/ 803 w 1841"/>
                <a:gd name="T31" fmla="*/ 1196 h 2840"/>
                <a:gd name="T32" fmla="*/ 858 w 1841"/>
                <a:gd name="T33" fmla="*/ 1262 h 2840"/>
                <a:gd name="T34" fmla="*/ 864 w 1841"/>
                <a:gd name="T35" fmla="*/ 1271 h 2840"/>
                <a:gd name="T36" fmla="*/ 873 w 1841"/>
                <a:gd name="T37" fmla="*/ 1278 h 2840"/>
                <a:gd name="T38" fmla="*/ 894 w 1841"/>
                <a:gd name="T39" fmla="*/ 1292 h 2840"/>
                <a:gd name="T40" fmla="*/ 916 w 1841"/>
                <a:gd name="T41" fmla="*/ 1296 h 2840"/>
                <a:gd name="T42" fmla="*/ 940 w 1841"/>
                <a:gd name="T43" fmla="*/ 1293 h 2840"/>
                <a:gd name="T44" fmla="*/ 961 w 1841"/>
                <a:gd name="T45" fmla="*/ 1284 h 2840"/>
                <a:gd name="T46" fmla="*/ 980 w 1841"/>
                <a:gd name="T47" fmla="*/ 1268 h 2840"/>
                <a:gd name="T48" fmla="*/ 1034 w 1841"/>
                <a:gd name="T49" fmla="*/ 1201 h 2840"/>
                <a:gd name="T50" fmla="*/ 1092 w 1841"/>
                <a:gd name="T51" fmla="*/ 1129 h 2840"/>
                <a:gd name="T52" fmla="*/ 1155 w 1841"/>
                <a:gd name="T53" fmla="*/ 1053 h 2840"/>
                <a:gd name="T54" fmla="*/ 1219 w 1841"/>
                <a:gd name="T55" fmla="*/ 970 h 2840"/>
                <a:gd name="T56" fmla="*/ 1285 w 1841"/>
                <a:gd name="T57" fmla="*/ 885 h 2840"/>
                <a:gd name="T58" fmla="*/ 1351 w 1841"/>
                <a:gd name="T59" fmla="*/ 797 h 2840"/>
                <a:gd name="T60" fmla="*/ 1418 w 1841"/>
                <a:gd name="T61" fmla="*/ 704 h 2840"/>
                <a:gd name="T62" fmla="*/ 1485 w 1841"/>
                <a:gd name="T63" fmla="*/ 610 h 2840"/>
                <a:gd name="T64" fmla="*/ 1550 w 1841"/>
                <a:gd name="T65" fmla="*/ 513 h 2840"/>
                <a:gd name="T66" fmla="*/ 1615 w 1841"/>
                <a:gd name="T67" fmla="*/ 414 h 2840"/>
                <a:gd name="T68" fmla="*/ 1697 w 1841"/>
                <a:gd name="T69" fmla="*/ 277 h 2840"/>
                <a:gd name="T70" fmla="*/ 1774 w 1841"/>
                <a:gd name="T71" fmla="*/ 139 h 2840"/>
                <a:gd name="T72" fmla="*/ 1841 w 1841"/>
                <a:gd name="T73" fmla="*/ 0 h 2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41" h="2840">
                  <a:moveTo>
                    <a:pt x="1841" y="0"/>
                  </a:moveTo>
                  <a:lnTo>
                    <a:pt x="1841" y="2840"/>
                  </a:lnTo>
                  <a:lnTo>
                    <a:pt x="0" y="1988"/>
                  </a:lnTo>
                  <a:lnTo>
                    <a:pt x="0" y="2"/>
                  </a:lnTo>
                  <a:lnTo>
                    <a:pt x="69" y="139"/>
                  </a:lnTo>
                  <a:lnTo>
                    <a:pt x="145" y="277"/>
                  </a:lnTo>
                  <a:lnTo>
                    <a:pt x="227" y="413"/>
                  </a:lnTo>
                  <a:lnTo>
                    <a:pt x="291" y="510"/>
                  </a:lnTo>
                  <a:lnTo>
                    <a:pt x="355" y="606"/>
                  </a:lnTo>
                  <a:lnTo>
                    <a:pt x="421" y="700"/>
                  </a:lnTo>
                  <a:lnTo>
                    <a:pt x="488" y="791"/>
                  </a:lnTo>
                  <a:lnTo>
                    <a:pt x="554" y="879"/>
                  </a:lnTo>
                  <a:lnTo>
                    <a:pt x="619" y="964"/>
                  </a:lnTo>
                  <a:lnTo>
                    <a:pt x="683" y="1047"/>
                  </a:lnTo>
                  <a:lnTo>
                    <a:pt x="745" y="1123"/>
                  </a:lnTo>
                  <a:lnTo>
                    <a:pt x="803" y="1196"/>
                  </a:lnTo>
                  <a:lnTo>
                    <a:pt x="858" y="1262"/>
                  </a:lnTo>
                  <a:lnTo>
                    <a:pt x="864" y="1271"/>
                  </a:lnTo>
                  <a:lnTo>
                    <a:pt x="873" y="1278"/>
                  </a:lnTo>
                  <a:lnTo>
                    <a:pt x="894" y="1292"/>
                  </a:lnTo>
                  <a:lnTo>
                    <a:pt x="916" y="1296"/>
                  </a:lnTo>
                  <a:lnTo>
                    <a:pt x="940" y="1293"/>
                  </a:lnTo>
                  <a:lnTo>
                    <a:pt x="961" y="1284"/>
                  </a:lnTo>
                  <a:lnTo>
                    <a:pt x="980" y="1268"/>
                  </a:lnTo>
                  <a:lnTo>
                    <a:pt x="1034" y="1201"/>
                  </a:lnTo>
                  <a:lnTo>
                    <a:pt x="1092" y="1129"/>
                  </a:lnTo>
                  <a:lnTo>
                    <a:pt x="1155" y="1053"/>
                  </a:lnTo>
                  <a:lnTo>
                    <a:pt x="1219" y="970"/>
                  </a:lnTo>
                  <a:lnTo>
                    <a:pt x="1285" y="885"/>
                  </a:lnTo>
                  <a:lnTo>
                    <a:pt x="1351" y="797"/>
                  </a:lnTo>
                  <a:lnTo>
                    <a:pt x="1418" y="704"/>
                  </a:lnTo>
                  <a:lnTo>
                    <a:pt x="1485" y="610"/>
                  </a:lnTo>
                  <a:lnTo>
                    <a:pt x="1550" y="513"/>
                  </a:lnTo>
                  <a:lnTo>
                    <a:pt x="1615" y="414"/>
                  </a:lnTo>
                  <a:lnTo>
                    <a:pt x="1697" y="277"/>
                  </a:lnTo>
                  <a:lnTo>
                    <a:pt x="1774" y="139"/>
                  </a:lnTo>
                  <a:lnTo>
                    <a:pt x="18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19" name="Freeform 596">
              <a:extLst>
                <a:ext uri="{FF2B5EF4-FFF2-40B4-BE49-F238E27FC236}">
                  <a16:creationId xmlns:a16="http://schemas.microsoft.com/office/drawing/2014/main" id="{0BD99D6D-8525-4CE3-BF3B-21EE7B55A98A}"/>
                </a:ext>
              </a:extLst>
            </p:cNvPr>
            <p:cNvSpPr>
              <a:spLocks/>
            </p:cNvSpPr>
            <p:nvPr/>
          </p:nvSpPr>
          <p:spPr bwMode="auto">
            <a:xfrm>
              <a:off x="1894" y="1549"/>
              <a:ext cx="700" cy="1849"/>
            </a:xfrm>
            <a:custGeom>
              <a:avLst/>
              <a:gdLst>
                <a:gd name="T0" fmla="*/ 1157 w 1396"/>
                <a:gd name="T1" fmla="*/ 0 h 3692"/>
                <a:gd name="T2" fmla="*/ 1180 w 1396"/>
                <a:gd name="T3" fmla="*/ 6 h 3692"/>
                <a:gd name="T4" fmla="*/ 1201 w 1396"/>
                <a:gd name="T5" fmla="*/ 20 h 3692"/>
                <a:gd name="T6" fmla="*/ 1216 w 1396"/>
                <a:gd name="T7" fmla="*/ 38 h 3692"/>
                <a:gd name="T8" fmla="*/ 1220 w 1396"/>
                <a:gd name="T9" fmla="*/ 47 h 3692"/>
                <a:gd name="T10" fmla="*/ 1223 w 1396"/>
                <a:gd name="T11" fmla="*/ 56 h 3692"/>
                <a:gd name="T12" fmla="*/ 1396 w 1396"/>
                <a:gd name="T13" fmla="*/ 485 h 3692"/>
                <a:gd name="T14" fmla="*/ 1384 w 1396"/>
                <a:gd name="T15" fmla="*/ 506 h 3692"/>
                <a:gd name="T16" fmla="*/ 1380 w 1396"/>
                <a:gd name="T17" fmla="*/ 530 h 3692"/>
                <a:gd name="T18" fmla="*/ 1380 w 1396"/>
                <a:gd name="T19" fmla="*/ 2837 h 3692"/>
                <a:gd name="T20" fmla="*/ 119 w 1396"/>
                <a:gd name="T21" fmla="*/ 3679 h 3692"/>
                <a:gd name="T22" fmla="*/ 101 w 1396"/>
                <a:gd name="T23" fmla="*/ 3688 h 3692"/>
                <a:gd name="T24" fmla="*/ 82 w 1396"/>
                <a:gd name="T25" fmla="*/ 3692 h 3692"/>
                <a:gd name="T26" fmla="*/ 62 w 1396"/>
                <a:gd name="T27" fmla="*/ 3691 h 3692"/>
                <a:gd name="T28" fmla="*/ 43 w 1396"/>
                <a:gd name="T29" fmla="*/ 3685 h 3692"/>
                <a:gd name="T30" fmla="*/ 26 w 1396"/>
                <a:gd name="T31" fmla="*/ 3673 h 3692"/>
                <a:gd name="T32" fmla="*/ 13 w 1396"/>
                <a:gd name="T33" fmla="*/ 3658 h 3692"/>
                <a:gd name="T34" fmla="*/ 5 w 1396"/>
                <a:gd name="T35" fmla="*/ 3641 h 3692"/>
                <a:gd name="T36" fmla="*/ 1 w 1396"/>
                <a:gd name="T37" fmla="*/ 3625 h 3692"/>
                <a:gd name="T38" fmla="*/ 0 w 1396"/>
                <a:gd name="T39" fmla="*/ 3608 h 3692"/>
                <a:gd name="T40" fmla="*/ 0 w 1396"/>
                <a:gd name="T41" fmla="*/ 3602 h 3692"/>
                <a:gd name="T42" fmla="*/ 0 w 1396"/>
                <a:gd name="T43" fmla="*/ 3602 h 3692"/>
                <a:gd name="T44" fmla="*/ 1 w 1396"/>
                <a:gd name="T45" fmla="*/ 712 h 3692"/>
                <a:gd name="T46" fmla="*/ 4 w 1396"/>
                <a:gd name="T47" fmla="*/ 691 h 3692"/>
                <a:gd name="T48" fmla="*/ 11 w 1396"/>
                <a:gd name="T49" fmla="*/ 673 h 3692"/>
                <a:gd name="T50" fmla="*/ 23 w 1396"/>
                <a:gd name="T51" fmla="*/ 658 h 3692"/>
                <a:gd name="T52" fmla="*/ 40 w 1396"/>
                <a:gd name="T53" fmla="*/ 646 h 3692"/>
                <a:gd name="T54" fmla="*/ 1111 w 1396"/>
                <a:gd name="T55" fmla="*/ 11 h 3692"/>
                <a:gd name="T56" fmla="*/ 1134 w 1396"/>
                <a:gd name="T57" fmla="*/ 2 h 3692"/>
                <a:gd name="T58" fmla="*/ 1157 w 1396"/>
                <a:gd name="T59" fmla="*/ 0 h 3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6" h="3692">
                  <a:moveTo>
                    <a:pt x="1157" y="0"/>
                  </a:moveTo>
                  <a:lnTo>
                    <a:pt x="1180" y="6"/>
                  </a:lnTo>
                  <a:lnTo>
                    <a:pt x="1201" y="20"/>
                  </a:lnTo>
                  <a:lnTo>
                    <a:pt x="1216" y="38"/>
                  </a:lnTo>
                  <a:lnTo>
                    <a:pt x="1220" y="47"/>
                  </a:lnTo>
                  <a:lnTo>
                    <a:pt x="1223" y="56"/>
                  </a:lnTo>
                  <a:lnTo>
                    <a:pt x="1396" y="485"/>
                  </a:lnTo>
                  <a:lnTo>
                    <a:pt x="1384" y="506"/>
                  </a:lnTo>
                  <a:lnTo>
                    <a:pt x="1380" y="530"/>
                  </a:lnTo>
                  <a:lnTo>
                    <a:pt x="1380" y="2837"/>
                  </a:lnTo>
                  <a:lnTo>
                    <a:pt x="119" y="3679"/>
                  </a:lnTo>
                  <a:lnTo>
                    <a:pt x="101" y="3688"/>
                  </a:lnTo>
                  <a:lnTo>
                    <a:pt x="82" y="3692"/>
                  </a:lnTo>
                  <a:lnTo>
                    <a:pt x="62" y="3691"/>
                  </a:lnTo>
                  <a:lnTo>
                    <a:pt x="43" y="3685"/>
                  </a:lnTo>
                  <a:lnTo>
                    <a:pt x="26" y="3673"/>
                  </a:lnTo>
                  <a:lnTo>
                    <a:pt x="13" y="3658"/>
                  </a:lnTo>
                  <a:lnTo>
                    <a:pt x="5" y="3641"/>
                  </a:lnTo>
                  <a:lnTo>
                    <a:pt x="1" y="3625"/>
                  </a:lnTo>
                  <a:lnTo>
                    <a:pt x="0" y="3608"/>
                  </a:lnTo>
                  <a:lnTo>
                    <a:pt x="0" y="3602"/>
                  </a:lnTo>
                  <a:lnTo>
                    <a:pt x="0" y="3602"/>
                  </a:lnTo>
                  <a:lnTo>
                    <a:pt x="1" y="712"/>
                  </a:lnTo>
                  <a:lnTo>
                    <a:pt x="4" y="691"/>
                  </a:lnTo>
                  <a:lnTo>
                    <a:pt x="11" y="673"/>
                  </a:lnTo>
                  <a:lnTo>
                    <a:pt x="23" y="658"/>
                  </a:lnTo>
                  <a:lnTo>
                    <a:pt x="40" y="646"/>
                  </a:lnTo>
                  <a:lnTo>
                    <a:pt x="1111" y="11"/>
                  </a:lnTo>
                  <a:lnTo>
                    <a:pt x="1134" y="2"/>
                  </a:lnTo>
                  <a:lnTo>
                    <a:pt x="1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20" name="Freeform 597">
              <a:extLst>
                <a:ext uri="{FF2B5EF4-FFF2-40B4-BE49-F238E27FC236}">
                  <a16:creationId xmlns:a16="http://schemas.microsoft.com/office/drawing/2014/main" id="{71F0AD5D-D13A-4B3E-8D8D-178EB8B188DF}"/>
                </a:ext>
              </a:extLst>
            </p:cNvPr>
            <p:cNvSpPr>
              <a:spLocks/>
            </p:cNvSpPr>
            <p:nvPr/>
          </p:nvSpPr>
          <p:spPr bwMode="auto">
            <a:xfrm>
              <a:off x="3658" y="1396"/>
              <a:ext cx="692" cy="1984"/>
            </a:xfrm>
            <a:custGeom>
              <a:avLst/>
              <a:gdLst>
                <a:gd name="T0" fmla="*/ 1310 w 1380"/>
                <a:gd name="T1" fmla="*/ 0 h 3962"/>
                <a:gd name="T2" fmla="*/ 1332 w 1380"/>
                <a:gd name="T3" fmla="*/ 5 h 3962"/>
                <a:gd name="T4" fmla="*/ 1352 w 1380"/>
                <a:gd name="T5" fmla="*/ 17 h 3962"/>
                <a:gd name="T6" fmla="*/ 1368 w 1380"/>
                <a:gd name="T7" fmla="*/ 36 h 3962"/>
                <a:gd name="T8" fmla="*/ 1377 w 1380"/>
                <a:gd name="T9" fmla="*/ 55 h 3962"/>
                <a:gd name="T10" fmla="*/ 1380 w 1380"/>
                <a:gd name="T11" fmla="*/ 76 h 3962"/>
                <a:gd name="T12" fmla="*/ 1380 w 1380"/>
                <a:gd name="T13" fmla="*/ 3000 h 3962"/>
                <a:gd name="T14" fmla="*/ 1377 w 1380"/>
                <a:gd name="T15" fmla="*/ 3021 h 3962"/>
                <a:gd name="T16" fmla="*/ 1370 w 1380"/>
                <a:gd name="T17" fmla="*/ 3039 h 3962"/>
                <a:gd name="T18" fmla="*/ 1356 w 1380"/>
                <a:gd name="T19" fmla="*/ 3055 h 3962"/>
                <a:gd name="T20" fmla="*/ 1340 w 1380"/>
                <a:gd name="T21" fmla="*/ 3067 h 3962"/>
                <a:gd name="T22" fmla="*/ 0 w 1380"/>
                <a:gd name="T23" fmla="*/ 3962 h 3962"/>
                <a:gd name="T24" fmla="*/ 1 w 1380"/>
                <a:gd name="T25" fmla="*/ 837 h 3962"/>
                <a:gd name="T26" fmla="*/ 0 w 1380"/>
                <a:gd name="T27" fmla="*/ 834 h 3962"/>
                <a:gd name="T28" fmla="*/ 0 w 1380"/>
                <a:gd name="T29" fmla="*/ 830 h 3962"/>
                <a:gd name="T30" fmla="*/ 6 w 1380"/>
                <a:gd name="T31" fmla="*/ 818 h 3962"/>
                <a:gd name="T32" fmla="*/ 10 w 1380"/>
                <a:gd name="T33" fmla="*/ 809 h 3962"/>
                <a:gd name="T34" fmla="*/ 12 w 1380"/>
                <a:gd name="T35" fmla="*/ 806 h 3962"/>
                <a:gd name="T36" fmla="*/ 12 w 1380"/>
                <a:gd name="T37" fmla="*/ 806 h 3962"/>
                <a:gd name="T38" fmla="*/ 22 w 1380"/>
                <a:gd name="T39" fmla="*/ 791 h 3962"/>
                <a:gd name="T40" fmla="*/ 37 w 1380"/>
                <a:gd name="T41" fmla="*/ 779 h 3962"/>
                <a:gd name="T42" fmla="*/ 1264 w 1380"/>
                <a:gd name="T43" fmla="*/ 11 h 3962"/>
                <a:gd name="T44" fmla="*/ 1286 w 1380"/>
                <a:gd name="T45" fmla="*/ 2 h 3962"/>
                <a:gd name="T46" fmla="*/ 1310 w 1380"/>
                <a:gd name="T47" fmla="*/ 0 h 3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80" h="3962">
                  <a:moveTo>
                    <a:pt x="1310" y="0"/>
                  </a:moveTo>
                  <a:lnTo>
                    <a:pt x="1332" y="5"/>
                  </a:lnTo>
                  <a:lnTo>
                    <a:pt x="1352" y="17"/>
                  </a:lnTo>
                  <a:lnTo>
                    <a:pt x="1368" y="36"/>
                  </a:lnTo>
                  <a:lnTo>
                    <a:pt x="1377" y="55"/>
                  </a:lnTo>
                  <a:lnTo>
                    <a:pt x="1380" y="76"/>
                  </a:lnTo>
                  <a:lnTo>
                    <a:pt x="1380" y="3000"/>
                  </a:lnTo>
                  <a:lnTo>
                    <a:pt x="1377" y="3021"/>
                  </a:lnTo>
                  <a:lnTo>
                    <a:pt x="1370" y="3039"/>
                  </a:lnTo>
                  <a:lnTo>
                    <a:pt x="1356" y="3055"/>
                  </a:lnTo>
                  <a:lnTo>
                    <a:pt x="1340" y="3067"/>
                  </a:lnTo>
                  <a:lnTo>
                    <a:pt x="0" y="3962"/>
                  </a:lnTo>
                  <a:lnTo>
                    <a:pt x="1" y="837"/>
                  </a:lnTo>
                  <a:lnTo>
                    <a:pt x="0" y="834"/>
                  </a:lnTo>
                  <a:lnTo>
                    <a:pt x="0" y="830"/>
                  </a:lnTo>
                  <a:lnTo>
                    <a:pt x="6" y="818"/>
                  </a:lnTo>
                  <a:lnTo>
                    <a:pt x="10" y="809"/>
                  </a:lnTo>
                  <a:lnTo>
                    <a:pt x="12" y="806"/>
                  </a:lnTo>
                  <a:lnTo>
                    <a:pt x="12" y="806"/>
                  </a:lnTo>
                  <a:lnTo>
                    <a:pt x="22" y="791"/>
                  </a:lnTo>
                  <a:lnTo>
                    <a:pt x="37" y="779"/>
                  </a:lnTo>
                  <a:lnTo>
                    <a:pt x="1264" y="11"/>
                  </a:lnTo>
                  <a:lnTo>
                    <a:pt x="1286" y="2"/>
                  </a:lnTo>
                  <a:lnTo>
                    <a:pt x="13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21" name="Freeform 598">
              <a:extLst>
                <a:ext uri="{FF2B5EF4-FFF2-40B4-BE49-F238E27FC236}">
                  <a16:creationId xmlns:a16="http://schemas.microsoft.com/office/drawing/2014/main" id="{EBBC6B3B-40DE-4935-B2D0-047B3F5F3510}"/>
                </a:ext>
              </a:extLst>
            </p:cNvPr>
            <p:cNvSpPr>
              <a:spLocks noEditPoints="1"/>
            </p:cNvSpPr>
            <p:nvPr/>
          </p:nvSpPr>
          <p:spPr bwMode="auto">
            <a:xfrm>
              <a:off x="2584" y="934"/>
              <a:ext cx="1075" cy="1578"/>
            </a:xfrm>
            <a:custGeom>
              <a:avLst/>
              <a:gdLst>
                <a:gd name="T0" fmla="*/ 950 w 2147"/>
                <a:gd name="T1" fmla="*/ 637 h 3152"/>
                <a:gd name="T2" fmla="*/ 792 w 2147"/>
                <a:gd name="T3" fmla="*/ 716 h 3152"/>
                <a:gd name="T4" fmla="*/ 709 w 2147"/>
                <a:gd name="T5" fmla="*/ 800 h 3152"/>
                <a:gd name="T6" fmla="*/ 630 w 2147"/>
                <a:gd name="T7" fmla="*/ 958 h 3152"/>
                <a:gd name="T8" fmla="*/ 616 w 2147"/>
                <a:gd name="T9" fmla="*/ 1143 h 3152"/>
                <a:gd name="T10" fmla="*/ 676 w 2147"/>
                <a:gd name="T11" fmla="*/ 1314 h 3152"/>
                <a:gd name="T12" fmla="*/ 792 w 2147"/>
                <a:gd name="T13" fmla="*/ 1445 h 3152"/>
                <a:gd name="T14" fmla="*/ 950 w 2147"/>
                <a:gd name="T15" fmla="*/ 1526 h 3152"/>
                <a:gd name="T16" fmla="*/ 1135 w 2147"/>
                <a:gd name="T17" fmla="*/ 1538 h 3152"/>
                <a:gd name="T18" fmla="*/ 1304 w 2147"/>
                <a:gd name="T19" fmla="*/ 1480 h 3152"/>
                <a:gd name="T20" fmla="*/ 1398 w 2147"/>
                <a:gd name="T21" fmla="*/ 1406 h 3152"/>
                <a:gd name="T22" fmla="*/ 1497 w 2147"/>
                <a:gd name="T23" fmla="*/ 1260 h 3152"/>
                <a:gd name="T24" fmla="*/ 1532 w 2147"/>
                <a:gd name="T25" fmla="*/ 1081 h 3152"/>
                <a:gd name="T26" fmla="*/ 1497 w 2147"/>
                <a:gd name="T27" fmla="*/ 901 h 3152"/>
                <a:gd name="T28" fmla="*/ 1398 w 2147"/>
                <a:gd name="T29" fmla="*/ 756 h 3152"/>
                <a:gd name="T30" fmla="*/ 1306 w 2147"/>
                <a:gd name="T31" fmla="*/ 683 h 3152"/>
                <a:gd name="T32" fmla="*/ 1135 w 2147"/>
                <a:gd name="T33" fmla="*/ 625 h 3152"/>
                <a:gd name="T34" fmla="*/ 1170 w 2147"/>
                <a:gd name="T35" fmla="*/ 4 h 3152"/>
                <a:gd name="T36" fmla="*/ 1447 w 2147"/>
                <a:gd name="T37" fmla="*/ 67 h 3152"/>
                <a:gd name="T38" fmla="*/ 1692 w 2147"/>
                <a:gd name="T39" fmla="*/ 196 h 3152"/>
                <a:gd name="T40" fmla="*/ 1832 w 2147"/>
                <a:gd name="T41" fmla="*/ 314 h 3152"/>
                <a:gd name="T42" fmla="*/ 1999 w 2147"/>
                <a:gd name="T43" fmla="*/ 532 h 3152"/>
                <a:gd name="T44" fmla="*/ 2108 w 2147"/>
                <a:gd name="T45" fmla="*/ 789 h 3152"/>
                <a:gd name="T46" fmla="*/ 2147 w 2147"/>
                <a:gd name="T47" fmla="*/ 1075 h 3152"/>
                <a:gd name="T48" fmla="*/ 2143 w 2147"/>
                <a:gd name="T49" fmla="*/ 1161 h 3152"/>
                <a:gd name="T50" fmla="*/ 2089 w 2147"/>
                <a:gd name="T51" fmla="*/ 1415 h 3152"/>
                <a:gd name="T52" fmla="*/ 1985 w 2147"/>
                <a:gd name="T53" fmla="*/ 1681 h 3152"/>
                <a:gd name="T54" fmla="*/ 1864 w 2147"/>
                <a:gd name="T55" fmla="*/ 1973 h 3152"/>
                <a:gd name="T56" fmla="*/ 1701 w 2147"/>
                <a:gd name="T57" fmla="*/ 2282 h 3152"/>
                <a:gd name="T58" fmla="*/ 1497 w 2147"/>
                <a:gd name="T59" fmla="*/ 2596 h 3152"/>
                <a:gd name="T60" fmla="*/ 1277 w 2147"/>
                <a:gd name="T61" fmla="*/ 2893 h 3152"/>
                <a:gd name="T62" fmla="*/ 1073 w 2147"/>
                <a:gd name="T63" fmla="*/ 3152 h 3152"/>
                <a:gd name="T64" fmla="*/ 868 w 2147"/>
                <a:gd name="T65" fmla="*/ 2895 h 3152"/>
                <a:gd name="T66" fmla="*/ 650 w 2147"/>
                <a:gd name="T67" fmla="*/ 2597 h 3152"/>
                <a:gd name="T68" fmla="*/ 446 w 2147"/>
                <a:gd name="T69" fmla="*/ 2282 h 3152"/>
                <a:gd name="T70" fmla="*/ 283 w 2147"/>
                <a:gd name="T71" fmla="*/ 1973 h 3152"/>
                <a:gd name="T72" fmla="*/ 161 w 2147"/>
                <a:gd name="T73" fmla="*/ 1683 h 3152"/>
                <a:gd name="T74" fmla="*/ 57 w 2147"/>
                <a:gd name="T75" fmla="*/ 1415 h 3152"/>
                <a:gd name="T76" fmla="*/ 3 w 2147"/>
                <a:gd name="T77" fmla="*/ 1161 h 3152"/>
                <a:gd name="T78" fmla="*/ 0 w 2147"/>
                <a:gd name="T79" fmla="*/ 1075 h 3152"/>
                <a:gd name="T80" fmla="*/ 39 w 2147"/>
                <a:gd name="T81" fmla="*/ 789 h 3152"/>
                <a:gd name="T82" fmla="*/ 146 w 2147"/>
                <a:gd name="T83" fmla="*/ 532 h 3152"/>
                <a:gd name="T84" fmla="*/ 313 w 2147"/>
                <a:gd name="T85" fmla="*/ 314 h 3152"/>
                <a:gd name="T86" fmla="*/ 531 w 2147"/>
                <a:gd name="T87" fmla="*/ 146 h 3152"/>
                <a:gd name="T88" fmla="*/ 788 w 2147"/>
                <a:gd name="T89" fmla="*/ 39 h 3152"/>
                <a:gd name="T90" fmla="*/ 1073 w 2147"/>
                <a:gd name="T91" fmla="*/ 0 h 3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47" h="3152">
                  <a:moveTo>
                    <a:pt x="1073" y="620"/>
                  </a:moveTo>
                  <a:lnTo>
                    <a:pt x="1010" y="625"/>
                  </a:lnTo>
                  <a:lnTo>
                    <a:pt x="950" y="637"/>
                  </a:lnTo>
                  <a:lnTo>
                    <a:pt x="894" y="656"/>
                  </a:lnTo>
                  <a:lnTo>
                    <a:pt x="840" y="683"/>
                  </a:lnTo>
                  <a:lnTo>
                    <a:pt x="792" y="716"/>
                  </a:lnTo>
                  <a:lnTo>
                    <a:pt x="747" y="755"/>
                  </a:lnTo>
                  <a:lnTo>
                    <a:pt x="747" y="756"/>
                  </a:lnTo>
                  <a:lnTo>
                    <a:pt x="709" y="800"/>
                  </a:lnTo>
                  <a:lnTo>
                    <a:pt x="676" y="849"/>
                  </a:lnTo>
                  <a:lnTo>
                    <a:pt x="649" y="901"/>
                  </a:lnTo>
                  <a:lnTo>
                    <a:pt x="630" y="958"/>
                  </a:lnTo>
                  <a:lnTo>
                    <a:pt x="616" y="1019"/>
                  </a:lnTo>
                  <a:lnTo>
                    <a:pt x="613" y="1081"/>
                  </a:lnTo>
                  <a:lnTo>
                    <a:pt x="616" y="1143"/>
                  </a:lnTo>
                  <a:lnTo>
                    <a:pt x="630" y="1203"/>
                  </a:lnTo>
                  <a:lnTo>
                    <a:pt x="649" y="1260"/>
                  </a:lnTo>
                  <a:lnTo>
                    <a:pt x="676" y="1314"/>
                  </a:lnTo>
                  <a:lnTo>
                    <a:pt x="709" y="1363"/>
                  </a:lnTo>
                  <a:lnTo>
                    <a:pt x="747" y="1406"/>
                  </a:lnTo>
                  <a:lnTo>
                    <a:pt x="792" y="1445"/>
                  </a:lnTo>
                  <a:lnTo>
                    <a:pt x="840" y="1480"/>
                  </a:lnTo>
                  <a:lnTo>
                    <a:pt x="894" y="1506"/>
                  </a:lnTo>
                  <a:lnTo>
                    <a:pt x="950" y="1526"/>
                  </a:lnTo>
                  <a:lnTo>
                    <a:pt x="1010" y="1538"/>
                  </a:lnTo>
                  <a:lnTo>
                    <a:pt x="1073" y="1542"/>
                  </a:lnTo>
                  <a:lnTo>
                    <a:pt x="1135" y="1538"/>
                  </a:lnTo>
                  <a:lnTo>
                    <a:pt x="1195" y="1526"/>
                  </a:lnTo>
                  <a:lnTo>
                    <a:pt x="1252" y="1506"/>
                  </a:lnTo>
                  <a:lnTo>
                    <a:pt x="1304" y="1480"/>
                  </a:lnTo>
                  <a:lnTo>
                    <a:pt x="1353" y="1445"/>
                  </a:lnTo>
                  <a:lnTo>
                    <a:pt x="1398" y="1406"/>
                  </a:lnTo>
                  <a:lnTo>
                    <a:pt x="1398" y="1406"/>
                  </a:lnTo>
                  <a:lnTo>
                    <a:pt x="1437" y="1361"/>
                  </a:lnTo>
                  <a:lnTo>
                    <a:pt x="1470" y="1314"/>
                  </a:lnTo>
                  <a:lnTo>
                    <a:pt x="1497" y="1260"/>
                  </a:lnTo>
                  <a:lnTo>
                    <a:pt x="1516" y="1203"/>
                  </a:lnTo>
                  <a:lnTo>
                    <a:pt x="1529" y="1143"/>
                  </a:lnTo>
                  <a:lnTo>
                    <a:pt x="1532" y="1081"/>
                  </a:lnTo>
                  <a:lnTo>
                    <a:pt x="1529" y="1019"/>
                  </a:lnTo>
                  <a:lnTo>
                    <a:pt x="1516" y="958"/>
                  </a:lnTo>
                  <a:lnTo>
                    <a:pt x="1497" y="901"/>
                  </a:lnTo>
                  <a:lnTo>
                    <a:pt x="1470" y="849"/>
                  </a:lnTo>
                  <a:lnTo>
                    <a:pt x="1437" y="800"/>
                  </a:lnTo>
                  <a:lnTo>
                    <a:pt x="1398" y="756"/>
                  </a:lnTo>
                  <a:lnTo>
                    <a:pt x="1398" y="755"/>
                  </a:lnTo>
                  <a:lnTo>
                    <a:pt x="1353" y="716"/>
                  </a:lnTo>
                  <a:lnTo>
                    <a:pt x="1306" y="683"/>
                  </a:lnTo>
                  <a:lnTo>
                    <a:pt x="1252" y="656"/>
                  </a:lnTo>
                  <a:lnTo>
                    <a:pt x="1195" y="637"/>
                  </a:lnTo>
                  <a:lnTo>
                    <a:pt x="1135" y="625"/>
                  </a:lnTo>
                  <a:lnTo>
                    <a:pt x="1073" y="620"/>
                  </a:lnTo>
                  <a:close/>
                  <a:moveTo>
                    <a:pt x="1073" y="0"/>
                  </a:moveTo>
                  <a:lnTo>
                    <a:pt x="1170" y="4"/>
                  </a:lnTo>
                  <a:lnTo>
                    <a:pt x="1265" y="16"/>
                  </a:lnTo>
                  <a:lnTo>
                    <a:pt x="1358" y="39"/>
                  </a:lnTo>
                  <a:lnTo>
                    <a:pt x="1447" y="67"/>
                  </a:lnTo>
                  <a:lnTo>
                    <a:pt x="1532" y="103"/>
                  </a:lnTo>
                  <a:lnTo>
                    <a:pt x="1614" y="146"/>
                  </a:lnTo>
                  <a:lnTo>
                    <a:pt x="1692" y="196"/>
                  </a:lnTo>
                  <a:lnTo>
                    <a:pt x="1764" y="253"/>
                  </a:lnTo>
                  <a:lnTo>
                    <a:pt x="1832" y="314"/>
                  </a:lnTo>
                  <a:lnTo>
                    <a:pt x="1832" y="314"/>
                  </a:lnTo>
                  <a:lnTo>
                    <a:pt x="1893" y="383"/>
                  </a:lnTo>
                  <a:lnTo>
                    <a:pt x="1950" y="454"/>
                  </a:lnTo>
                  <a:lnTo>
                    <a:pt x="1999" y="532"/>
                  </a:lnTo>
                  <a:lnTo>
                    <a:pt x="2043" y="614"/>
                  </a:lnTo>
                  <a:lnTo>
                    <a:pt x="2080" y="699"/>
                  </a:lnTo>
                  <a:lnTo>
                    <a:pt x="2108" y="789"/>
                  </a:lnTo>
                  <a:lnTo>
                    <a:pt x="2129" y="882"/>
                  </a:lnTo>
                  <a:lnTo>
                    <a:pt x="2143" y="977"/>
                  </a:lnTo>
                  <a:lnTo>
                    <a:pt x="2147" y="1075"/>
                  </a:lnTo>
                  <a:lnTo>
                    <a:pt x="2147" y="1078"/>
                  </a:lnTo>
                  <a:lnTo>
                    <a:pt x="2147" y="1081"/>
                  </a:lnTo>
                  <a:lnTo>
                    <a:pt x="2143" y="1161"/>
                  </a:lnTo>
                  <a:lnTo>
                    <a:pt x="2132" y="1245"/>
                  </a:lnTo>
                  <a:lnTo>
                    <a:pt x="2114" y="1329"/>
                  </a:lnTo>
                  <a:lnTo>
                    <a:pt x="2089" y="1415"/>
                  </a:lnTo>
                  <a:lnTo>
                    <a:pt x="2059" y="1503"/>
                  </a:lnTo>
                  <a:lnTo>
                    <a:pt x="2025" y="1592"/>
                  </a:lnTo>
                  <a:lnTo>
                    <a:pt x="1985" y="1681"/>
                  </a:lnTo>
                  <a:lnTo>
                    <a:pt x="1941" y="1772"/>
                  </a:lnTo>
                  <a:lnTo>
                    <a:pt x="1905" y="1871"/>
                  </a:lnTo>
                  <a:lnTo>
                    <a:pt x="1864" y="1973"/>
                  </a:lnTo>
                  <a:lnTo>
                    <a:pt x="1814" y="2076"/>
                  </a:lnTo>
                  <a:lnTo>
                    <a:pt x="1759" y="2179"/>
                  </a:lnTo>
                  <a:lnTo>
                    <a:pt x="1701" y="2282"/>
                  </a:lnTo>
                  <a:lnTo>
                    <a:pt x="1637" y="2385"/>
                  </a:lnTo>
                  <a:lnTo>
                    <a:pt x="1568" y="2491"/>
                  </a:lnTo>
                  <a:lnTo>
                    <a:pt x="1497" y="2596"/>
                  </a:lnTo>
                  <a:lnTo>
                    <a:pt x="1423" y="2699"/>
                  </a:lnTo>
                  <a:lnTo>
                    <a:pt x="1350" y="2798"/>
                  </a:lnTo>
                  <a:lnTo>
                    <a:pt x="1277" y="2893"/>
                  </a:lnTo>
                  <a:lnTo>
                    <a:pt x="1206" y="2985"/>
                  </a:lnTo>
                  <a:lnTo>
                    <a:pt x="1138" y="3071"/>
                  </a:lnTo>
                  <a:lnTo>
                    <a:pt x="1073" y="3152"/>
                  </a:lnTo>
                  <a:lnTo>
                    <a:pt x="1009" y="3071"/>
                  </a:lnTo>
                  <a:lnTo>
                    <a:pt x="940" y="2985"/>
                  </a:lnTo>
                  <a:lnTo>
                    <a:pt x="868" y="2895"/>
                  </a:lnTo>
                  <a:lnTo>
                    <a:pt x="797" y="2799"/>
                  </a:lnTo>
                  <a:lnTo>
                    <a:pt x="722" y="2699"/>
                  </a:lnTo>
                  <a:lnTo>
                    <a:pt x="650" y="2597"/>
                  </a:lnTo>
                  <a:lnTo>
                    <a:pt x="579" y="2491"/>
                  </a:lnTo>
                  <a:lnTo>
                    <a:pt x="509" y="2385"/>
                  </a:lnTo>
                  <a:lnTo>
                    <a:pt x="446" y="2282"/>
                  </a:lnTo>
                  <a:lnTo>
                    <a:pt x="386" y="2179"/>
                  </a:lnTo>
                  <a:lnTo>
                    <a:pt x="333" y="2076"/>
                  </a:lnTo>
                  <a:lnTo>
                    <a:pt x="283" y="1973"/>
                  </a:lnTo>
                  <a:lnTo>
                    <a:pt x="242" y="1873"/>
                  </a:lnTo>
                  <a:lnTo>
                    <a:pt x="206" y="1772"/>
                  </a:lnTo>
                  <a:lnTo>
                    <a:pt x="161" y="1683"/>
                  </a:lnTo>
                  <a:lnTo>
                    <a:pt x="122" y="1593"/>
                  </a:lnTo>
                  <a:lnTo>
                    <a:pt x="86" y="1503"/>
                  </a:lnTo>
                  <a:lnTo>
                    <a:pt x="57" y="1415"/>
                  </a:lnTo>
                  <a:lnTo>
                    <a:pt x="33" y="1329"/>
                  </a:lnTo>
                  <a:lnTo>
                    <a:pt x="15" y="1243"/>
                  </a:lnTo>
                  <a:lnTo>
                    <a:pt x="3" y="1161"/>
                  </a:lnTo>
                  <a:lnTo>
                    <a:pt x="0" y="1081"/>
                  </a:lnTo>
                  <a:lnTo>
                    <a:pt x="0" y="1078"/>
                  </a:lnTo>
                  <a:lnTo>
                    <a:pt x="0" y="1075"/>
                  </a:lnTo>
                  <a:lnTo>
                    <a:pt x="4" y="976"/>
                  </a:lnTo>
                  <a:lnTo>
                    <a:pt x="16" y="882"/>
                  </a:lnTo>
                  <a:lnTo>
                    <a:pt x="39" y="789"/>
                  </a:lnTo>
                  <a:lnTo>
                    <a:pt x="67" y="699"/>
                  </a:lnTo>
                  <a:lnTo>
                    <a:pt x="103" y="614"/>
                  </a:lnTo>
                  <a:lnTo>
                    <a:pt x="146" y="532"/>
                  </a:lnTo>
                  <a:lnTo>
                    <a:pt x="195" y="454"/>
                  </a:lnTo>
                  <a:lnTo>
                    <a:pt x="252" y="383"/>
                  </a:lnTo>
                  <a:lnTo>
                    <a:pt x="313" y="314"/>
                  </a:lnTo>
                  <a:lnTo>
                    <a:pt x="382" y="253"/>
                  </a:lnTo>
                  <a:lnTo>
                    <a:pt x="453" y="196"/>
                  </a:lnTo>
                  <a:lnTo>
                    <a:pt x="531" y="146"/>
                  </a:lnTo>
                  <a:lnTo>
                    <a:pt x="613" y="103"/>
                  </a:lnTo>
                  <a:lnTo>
                    <a:pt x="698" y="67"/>
                  </a:lnTo>
                  <a:lnTo>
                    <a:pt x="788" y="39"/>
                  </a:lnTo>
                  <a:lnTo>
                    <a:pt x="880" y="16"/>
                  </a:lnTo>
                  <a:lnTo>
                    <a:pt x="976" y="4"/>
                  </a:lnTo>
                  <a:lnTo>
                    <a:pt x="10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22" name="Rectangle 599">
              <a:extLst>
                <a:ext uri="{FF2B5EF4-FFF2-40B4-BE49-F238E27FC236}">
                  <a16:creationId xmlns:a16="http://schemas.microsoft.com/office/drawing/2014/main" id="{94F6864B-3AFA-4E8F-8762-E43EA0360F77}"/>
                </a:ext>
              </a:extLst>
            </p:cNvPr>
            <p:cNvSpPr>
              <a:spLocks noChangeArrowheads="1"/>
            </p:cNvSpPr>
            <p:nvPr/>
          </p:nvSpPr>
          <p:spPr bwMode="auto">
            <a:xfrm>
              <a:off x="2659" y="1960"/>
              <a:ext cx="1" cy="1"/>
            </a:xfrm>
            <a:prstGeom prst="rect">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33" name="RBContent4">
            <a:extLst>
              <a:ext uri="{FF2B5EF4-FFF2-40B4-BE49-F238E27FC236}">
                <a16:creationId xmlns:a16="http://schemas.microsoft.com/office/drawing/2014/main" id="{F000A8B4-9F56-4C22-A5D5-D12F86152A2A}"/>
              </a:ext>
            </a:extLst>
          </p:cNvPr>
          <p:cNvSpPr txBox="1">
            <a:spLocks/>
          </p:cNvSpPr>
          <p:nvPr/>
        </p:nvSpPr>
        <p:spPr>
          <a:xfrm>
            <a:off x="923925" y="4434568"/>
            <a:ext cx="3109957" cy="1052596"/>
          </a:xfrm>
          <a:prstGeom prst="rect">
            <a:avLst/>
          </a:prstGeom>
          <a:noFill/>
          <a:ln w="9525">
            <a:noFill/>
          </a:ln>
        </p:spPr>
        <p:txBody>
          <a:bodyPr vert="horz" wrap="square" lIns="0" tIns="0" rIns="0" bIns="0" rtlCol="0">
            <a:spAutoFit/>
          </a:bodyPr>
          <a:lstStyle/>
          <a:p>
            <a:pPr marL="0" lvl="1">
              <a:lnSpc>
                <a:spcPct val="90000"/>
              </a:lnSpc>
              <a:spcBef>
                <a:spcPts val="800"/>
              </a:spcBef>
              <a:buSzPct val="100000"/>
            </a:pPr>
            <a:r>
              <a:rPr lang="en-US" sz="1900" noProof="1">
                <a:solidFill>
                  <a:schemeClr val="accent6"/>
                </a:solidFill>
                <a:latin typeface="+mn-lt"/>
                <a:sym typeface="+mn-lt"/>
              </a:rPr>
              <a:t>Goals: </a:t>
            </a:r>
            <a:r>
              <a:rPr lang="en-US" sz="1900" b="0" noProof="1">
                <a:latin typeface="+mn-lt"/>
                <a:sym typeface="+mn-lt"/>
              </a:rPr>
              <a:t>Do preliminary analysis on selected KPIs, helping to better understand the data and </a:t>
            </a:r>
            <a:r>
              <a:rPr lang="en-US" sz="1900" b="0" noProof="1">
                <a:sym typeface="+mn-lt"/>
              </a:rPr>
              <a:t>serving as a basis </a:t>
            </a:r>
            <a:r>
              <a:rPr lang="en-US" sz="1900" b="0" noProof="1">
                <a:latin typeface="+mn-lt"/>
                <a:sym typeface="+mn-lt"/>
              </a:rPr>
              <a:t>of further investigations</a:t>
            </a:r>
            <a:endParaRPr lang="en-US" sz="1900" b="0" noProof="1">
              <a:sym typeface="+mn-lt"/>
            </a:endParaRPr>
          </a:p>
        </p:txBody>
      </p:sp>
      <p:sp>
        <p:nvSpPr>
          <p:cNvPr id="134" name="RBContent4">
            <a:extLst>
              <a:ext uri="{FF2B5EF4-FFF2-40B4-BE49-F238E27FC236}">
                <a16:creationId xmlns:a16="http://schemas.microsoft.com/office/drawing/2014/main" id="{8A01C559-B8CF-4434-AD75-B8EBDAF4F20F}"/>
              </a:ext>
            </a:extLst>
          </p:cNvPr>
          <p:cNvSpPr txBox="1">
            <a:spLocks/>
          </p:cNvSpPr>
          <p:nvPr/>
        </p:nvSpPr>
        <p:spPr>
          <a:xfrm>
            <a:off x="5162552" y="3433503"/>
            <a:ext cx="4010650" cy="2830005"/>
          </a:xfrm>
          <a:prstGeom prst="rect">
            <a:avLst/>
          </a:prstGeom>
          <a:noFill/>
          <a:ln w="9525">
            <a:noFill/>
          </a:ln>
        </p:spPr>
        <p:txBody>
          <a:bodyPr vert="horz" wrap="square" lIns="0" tIns="0" rIns="0" bIns="0" rtlCol="0">
            <a:spAutoFit/>
          </a:bodyPr>
          <a:lstStyle/>
          <a:p>
            <a:pPr marL="177429" lvl="2">
              <a:lnSpc>
                <a:spcPct val="90000"/>
              </a:lnSpc>
              <a:spcBef>
                <a:spcPts val="1800"/>
              </a:spcBef>
              <a:buSzPct val="100000"/>
            </a:pPr>
            <a:r>
              <a:rPr lang="en-US" sz="1900" noProof="1">
                <a:latin typeface="+mj-lt"/>
                <a:sym typeface="+mn-lt"/>
              </a:rPr>
              <a:t>1. How much do countries spend on education?</a:t>
            </a:r>
          </a:p>
          <a:p>
            <a:pPr marL="177429" lvl="2">
              <a:lnSpc>
                <a:spcPct val="90000"/>
              </a:lnSpc>
              <a:spcBef>
                <a:spcPts val="1800"/>
              </a:spcBef>
              <a:buSzPct val="100000"/>
            </a:pPr>
            <a:r>
              <a:rPr lang="en-US" sz="1900" noProof="1">
                <a:latin typeface="+mj-lt"/>
                <a:sym typeface="+mn-lt"/>
              </a:rPr>
              <a:t>2. Is there a correlation between the spending on R&amp;D per county and the performance of universities?</a:t>
            </a:r>
          </a:p>
          <a:p>
            <a:pPr marL="177429" lvl="2">
              <a:lnSpc>
                <a:spcPct val="90000"/>
              </a:lnSpc>
              <a:spcBef>
                <a:spcPts val="1800"/>
              </a:spcBef>
              <a:buSzPct val="100000"/>
            </a:pPr>
            <a:r>
              <a:rPr lang="en-US" sz="1900" noProof="1">
                <a:latin typeface="+mj-lt"/>
                <a:sym typeface="+mn-lt"/>
              </a:rPr>
              <a:t>3. Is there a relationship between % of </a:t>
            </a:r>
            <a:r>
              <a:rPr lang="hu-HU" sz="1900" noProof="1">
                <a:latin typeface="+mj-lt"/>
                <a:sym typeface="+mn-lt"/>
              </a:rPr>
              <a:t>international</a:t>
            </a:r>
            <a:r>
              <a:rPr lang="en-US" sz="1900" noProof="1">
                <a:latin typeface="+mj-lt"/>
                <a:sym typeface="+mn-lt"/>
              </a:rPr>
              <a:t> students, % of female students to the performance of universities?</a:t>
            </a:r>
            <a:endParaRPr lang="en-US" sz="1900" b="0" noProof="1">
              <a:latin typeface="+mj-lt"/>
              <a:sym typeface="+mn-lt"/>
            </a:endParaRPr>
          </a:p>
        </p:txBody>
      </p:sp>
      <p:sp>
        <p:nvSpPr>
          <p:cNvPr id="144" name="RBContent4">
            <a:extLst>
              <a:ext uri="{FF2B5EF4-FFF2-40B4-BE49-F238E27FC236}">
                <a16:creationId xmlns:a16="http://schemas.microsoft.com/office/drawing/2014/main" id="{65A43970-513A-480F-8B6D-843BDDC2164A}"/>
              </a:ext>
            </a:extLst>
          </p:cNvPr>
          <p:cNvSpPr txBox="1">
            <a:spLocks/>
          </p:cNvSpPr>
          <p:nvPr/>
        </p:nvSpPr>
        <p:spPr>
          <a:xfrm>
            <a:off x="5118196" y="3401055"/>
            <a:ext cx="3968305" cy="207749"/>
          </a:xfrm>
          <a:prstGeom prst="rect">
            <a:avLst/>
          </a:prstGeom>
          <a:noFill/>
          <a:ln w="9525">
            <a:noFill/>
          </a:ln>
        </p:spPr>
        <p:txBody>
          <a:bodyPr vert="horz" wrap="square" lIns="0" tIns="0" rIns="0" bIns="0" rtlCol="0">
            <a:spAutoFit/>
          </a:bodyPr>
          <a:lstStyle/>
          <a:p>
            <a:pPr>
              <a:lnSpc>
                <a:spcPct val="90000"/>
              </a:lnSpc>
              <a:spcBef>
                <a:spcPts val="800"/>
              </a:spcBef>
              <a:buSzPct val="100000"/>
            </a:pPr>
            <a:endParaRPr lang="en-US" sz="1500" b="0" dirty="0">
              <a:sym typeface="+mn-lt"/>
            </a:endParaRPr>
          </a:p>
        </p:txBody>
      </p:sp>
      <p:sp>
        <p:nvSpPr>
          <p:cNvPr id="37" name="Rectangle 36">
            <a:extLst>
              <a:ext uri="{FF2B5EF4-FFF2-40B4-BE49-F238E27FC236}">
                <a16:creationId xmlns:a16="http://schemas.microsoft.com/office/drawing/2014/main" id="{6C8854AD-DC55-4CDA-BDBD-E09C849F6D85}"/>
              </a:ext>
            </a:extLst>
          </p:cNvPr>
          <p:cNvSpPr/>
          <p:nvPr/>
        </p:nvSpPr>
        <p:spPr>
          <a:xfrm>
            <a:off x="3271882" y="2519770"/>
            <a:ext cx="790575" cy="167866"/>
          </a:xfrm>
          <a:prstGeom prst="rect">
            <a:avLst/>
          </a:prstGeom>
          <a:solidFill>
            <a:schemeClr val="bg1"/>
          </a:solidFill>
          <a:ln w="9525">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grpSp>
        <p:nvGrpSpPr>
          <p:cNvPr id="38" name="Group 37">
            <a:extLst>
              <a:ext uri="{FF2B5EF4-FFF2-40B4-BE49-F238E27FC236}">
                <a16:creationId xmlns:a16="http://schemas.microsoft.com/office/drawing/2014/main" id="{5B2657FE-EF87-4CC0-A018-1B6020E8CEDB}"/>
              </a:ext>
            </a:extLst>
          </p:cNvPr>
          <p:cNvGrpSpPr>
            <a:grpSpLocks noChangeAspect="1"/>
          </p:cNvGrpSpPr>
          <p:nvPr/>
        </p:nvGrpSpPr>
        <p:grpSpPr>
          <a:xfrm>
            <a:off x="3285703" y="2206126"/>
            <a:ext cx="777344" cy="541725"/>
            <a:chOff x="1717676" y="3959226"/>
            <a:chExt cx="3571875" cy="2489200"/>
          </a:xfrm>
          <a:solidFill>
            <a:schemeClr val="accent6"/>
          </a:solidFill>
        </p:grpSpPr>
        <p:sp>
          <p:nvSpPr>
            <p:cNvPr id="39" name="Line 5">
              <a:extLst>
                <a:ext uri="{FF2B5EF4-FFF2-40B4-BE49-F238E27FC236}">
                  <a16:creationId xmlns:a16="http://schemas.microsoft.com/office/drawing/2014/main" id="{B65A22A1-EC8C-4161-9368-4FD8D6ADC130}"/>
                </a:ext>
              </a:extLst>
            </p:cNvPr>
            <p:cNvSpPr>
              <a:spLocks noChangeShapeType="1"/>
            </p:cNvSpPr>
            <p:nvPr/>
          </p:nvSpPr>
          <p:spPr bwMode="auto">
            <a:xfrm>
              <a:off x="3360738" y="4827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0" name="Line 6">
              <a:extLst>
                <a:ext uri="{FF2B5EF4-FFF2-40B4-BE49-F238E27FC236}">
                  <a16:creationId xmlns:a16="http://schemas.microsoft.com/office/drawing/2014/main" id="{A504BE6F-C6D1-4BF1-9732-FEE492DB1802}"/>
                </a:ext>
              </a:extLst>
            </p:cNvPr>
            <p:cNvSpPr>
              <a:spLocks noChangeShapeType="1"/>
            </p:cNvSpPr>
            <p:nvPr/>
          </p:nvSpPr>
          <p:spPr bwMode="auto">
            <a:xfrm>
              <a:off x="3360738" y="4827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1" name="Freeform 16">
              <a:extLst>
                <a:ext uri="{FF2B5EF4-FFF2-40B4-BE49-F238E27FC236}">
                  <a16:creationId xmlns:a16="http://schemas.microsoft.com/office/drawing/2014/main" id="{F2B3C768-AA9F-4C89-851C-A498B3BA3CEC}"/>
                </a:ext>
              </a:extLst>
            </p:cNvPr>
            <p:cNvSpPr>
              <a:spLocks/>
            </p:cNvSpPr>
            <p:nvPr/>
          </p:nvSpPr>
          <p:spPr bwMode="auto">
            <a:xfrm>
              <a:off x="1819276" y="3959226"/>
              <a:ext cx="2424113" cy="2432050"/>
            </a:xfrm>
            <a:custGeom>
              <a:avLst/>
              <a:gdLst>
                <a:gd name="T0" fmla="*/ 1993 w 2154"/>
                <a:gd name="T1" fmla="*/ 1199 h 2160"/>
                <a:gd name="T2" fmla="*/ 1080 w 2154"/>
                <a:gd name="T3" fmla="*/ 2000 h 2160"/>
                <a:gd name="T4" fmla="*/ 160 w 2154"/>
                <a:gd name="T5" fmla="*/ 1080 h 2160"/>
                <a:gd name="T6" fmla="*/ 1080 w 2154"/>
                <a:gd name="T7" fmla="*/ 160 h 2160"/>
                <a:gd name="T8" fmla="*/ 1993 w 2154"/>
                <a:gd name="T9" fmla="*/ 963 h 2160"/>
                <a:gd name="T10" fmla="*/ 2154 w 2154"/>
                <a:gd name="T11" fmla="*/ 963 h 2160"/>
                <a:gd name="T12" fmla="*/ 1080 w 2154"/>
                <a:gd name="T13" fmla="*/ 0 h 2160"/>
                <a:gd name="T14" fmla="*/ 0 w 2154"/>
                <a:gd name="T15" fmla="*/ 1080 h 2160"/>
                <a:gd name="T16" fmla="*/ 1080 w 2154"/>
                <a:gd name="T17" fmla="*/ 2160 h 2160"/>
                <a:gd name="T18" fmla="*/ 2154 w 2154"/>
                <a:gd name="T19" fmla="*/ 1199 h 2160"/>
                <a:gd name="T20" fmla="*/ 1993 w 2154"/>
                <a:gd name="T21" fmla="*/ 1199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4" h="2160">
                  <a:moveTo>
                    <a:pt x="1993" y="1199"/>
                  </a:moveTo>
                  <a:cubicBezTo>
                    <a:pt x="1934" y="1651"/>
                    <a:pt x="1548" y="2000"/>
                    <a:pt x="1080" y="2000"/>
                  </a:cubicBezTo>
                  <a:cubicBezTo>
                    <a:pt x="572" y="2000"/>
                    <a:pt x="160" y="1588"/>
                    <a:pt x="160" y="1080"/>
                  </a:cubicBezTo>
                  <a:cubicBezTo>
                    <a:pt x="160" y="572"/>
                    <a:pt x="572" y="160"/>
                    <a:pt x="1080" y="160"/>
                  </a:cubicBezTo>
                  <a:cubicBezTo>
                    <a:pt x="1549" y="160"/>
                    <a:pt x="1936" y="510"/>
                    <a:pt x="1993" y="963"/>
                  </a:cubicBezTo>
                  <a:cubicBezTo>
                    <a:pt x="2154" y="963"/>
                    <a:pt x="2154" y="963"/>
                    <a:pt x="2154" y="963"/>
                  </a:cubicBezTo>
                  <a:cubicBezTo>
                    <a:pt x="2096" y="422"/>
                    <a:pt x="1637" y="0"/>
                    <a:pt x="1080" y="0"/>
                  </a:cubicBezTo>
                  <a:cubicBezTo>
                    <a:pt x="484" y="0"/>
                    <a:pt x="0" y="484"/>
                    <a:pt x="0" y="1080"/>
                  </a:cubicBezTo>
                  <a:cubicBezTo>
                    <a:pt x="0" y="1676"/>
                    <a:pt x="484" y="2160"/>
                    <a:pt x="1080" y="2160"/>
                  </a:cubicBezTo>
                  <a:cubicBezTo>
                    <a:pt x="1637" y="2160"/>
                    <a:pt x="2095" y="1739"/>
                    <a:pt x="2154" y="1199"/>
                  </a:cubicBezTo>
                  <a:lnTo>
                    <a:pt x="1993" y="1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2" name="Freeform 17">
              <a:extLst>
                <a:ext uri="{FF2B5EF4-FFF2-40B4-BE49-F238E27FC236}">
                  <a16:creationId xmlns:a16="http://schemas.microsoft.com/office/drawing/2014/main" id="{96550268-CEAC-435A-8AED-51A250C9D6AB}"/>
                </a:ext>
              </a:extLst>
            </p:cNvPr>
            <p:cNvSpPr>
              <a:spLocks/>
            </p:cNvSpPr>
            <p:nvPr/>
          </p:nvSpPr>
          <p:spPr bwMode="auto">
            <a:xfrm>
              <a:off x="2274888" y="4411663"/>
              <a:ext cx="1514475" cy="1525588"/>
            </a:xfrm>
            <a:custGeom>
              <a:avLst/>
              <a:gdLst>
                <a:gd name="T0" fmla="*/ 1182 w 1345"/>
                <a:gd name="T1" fmla="*/ 561 h 1356"/>
                <a:gd name="T2" fmla="*/ 1345 w 1345"/>
                <a:gd name="T3" fmla="*/ 561 h 1356"/>
                <a:gd name="T4" fmla="*/ 678 w 1345"/>
                <a:gd name="T5" fmla="*/ 0 h 1356"/>
                <a:gd name="T6" fmla="*/ 0 w 1345"/>
                <a:gd name="T7" fmla="*/ 678 h 1356"/>
                <a:gd name="T8" fmla="*/ 678 w 1345"/>
                <a:gd name="T9" fmla="*/ 1356 h 1356"/>
                <a:gd name="T10" fmla="*/ 1345 w 1345"/>
                <a:gd name="T11" fmla="*/ 797 h 1356"/>
                <a:gd name="T12" fmla="*/ 1182 w 1345"/>
                <a:gd name="T13" fmla="*/ 797 h 1356"/>
                <a:gd name="T14" fmla="*/ 678 w 1345"/>
                <a:gd name="T15" fmla="*/ 1196 h 1356"/>
                <a:gd name="T16" fmla="*/ 160 w 1345"/>
                <a:gd name="T17" fmla="*/ 678 h 1356"/>
                <a:gd name="T18" fmla="*/ 678 w 1345"/>
                <a:gd name="T19" fmla="*/ 160 h 1356"/>
                <a:gd name="T20" fmla="*/ 1182 w 1345"/>
                <a:gd name="T21" fmla="*/ 561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5" h="1356">
                  <a:moveTo>
                    <a:pt x="1182" y="561"/>
                  </a:moveTo>
                  <a:cubicBezTo>
                    <a:pt x="1345" y="561"/>
                    <a:pt x="1345" y="561"/>
                    <a:pt x="1345" y="561"/>
                  </a:cubicBezTo>
                  <a:cubicBezTo>
                    <a:pt x="1290" y="243"/>
                    <a:pt x="1012" y="0"/>
                    <a:pt x="678" y="0"/>
                  </a:cubicBezTo>
                  <a:cubicBezTo>
                    <a:pt x="303" y="0"/>
                    <a:pt x="0" y="304"/>
                    <a:pt x="0" y="678"/>
                  </a:cubicBezTo>
                  <a:cubicBezTo>
                    <a:pt x="0" y="1052"/>
                    <a:pt x="303" y="1356"/>
                    <a:pt x="678" y="1356"/>
                  </a:cubicBezTo>
                  <a:cubicBezTo>
                    <a:pt x="1011" y="1356"/>
                    <a:pt x="1289" y="1115"/>
                    <a:pt x="1345" y="797"/>
                  </a:cubicBezTo>
                  <a:cubicBezTo>
                    <a:pt x="1182" y="797"/>
                    <a:pt x="1182" y="797"/>
                    <a:pt x="1182" y="797"/>
                  </a:cubicBezTo>
                  <a:cubicBezTo>
                    <a:pt x="1128" y="1026"/>
                    <a:pt x="922" y="1196"/>
                    <a:pt x="678" y="1196"/>
                  </a:cubicBezTo>
                  <a:cubicBezTo>
                    <a:pt x="392" y="1196"/>
                    <a:pt x="160" y="964"/>
                    <a:pt x="160" y="678"/>
                  </a:cubicBezTo>
                  <a:cubicBezTo>
                    <a:pt x="160" y="392"/>
                    <a:pt x="392" y="160"/>
                    <a:pt x="678" y="160"/>
                  </a:cubicBezTo>
                  <a:cubicBezTo>
                    <a:pt x="923" y="160"/>
                    <a:pt x="1129" y="332"/>
                    <a:pt x="1182" y="5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3" name="Freeform 18">
              <a:extLst>
                <a:ext uri="{FF2B5EF4-FFF2-40B4-BE49-F238E27FC236}">
                  <a16:creationId xmlns:a16="http://schemas.microsoft.com/office/drawing/2014/main" id="{AF80EFCC-5E88-434B-9A6B-B46A85375060}"/>
                </a:ext>
              </a:extLst>
            </p:cNvPr>
            <p:cNvSpPr>
              <a:spLocks/>
            </p:cNvSpPr>
            <p:nvPr/>
          </p:nvSpPr>
          <p:spPr bwMode="auto">
            <a:xfrm>
              <a:off x="2725738" y="4862513"/>
              <a:ext cx="595313" cy="625475"/>
            </a:xfrm>
            <a:custGeom>
              <a:avLst/>
              <a:gdLst>
                <a:gd name="T0" fmla="*/ 278 w 530"/>
                <a:gd name="T1" fmla="*/ 160 h 556"/>
                <a:gd name="T2" fmla="*/ 292 w 530"/>
                <a:gd name="T3" fmla="*/ 161 h 556"/>
                <a:gd name="T4" fmla="*/ 530 w 530"/>
                <a:gd name="T5" fmla="*/ 161 h 556"/>
                <a:gd name="T6" fmla="*/ 278 w 530"/>
                <a:gd name="T7" fmla="*/ 0 h 556"/>
                <a:gd name="T8" fmla="*/ 0 w 530"/>
                <a:gd name="T9" fmla="*/ 278 h 556"/>
                <a:gd name="T10" fmla="*/ 278 w 530"/>
                <a:gd name="T11" fmla="*/ 556 h 556"/>
                <a:gd name="T12" fmla="*/ 529 w 530"/>
                <a:gd name="T13" fmla="*/ 397 h 556"/>
                <a:gd name="T14" fmla="*/ 292 w 530"/>
                <a:gd name="T15" fmla="*/ 397 h 556"/>
                <a:gd name="T16" fmla="*/ 292 w 530"/>
                <a:gd name="T17" fmla="*/ 395 h 556"/>
                <a:gd name="T18" fmla="*/ 278 w 530"/>
                <a:gd name="T19" fmla="*/ 396 h 556"/>
                <a:gd name="T20" fmla="*/ 160 w 530"/>
                <a:gd name="T21" fmla="*/ 278 h 556"/>
                <a:gd name="T22" fmla="*/ 278 w 530"/>
                <a:gd name="T23" fmla="*/ 1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0" h="556">
                  <a:moveTo>
                    <a:pt x="278" y="160"/>
                  </a:moveTo>
                  <a:cubicBezTo>
                    <a:pt x="283" y="160"/>
                    <a:pt x="287" y="161"/>
                    <a:pt x="292" y="161"/>
                  </a:cubicBezTo>
                  <a:cubicBezTo>
                    <a:pt x="530" y="161"/>
                    <a:pt x="530" y="161"/>
                    <a:pt x="530" y="161"/>
                  </a:cubicBezTo>
                  <a:cubicBezTo>
                    <a:pt x="485" y="66"/>
                    <a:pt x="389" y="0"/>
                    <a:pt x="278" y="0"/>
                  </a:cubicBezTo>
                  <a:cubicBezTo>
                    <a:pt x="124" y="0"/>
                    <a:pt x="0" y="125"/>
                    <a:pt x="0" y="278"/>
                  </a:cubicBezTo>
                  <a:cubicBezTo>
                    <a:pt x="0" y="432"/>
                    <a:pt x="124" y="556"/>
                    <a:pt x="278" y="556"/>
                  </a:cubicBezTo>
                  <a:cubicBezTo>
                    <a:pt x="388" y="556"/>
                    <a:pt x="484" y="491"/>
                    <a:pt x="529" y="397"/>
                  </a:cubicBezTo>
                  <a:cubicBezTo>
                    <a:pt x="292" y="397"/>
                    <a:pt x="292" y="397"/>
                    <a:pt x="292" y="397"/>
                  </a:cubicBezTo>
                  <a:cubicBezTo>
                    <a:pt x="292" y="395"/>
                    <a:pt x="292" y="395"/>
                    <a:pt x="292" y="395"/>
                  </a:cubicBezTo>
                  <a:cubicBezTo>
                    <a:pt x="287" y="395"/>
                    <a:pt x="283" y="396"/>
                    <a:pt x="278" y="396"/>
                  </a:cubicBezTo>
                  <a:cubicBezTo>
                    <a:pt x="213" y="396"/>
                    <a:pt x="160" y="343"/>
                    <a:pt x="160" y="278"/>
                  </a:cubicBezTo>
                  <a:cubicBezTo>
                    <a:pt x="160" y="213"/>
                    <a:pt x="213" y="160"/>
                    <a:pt x="278" y="1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4" name="Freeform 19">
              <a:extLst>
                <a:ext uri="{FF2B5EF4-FFF2-40B4-BE49-F238E27FC236}">
                  <a16:creationId xmlns:a16="http://schemas.microsoft.com/office/drawing/2014/main" id="{E305EB72-3FA3-4BCB-A180-32596B62AA46}"/>
                </a:ext>
              </a:extLst>
            </p:cNvPr>
            <p:cNvSpPr>
              <a:spLocks/>
            </p:cNvSpPr>
            <p:nvPr/>
          </p:nvSpPr>
          <p:spPr bwMode="auto">
            <a:xfrm>
              <a:off x="1717676" y="5976938"/>
              <a:ext cx="471488" cy="471488"/>
            </a:xfrm>
            <a:custGeom>
              <a:avLst/>
              <a:gdLst>
                <a:gd name="T0" fmla="*/ 0 w 297"/>
                <a:gd name="T1" fmla="*/ 217 h 297"/>
                <a:gd name="T2" fmla="*/ 80 w 297"/>
                <a:gd name="T3" fmla="*/ 297 h 297"/>
                <a:gd name="T4" fmla="*/ 297 w 297"/>
                <a:gd name="T5" fmla="*/ 80 h 297"/>
                <a:gd name="T6" fmla="*/ 217 w 297"/>
                <a:gd name="T7" fmla="*/ 0 h 297"/>
                <a:gd name="T8" fmla="*/ 0 w 297"/>
                <a:gd name="T9" fmla="*/ 217 h 297"/>
              </a:gdLst>
              <a:ahLst/>
              <a:cxnLst>
                <a:cxn ang="0">
                  <a:pos x="T0" y="T1"/>
                </a:cxn>
                <a:cxn ang="0">
                  <a:pos x="T2" y="T3"/>
                </a:cxn>
                <a:cxn ang="0">
                  <a:pos x="T4" y="T5"/>
                </a:cxn>
                <a:cxn ang="0">
                  <a:pos x="T6" y="T7"/>
                </a:cxn>
                <a:cxn ang="0">
                  <a:pos x="T8" y="T9"/>
                </a:cxn>
              </a:cxnLst>
              <a:rect l="0" t="0" r="r" b="b"/>
              <a:pathLst>
                <a:path w="297" h="297">
                  <a:moveTo>
                    <a:pt x="0" y="217"/>
                  </a:moveTo>
                  <a:lnTo>
                    <a:pt x="80" y="297"/>
                  </a:lnTo>
                  <a:lnTo>
                    <a:pt x="297" y="80"/>
                  </a:lnTo>
                  <a:lnTo>
                    <a:pt x="217" y="0"/>
                  </a:lnTo>
                  <a:lnTo>
                    <a:pt x="0" y="2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5" name="Freeform 20">
              <a:extLst>
                <a:ext uri="{FF2B5EF4-FFF2-40B4-BE49-F238E27FC236}">
                  <a16:creationId xmlns:a16="http://schemas.microsoft.com/office/drawing/2014/main" id="{E1F63A7B-FFCC-4023-B993-F73AB1981227}"/>
                </a:ext>
              </a:extLst>
            </p:cNvPr>
            <p:cNvSpPr>
              <a:spLocks/>
            </p:cNvSpPr>
            <p:nvPr/>
          </p:nvSpPr>
          <p:spPr bwMode="auto">
            <a:xfrm>
              <a:off x="3889376" y="5976938"/>
              <a:ext cx="471488" cy="471488"/>
            </a:xfrm>
            <a:custGeom>
              <a:avLst/>
              <a:gdLst>
                <a:gd name="T0" fmla="*/ 0 w 297"/>
                <a:gd name="T1" fmla="*/ 80 h 297"/>
                <a:gd name="T2" fmla="*/ 217 w 297"/>
                <a:gd name="T3" fmla="*/ 297 h 297"/>
                <a:gd name="T4" fmla="*/ 297 w 297"/>
                <a:gd name="T5" fmla="*/ 217 h 297"/>
                <a:gd name="T6" fmla="*/ 81 w 297"/>
                <a:gd name="T7" fmla="*/ 0 h 297"/>
                <a:gd name="T8" fmla="*/ 0 w 297"/>
                <a:gd name="T9" fmla="*/ 80 h 297"/>
              </a:gdLst>
              <a:ahLst/>
              <a:cxnLst>
                <a:cxn ang="0">
                  <a:pos x="T0" y="T1"/>
                </a:cxn>
                <a:cxn ang="0">
                  <a:pos x="T2" y="T3"/>
                </a:cxn>
                <a:cxn ang="0">
                  <a:pos x="T4" y="T5"/>
                </a:cxn>
                <a:cxn ang="0">
                  <a:pos x="T6" y="T7"/>
                </a:cxn>
                <a:cxn ang="0">
                  <a:pos x="T8" y="T9"/>
                </a:cxn>
              </a:cxnLst>
              <a:rect l="0" t="0" r="r" b="b"/>
              <a:pathLst>
                <a:path w="297" h="297">
                  <a:moveTo>
                    <a:pt x="0" y="80"/>
                  </a:moveTo>
                  <a:lnTo>
                    <a:pt x="217" y="297"/>
                  </a:lnTo>
                  <a:lnTo>
                    <a:pt x="297" y="217"/>
                  </a:lnTo>
                  <a:lnTo>
                    <a:pt x="81" y="0"/>
                  </a:lnTo>
                  <a:lnTo>
                    <a:pt x="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sp>
          <p:nvSpPr>
            <p:cNvPr id="46" name="Freeform 21">
              <a:extLst>
                <a:ext uri="{FF2B5EF4-FFF2-40B4-BE49-F238E27FC236}">
                  <a16:creationId xmlns:a16="http://schemas.microsoft.com/office/drawing/2014/main" id="{82398957-3CF7-493D-89E6-C2CD515284A0}"/>
                </a:ext>
              </a:extLst>
            </p:cNvPr>
            <p:cNvSpPr>
              <a:spLocks/>
            </p:cNvSpPr>
            <p:nvPr/>
          </p:nvSpPr>
          <p:spPr bwMode="auto">
            <a:xfrm>
              <a:off x="3054351" y="4745038"/>
              <a:ext cx="2235200" cy="858838"/>
            </a:xfrm>
            <a:custGeom>
              <a:avLst/>
              <a:gdLst>
                <a:gd name="T0" fmla="*/ 1328 w 1408"/>
                <a:gd name="T1" fmla="*/ 541 h 541"/>
                <a:gd name="T2" fmla="*/ 1408 w 1408"/>
                <a:gd name="T3" fmla="*/ 461 h 541"/>
                <a:gd name="T4" fmla="*/ 1218 w 1408"/>
                <a:gd name="T5" fmla="*/ 271 h 541"/>
                <a:gd name="T6" fmla="*/ 1408 w 1408"/>
                <a:gd name="T7" fmla="*/ 81 h 541"/>
                <a:gd name="T8" fmla="*/ 1328 w 1408"/>
                <a:gd name="T9" fmla="*/ 0 h 541"/>
                <a:gd name="T10" fmla="*/ 1115 w 1408"/>
                <a:gd name="T11" fmla="*/ 214 h 541"/>
                <a:gd name="T12" fmla="*/ 1012 w 1408"/>
                <a:gd name="T13" fmla="*/ 214 h 541"/>
                <a:gd name="T14" fmla="*/ 1146 w 1408"/>
                <a:gd name="T15" fmla="*/ 81 h 541"/>
                <a:gd name="T16" fmla="*/ 1066 w 1408"/>
                <a:gd name="T17" fmla="*/ 0 h 541"/>
                <a:gd name="T18" fmla="*/ 852 w 1408"/>
                <a:gd name="T19" fmla="*/ 214 h 541"/>
                <a:gd name="T20" fmla="*/ 0 w 1408"/>
                <a:gd name="T21" fmla="*/ 214 h 541"/>
                <a:gd name="T22" fmla="*/ 0 w 1408"/>
                <a:gd name="T23" fmla="*/ 327 h 541"/>
                <a:gd name="T24" fmla="*/ 853 w 1408"/>
                <a:gd name="T25" fmla="*/ 327 h 541"/>
                <a:gd name="T26" fmla="*/ 1066 w 1408"/>
                <a:gd name="T27" fmla="*/ 541 h 541"/>
                <a:gd name="T28" fmla="*/ 1146 w 1408"/>
                <a:gd name="T29" fmla="*/ 461 h 541"/>
                <a:gd name="T30" fmla="*/ 1013 w 1408"/>
                <a:gd name="T31" fmla="*/ 327 h 541"/>
                <a:gd name="T32" fmla="*/ 1115 w 1408"/>
                <a:gd name="T33" fmla="*/ 327 h 541"/>
                <a:gd name="T34" fmla="*/ 1328 w 1408"/>
                <a:gd name="T35"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8" h="541">
                  <a:moveTo>
                    <a:pt x="1328" y="541"/>
                  </a:moveTo>
                  <a:lnTo>
                    <a:pt x="1408" y="461"/>
                  </a:lnTo>
                  <a:lnTo>
                    <a:pt x="1218" y="271"/>
                  </a:lnTo>
                  <a:lnTo>
                    <a:pt x="1408" y="81"/>
                  </a:lnTo>
                  <a:lnTo>
                    <a:pt x="1328" y="0"/>
                  </a:lnTo>
                  <a:lnTo>
                    <a:pt x="1115" y="214"/>
                  </a:lnTo>
                  <a:lnTo>
                    <a:pt x="1012" y="214"/>
                  </a:lnTo>
                  <a:lnTo>
                    <a:pt x="1146" y="81"/>
                  </a:lnTo>
                  <a:lnTo>
                    <a:pt x="1066" y="0"/>
                  </a:lnTo>
                  <a:lnTo>
                    <a:pt x="852" y="214"/>
                  </a:lnTo>
                  <a:lnTo>
                    <a:pt x="0" y="214"/>
                  </a:lnTo>
                  <a:lnTo>
                    <a:pt x="0" y="327"/>
                  </a:lnTo>
                  <a:lnTo>
                    <a:pt x="853" y="327"/>
                  </a:lnTo>
                  <a:lnTo>
                    <a:pt x="1066" y="541"/>
                  </a:lnTo>
                  <a:lnTo>
                    <a:pt x="1146" y="461"/>
                  </a:lnTo>
                  <a:lnTo>
                    <a:pt x="1013" y="327"/>
                  </a:lnTo>
                  <a:lnTo>
                    <a:pt x="1115" y="327"/>
                  </a:lnTo>
                  <a:lnTo>
                    <a:pt x="1328" y="5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mn-lt"/>
              </a:endParaRPr>
            </a:p>
          </p:txBody>
        </p:sp>
      </p:grpSp>
    </p:spTree>
    <p:extLst>
      <p:ext uri="{BB962C8B-B14F-4D97-AF65-F5344CB8AC3E}">
        <p14:creationId xmlns:p14="http://schemas.microsoft.com/office/powerpoint/2010/main" val="24879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8752A8-A4F7-4C0D-9D2E-0B2BF47B5988}"/>
              </a:ext>
            </a:extLst>
          </p:cNvPr>
          <p:cNvGraphicFramePr>
            <a:graphicFrameLocks noChangeAspect="1"/>
          </p:cNvGraphicFramePr>
          <p:nvPr>
            <p:custDataLst>
              <p:tags r:id="rId2"/>
            </p:custDataLst>
            <p:extLst>
              <p:ext uri="{D42A27DB-BD31-4B8C-83A1-F6EECF244321}">
                <p14:modId xmlns:p14="http://schemas.microsoft.com/office/powerpoint/2010/main" val="2752011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24" name="think-cell Slide" r:id="rId6" imgW="592" imgH="591" progId="TCLayout.ActiveDocument.1">
                  <p:embed/>
                </p:oleObj>
              </mc:Choice>
              <mc:Fallback>
                <p:oleObj name="think-cell Slide" r:id="rId6" imgW="592" imgH="591" progId="TCLayout.ActiveDocument.1">
                  <p:embed/>
                  <p:pic>
                    <p:nvPicPr>
                      <p:cNvPr id="7" name="Object 6" hidden="1">
                        <a:extLst>
                          <a:ext uri="{FF2B5EF4-FFF2-40B4-BE49-F238E27FC236}">
                            <a16:creationId xmlns:a16="http://schemas.microsoft.com/office/drawing/2014/main" id="{5F8752A8-A4F7-4C0D-9D2E-0B2BF47B598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3FA2545-AC3C-4451-AA82-3EE08C67FBDF}"/>
              </a:ext>
            </a:extLst>
          </p:cNvPr>
          <p:cNvSpPr/>
          <p:nvPr>
            <p:custDataLst>
              <p:tags r:id="rId3"/>
            </p:custDataLst>
          </p:nvPr>
        </p:nvSpPr>
        <p:spPr>
          <a:xfrm>
            <a:off x="0" y="0"/>
            <a:ext cx="158750" cy="158750"/>
          </a:xfrm>
          <a:prstGeom prst="rec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t" anchorCtr="0">
            <a:noAutofit/>
          </a:bodyPr>
          <a:lstStyle/>
          <a:p>
            <a:pPr>
              <a:lnSpc>
                <a:spcPct val="90000"/>
              </a:lnSpc>
            </a:pPr>
            <a:endParaRPr kumimoji="0" lang="en-US" sz="2700" b="0" u="none" strike="noStrike" kern="1200" cap="none" spc="0" normalizeH="0" noProof="0">
              <a:ln>
                <a:noFill/>
              </a:ln>
              <a:solidFill>
                <a:srgbClr val="000000"/>
              </a:solidFill>
              <a:effectLst/>
              <a:uLnTx/>
              <a:uFillTx/>
              <a:latin typeface="Arial Narrow" panose="020B0606020202030204" pitchFamily="34" charset="0"/>
              <a:ea typeface="+mj-ea"/>
              <a:cs typeface="+mj-cs"/>
              <a:sym typeface="Arial Narrow" panose="020B0606020202030204" pitchFamily="34" charset="0"/>
            </a:endParaRPr>
          </a:p>
        </p:txBody>
      </p:sp>
      <p:sp>
        <p:nvSpPr>
          <p:cNvPr id="3" name="Title 2">
            <a:extLst>
              <a:ext uri="{FF2B5EF4-FFF2-40B4-BE49-F238E27FC236}">
                <a16:creationId xmlns:a16="http://schemas.microsoft.com/office/drawing/2014/main" id="{72DBC0C4-E5E7-46B4-B01A-E9499E898BFC}"/>
              </a:ext>
            </a:extLst>
          </p:cNvPr>
          <p:cNvSpPr>
            <a:spLocks noGrp="1"/>
          </p:cNvSpPr>
          <p:nvPr>
            <p:ph type="title"/>
          </p:nvPr>
        </p:nvSpPr>
        <p:spPr/>
        <p:txBody>
          <a:bodyPr vert="horz"/>
          <a:lstStyle/>
          <a:p>
            <a:r>
              <a:rPr lang="en-US" dirty="0"/>
              <a:t>We used 2 tables from the World University ranking dataset, enriched it from World Bank API,  and connected by country codes</a:t>
            </a:r>
          </a:p>
        </p:txBody>
      </p:sp>
      <p:sp>
        <p:nvSpPr>
          <p:cNvPr id="10" name="Source">
            <a:extLst>
              <a:ext uri="{FF2B5EF4-FFF2-40B4-BE49-F238E27FC236}">
                <a16:creationId xmlns:a16="http://schemas.microsoft.com/office/drawing/2014/main" id="{CCDCD43C-C5BE-41A6-A7BC-BAF58247820E}"/>
              </a:ext>
            </a:extLst>
          </p:cNvPr>
          <p:cNvSpPr txBox="1"/>
          <p:nvPr/>
        </p:nvSpPr>
        <p:spPr>
          <a:xfrm>
            <a:off x="738189" y="6710121"/>
            <a:ext cx="1154162" cy="124650"/>
          </a:xfrm>
          <a:prstGeom prst="rect">
            <a:avLst/>
          </a:prstGeom>
          <a:noFill/>
          <a:ln w="9525">
            <a:noFill/>
          </a:ln>
        </p:spPr>
        <p:txBody>
          <a:bodyPr vert="horz" wrap="none" lIns="0" tIns="0" rIns="0" bIns="0" rtlCol="0" anchor="b" anchorCtr="0">
            <a:spAutoFit/>
          </a:bodyPr>
          <a:lstStyle/>
          <a:p>
            <a:pPr marL="0" marR="0" lvl="0" indent="0" algn="l" defTabSz="914400" eaLnBrk="1" fontAlgn="base" latinLnBrk="0" hangingPunct="1">
              <a:lnSpc>
                <a:spcPct val="90000"/>
              </a:lnSpc>
              <a:spcBef>
                <a:spcPct val="0"/>
              </a:spcBef>
              <a:spcAft>
                <a:spcPct val="0"/>
              </a:spcAft>
              <a:buClrTx/>
              <a:buSzPct val="100000"/>
              <a:buFontTx/>
              <a:buNone/>
              <a:tabLst/>
              <a:defRPr/>
            </a:pPr>
            <a:r>
              <a:rPr kumimoji="0" lang="en-US" sz="900" b="0" i="0" u="none" strike="noStrike" kern="1200" cap="none" spc="0" normalizeH="0" baseline="0" dirty="0">
                <a:ln>
                  <a:noFill/>
                </a:ln>
                <a:solidFill>
                  <a:srgbClr val="000000"/>
                </a:solidFill>
                <a:effectLst/>
                <a:uLnTx/>
                <a:uFillTx/>
                <a:latin typeface="Arial Narrow"/>
                <a:ea typeface="+mn-ea"/>
                <a:cs typeface="+mn-cs"/>
                <a:sym typeface="+mn-lt"/>
              </a:rPr>
              <a:t>Source: UN, Roland Berger</a:t>
            </a:r>
          </a:p>
        </p:txBody>
      </p:sp>
      <p:sp>
        <p:nvSpPr>
          <p:cNvPr id="69" name="Subtitle">
            <a:extLst>
              <a:ext uri="{FF2B5EF4-FFF2-40B4-BE49-F238E27FC236}">
                <a16:creationId xmlns:a16="http://schemas.microsoft.com/office/drawing/2014/main" id="{2ECD7FB8-63A4-4867-B8C6-7EC941BEF288}"/>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a:solidFill>
                  <a:schemeClr val="tx2"/>
                </a:solidFill>
                <a:latin typeface="+mn-lt"/>
                <a:sym typeface="+mn-lt"/>
              </a:rPr>
              <a:t>Data collected and utilized</a:t>
            </a:r>
          </a:p>
        </p:txBody>
      </p:sp>
      <p:sp>
        <p:nvSpPr>
          <p:cNvPr id="107" name="RbNavigator">
            <a:extLst>
              <a:ext uri="{FF2B5EF4-FFF2-40B4-BE49-F238E27FC236}">
                <a16:creationId xmlns:a16="http://schemas.microsoft.com/office/drawing/2014/main" id="{A73EFE3A-1803-4132-B2F5-C58AEB1DEBAC}"/>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A</a:t>
            </a:r>
          </a:p>
        </p:txBody>
      </p:sp>
      <p:sp>
        <p:nvSpPr>
          <p:cNvPr id="108" name="RbSticker">
            <a:extLst>
              <a:ext uri="{FF2B5EF4-FFF2-40B4-BE49-F238E27FC236}">
                <a16:creationId xmlns:a16="http://schemas.microsoft.com/office/drawing/2014/main" id="{113C8EC2-993B-496B-8CC0-0FA719FE9419}"/>
              </a:ext>
            </a:extLst>
          </p:cNvPr>
          <p:cNvSpPr txBox="1"/>
          <p:nvPr/>
        </p:nvSpPr>
        <p:spPr>
          <a:xfrm>
            <a:off x="1081088" y="260349"/>
            <a:ext cx="1604606"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a:solidFill>
                  <a:schemeClr val="accent3"/>
                </a:solidFill>
                <a:latin typeface="+mn-lt"/>
                <a:cs typeface="Arial Narrow" pitchFamily="34" charset="0"/>
              </a:rPr>
              <a:t>Goals and data collected</a:t>
            </a:r>
          </a:p>
        </p:txBody>
      </p:sp>
      <p:sp>
        <p:nvSpPr>
          <p:cNvPr id="2" name="Title22">
            <a:extLst>
              <a:ext uri="{FF2B5EF4-FFF2-40B4-BE49-F238E27FC236}">
                <a16:creationId xmlns:a16="http://schemas.microsoft.com/office/drawing/2014/main" id="{22392CDB-012F-42B8-932E-EC21933B52AC}"/>
              </a:ext>
            </a:extLst>
          </p:cNvPr>
          <p:cNvSpPr txBox="1"/>
          <p:nvPr/>
        </p:nvSpPr>
        <p:spPr>
          <a:xfrm>
            <a:off x="736600" y="2252634"/>
            <a:ext cx="4721225" cy="307092"/>
          </a:xfrm>
          <a:prstGeom prst="rect">
            <a:avLst/>
          </a:prstGeom>
          <a:noFill/>
          <a:ln w="9525">
            <a:noFill/>
          </a:ln>
        </p:spPr>
        <p:txBody>
          <a:bodyPr vert="horz" wrap="square" lIns="0" tIns="0" rIns="0" bIns="70950" rtlCol="0" anchor="b">
            <a:spAutoFit/>
          </a:bodyPr>
          <a:lstStyle/>
          <a:p>
            <a:pPr>
              <a:lnSpc>
                <a:spcPct val="90000"/>
              </a:lnSpc>
              <a:spcBef>
                <a:spcPts val="400"/>
              </a:spcBef>
              <a:buClr>
                <a:srgbClr val="000000"/>
              </a:buClr>
              <a:buSzPct val="100000"/>
            </a:pPr>
            <a:r>
              <a:rPr lang="en-US" sz="1700" dirty="0">
                <a:solidFill>
                  <a:schemeClr val="accent6"/>
                </a:solidFill>
                <a:latin typeface="+mn-lt"/>
                <a:cs typeface="Arial Narrow" pitchFamily="34" charset="0"/>
              </a:rPr>
              <a:t>World University Ranking dataset</a:t>
            </a:r>
          </a:p>
        </p:txBody>
      </p:sp>
      <p:cxnSp>
        <p:nvCxnSpPr>
          <p:cNvPr id="4" name="HorizontalLine4">
            <a:extLst>
              <a:ext uri="{FF2B5EF4-FFF2-40B4-BE49-F238E27FC236}">
                <a16:creationId xmlns:a16="http://schemas.microsoft.com/office/drawing/2014/main" id="{28547D8B-25D8-40C8-A0E3-6799AFE16309}"/>
              </a:ext>
            </a:extLst>
          </p:cNvPr>
          <p:cNvCxnSpPr>
            <a:cxnSpLocks/>
          </p:cNvCxnSpPr>
          <p:nvPr/>
        </p:nvCxnSpPr>
        <p:spPr>
          <a:xfrm>
            <a:off x="736600" y="2576683"/>
            <a:ext cx="5627158" cy="0"/>
          </a:xfrm>
          <a:prstGeom prst="line">
            <a:avLst/>
          </a:prstGeom>
          <a:ln w="222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6" name="RBContent36">
            <a:extLst>
              <a:ext uri="{FF2B5EF4-FFF2-40B4-BE49-F238E27FC236}">
                <a16:creationId xmlns:a16="http://schemas.microsoft.com/office/drawing/2014/main" id="{24ACC6FF-F8C5-46A1-AD71-8227DC893345}"/>
              </a:ext>
            </a:extLst>
          </p:cNvPr>
          <p:cNvSpPr txBox="1">
            <a:spLocks/>
          </p:cNvSpPr>
          <p:nvPr/>
        </p:nvSpPr>
        <p:spPr>
          <a:xfrm>
            <a:off x="736601" y="2576683"/>
            <a:ext cx="274320" cy="3722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900" dirty="0">
                <a:sym typeface="+mn-lt"/>
              </a:rPr>
              <a:t>1.</a:t>
            </a:r>
            <a:endParaRPr lang="en-US" sz="1900" b="0" dirty="0">
              <a:latin typeface="+mn-lt"/>
              <a:sym typeface="+mn-lt"/>
            </a:endParaRPr>
          </a:p>
        </p:txBody>
      </p:sp>
      <p:sp>
        <p:nvSpPr>
          <p:cNvPr id="47" name="RBContent47">
            <a:extLst>
              <a:ext uri="{FF2B5EF4-FFF2-40B4-BE49-F238E27FC236}">
                <a16:creationId xmlns:a16="http://schemas.microsoft.com/office/drawing/2014/main" id="{33EEFAD3-0F52-4468-B986-37F166E83A88}"/>
              </a:ext>
            </a:extLst>
          </p:cNvPr>
          <p:cNvSpPr txBox="1">
            <a:spLocks/>
          </p:cNvSpPr>
          <p:nvPr/>
        </p:nvSpPr>
        <p:spPr>
          <a:xfrm>
            <a:off x="3645430" y="2576683"/>
            <a:ext cx="274320" cy="3722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900" dirty="0">
                <a:sym typeface="+mn-lt"/>
              </a:rPr>
              <a:t>2. </a:t>
            </a:r>
            <a:endParaRPr lang="en-US" sz="1900" b="0" dirty="0">
              <a:latin typeface="+mn-lt"/>
              <a:sym typeface="+mn-lt"/>
            </a:endParaRPr>
          </a:p>
        </p:txBody>
      </p:sp>
      <p:sp>
        <p:nvSpPr>
          <p:cNvPr id="9" name="Title99">
            <a:extLst>
              <a:ext uri="{FF2B5EF4-FFF2-40B4-BE49-F238E27FC236}">
                <a16:creationId xmlns:a16="http://schemas.microsoft.com/office/drawing/2014/main" id="{94BE9C72-7B24-4CEC-8ED8-DCCA44898631}"/>
              </a:ext>
            </a:extLst>
          </p:cNvPr>
          <p:cNvSpPr txBox="1"/>
          <p:nvPr/>
        </p:nvSpPr>
        <p:spPr>
          <a:xfrm>
            <a:off x="6554259" y="2252634"/>
            <a:ext cx="2718329" cy="307092"/>
          </a:xfrm>
          <a:prstGeom prst="rect">
            <a:avLst/>
          </a:prstGeom>
          <a:noFill/>
          <a:ln w="9525">
            <a:noFill/>
          </a:ln>
        </p:spPr>
        <p:txBody>
          <a:bodyPr vert="horz" wrap="square" lIns="0" tIns="0" rIns="0" bIns="70950" rtlCol="0" anchor="b">
            <a:spAutoFit/>
          </a:bodyPr>
          <a:lstStyle/>
          <a:p>
            <a:pPr>
              <a:lnSpc>
                <a:spcPct val="90000"/>
              </a:lnSpc>
              <a:spcBef>
                <a:spcPts val="400"/>
              </a:spcBef>
              <a:buClr>
                <a:srgbClr val="000000"/>
              </a:buClr>
              <a:buSzPct val="100000"/>
            </a:pPr>
            <a:r>
              <a:rPr lang="en-US" sz="1700" dirty="0">
                <a:solidFill>
                  <a:schemeClr val="accent6"/>
                </a:solidFill>
                <a:latin typeface="+mn-lt"/>
                <a:cs typeface="Arial Narrow" pitchFamily="34" charset="0"/>
              </a:rPr>
              <a:t>World Bank API	</a:t>
            </a:r>
          </a:p>
        </p:txBody>
      </p:sp>
      <p:cxnSp>
        <p:nvCxnSpPr>
          <p:cNvPr id="11" name="HorizontalLine11">
            <a:extLst>
              <a:ext uri="{FF2B5EF4-FFF2-40B4-BE49-F238E27FC236}">
                <a16:creationId xmlns:a16="http://schemas.microsoft.com/office/drawing/2014/main" id="{34EA910E-5D61-4508-AB41-FE023E79C3D4}"/>
              </a:ext>
            </a:extLst>
          </p:cNvPr>
          <p:cNvCxnSpPr/>
          <p:nvPr/>
        </p:nvCxnSpPr>
        <p:spPr>
          <a:xfrm>
            <a:off x="6554259" y="2576683"/>
            <a:ext cx="2718329" cy="0"/>
          </a:xfrm>
          <a:prstGeom prst="line">
            <a:avLst/>
          </a:prstGeom>
          <a:ln w="22225">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52" name="RBContent47">
            <a:extLst>
              <a:ext uri="{FF2B5EF4-FFF2-40B4-BE49-F238E27FC236}">
                <a16:creationId xmlns:a16="http://schemas.microsoft.com/office/drawing/2014/main" id="{7F18DD51-67D9-4DAB-970A-237708774C52}"/>
              </a:ext>
            </a:extLst>
          </p:cNvPr>
          <p:cNvSpPr txBox="1">
            <a:spLocks/>
          </p:cNvSpPr>
          <p:nvPr/>
        </p:nvSpPr>
        <p:spPr>
          <a:xfrm>
            <a:off x="6554260" y="2576683"/>
            <a:ext cx="274320" cy="3722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900" dirty="0">
                <a:sym typeface="+mn-lt"/>
              </a:rPr>
              <a:t>3. </a:t>
            </a:r>
            <a:endParaRPr lang="en-US" sz="1900" b="0" dirty="0">
              <a:latin typeface="+mn-lt"/>
              <a:sym typeface="+mn-lt"/>
            </a:endParaRPr>
          </a:p>
        </p:txBody>
      </p:sp>
      <p:grpSp>
        <p:nvGrpSpPr>
          <p:cNvPr id="89" name="Group 88">
            <a:extLst>
              <a:ext uri="{FF2B5EF4-FFF2-40B4-BE49-F238E27FC236}">
                <a16:creationId xmlns:a16="http://schemas.microsoft.com/office/drawing/2014/main" id="{1D4F0D29-7EDF-4877-A22D-9F339EE101C3}"/>
              </a:ext>
            </a:extLst>
          </p:cNvPr>
          <p:cNvGrpSpPr/>
          <p:nvPr/>
        </p:nvGrpSpPr>
        <p:grpSpPr>
          <a:xfrm>
            <a:off x="3581929" y="3073535"/>
            <a:ext cx="2845329" cy="2937955"/>
            <a:chOff x="3581929" y="3073536"/>
            <a:chExt cx="2845329" cy="2616288"/>
          </a:xfrm>
        </p:grpSpPr>
        <p:cxnSp>
          <p:nvCxnSpPr>
            <p:cNvPr id="16" name="Straight Connector 15">
              <a:extLst>
                <a:ext uri="{FF2B5EF4-FFF2-40B4-BE49-F238E27FC236}">
                  <a16:creationId xmlns:a16="http://schemas.microsoft.com/office/drawing/2014/main" id="{AB88AB01-BFF1-4385-A96F-49D50C109B25}"/>
                </a:ext>
              </a:extLst>
            </p:cNvPr>
            <p:cNvCxnSpPr/>
            <p:nvPr/>
          </p:nvCxnSpPr>
          <p:spPr>
            <a:xfrm>
              <a:off x="3581929" y="3073536"/>
              <a:ext cx="0" cy="2616288"/>
            </a:xfrm>
            <a:prstGeom prst="line">
              <a:avLst/>
            </a:prstGeom>
            <a:ln w="9525">
              <a:solidFill>
                <a:schemeClr val="accent3"/>
              </a:solidFill>
              <a:prstDash val="dash"/>
            </a:ln>
            <a:effectLst/>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D4F18D-0E52-4B69-97C1-7FAF961A6839}"/>
                </a:ext>
              </a:extLst>
            </p:cNvPr>
            <p:cNvCxnSpPr/>
            <p:nvPr/>
          </p:nvCxnSpPr>
          <p:spPr>
            <a:xfrm>
              <a:off x="6427258" y="3073536"/>
              <a:ext cx="0" cy="2616288"/>
            </a:xfrm>
            <a:prstGeom prst="line">
              <a:avLst/>
            </a:prstGeom>
            <a:ln w="9525">
              <a:solidFill>
                <a:schemeClr val="accent3"/>
              </a:solidFill>
              <a:prstDash val="dash"/>
            </a:ln>
            <a:effectLst/>
          </p:spPr>
          <p:style>
            <a:lnRef idx="1">
              <a:schemeClr val="accent1"/>
            </a:lnRef>
            <a:fillRef idx="0">
              <a:schemeClr val="accent1"/>
            </a:fillRef>
            <a:effectRef idx="0">
              <a:schemeClr val="accent1"/>
            </a:effectRef>
            <a:fontRef idx="minor">
              <a:schemeClr val="tx1"/>
            </a:fontRef>
          </p:style>
        </p:cxnSp>
      </p:grpSp>
      <p:sp>
        <p:nvSpPr>
          <p:cNvPr id="17" name="Arrow: Bent-Up 16">
            <a:extLst>
              <a:ext uri="{FF2B5EF4-FFF2-40B4-BE49-F238E27FC236}">
                <a16:creationId xmlns:a16="http://schemas.microsoft.com/office/drawing/2014/main" id="{16D843EC-00DD-4DFE-A49D-75516434823E}"/>
              </a:ext>
            </a:extLst>
          </p:cNvPr>
          <p:cNvSpPr/>
          <p:nvPr/>
        </p:nvSpPr>
        <p:spPr>
          <a:xfrm>
            <a:off x="2038350" y="5885445"/>
            <a:ext cx="6238862" cy="376248"/>
          </a:xfrm>
          <a:prstGeom prst="bentUpArrow">
            <a:avLst>
              <a:gd name="adj1" fmla="val 50000"/>
              <a:gd name="adj2" fmla="val 50000"/>
              <a:gd name="adj3" fmla="val 25000"/>
            </a:avLst>
          </a:prstGeom>
          <a:solidFill>
            <a:schemeClr val="accent6"/>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56" name="Arrow: Bent-Up 55">
            <a:extLst>
              <a:ext uri="{FF2B5EF4-FFF2-40B4-BE49-F238E27FC236}">
                <a16:creationId xmlns:a16="http://schemas.microsoft.com/office/drawing/2014/main" id="{5CAB21FA-5181-46B5-971A-1004DA864849}"/>
              </a:ext>
            </a:extLst>
          </p:cNvPr>
          <p:cNvSpPr/>
          <p:nvPr/>
        </p:nvSpPr>
        <p:spPr>
          <a:xfrm>
            <a:off x="2038349" y="5885445"/>
            <a:ext cx="3176845" cy="376248"/>
          </a:xfrm>
          <a:prstGeom prst="bentUpArrow">
            <a:avLst>
              <a:gd name="adj1" fmla="val 50000"/>
              <a:gd name="adj2" fmla="val 49062"/>
              <a:gd name="adj3" fmla="val 25000"/>
            </a:avLst>
          </a:prstGeom>
          <a:solidFill>
            <a:schemeClr val="accent6"/>
          </a:solidFill>
          <a:ln w="9525">
            <a:no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58" name="RBContent36">
            <a:extLst>
              <a:ext uri="{FF2B5EF4-FFF2-40B4-BE49-F238E27FC236}">
                <a16:creationId xmlns:a16="http://schemas.microsoft.com/office/drawing/2014/main" id="{E5177565-1838-4959-8943-E57811F3C367}"/>
              </a:ext>
            </a:extLst>
          </p:cNvPr>
          <p:cNvSpPr txBox="1">
            <a:spLocks/>
          </p:cNvSpPr>
          <p:nvPr/>
        </p:nvSpPr>
        <p:spPr>
          <a:xfrm>
            <a:off x="1010921" y="2576683"/>
            <a:ext cx="2380508" cy="524553"/>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500" dirty="0">
                <a:sym typeface="+mn-lt"/>
              </a:rPr>
              <a:t>Times Higher Education World University table</a:t>
            </a:r>
            <a:endParaRPr lang="en-US" sz="1500" b="0" dirty="0">
              <a:latin typeface="+mn-lt"/>
              <a:sym typeface="+mn-lt"/>
            </a:endParaRPr>
          </a:p>
        </p:txBody>
      </p:sp>
      <p:sp>
        <p:nvSpPr>
          <p:cNvPr id="59" name="RBContent47">
            <a:extLst>
              <a:ext uri="{FF2B5EF4-FFF2-40B4-BE49-F238E27FC236}">
                <a16:creationId xmlns:a16="http://schemas.microsoft.com/office/drawing/2014/main" id="{DA0173BE-4CCB-43BE-977E-E0B2D9CACE40}"/>
              </a:ext>
            </a:extLst>
          </p:cNvPr>
          <p:cNvSpPr txBox="1">
            <a:spLocks/>
          </p:cNvSpPr>
          <p:nvPr/>
        </p:nvSpPr>
        <p:spPr>
          <a:xfrm>
            <a:off x="3919751" y="2576683"/>
            <a:ext cx="2380508" cy="3168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500" dirty="0">
                <a:sym typeface="+mn-lt"/>
              </a:rPr>
              <a:t> Education Expenditure table</a:t>
            </a:r>
            <a:endParaRPr lang="en-US" sz="1500" b="0" dirty="0">
              <a:latin typeface="+mn-lt"/>
              <a:sym typeface="+mn-lt"/>
            </a:endParaRPr>
          </a:p>
        </p:txBody>
      </p:sp>
      <p:sp>
        <p:nvSpPr>
          <p:cNvPr id="60" name="RBContent47">
            <a:extLst>
              <a:ext uri="{FF2B5EF4-FFF2-40B4-BE49-F238E27FC236}">
                <a16:creationId xmlns:a16="http://schemas.microsoft.com/office/drawing/2014/main" id="{C50418AE-7A5E-4174-99E8-56B16C26E9DB}"/>
              </a:ext>
            </a:extLst>
          </p:cNvPr>
          <p:cNvSpPr txBox="1">
            <a:spLocks/>
          </p:cNvSpPr>
          <p:nvPr/>
        </p:nvSpPr>
        <p:spPr>
          <a:xfrm>
            <a:off x="6828580" y="2576683"/>
            <a:ext cx="2380508" cy="3168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500" dirty="0">
                <a:sym typeface="+mn-lt"/>
              </a:rPr>
              <a:t>R&amp;D expenditure table</a:t>
            </a:r>
            <a:endParaRPr lang="en-US" sz="1500" b="0" dirty="0">
              <a:latin typeface="+mn-lt"/>
              <a:sym typeface="+mn-lt"/>
            </a:endParaRPr>
          </a:p>
        </p:txBody>
      </p:sp>
      <p:grpSp>
        <p:nvGrpSpPr>
          <p:cNvPr id="19" name="Group 18">
            <a:extLst>
              <a:ext uri="{FF2B5EF4-FFF2-40B4-BE49-F238E27FC236}">
                <a16:creationId xmlns:a16="http://schemas.microsoft.com/office/drawing/2014/main" id="{F535D65B-3B92-4F71-8BB6-65BFC7201CC5}"/>
              </a:ext>
            </a:extLst>
          </p:cNvPr>
          <p:cNvGrpSpPr/>
          <p:nvPr/>
        </p:nvGrpSpPr>
        <p:grpSpPr>
          <a:xfrm>
            <a:off x="3777771" y="6239397"/>
            <a:ext cx="2760018" cy="372204"/>
            <a:chOff x="4441217" y="6239397"/>
            <a:chExt cx="2760018" cy="372204"/>
          </a:xfrm>
        </p:grpSpPr>
        <p:sp>
          <p:nvSpPr>
            <p:cNvPr id="63" name="RBContent47">
              <a:extLst>
                <a:ext uri="{FF2B5EF4-FFF2-40B4-BE49-F238E27FC236}">
                  <a16:creationId xmlns:a16="http://schemas.microsoft.com/office/drawing/2014/main" id="{8A206EF9-1DC9-4D0C-9401-BEFB0151EF18}"/>
                </a:ext>
              </a:extLst>
            </p:cNvPr>
            <p:cNvSpPr txBox="1">
              <a:spLocks/>
            </p:cNvSpPr>
            <p:nvPr/>
          </p:nvSpPr>
          <p:spPr>
            <a:xfrm>
              <a:off x="4441217" y="6239397"/>
              <a:ext cx="355070" cy="3722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900" dirty="0">
                  <a:sym typeface="+mn-lt"/>
                </a:rPr>
                <a:t>+1. </a:t>
              </a:r>
              <a:endParaRPr lang="en-US" sz="1900" b="0" dirty="0">
                <a:latin typeface="+mn-lt"/>
                <a:sym typeface="+mn-lt"/>
              </a:endParaRPr>
            </a:p>
          </p:txBody>
        </p:sp>
        <p:sp>
          <p:nvSpPr>
            <p:cNvPr id="64" name="RBContent47">
              <a:extLst>
                <a:ext uri="{FF2B5EF4-FFF2-40B4-BE49-F238E27FC236}">
                  <a16:creationId xmlns:a16="http://schemas.microsoft.com/office/drawing/2014/main" id="{B7BB298B-FB38-47A9-B5D1-A7F506F4BAE9}"/>
                </a:ext>
              </a:extLst>
            </p:cNvPr>
            <p:cNvSpPr txBox="1">
              <a:spLocks/>
            </p:cNvSpPr>
            <p:nvPr/>
          </p:nvSpPr>
          <p:spPr>
            <a:xfrm>
              <a:off x="4820727" y="6239397"/>
              <a:ext cx="2380508" cy="316804"/>
            </a:xfrm>
            <a:prstGeom prst="rect">
              <a:avLst/>
            </a:prstGeom>
            <a:noFill/>
            <a:ln w="9525">
              <a:noFill/>
            </a:ln>
          </p:spPr>
          <p:txBody>
            <a:bodyPr vert="horz" wrap="square" lIns="0" tIns="108000" rIns="0" bIns="0" rtlCol="0">
              <a:spAutoFit/>
            </a:bodyPr>
            <a:lstStyle/>
            <a:p>
              <a:pPr>
                <a:lnSpc>
                  <a:spcPct val="90000"/>
                </a:lnSpc>
                <a:spcBef>
                  <a:spcPts val="400"/>
                </a:spcBef>
                <a:buSzPct val="100000"/>
              </a:pPr>
              <a:r>
                <a:rPr lang="en-US" sz="1500" dirty="0">
                  <a:sym typeface="+mn-lt"/>
                </a:rPr>
                <a:t>Country codes per country</a:t>
              </a:r>
              <a:endParaRPr lang="en-US" sz="1500" b="0" dirty="0">
                <a:latin typeface="+mn-lt"/>
                <a:sym typeface="+mn-lt"/>
              </a:endParaRPr>
            </a:p>
          </p:txBody>
        </p:sp>
      </p:grpSp>
      <p:sp>
        <p:nvSpPr>
          <p:cNvPr id="66" name="RBContent36">
            <a:extLst>
              <a:ext uri="{FF2B5EF4-FFF2-40B4-BE49-F238E27FC236}">
                <a16:creationId xmlns:a16="http://schemas.microsoft.com/office/drawing/2014/main" id="{7E414E25-AC7C-46FB-81E6-D7C356038657}"/>
              </a:ext>
            </a:extLst>
          </p:cNvPr>
          <p:cNvSpPr txBox="1">
            <a:spLocks/>
          </p:cNvSpPr>
          <p:nvPr/>
        </p:nvSpPr>
        <p:spPr>
          <a:xfrm>
            <a:off x="1010921" y="3125320"/>
            <a:ext cx="2380508" cy="1822344"/>
          </a:xfrm>
          <a:prstGeom prst="rect">
            <a:avLst/>
          </a:prstGeom>
          <a:noFill/>
          <a:ln w="9525">
            <a:noFill/>
          </a:ln>
        </p:spPr>
        <p:txBody>
          <a:bodyPr vert="horz" wrap="square" lIns="0" tIns="108000" rIns="0" bIns="0" rtlCol="0">
            <a:spAutoFit/>
          </a:bodyPr>
          <a:lstStyle/>
          <a:p>
            <a:pPr marL="164571" lvl="1" indent="-164571">
              <a:lnSpc>
                <a:spcPct val="90000"/>
              </a:lnSpc>
              <a:spcBef>
                <a:spcPts val="400"/>
              </a:spcBef>
              <a:buSzPct val="100000"/>
              <a:buFont typeface="Arial Narrow" panose="020B0606020202030204" pitchFamily="34" charset="0"/>
              <a:buChar char="&gt;"/>
            </a:pPr>
            <a:r>
              <a:rPr lang="en-US" sz="1500" b="0" dirty="0"/>
              <a:t>List of </a:t>
            </a:r>
            <a:r>
              <a:rPr lang="en-US" sz="1500" b="0" dirty="0" err="1"/>
              <a:t>c.800</a:t>
            </a:r>
            <a:r>
              <a:rPr lang="en-US" sz="1500" b="0" dirty="0"/>
              <a:t> Universities from 72 countries, with their total score, corresponding ranking, and various variables and attributes</a:t>
            </a:r>
          </a:p>
          <a:p>
            <a:pPr marL="164571" lvl="1" indent="-164571">
              <a:lnSpc>
                <a:spcPct val="90000"/>
              </a:lnSpc>
              <a:spcBef>
                <a:spcPts val="400"/>
              </a:spcBef>
              <a:buSzPct val="100000"/>
              <a:buFont typeface="Arial Narrow" panose="020B0606020202030204" pitchFamily="34" charset="0"/>
              <a:buChar char="&gt;"/>
            </a:pPr>
            <a:r>
              <a:rPr lang="en-US" sz="1500" b="0" dirty="0"/>
              <a:t>Is one of the most influential and widely observed university measures</a:t>
            </a:r>
          </a:p>
        </p:txBody>
      </p:sp>
      <p:sp>
        <p:nvSpPr>
          <p:cNvPr id="67" name="RBContent47">
            <a:extLst>
              <a:ext uri="{FF2B5EF4-FFF2-40B4-BE49-F238E27FC236}">
                <a16:creationId xmlns:a16="http://schemas.microsoft.com/office/drawing/2014/main" id="{BC54C9BB-10B1-4C4B-83BB-F86ABDB97F20}"/>
              </a:ext>
            </a:extLst>
          </p:cNvPr>
          <p:cNvSpPr txBox="1">
            <a:spLocks/>
          </p:cNvSpPr>
          <p:nvPr/>
        </p:nvSpPr>
        <p:spPr>
          <a:xfrm>
            <a:off x="3672590" y="3125320"/>
            <a:ext cx="2654828" cy="2802100"/>
          </a:xfrm>
          <a:prstGeom prst="rect">
            <a:avLst/>
          </a:prstGeom>
          <a:noFill/>
          <a:ln w="9525">
            <a:noFill/>
          </a:ln>
        </p:spPr>
        <p:txBody>
          <a:bodyPr vert="horz" wrap="square" lIns="0" tIns="108000" rIns="0" bIns="0" rtlCol="0">
            <a:spAutoFit/>
          </a:bodyPr>
          <a:lstStyle/>
          <a:p>
            <a:pPr marL="142628" lvl="1" indent="-142628">
              <a:spcBef>
                <a:spcPts val="400"/>
              </a:spcBef>
              <a:buSzPct val="100000"/>
              <a:buFont typeface="Arial Narrow" panose="020B0606020202030204" pitchFamily="34" charset="0"/>
              <a:buChar char="&gt;"/>
            </a:pPr>
            <a:r>
              <a:rPr lang="en-US" sz="1500" b="0" dirty="0"/>
              <a:t>List of countries along with their spending on education as a percentage of GDP, bifurcated by</a:t>
            </a:r>
          </a:p>
          <a:p>
            <a:pPr marL="298628" lvl="2" indent="-144856">
              <a:spcBef>
                <a:spcPts val="400"/>
              </a:spcBef>
              <a:buSzPct val="100000"/>
              <a:buFont typeface="Arial Narrow" panose="020B0606020202030204" pitchFamily="34" charset="0"/>
              <a:buChar char="–"/>
            </a:pPr>
            <a:r>
              <a:rPr lang="en-US" sz="1500" b="0" dirty="0"/>
              <a:t>level of education (higher education and elementary education) </a:t>
            </a:r>
          </a:p>
          <a:p>
            <a:pPr marL="298628" lvl="2" indent="-144856">
              <a:spcBef>
                <a:spcPts val="400"/>
              </a:spcBef>
              <a:buSzPct val="100000"/>
              <a:buFont typeface="Arial Narrow" panose="020B0606020202030204" pitchFamily="34" charset="0"/>
              <a:buChar char="–"/>
            </a:pPr>
            <a:r>
              <a:rPr lang="en-US" sz="1500" b="0" dirty="0"/>
              <a:t>type of spending (total, public, private).</a:t>
            </a:r>
          </a:p>
          <a:p>
            <a:pPr marL="142628" lvl="1" indent="-142628">
              <a:spcBef>
                <a:spcPts val="400"/>
              </a:spcBef>
              <a:buSzPct val="100000"/>
              <a:buFont typeface="Arial Narrow" panose="020B0606020202030204" pitchFamily="34" charset="0"/>
              <a:buChar char="&gt;"/>
            </a:pPr>
            <a:r>
              <a:rPr lang="en-US" sz="1500" b="0" dirty="0"/>
              <a:t>Available for multiple years – We focused on 2011 as its data is available in the Times Data table.</a:t>
            </a:r>
          </a:p>
        </p:txBody>
      </p:sp>
      <p:sp>
        <p:nvSpPr>
          <p:cNvPr id="111" name="RBContent47">
            <a:extLst>
              <a:ext uri="{FF2B5EF4-FFF2-40B4-BE49-F238E27FC236}">
                <a16:creationId xmlns:a16="http://schemas.microsoft.com/office/drawing/2014/main" id="{BAFE9672-8A6F-428A-B0E2-E4A400B10D6B}"/>
              </a:ext>
            </a:extLst>
          </p:cNvPr>
          <p:cNvSpPr txBox="1">
            <a:spLocks/>
          </p:cNvSpPr>
          <p:nvPr/>
        </p:nvSpPr>
        <p:spPr>
          <a:xfrm>
            <a:off x="6554260" y="3125320"/>
            <a:ext cx="2654828" cy="801552"/>
          </a:xfrm>
          <a:prstGeom prst="rect">
            <a:avLst/>
          </a:prstGeom>
          <a:noFill/>
          <a:ln w="9525">
            <a:noFill/>
          </a:ln>
        </p:spPr>
        <p:txBody>
          <a:bodyPr vert="horz" wrap="square" lIns="0" tIns="108000" rIns="0" bIns="0" rtlCol="0">
            <a:spAutoFit/>
          </a:bodyPr>
          <a:lstStyle/>
          <a:p>
            <a:pPr marL="142628" lvl="1" indent="-142628">
              <a:spcBef>
                <a:spcPts val="400"/>
              </a:spcBef>
              <a:buSzPct val="100000"/>
              <a:buFont typeface="Arial Narrow" panose="020B0606020202030204" pitchFamily="34" charset="0"/>
              <a:buChar char="&gt;"/>
            </a:pPr>
            <a:r>
              <a:rPr lang="en-US" sz="1500" b="0" dirty="0"/>
              <a:t>Contains the R&amp;D expenditure and a percentage of GDP globally, for each </a:t>
            </a:r>
            <a:r>
              <a:rPr lang="en-US" sz="1500" b="0" dirty="0" err="1"/>
              <a:t>cou</a:t>
            </a:r>
            <a:r>
              <a:rPr lang="hu-HU" sz="1500" b="0" dirty="0" err="1"/>
              <a:t>ntry</a:t>
            </a:r>
            <a:r>
              <a:rPr lang="hu-HU" sz="1500" b="0" dirty="0"/>
              <a:t>,</a:t>
            </a:r>
            <a:r>
              <a:rPr lang="en-US" sz="1500" b="0" dirty="0"/>
              <a:t> per year</a:t>
            </a:r>
          </a:p>
        </p:txBody>
      </p:sp>
    </p:spTree>
    <p:extLst>
      <p:ext uri="{BB962C8B-B14F-4D97-AF65-F5344CB8AC3E}">
        <p14:creationId xmlns:p14="http://schemas.microsoft.com/office/powerpoint/2010/main" val="272308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extLst>
              <p:ext uri="{D42A27DB-BD31-4B8C-83A1-F6EECF244321}">
                <p14:modId xmlns:p14="http://schemas.microsoft.com/office/powerpoint/2010/main" val="35511147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1"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a:solidFill>
                  <a:schemeClr val="tx2"/>
                </a:solidFill>
                <a:latin typeface="+mn-lt"/>
                <a:cs typeface="+mn-cs"/>
                <a:sym typeface="+mn-lt"/>
              </a:rPr>
              <a:t>Creating the datawarehouse</a:t>
            </a: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hu-HU" dirty="0" err="1"/>
              <a:t>To</a:t>
            </a:r>
            <a:r>
              <a:rPr lang="hu-HU" dirty="0"/>
              <a:t> </a:t>
            </a:r>
            <a:r>
              <a:rPr lang="hu-HU" dirty="0" err="1"/>
              <a:t>create</a:t>
            </a:r>
            <a:r>
              <a:rPr lang="hu-HU" dirty="0"/>
              <a:t> </a:t>
            </a:r>
            <a:r>
              <a:rPr lang="hu-HU" dirty="0" err="1"/>
              <a:t>the</a:t>
            </a:r>
            <a:r>
              <a:rPr lang="hu-HU" dirty="0"/>
              <a:t> datawarehouse, w</a:t>
            </a:r>
            <a:r>
              <a:rPr lang="en-US" dirty="0"/>
              <a:t>e joined the initial two tables on education in MySQL, and used </a:t>
            </a:r>
            <a:r>
              <a:rPr lang="en-US" dirty="0" err="1"/>
              <a:t>Knime</a:t>
            </a:r>
            <a:r>
              <a:rPr lang="en-US" dirty="0"/>
              <a:t> to enrich it with API data</a:t>
            </a:r>
          </a:p>
        </p:txBody>
      </p:sp>
      <p:sp>
        <p:nvSpPr>
          <p:cNvPr id="8" name="RbNavigator">
            <a:extLst>
              <a:ext uri="{FF2B5EF4-FFF2-40B4-BE49-F238E27FC236}">
                <a16:creationId xmlns:a16="http://schemas.microsoft.com/office/drawing/2014/main" id="{69FAAF77-EFC4-4151-8136-81C642DFC164}"/>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B</a:t>
            </a:r>
          </a:p>
        </p:txBody>
      </p:sp>
      <p:sp>
        <p:nvSpPr>
          <p:cNvPr id="9" name="RbSticker">
            <a:extLst>
              <a:ext uri="{FF2B5EF4-FFF2-40B4-BE49-F238E27FC236}">
                <a16:creationId xmlns:a16="http://schemas.microsoft.com/office/drawing/2014/main" id="{C144537D-896C-481A-A687-C87AE296BE9A}"/>
              </a:ext>
            </a:extLst>
          </p:cNvPr>
          <p:cNvSpPr txBox="1"/>
          <p:nvPr/>
        </p:nvSpPr>
        <p:spPr>
          <a:xfrm>
            <a:off x="1081088" y="260349"/>
            <a:ext cx="3097066"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a:solidFill>
                  <a:schemeClr val="accent3"/>
                </a:solidFill>
                <a:latin typeface="+mn-lt"/>
                <a:cs typeface="Arial Narrow" pitchFamily="34" charset="0"/>
              </a:rPr>
              <a:t>Overview of </a:t>
            </a:r>
            <a:r>
              <a:rPr lang="en-US" dirty="0" err="1">
                <a:solidFill>
                  <a:schemeClr val="accent3"/>
                </a:solidFill>
                <a:latin typeface="+mn-lt"/>
                <a:cs typeface="Arial Narrow" pitchFamily="34" charset="0"/>
              </a:rPr>
              <a:t>ETL</a:t>
            </a:r>
            <a:r>
              <a:rPr lang="en-US" dirty="0">
                <a:solidFill>
                  <a:schemeClr val="accent3"/>
                </a:solidFill>
                <a:latin typeface="+mn-lt"/>
                <a:cs typeface="Arial Narrow" pitchFamily="34" charset="0"/>
              </a:rPr>
              <a:t> workflow in MySQL and </a:t>
            </a:r>
            <a:r>
              <a:rPr lang="en-US" dirty="0" err="1">
                <a:solidFill>
                  <a:schemeClr val="accent3"/>
                </a:solidFill>
                <a:latin typeface="+mn-lt"/>
                <a:cs typeface="Arial Narrow" pitchFamily="34" charset="0"/>
              </a:rPr>
              <a:t>Knime</a:t>
            </a:r>
            <a:endParaRPr lang="en-US" dirty="0">
              <a:solidFill>
                <a:schemeClr val="accent3"/>
              </a:solidFill>
              <a:latin typeface="+mn-lt"/>
              <a:cs typeface="Arial Narrow" pitchFamily="34" charset="0"/>
            </a:endParaRPr>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977085" y="2182029"/>
            <a:ext cx="2263753" cy="4101123"/>
          </a:xfrm>
          <a:prstGeom prst="rect">
            <a:avLst/>
          </a:prstGeom>
          <a:noFill/>
          <a:ln w="9525">
            <a:noFill/>
          </a:ln>
        </p:spPr>
        <p:txBody>
          <a:bodyPr vert="horz" wrap="square" lIns="14400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The </a:t>
            </a:r>
            <a:r>
              <a:rPr lang="en-US" sz="1500" b="0" dirty="0" err="1">
                <a:latin typeface="+mj-lt"/>
                <a:sym typeface="+mn-lt"/>
              </a:rPr>
              <a:t>EER</a:t>
            </a:r>
            <a:r>
              <a:rPr lang="en-US" sz="1500" b="0" dirty="0">
                <a:latin typeface="+mj-lt"/>
                <a:sym typeface="+mn-lt"/>
              </a:rPr>
              <a:t> diagram summarizes the overall relationship between the tables used in the project.</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We used MySQL Workbench to load the Times Data and Education Expenditure data into two separate SQL tables</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We joined these two tables to create the </a:t>
            </a:r>
            <a:r>
              <a:rPr lang="en-US" sz="1500" b="0" dirty="0" err="1">
                <a:latin typeface="+mj-lt"/>
                <a:sym typeface="+mn-lt"/>
              </a:rPr>
              <a:t>Educ_DW</a:t>
            </a:r>
            <a:r>
              <a:rPr lang="en-US" sz="1500" b="0" dirty="0">
                <a:latin typeface="+mj-lt"/>
                <a:sym typeface="+mn-lt"/>
              </a:rPr>
              <a:t> data warehouse that is linked to </a:t>
            </a:r>
            <a:r>
              <a:rPr lang="en-US" sz="1500" b="0" dirty="0" err="1">
                <a:latin typeface="+mj-lt"/>
                <a:sym typeface="+mn-lt"/>
              </a:rPr>
              <a:t>Knime</a:t>
            </a:r>
            <a:r>
              <a:rPr lang="en-US" sz="1500" b="0" dirty="0">
                <a:latin typeface="+mj-lt"/>
                <a:sym typeface="+mn-lt"/>
              </a:rPr>
              <a:t> for further analysis</a:t>
            </a:r>
          </a:p>
          <a:p>
            <a:pPr marL="142628" lvl="1" indent="-142628">
              <a:lnSpc>
                <a:spcPct val="90000"/>
              </a:lnSpc>
              <a:spcBef>
                <a:spcPts val="400"/>
              </a:spcBef>
              <a:buSzPct val="100000"/>
              <a:buFont typeface="Arial Narrow" panose="020B0606020202030204" pitchFamily="34" charset="0"/>
              <a:buChar char="&gt;"/>
            </a:pPr>
            <a:r>
              <a:rPr lang="en-US" sz="1500" b="0" dirty="0">
                <a:latin typeface="+mj-lt"/>
                <a:sym typeface="+mn-lt"/>
              </a:rPr>
              <a:t>The datawarehouse is supplemented by two more tables, World Bank API on R&amp;D spending, and Country Codes to link the API data to our datawarehouse</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943725" y="2204963"/>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grpSp>
      <p:grpSp>
        <p:nvGrpSpPr>
          <p:cNvPr id="25" name="Group 24">
            <a:extLst>
              <a:ext uri="{FF2B5EF4-FFF2-40B4-BE49-F238E27FC236}">
                <a16:creationId xmlns:a16="http://schemas.microsoft.com/office/drawing/2014/main" id="{73BABEF8-07EC-4041-BBB2-D8DCFDF7A8F1}"/>
              </a:ext>
            </a:extLst>
          </p:cNvPr>
          <p:cNvGrpSpPr/>
          <p:nvPr/>
        </p:nvGrpSpPr>
        <p:grpSpPr>
          <a:xfrm>
            <a:off x="733594" y="2184033"/>
            <a:ext cx="4648030" cy="650248"/>
            <a:chOff x="733594" y="2212608"/>
            <a:chExt cx="4648030" cy="650248"/>
          </a:xfrm>
        </p:grpSpPr>
        <p:sp>
          <p:nvSpPr>
            <p:cNvPr id="2" name="RbLeanShape Right U-Shape 2">
              <a:extLst>
                <a:ext uri="{FF2B5EF4-FFF2-40B4-BE49-F238E27FC236}">
                  <a16:creationId xmlns:a16="http://schemas.microsoft.com/office/drawing/2014/main" id="{6D5F52FA-E2C0-4480-A20C-8B77872E7BA2}"/>
                </a:ext>
              </a:extLst>
            </p:cNvPr>
            <p:cNvSpPr/>
            <p:nvPr/>
          </p:nvSpPr>
          <p:spPr>
            <a:xfrm rot="5400000">
              <a:off x="3064815" y="135265"/>
              <a:ext cx="125753" cy="4507865"/>
            </a:xfrm>
            <a:custGeom>
              <a:avLst/>
              <a:gdLst>
                <a:gd name="connsiteX0" fmla="*/ 1270000 w 1270000"/>
                <a:gd name="connsiteY0" fmla="*/ 0 h 3175000"/>
                <a:gd name="connsiteX1" fmla="*/ 0 w 1270000"/>
                <a:gd name="connsiteY1" fmla="*/ 0 h 3175000"/>
                <a:gd name="connsiteX2" fmla="*/ 0 w 1270000"/>
                <a:gd name="connsiteY2" fmla="*/ 3175000 h 3175000"/>
                <a:gd name="connsiteX3" fmla="*/ 1270000 w 1270000"/>
                <a:gd name="connsiteY3" fmla="*/ 3175000 h 3175000"/>
              </a:gdLst>
              <a:ahLst/>
              <a:cxnLst>
                <a:cxn ang="0">
                  <a:pos x="connsiteX0" y="connsiteY0"/>
                </a:cxn>
                <a:cxn ang="0">
                  <a:pos x="connsiteX1" y="connsiteY1"/>
                </a:cxn>
                <a:cxn ang="0">
                  <a:pos x="connsiteX2" y="connsiteY2"/>
                </a:cxn>
                <a:cxn ang="0">
                  <a:pos x="connsiteX3" y="connsiteY3"/>
                </a:cxn>
              </a:cxnLst>
              <a:rect l="l" t="t" r="r" b="b"/>
              <a:pathLst>
                <a:path w="1270000" h="3175000">
                  <a:moveTo>
                    <a:pt x="1270000" y="0"/>
                  </a:moveTo>
                  <a:lnTo>
                    <a:pt x="0" y="0"/>
                  </a:lnTo>
                  <a:lnTo>
                    <a:pt x="0" y="3175000"/>
                  </a:lnTo>
                  <a:lnTo>
                    <a:pt x="1270000" y="3175000"/>
                  </a:lnTo>
                </a:path>
              </a:pathLst>
            </a:custGeom>
            <a:ln w="22225">
              <a:solidFill>
                <a:schemeClr val="accent6"/>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endParaRPr lang="en-US" dirty="0"/>
            </a:p>
          </p:txBody>
        </p:sp>
        <p:sp>
          <p:nvSpPr>
            <p:cNvPr id="15" name="RBContent11">
              <a:extLst>
                <a:ext uri="{FF2B5EF4-FFF2-40B4-BE49-F238E27FC236}">
                  <a16:creationId xmlns:a16="http://schemas.microsoft.com/office/drawing/2014/main" id="{0DF730DC-244F-4A55-A74C-B10E7B02D682}"/>
                </a:ext>
              </a:extLst>
            </p:cNvPr>
            <p:cNvSpPr txBox="1">
              <a:spLocks/>
            </p:cNvSpPr>
            <p:nvPr/>
          </p:nvSpPr>
          <p:spPr>
            <a:xfrm>
              <a:off x="2527323" y="2212608"/>
              <a:ext cx="1200736" cy="207749"/>
            </a:xfrm>
            <a:prstGeom prst="rect">
              <a:avLst/>
            </a:prstGeom>
            <a:solidFill>
              <a:schemeClr val="bg1"/>
            </a:solidFill>
            <a:ln w="9525">
              <a:noFill/>
            </a:ln>
          </p:spPr>
          <p:txBody>
            <a:bodyPr vert="horz" wrap="square" lIns="144000" tIns="0" rIns="0" bIns="0" rtlCol="0">
              <a:spAutoFit/>
            </a:bodyPr>
            <a:lstStyle/>
            <a:p>
              <a:pPr marL="0" lvl="1" algn="ctr">
                <a:lnSpc>
                  <a:spcPct val="90000"/>
                </a:lnSpc>
                <a:spcBef>
                  <a:spcPts val="400"/>
                </a:spcBef>
                <a:buSzPct val="100000"/>
              </a:pPr>
              <a:r>
                <a:rPr lang="en-US" sz="1500" dirty="0">
                  <a:solidFill>
                    <a:schemeClr val="accent6"/>
                  </a:solidFill>
                  <a:latin typeface="+mj-lt"/>
                  <a:sym typeface="+mn-lt"/>
                </a:rPr>
                <a:t>Using MySQL</a:t>
              </a:r>
            </a:p>
          </p:txBody>
        </p:sp>
        <p:sp>
          <p:nvSpPr>
            <p:cNvPr id="22" name="RBContent11">
              <a:extLst>
                <a:ext uri="{FF2B5EF4-FFF2-40B4-BE49-F238E27FC236}">
                  <a16:creationId xmlns:a16="http://schemas.microsoft.com/office/drawing/2014/main" id="{44BFE9C9-A01C-4AFA-B731-5EBDA6AF6A7F}"/>
                </a:ext>
              </a:extLst>
            </p:cNvPr>
            <p:cNvSpPr txBox="1">
              <a:spLocks/>
            </p:cNvSpPr>
            <p:nvPr/>
          </p:nvSpPr>
          <p:spPr>
            <a:xfrm>
              <a:off x="733594" y="2502757"/>
              <a:ext cx="2824283" cy="360099"/>
            </a:xfrm>
            <a:prstGeom prst="rect">
              <a:avLst/>
            </a:prstGeom>
            <a:noFill/>
            <a:ln w="9525">
              <a:noFill/>
            </a:ln>
          </p:spPr>
          <p:txBody>
            <a:bodyPr vert="horz" wrap="square" lIns="144000" tIns="0" rIns="0" bIns="0" rtlCol="0">
              <a:spAutoFit/>
            </a:bodyPr>
            <a:lstStyle/>
            <a:p>
              <a:pPr marL="142628" lvl="1" indent="-142628" algn="ctr">
                <a:lnSpc>
                  <a:spcPct val="90000"/>
                </a:lnSpc>
                <a:spcBef>
                  <a:spcPts val="400"/>
                </a:spcBef>
                <a:buSzPct val="100000"/>
                <a:buFont typeface="Arial Narrow" panose="020B0606020202030204" pitchFamily="34" charset="0"/>
                <a:buChar char="&gt;"/>
              </a:pPr>
              <a:r>
                <a:rPr lang="en-US" b="0" dirty="0">
                  <a:solidFill>
                    <a:schemeClr val="accent6"/>
                  </a:solidFill>
                  <a:latin typeface="+mj-lt"/>
                  <a:sym typeface="+mn-lt"/>
                </a:rPr>
                <a:t>Joining Times University Ranking with Educational Expenditure table </a:t>
              </a:r>
            </a:p>
          </p:txBody>
        </p:sp>
      </p:grpSp>
      <p:grpSp>
        <p:nvGrpSpPr>
          <p:cNvPr id="14" name="Group 13">
            <a:extLst>
              <a:ext uri="{FF2B5EF4-FFF2-40B4-BE49-F238E27FC236}">
                <a16:creationId xmlns:a16="http://schemas.microsoft.com/office/drawing/2014/main" id="{81D1D6A4-6CFF-4389-B2BE-E954A146A07D}"/>
              </a:ext>
            </a:extLst>
          </p:cNvPr>
          <p:cNvGrpSpPr/>
          <p:nvPr/>
        </p:nvGrpSpPr>
        <p:grpSpPr>
          <a:xfrm>
            <a:off x="873759" y="3272911"/>
            <a:ext cx="5879461" cy="3179073"/>
            <a:chOff x="873760" y="3376947"/>
            <a:chExt cx="5765166" cy="3117273"/>
          </a:xfrm>
        </p:grpSpPr>
        <p:pic>
          <p:nvPicPr>
            <p:cNvPr id="91138" name="Picture 2">
              <a:extLst>
                <a:ext uri="{FF2B5EF4-FFF2-40B4-BE49-F238E27FC236}">
                  <a16:creationId xmlns:a16="http://schemas.microsoft.com/office/drawing/2014/main" id="{78269F8A-2243-4D51-A4B4-924D5B04E40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7431" r="58586" b="14389"/>
            <a:stretch/>
          </p:blipFill>
          <p:spPr bwMode="auto">
            <a:xfrm>
              <a:off x="873760" y="3536836"/>
              <a:ext cx="2716072" cy="279749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106A1BB2-22CE-495D-97DF-0F4B7B71BC3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7979" t="19485" r="-407" b="2070"/>
            <a:stretch/>
          </p:blipFill>
          <p:spPr bwMode="auto">
            <a:xfrm>
              <a:off x="3797297" y="3376947"/>
              <a:ext cx="2841629" cy="311727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5DD98B84-56FA-403F-8887-5DD2DAD5BE5A}"/>
                </a:ext>
              </a:extLst>
            </p:cNvPr>
            <p:cNvSpPr/>
            <p:nvPr/>
          </p:nvSpPr>
          <p:spPr>
            <a:xfrm>
              <a:off x="3557877" y="4726033"/>
              <a:ext cx="302261" cy="419100"/>
            </a:xfrm>
            <a:prstGeom prst="rightArrow">
              <a:avLst/>
            </a:prstGeom>
            <a:solidFill>
              <a:schemeClr val="tx1">
                <a:lumMod val="50000"/>
                <a:lumOff val="5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grpSp>
      <p:grpSp>
        <p:nvGrpSpPr>
          <p:cNvPr id="26" name="Group 25">
            <a:extLst>
              <a:ext uri="{FF2B5EF4-FFF2-40B4-BE49-F238E27FC236}">
                <a16:creationId xmlns:a16="http://schemas.microsoft.com/office/drawing/2014/main" id="{85C86336-FB57-4202-B96B-5D3B7BBDB46B}"/>
              </a:ext>
            </a:extLst>
          </p:cNvPr>
          <p:cNvGrpSpPr/>
          <p:nvPr/>
        </p:nvGrpSpPr>
        <p:grpSpPr>
          <a:xfrm>
            <a:off x="3728058" y="2567711"/>
            <a:ext cx="2910867" cy="620829"/>
            <a:chOff x="3728058" y="2539136"/>
            <a:chExt cx="2910867" cy="620829"/>
          </a:xfrm>
        </p:grpSpPr>
        <p:sp>
          <p:nvSpPr>
            <p:cNvPr id="20" name="RbLeanShape Right U-Shape 2">
              <a:extLst>
                <a:ext uri="{FF2B5EF4-FFF2-40B4-BE49-F238E27FC236}">
                  <a16:creationId xmlns:a16="http://schemas.microsoft.com/office/drawing/2014/main" id="{DA7E3E3D-0D1A-476B-80A3-BA2227EE5B95}"/>
                </a:ext>
              </a:extLst>
            </p:cNvPr>
            <p:cNvSpPr/>
            <p:nvPr/>
          </p:nvSpPr>
          <p:spPr>
            <a:xfrm rot="5400000">
              <a:off x="5120615" y="1279341"/>
              <a:ext cx="125754" cy="2910867"/>
            </a:xfrm>
            <a:custGeom>
              <a:avLst/>
              <a:gdLst>
                <a:gd name="connsiteX0" fmla="*/ 1270000 w 1270000"/>
                <a:gd name="connsiteY0" fmla="*/ 0 h 3175000"/>
                <a:gd name="connsiteX1" fmla="*/ 0 w 1270000"/>
                <a:gd name="connsiteY1" fmla="*/ 0 h 3175000"/>
                <a:gd name="connsiteX2" fmla="*/ 0 w 1270000"/>
                <a:gd name="connsiteY2" fmla="*/ 3175000 h 3175000"/>
                <a:gd name="connsiteX3" fmla="*/ 1270000 w 1270000"/>
                <a:gd name="connsiteY3" fmla="*/ 3175000 h 3175000"/>
              </a:gdLst>
              <a:ahLst/>
              <a:cxnLst>
                <a:cxn ang="0">
                  <a:pos x="connsiteX0" y="connsiteY0"/>
                </a:cxn>
                <a:cxn ang="0">
                  <a:pos x="connsiteX1" y="connsiteY1"/>
                </a:cxn>
                <a:cxn ang="0">
                  <a:pos x="connsiteX2" y="connsiteY2"/>
                </a:cxn>
                <a:cxn ang="0">
                  <a:pos x="connsiteX3" y="connsiteY3"/>
                </a:cxn>
              </a:cxnLst>
              <a:rect l="l" t="t" r="r" b="b"/>
              <a:pathLst>
                <a:path w="1270000" h="3175000">
                  <a:moveTo>
                    <a:pt x="1270000" y="0"/>
                  </a:moveTo>
                  <a:lnTo>
                    <a:pt x="0" y="0"/>
                  </a:lnTo>
                  <a:lnTo>
                    <a:pt x="0" y="3175000"/>
                  </a:lnTo>
                  <a:lnTo>
                    <a:pt x="1270000" y="3175000"/>
                  </a:lnTo>
                </a:path>
              </a:pathLst>
            </a:custGeom>
            <a:ln w="22225">
              <a:solidFill>
                <a:schemeClr val="bg2"/>
              </a:solidFill>
            </a:ln>
            <a:effectLst/>
          </p:spPr>
          <p:style>
            <a:lnRef idx="1">
              <a:schemeClr val="accent1"/>
            </a:lnRef>
            <a:fillRef idx="0">
              <a:schemeClr val="accent1"/>
            </a:fillRef>
            <a:effectRef idx="0">
              <a:schemeClr val="accent1"/>
            </a:effectRef>
            <a:fontRef idx="minor">
              <a:schemeClr val="tx1"/>
            </a:fontRef>
          </p:style>
          <p:txBody>
            <a:bodyPr lIns="0" tIns="0" rIns="0" bIns="0" rtlCol="0" anchor="ctr"/>
            <a:lstStyle/>
            <a:p>
              <a:pPr>
                <a:lnSpc>
                  <a:spcPct val="90000"/>
                </a:lnSpc>
                <a:spcBef>
                  <a:spcPts val="0"/>
                </a:spcBef>
              </a:pPr>
              <a:endParaRPr lang="en-US" dirty="0">
                <a:latin typeface="+mj-lt"/>
              </a:endParaRPr>
            </a:p>
          </p:txBody>
        </p:sp>
        <p:sp>
          <p:nvSpPr>
            <p:cNvPr id="21" name="RBContent11">
              <a:extLst>
                <a:ext uri="{FF2B5EF4-FFF2-40B4-BE49-F238E27FC236}">
                  <a16:creationId xmlns:a16="http://schemas.microsoft.com/office/drawing/2014/main" id="{C7E6ACD4-7F52-4485-B8A5-F21EF2F6C9E8}"/>
                </a:ext>
              </a:extLst>
            </p:cNvPr>
            <p:cNvSpPr txBox="1">
              <a:spLocks/>
            </p:cNvSpPr>
            <p:nvPr/>
          </p:nvSpPr>
          <p:spPr>
            <a:xfrm>
              <a:off x="4583124" y="2539136"/>
              <a:ext cx="1200736" cy="207749"/>
            </a:xfrm>
            <a:prstGeom prst="rect">
              <a:avLst/>
            </a:prstGeom>
            <a:solidFill>
              <a:schemeClr val="bg1"/>
            </a:solidFill>
            <a:ln w="9525">
              <a:noFill/>
            </a:ln>
          </p:spPr>
          <p:txBody>
            <a:bodyPr vert="horz" wrap="square" lIns="144000" tIns="0" rIns="0" bIns="0" rtlCol="0">
              <a:spAutoFit/>
            </a:bodyPr>
            <a:lstStyle/>
            <a:p>
              <a:pPr marL="0" lvl="1" algn="ctr">
                <a:lnSpc>
                  <a:spcPct val="90000"/>
                </a:lnSpc>
                <a:spcBef>
                  <a:spcPts val="400"/>
                </a:spcBef>
                <a:buSzPct val="100000"/>
              </a:pPr>
              <a:r>
                <a:rPr lang="en-US" sz="1500" dirty="0">
                  <a:solidFill>
                    <a:schemeClr val="bg2"/>
                  </a:solidFill>
                  <a:latin typeface="+mj-lt"/>
                  <a:sym typeface="+mn-lt"/>
                </a:rPr>
                <a:t>Using </a:t>
              </a:r>
              <a:r>
                <a:rPr lang="en-US" sz="1500" dirty="0" err="1">
                  <a:solidFill>
                    <a:schemeClr val="bg2"/>
                  </a:solidFill>
                  <a:latin typeface="+mj-lt"/>
                  <a:sym typeface="+mn-lt"/>
                </a:rPr>
                <a:t>Knime</a:t>
              </a:r>
              <a:endParaRPr lang="en-US" sz="1500" dirty="0">
                <a:solidFill>
                  <a:schemeClr val="bg2"/>
                </a:solidFill>
                <a:latin typeface="+mj-lt"/>
                <a:sym typeface="+mn-lt"/>
              </a:endParaRPr>
            </a:p>
          </p:txBody>
        </p:sp>
        <p:sp>
          <p:nvSpPr>
            <p:cNvPr id="24" name="RBContent11">
              <a:extLst>
                <a:ext uri="{FF2B5EF4-FFF2-40B4-BE49-F238E27FC236}">
                  <a16:creationId xmlns:a16="http://schemas.microsoft.com/office/drawing/2014/main" id="{E24183B4-8DDD-4091-8171-E9AFF596268A}"/>
                </a:ext>
              </a:extLst>
            </p:cNvPr>
            <p:cNvSpPr txBox="1">
              <a:spLocks/>
            </p:cNvSpPr>
            <p:nvPr/>
          </p:nvSpPr>
          <p:spPr>
            <a:xfrm>
              <a:off x="3832087" y="2799866"/>
              <a:ext cx="2702811" cy="360099"/>
            </a:xfrm>
            <a:prstGeom prst="rect">
              <a:avLst/>
            </a:prstGeom>
            <a:noFill/>
            <a:ln w="9525">
              <a:noFill/>
            </a:ln>
          </p:spPr>
          <p:txBody>
            <a:bodyPr vert="horz" wrap="square" lIns="144000" tIns="0" rIns="0" bIns="0" rtlCol="0">
              <a:spAutoFit/>
            </a:bodyPr>
            <a:lstStyle/>
            <a:p>
              <a:pPr marL="142628" lvl="1" indent="-142628" algn="ctr">
                <a:lnSpc>
                  <a:spcPct val="90000"/>
                </a:lnSpc>
                <a:spcBef>
                  <a:spcPts val="400"/>
                </a:spcBef>
                <a:buSzPct val="100000"/>
                <a:buFont typeface="Arial Narrow" panose="020B0606020202030204" pitchFamily="34" charset="0"/>
                <a:buChar char="&gt;"/>
              </a:pPr>
              <a:r>
                <a:rPr lang="en-US" b="0" dirty="0">
                  <a:solidFill>
                    <a:schemeClr val="bg2"/>
                  </a:solidFill>
                  <a:latin typeface="+mj-lt"/>
                  <a:sym typeface="+mn-lt"/>
                </a:rPr>
                <a:t>Joining Country Codes and importing data from WB API</a:t>
              </a:r>
            </a:p>
          </p:txBody>
        </p:sp>
      </p:grpSp>
    </p:spTree>
    <p:extLst>
      <p:ext uri="{BB962C8B-B14F-4D97-AF65-F5344CB8AC3E}">
        <p14:creationId xmlns:p14="http://schemas.microsoft.com/office/powerpoint/2010/main" val="90392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ext uri="{D42A27DB-BD31-4B8C-83A1-F6EECF244321}">
                <p14:modId xmlns:p14="http://schemas.microsoft.com/office/powerpoint/2010/main" val="41885768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1383" name="think-cell Slide" r:id="rId4" imgW="216" imgH="216" progId="TCLayout.ActiveDocument.1">
                  <p:embed/>
                </p:oleObj>
              </mc:Choice>
              <mc:Fallback>
                <p:oleObj name="think-cell Slide" r:id="rId4" imgW="216" imgH="216" progId="TCLayout.ActiveDocument.1">
                  <p:embed/>
                  <p:pic>
                    <p:nvPicPr>
                      <p:cNvPr id="10" name="Object 9"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4E81485-596B-4A3D-B097-CC1AA3582A8C}"/>
              </a:ext>
            </a:extLst>
          </p:cNvPr>
          <p:cNvSpPr/>
          <p:nvPr/>
        </p:nvSpPr>
        <p:spPr>
          <a:xfrm>
            <a:off x="1" y="0"/>
            <a:ext cx="9906000" cy="6858000"/>
          </a:xfrm>
          <a:prstGeom prst="rect">
            <a:avLst/>
          </a:prstGeom>
          <a:solidFill>
            <a:schemeClr val="bg1"/>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ro-RO" sz="1500" b="0" dirty="0"/>
          </a:p>
        </p:txBody>
      </p:sp>
      <p:sp>
        <p:nvSpPr>
          <p:cNvPr id="19" name="Text Placeholder 18">
            <a:extLst>
              <a:ext uri="{FF2B5EF4-FFF2-40B4-BE49-F238E27FC236}">
                <a16:creationId xmlns:a16="http://schemas.microsoft.com/office/drawing/2014/main" id="{CE780B3E-A0AF-45A7-81C1-B6101C4C2542}"/>
              </a:ext>
            </a:extLst>
          </p:cNvPr>
          <p:cNvSpPr>
            <a:spLocks noGrp="1"/>
          </p:cNvSpPr>
          <p:nvPr>
            <p:ph type="body" sz="quarter" idx="16"/>
          </p:nvPr>
        </p:nvSpPr>
        <p:spPr/>
        <p:txBody>
          <a:bodyPr/>
          <a:lstStyle/>
          <a:p>
            <a:r>
              <a:rPr lang="en-US" dirty="0"/>
              <a:t>2021 </a:t>
            </a:r>
            <a:r>
              <a:rPr lang="hu-HU" dirty="0"/>
              <a:t>November</a:t>
            </a:r>
            <a:endParaRPr lang="en-US" dirty="0"/>
          </a:p>
        </p:txBody>
      </p:sp>
      <p:sp>
        <p:nvSpPr>
          <p:cNvPr id="2" name="Title 1"/>
          <p:cNvSpPr>
            <a:spLocks noGrp="1"/>
          </p:cNvSpPr>
          <p:nvPr>
            <p:ph type="title"/>
          </p:nvPr>
        </p:nvSpPr>
        <p:spPr>
          <a:xfrm>
            <a:off x="0" y="2720069"/>
            <a:ext cx="3611301" cy="1661993"/>
          </a:xfrm>
        </p:spPr>
        <p:txBody>
          <a:bodyPr vert="horz"/>
          <a:lstStyle/>
          <a:p>
            <a:r>
              <a:rPr lang="hu-HU" dirty="0"/>
              <a:t>2. </a:t>
            </a:r>
            <a:r>
              <a:rPr lang="en-US" altLang="zh-HK" sz="4000" dirty="0" err="1">
                <a:cs typeface="Arial Narrow" pitchFamily="34" charset="0"/>
              </a:rPr>
              <a:t>ETL</a:t>
            </a:r>
            <a:r>
              <a:rPr lang="en-US" altLang="zh-HK" sz="4000" dirty="0">
                <a:cs typeface="Arial Narrow" pitchFamily="34" charset="0"/>
              </a:rPr>
              <a:t> workflow in MySQL and </a:t>
            </a:r>
            <a:r>
              <a:rPr lang="en-US" altLang="zh-HK" sz="4000" dirty="0" err="1">
                <a:cs typeface="Arial Narrow" pitchFamily="34" charset="0"/>
              </a:rPr>
              <a:t>Knime</a:t>
            </a:r>
            <a:endParaRPr lang="en-US" dirty="0"/>
          </a:p>
        </p:txBody>
      </p:sp>
      <p:pic>
        <p:nvPicPr>
          <p:cNvPr id="27" name="Picture 26">
            <a:extLst>
              <a:ext uri="{FF2B5EF4-FFF2-40B4-BE49-F238E27FC236}">
                <a16:creationId xmlns:a16="http://schemas.microsoft.com/office/drawing/2014/main" id="{3BA281D7-E42D-4FDA-B0C0-EF6250807A4C}"/>
              </a:ext>
            </a:extLst>
          </p:cNvPr>
          <p:cNvPicPr>
            <a:picLocks noChangeArrowheads="1"/>
          </p:cNvPicPr>
          <p:nvPr/>
        </p:nvPicPr>
        <p:blipFill>
          <a:blip r:embed="rId6">
            <a:extLst>
              <a:ext uri="{28A0092B-C50C-407E-A947-70E740481C1C}">
                <a14:useLocalDpi xmlns:a14="http://schemas.microsoft.com/office/drawing/2010/main" val="0"/>
              </a:ext>
            </a:extLst>
          </a:blip>
          <a:srcRect l="11794" t="2204" r="24679" b="2204"/>
          <a:stretch>
            <a:fillRect/>
          </a:stretch>
        </p:blipFill>
        <p:spPr bwMode="auto">
          <a:xfrm>
            <a:off x="3688627" y="-326362"/>
            <a:ext cx="6762938" cy="6762938"/>
          </a:xfrm>
          <a:custGeom>
            <a:avLst/>
            <a:gdLst>
              <a:gd name="connsiteX0" fmla="*/ 3381469 w 6762938"/>
              <a:gd name="connsiteY0" fmla="*/ 0 h 6762938"/>
              <a:gd name="connsiteX1" fmla="*/ 6762938 w 6762938"/>
              <a:gd name="connsiteY1" fmla="*/ 3381469 h 6762938"/>
              <a:gd name="connsiteX2" fmla="*/ 3381469 w 6762938"/>
              <a:gd name="connsiteY2" fmla="*/ 6762938 h 6762938"/>
              <a:gd name="connsiteX3" fmla="*/ 0 w 6762938"/>
              <a:gd name="connsiteY3" fmla="*/ 3381469 h 6762938"/>
              <a:gd name="connsiteX4" fmla="*/ 3381469 w 6762938"/>
              <a:gd name="connsiteY4" fmla="*/ 0 h 676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2938" h="6762938">
                <a:moveTo>
                  <a:pt x="3381469" y="0"/>
                </a:moveTo>
                <a:cubicBezTo>
                  <a:pt x="5249003" y="0"/>
                  <a:pt x="6762938" y="1513935"/>
                  <a:pt x="6762938" y="3381469"/>
                </a:cubicBezTo>
                <a:cubicBezTo>
                  <a:pt x="6762938" y="5249003"/>
                  <a:pt x="5249003" y="6762938"/>
                  <a:pt x="3381469" y="6762938"/>
                </a:cubicBezTo>
                <a:cubicBezTo>
                  <a:pt x="1513935" y="6762938"/>
                  <a:pt x="0" y="5249003"/>
                  <a:pt x="0" y="3381469"/>
                </a:cubicBezTo>
                <a:cubicBezTo>
                  <a:pt x="0" y="1513935"/>
                  <a:pt x="1513935" y="0"/>
                  <a:pt x="338146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25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extLst>
              <p:ext uri="{D42A27DB-BD31-4B8C-83A1-F6EECF244321}">
                <p14:modId xmlns:p14="http://schemas.microsoft.com/office/powerpoint/2010/main" val="1640348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97"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err="1">
                <a:solidFill>
                  <a:schemeClr val="tx2"/>
                </a:solidFill>
                <a:latin typeface="+mn-lt"/>
                <a:cs typeface="+mn-cs"/>
                <a:sym typeface="+mn-lt"/>
              </a:rPr>
              <a:t>Knime</a:t>
            </a:r>
            <a:r>
              <a:rPr lang="en-US" sz="2100" b="0" dirty="0">
                <a:solidFill>
                  <a:schemeClr val="tx2"/>
                </a:solidFill>
                <a:latin typeface="+mn-lt"/>
                <a:cs typeface="+mn-cs"/>
                <a:sym typeface="+mn-lt"/>
              </a:rPr>
              <a:t> workflow overview and key tasks</a:t>
            </a: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en-US" dirty="0"/>
              <a:t>We read the data from MySQL into </a:t>
            </a:r>
            <a:r>
              <a:rPr lang="en-US" dirty="0" err="1"/>
              <a:t>Knime</a:t>
            </a:r>
            <a:r>
              <a:rPr lang="en-US" dirty="0"/>
              <a:t>, cleaned it, included the country codes, sourced R&amp;D data from APIs, and did visualizations</a:t>
            </a:r>
          </a:p>
        </p:txBody>
      </p:sp>
      <p:sp>
        <p:nvSpPr>
          <p:cNvPr id="8" name="RbNavigator">
            <a:extLst>
              <a:ext uri="{FF2B5EF4-FFF2-40B4-BE49-F238E27FC236}">
                <a16:creationId xmlns:a16="http://schemas.microsoft.com/office/drawing/2014/main" id="{69FAAF77-EFC4-4151-8136-81C642DFC164}"/>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B</a:t>
            </a:r>
          </a:p>
        </p:txBody>
      </p:sp>
      <p:sp>
        <p:nvSpPr>
          <p:cNvPr id="9" name="RbSticker">
            <a:extLst>
              <a:ext uri="{FF2B5EF4-FFF2-40B4-BE49-F238E27FC236}">
                <a16:creationId xmlns:a16="http://schemas.microsoft.com/office/drawing/2014/main" id="{C144537D-896C-481A-A687-C87AE296BE9A}"/>
              </a:ext>
            </a:extLst>
          </p:cNvPr>
          <p:cNvSpPr txBox="1"/>
          <p:nvPr/>
        </p:nvSpPr>
        <p:spPr>
          <a:xfrm>
            <a:off x="1081088" y="260349"/>
            <a:ext cx="2326021"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err="1">
                <a:solidFill>
                  <a:schemeClr val="accent3"/>
                </a:solidFill>
                <a:latin typeface="+mn-lt"/>
                <a:cs typeface="Arial Narrow" pitchFamily="34" charset="0"/>
              </a:rPr>
              <a:t>ETL</a:t>
            </a:r>
            <a:r>
              <a:rPr lang="en-US" dirty="0">
                <a:solidFill>
                  <a:schemeClr val="accent3"/>
                </a:solidFill>
                <a:latin typeface="+mn-lt"/>
                <a:cs typeface="Arial Narrow" pitchFamily="34" charset="0"/>
              </a:rPr>
              <a:t> workflow in MySQL and </a:t>
            </a:r>
            <a:r>
              <a:rPr lang="en-US" dirty="0" err="1">
                <a:solidFill>
                  <a:schemeClr val="accent3"/>
                </a:solidFill>
                <a:latin typeface="+mn-lt"/>
                <a:cs typeface="Arial Narrow" pitchFamily="34" charset="0"/>
              </a:rPr>
              <a:t>Knime</a:t>
            </a:r>
            <a:endParaRPr lang="en-US" dirty="0">
              <a:solidFill>
                <a:schemeClr val="accent3"/>
              </a:solidFill>
              <a:latin typeface="+mn-lt"/>
              <a:cs typeface="Arial Narrow" pitchFamily="34" charset="0"/>
            </a:endParaRPr>
          </a:p>
        </p:txBody>
      </p:sp>
      <p:sp>
        <p:nvSpPr>
          <p:cNvPr id="2" name="Rectangle 1">
            <a:extLst>
              <a:ext uri="{FF2B5EF4-FFF2-40B4-BE49-F238E27FC236}">
                <a16:creationId xmlns:a16="http://schemas.microsoft.com/office/drawing/2014/main" id="{27337EFE-2968-4763-A716-2B5AA4EF3828}"/>
              </a:ext>
            </a:extLst>
          </p:cNvPr>
          <p:cNvSpPr>
            <a:spLocks/>
          </p:cNvSpPr>
          <p:nvPr/>
        </p:nvSpPr>
        <p:spPr>
          <a:xfrm>
            <a:off x="780297" y="2182029"/>
            <a:ext cx="2029498" cy="2516720"/>
          </a:xfrm>
          <a:prstGeom prst="rect">
            <a:avLst/>
          </a:prstGeom>
          <a:solidFill>
            <a:schemeClr val="bg1">
              <a:lumMod val="95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r>
              <a:rPr lang="en-US" sz="1500" dirty="0"/>
              <a:t>Reading from MySQL</a:t>
            </a:r>
          </a:p>
        </p:txBody>
      </p:sp>
      <p:sp>
        <p:nvSpPr>
          <p:cNvPr id="12" name="Rectangle 11">
            <a:extLst>
              <a:ext uri="{FF2B5EF4-FFF2-40B4-BE49-F238E27FC236}">
                <a16:creationId xmlns:a16="http://schemas.microsoft.com/office/drawing/2014/main" id="{4BD06464-8A9D-4A88-8CC6-78DD89DA9D14}"/>
              </a:ext>
            </a:extLst>
          </p:cNvPr>
          <p:cNvSpPr/>
          <p:nvPr/>
        </p:nvSpPr>
        <p:spPr>
          <a:xfrm>
            <a:off x="780296" y="5144388"/>
            <a:ext cx="2029498" cy="1246971"/>
          </a:xfrm>
          <a:prstGeom prst="rect">
            <a:avLst/>
          </a:prstGeom>
          <a:solidFill>
            <a:schemeClr val="bg1">
              <a:lumMod val="95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r>
              <a:rPr lang="en-US" sz="1500" dirty="0"/>
              <a:t>Reading country codes</a:t>
            </a:r>
          </a:p>
        </p:txBody>
      </p:sp>
      <p:sp>
        <p:nvSpPr>
          <p:cNvPr id="13" name="Rectangle 12">
            <a:extLst>
              <a:ext uri="{FF2B5EF4-FFF2-40B4-BE49-F238E27FC236}">
                <a16:creationId xmlns:a16="http://schemas.microsoft.com/office/drawing/2014/main" id="{0777DEED-10E2-4041-9572-D5AEDD00CDF1}"/>
              </a:ext>
            </a:extLst>
          </p:cNvPr>
          <p:cNvSpPr>
            <a:spLocks/>
          </p:cNvSpPr>
          <p:nvPr/>
        </p:nvSpPr>
        <p:spPr>
          <a:xfrm>
            <a:off x="2935028" y="2182029"/>
            <a:ext cx="2029498" cy="2516720"/>
          </a:xfrm>
          <a:prstGeom prst="rect">
            <a:avLst/>
          </a:prstGeom>
          <a:solidFill>
            <a:schemeClr val="accent6">
              <a:lumMod val="20000"/>
              <a:lumOff val="8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r>
              <a:rPr lang="en-US" sz="1500" dirty="0"/>
              <a:t>Data cleaning</a:t>
            </a:r>
          </a:p>
        </p:txBody>
      </p:sp>
      <p:sp>
        <p:nvSpPr>
          <p:cNvPr id="14" name="Rectangle 13">
            <a:extLst>
              <a:ext uri="{FF2B5EF4-FFF2-40B4-BE49-F238E27FC236}">
                <a16:creationId xmlns:a16="http://schemas.microsoft.com/office/drawing/2014/main" id="{B8EC0DAA-A7DA-4BDF-B826-0831D951325E}"/>
              </a:ext>
            </a:extLst>
          </p:cNvPr>
          <p:cNvSpPr>
            <a:spLocks/>
          </p:cNvSpPr>
          <p:nvPr/>
        </p:nvSpPr>
        <p:spPr>
          <a:xfrm>
            <a:off x="5089759" y="2182029"/>
            <a:ext cx="2029498" cy="4209330"/>
          </a:xfrm>
          <a:prstGeom prst="rect">
            <a:avLst/>
          </a:prstGeom>
          <a:solidFill>
            <a:schemeClr val="accent6">
              <a:lumMod val="20000"/>
              <a:lumOff val="8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r>
              <a:rPr lang="en-US" sz="1500" dirty="0"/>
              <a:t>Sourcing from API</a:t>
            </a:r>
          </a:p>
        </p:txBody>
      </p:sp>
      <p:sp>
        <p:nvSpPr>
          <p:cNvPr id="15" name="Rectangle 14">
            <a:extLst>
              <a:ext uri="{FF2B5EF4-FFF2-40B4-BE49-F238E27FC236}">
                <a16:creationId xmlns:a16="http://schemas.microsoft.com/office/drawing/2014/main" id="{BEFC5123-4F2A-4DD0-B817-0CD2DAB75E7C}"/>
              </a:ext>
            </a:extLst>
          </p:cNvPr>
          <p:cNvSpPr>
            <a:spLocks/>
          </p:cNvSpPr>
          <p:nvPr/>
        </p:nvSpPr>
        <p:spPr>
          <a:xfrm>
            <a:off x="7244490" y="2182029"/>
            <a:ext cx="2029498" cy="4209330"/>
          </a:xfrm>
          <a:prstGeom prst="rect">
            <a:avLst/>
          </a:prstGeom>
          <a:solidFill>
            <a:schemeClr val="accent5"/>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nSpc>
                <a:spcPct val="90000"/>
              </a:lnSpc>
              <a:spcBef>
                <a:spcPts val="400"/>
              </a:spcBef>
              <a:buSzPct val="100000"/>
            </a:pPr>
            <a:r>
              <a:rPr lang="en-US" sz="1500" dirty="0"/>
              <a:t>Data visualization</a:t>
            </a:r>
          </a:p>
          <a:p>
            <a:pPr>
              <a:lnSpc>
                <a:spcPct val="90000"/>
              </a:lnSpc>
              <a:spcBef>
                <a:spcPts val="400"/>
              </a:spcBef>
              <a:buSzPct val="100000"/>
            </a:pPr>
            <a:endParaRPr lang="en-US" sz="1500" dirty="0"/>
          </a:p>
        </p:txBody>
      </p:sp>
      <p:sp>
        <p:nvSpPr>
          <p:cNvPr id="19" name="Arrow: Right 18">
            <a:extLst>
              <a:ext uri="{FF2B5EF4-FFF2-40B4-BE49-F238E27FC236}">
                <a16:creationId xmlns:a16="http://schemas.microsoft.com/office/drawing/2014/main" id="{31DC2C66-4EFA-4632-80E8-F20E0D2B4C04}"/>
              </a:ext>
            </a:extLst>
          </p:cNvPr>
          <p:cNvSpPr/>
          <p:nvPr/>
        </p:nvSpPr>
        <p:spPr>
          <a:xfrm>
            <a:off x="2690414" y="3440389"/>
            <a:ext cx="381554" cy="427409"/>
          </a:xfrm>
          <a:prstGeom prst="rightArrow">
            <a:avLst/>
          </a:prstGeom>
          <a:solidFill>
            <a:schemeClr val="tx1">
              <a:lumMod val="50000"/>
              <a:lumOff val="5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20" name="Arrow: Right 19">
            <a:extLst>
              <a:ext uri="{FF2B5EF4-FFF2-40B4-BE49-F238E27FC236}">
                <a16:creationId xmlns:a16="http://schemas.microsoft.com/office/drawing/2014/main" id="{EBAC4723-C3D7-47FC-A680-2B91FFD0D027}"/>
              </a:ext>
            </a:extLst>
          </p:cNvPr>
          <p:cNvSpPr/>
          <p:nvPr/>
        </p:nvSpPr>
        <p:spPr>
          <a:xfrm>
            <a:off x="4845145" y="3440389"/>
            <a:ext cx="381554" cy="427409"/>
          </a:xfrm>
          <a:prstGeom prst="rightArrow">
            <a:avLst/>
          </a:prstGeom>
          <a:solidFill>
            <a:schemeClr val="tx1">
              <a:lumMod val="50000"/>
              <a:lumOff val="5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21" name="Arrow: Right 20">
            <a:extLst>
              <a:ext uri="{FF2B5EF4-FFF2-40B4-BE49-F238E27FC236}">
                <a16:creationId xmlns:a16="http://schemas.microsoft.com/office/drawing/2014/main" id="{B8101276-5DBF-4482-962A-85B0C5B45989}"/>
              </a:ext>
            </a:extLst>
          </p:cNvPr>
          <p:cNvSpPr/>
          <p:nvPr/>
        </p:nvSpPr>
        <p:spPr>
          <a:xfrm>
            <a:off x="7038662" y="4502151"/>
            <a:ext cx="381554" cy="427409"/>
          </a:xfrm>
          <a:prstGeom prst="rightArrow">
            <a:avLst/>
          </a:prstGeom>
          <a:solidFill>
            <a:schemeClr val="tx1">
              <a:lumMod val="50000"/>
              <a:lumOff val="5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22" name="Arrow: Right 21">
            <a:extLst>
              <a:ext uri="{FF2B5EF4-FFF2-40B4-BE49-F238E27FC236}">
                <a16:creationId xmlns:a16="http://schemas.microsoft.com/office/drawing/2014/main" id="{E075C738-9F02-448E-94CF-1CBA228143B2}"/>
              </a:ext>
            </a:extLst>
          </p:cNvPr>
          <p:cNvSpPr/>
          <p:nvPr/>
        </p:nvSpPr>
        <p:spPr>
          <a:xfrm>
            <a:off x="2690414" y="5687022"/>
            <a:ext cx="2536285" cy="427409"/>
          </a:xfrm>
          <a:prstGeom prst="rightArrow">
            <a:avLst/>
          </a:prstGeom>
          <a:solidFill>
            <a:schemeClr val="tx1">
              <a:lumMod val="50000"/>
              <a:lumOff val="50000"/>
            </a:schemeClr>
          </a:solidFill>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sp>
        <p:nvSpPr>
          <p:cNvPr id="23" name="RBContent23">
            <a:extLst>
              <a:ext uri="{FF2B5EF4-FFF2-40B4-BE49-F238E27FC236}">
                <a16:creationId xmlns:a16="http://schemas.microsoft.com/office/drawing/2014/main" id="{045805C2-CA1D-4398-BDAB-C5F59B7C9010}"/>
              </a:ext>
            </a:extLst>
          </p:cNvPr>
          <p:cNvSpPr txBox="1">
            <a:spLocks/>
          </p:cNvSpPr>
          <p:nvPr/>
        </p:nvSpPr>
        <p:spPr>
          <a:xfrm>
            <a:off x="7420216" y="2721185"/>
            <a:ext cx="1761521" cy="2494529"/>
          </a:xfrm>
          <a:prstGeom prst="rect">
            <a:avLst/>
          </a:prstGeom>
          <a:noFill/>
          <a:ln w="9525">
            <a:noFill/>
          </a:ln>
        </p:spPr>
        <p:txBody>
          <a:bodyPr vert="horz" wrap="square" lIns="0" tIns="0" rIns="0" bIns="0" rtlCol="0">
            <a:spAutoFit/>
          </a:bodyPr>
          <a:lstStyle/>
          <a:p>
            <a:pPr marL="153600" lvl="1" indent="-153600">
              <a:lnSpc>
                <a:spcPct val="90000"/>
              </a:lnSpc>
              <a:spcBef>
                <a:spcPts val="400"/>
              </a:spcBef>
              <a:buSzPct val="100000"/>
              <a:buFont typeface="Arial Narrow" panose="020B0606020202030204" pitchFamily="34" charset="0"/>
              <a:buChar char="&gt;"/>
            </a:pPr>
            <a:r>
              <a:rPr lang="en-US" b="0" dirty="0">
                <a:sym typeface="+mn-lt"/>
              </a:rPr>
              <a:t>Educational expenditure per country, 2011</a:t>
            </a:r>
            <a:br>
              <a:rPr lang="en-US" b="0" dirty="0">
                <a:sym typeface="+mn-lt"/>
              </a:rPr>
            </a:br>
            <a:r>
              <a:rPr lang="en-US" b="0" dirty="0">
                <a:sym typeface="+mn-lt"/>
              </a:rPr>
              <a:t>[% of GDP]</a:t>
            </a:r>
            <a:endParaRPr lang="en-US" b="0" dirty="0">
              <a:latin typeface="+mn-lt"/>
              <a:sym typeface="+mn-lt"/>
            </a:endParaRPr>
          </a:p>
          <a:p>
            <a:pPr marL="153600" lvl="1" indent="-153600">
              <a:lnSpc>
                <a:spcPct val="90000"/>
              </a:lnSpc>
              <a:spcBef>
                <a:spcPts val="400"/>
              </a:spcBef>
              <a:buSzPct val="100000"/>
              <a:buFont typeface="Arial Narrow" panose="020B0606020202030204" pitchFamily="34" charset="0"/>
              <a:buChar char="&gt;"/>
            </a:pPr>
            <a:r>
              <a:rPr lang="en-US" b="0" dirty="0">
                <a:sym typeface="+mn-lt"/>
              </a:rPr>
              <a:t>World ranking of universities by % of international students and % of female students</a:t>
            </a:r>
          </a:p>
          <a:p>
            <a:pPr marL="153600" lvl="1" indent="-153600">
              <a:lnSpc>
                <a:spcPct val="90000"/>
              </a:lnSpc>
              <a:spcBef>
                <a:spcPts val="400"/>
              </a:spcBef>
              <a:buSzPct val="100000"/>
              <a:buFont typeface="Arial Narrow" panose="020B0606020202030204" pitchFamily="34" charset="0"/>
              <a:buChar char="&gt;"/>
            </a:pPr>
            <a:r>
              <a:rPr lang="en-US" b="0" dirty="0">
                <a:sym typeface="+mn-lt"/>
              </a:rPr>
              <a:t>Total score by R&amp;D expenditure per country (scatterplot)</a:t>
            </a:r>
          </a:p>
          <a:p>
            <a:pPr marL="153600" lvl="1" indent="-153600">
              <a:lnSpc>
                <a:spcPct val="90000"/>
              </a:lnSpc>
              <a:spcBef>
                <a:spcPts val="400"/>
              </a:spcBef>
              <a:buSzPct val="100000"/>
              <a:buFont typeface="Arial Narrow" panose="020B0606020202030204" pitchFamily="34" charset="0"/>
              <a:buChar char="&gt;"/>
            </a:pPr>
            <a:r>
              <a:rPr lang="en-US" b="0" dirty="0">
                <a:sym typeface="+mn-lt"/>
              </a:rPr>
              <a:t>Total score by R&amp;D expenditure per country (</a:t>
            </a:r>
            <a:r>
              <a:rPr lang="en-US" b="0" dirty="0" err="1">
                <a:sym typeface="+mn-lt"/>
              </a:rPr>
              <a:t>inear</a:t>
            </a:r>
            <a:r>
              <a:rPr lang="en-US" b="0" dirty="0">
                <a:sym typeface="+mn-lt"/>
              </a:rPr>
              <a:t> regression)</a:t>
            </a:r>
            <a:endParaRPr lang="en-US" b="0" dirty="0">
              <a:latin typeface="+mn-lt"/>
              <a:sym typeface="+mn-lt"/>
            </a:endParaRPr>
          </a:p>
        </p:txBody>
      </p:sp>
      <p:sp>
        <p:nvSpPr>
          <p:cNvPr id="24" name="RBContent24">
            <a:extLst>
              <a:ext uri="{FF2B5EF4-FFF2-40B4-BE49-F238E27FC236}">
                <a16:creationId xmlns:a16="http://schemas.microsoft.com/office/drawing/2014/main" id="{7BCF088C-6E6D-4D40-BB61-F5FCF7173A88}"/>
              </a:ext>
            </a:extLst>
          </p:cNvPr>
          <p:cNvSpPr txBox="1">
            <a:spLocks/>
          </p:cNvSpPr>
          <p:nvPr/>
        </p:nvSpPr>
        <p:spPr>
          <a:xfrm>
            <a:off x="5217646" y="2721185"/>
            <a:ext cx="1800308" cy="2185727"/>
          </a:xfrm>
          <a:prstGeom prst="rect">
            <a:avLst/>
          </a:prstGeom>
          <a:noFill/>
          <a:ln w="9525">
            <a:noFill/>
          </a:ln>
        </p:spPr>
        <p:txBody>
          <a:bodyPr vert="horz" wrap="square" lIns="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Joining country codes with data table</a:t>
            </a:r>
          </a:p>
          <a:p>
            <a:pPr marL="142628" lvl="1" indent="-142628">
              <a:lnSpc>
                <a:spcPct val="90000"/>
              </a:lnSpc>
              <a:spcBef>
                <a:spcPts val="400"/>
              </a:spcBef>
              <a:buSzPct val="100000"/>
              <a:buFont typeface="Arial Narrow" panose="020B0606020202030204" pitchFamily="34" charset="0"/>
              <a:buChar char="&gt;"/>
            </a:pPr>
            <a:r>
              <a:rPr lang="en-US" b="0" dirty="0"/>
              <a:t>Grouping rows based on country codes and the URL. </a:t>
            </a:r>
          </a:p>
          <a:p>
            <a:pPr marL="142628" lvl="1" indent="-142628">
              <a:lnSpc>
                <a:spcPct val="90000"/>
              </a:lnSpc>
              <a:spcBef>
                <a:spcPts val="400"/>
              </a:spcBef>
              <a:buSzPct val="100000"/>
              <a:buFont typeface="Arial Narrow" panose="020B0606020202030204" pitchFamily="34" charset="0"/>
              <a:buChar char="&gt;"/>
            </a:pPr>
            <a:r>
              <a:rPr lang="en-US" b="0" dirty="0"/>
              <a:t>Dropping rows with missing values</a:t>
            </a:r>
          </a:p>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Loading the data from the API</a:t>
            </a:r>
          </a:p>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Filtering columns for analysis</a:t>
            </a:r>
          </a:p>
        </p:txBody>
      </p:sp>
      <p:sp>
        <p:nvSpPr>
          <p:cNvPr id="25" name="RBContent25">
            <a:extLst>
              <a:ext uri="{FF2B5EF4-FFF2-40B4-BE49-F238E27FC236}">
                <a16:creationId xmlns:a16="http://schemas.microsoft.com/office/drawing/2014/main" id="{F05968A8-7678-4A50-B419-9EF153335863}"/>
              </a:ext>
            </a:extLst>
          </p:cNvPr>
          <p:cNvSpPr txBox="1">
            <a:spLocks/>
          </p:cNvSpPr>
          <p:nvPr/>
        </p:nvSpPr>
        <p:spPr>
          <a:xfrm>
            <a:off x="3027278" y="2721185"/>
            <a:ext cx="1844998" cy="1723036"/>
          </a:xfrm>
          <a:prstGeom prst="rect">
            <a:avLst/>
          </a:prstGeom>
          <a:noFill/>
          <a:ln w="9525">
            <a:noFill/>
          </a:ln>
        </p:spPr>
        <p:txBody>
          <a:bodyPr vert="horz" wrap="square" lIns="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Cleaning "female percentage" variable by splitting the integer and ratio variables and separately cleaning them</a:t>
            </a:r>
          </a:p>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Identifying hidden missing values</a:t>
            </a:r>
          </a:p>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Aligning data format</a:t>
            </a:r>
            <a:r>
              <a:rPr lang="hu-HU" b="0" dirty="0">
                <a:latin typeface="+mn-lt"/>
                <a:sym typeface="+mn-lt"/>
              </a:rPr>
              <a:t> (integer, </a:t>
            </a:r>
            <a:r>
              <a:rPr lang="hu-HU" b="0" dirty="0" err="1">
                <a:latin typeface="+mn-lt"/>
                <a:sym typeface="+mn-lt"/>
              </a:rPr>
              <a:t>string</a:t>
            </a:r>
            <a:r>
              <a:rPr lang="hu-HU" b="0" dirty="0">
                <a:latin typeface="+mn-lt"/>
                <a:sym typeface="+mn-lt"/>
              </a:rPr>
              <a:t>, </a:t>
            </a:r>
            <a:r>
              <a:rPr lang="hu-HU" b="0" dirty="0" err="1">
                <a:latin typeface="+mn-lt"/>
                <a:sym typeface="+mn-lt"/>
              </a:rPr>
              <a:t>ect</a:t>
            </a:r>
            <a:r>
              <a:rPr lang="hu-HU" b="0" dirty="0">
                <a:latin typeface="+mn-lt"/>
                <a:sym typeface="+mn-lt"/>
              </a:rPr>
              <a:t>.)</a:t>
            </a:r>
            <a:endParaRPr lang="en-US" b="0" dirty="0">
              <a:latin typeface="+mn-lt"/>
              <a:sym typeface="+mn-lt"/>
            </a:endParaRPr>
          </a:p>
        </p:txBody>
      </p:sp>
      <p:sp>
        <p:nvSpPr>
          <p:cNvPr id="31" name="RBContent25">
            <a:extLst>
              <a:ext uri="{FF2B5EF4-FFF2-40B4-BE49-F238E27FC236}">
                <a16:creationId xmlns:a16="http://schemas.microsoft.com/office/drawing/2014/main" id="{453C160E-2F19-4D25-84FE-90DCFFDFDAAA}"/>
              </a:ext>
            </a:extLst>
          </p:cNvPr>
          <p:cNvSpPr txBox="1">
            <a:spLocks/>
          </p:cNvSpPr>
          <p:nvPr/>
        </p:nvSpPr>
        <p:spPr>
          <a:xfrm>
            <a:off x="872547" y="2721185"/>
            <a:ext cx="1844998" cy="360099"/>
          </a:xfrm>
          <a:prstGeom prst="rect">
            <a:avLst/>
          </a:prstGeom>
          <a:noFill/>
          <a:ln w="9525">
            <a:noFill/>
          </a:ln>
        </p:spPr>
        <p:txBody>
          <a:bodyPr vert="horz" wrap="square" lIns="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Connecting to MySQL and reading the joined table</a:t>
            </a:r>
          </a:p>
        </p:txBody>
      </p:sp>
      <p:sp>
        <p:nvSpPr>
          <p:cNvPr id="32" name="RBContent25">
            <a:extLst>
              <a:ext uri="{FF2B5EF4-FFF2-40B4-BE49-F238E27FC236}">
                <a16:creationId xmlns:a16="http://schemas.microsoft.com/office/drawing/2014/main" id="{350294CA-A41C-4083-9558-421D68315019}"/>
              </a:ext>
            </a:extLst>
          </p:cNvPr>
          <p:cNvSpPr txBox="1">
            <a:spLocks/>
          </p:cNvSpPr>
          <p:nvPr/>
        </p:nvSpPr>
        <p:spPr>
          <a:xfrm>
            <a:off x="872547" y="5587823"/>
            <a:ext cx="1844998" cy="360099"/>
          </a:xfrm>
          <a:prstGeom prst="rect">
            <a:avLst/>
          </a:prstGeom>
          <a:noFill/>
          <a:ln w="9525">
            <a:noFill/>
          </a:ln>
        </p:spPr>
        <p:txBody>
          <a:bodyPr vert="horz" wrap="square" lIns="0" tIns="0" rIns="0" bIns="0" rtlCol="0">
            <a:spAutoFit/>
          </a:bodyPr>
          <a:lstStyle/>
          <a:p>
            <a:pPr marL="142628" lvl="1" indent="-142628">
              <a:lnSpc>
                <a:spcPct val="90000"/>
              </a:lnSpc>
              <a:spcBef>
                <a:spcPts val="400"/>
              </a:spcBef>
              <a:buSzPct val="100000"/>
              <a:buFont typeface="Arial Narrow" panose="020B0606020202030204" pitchFamily="34" charset="0"/>
              <a:buChar char="&gt;"/>
            </a:pPr>
            <a:r>
              <a:rPr lang="en-US" b="0" dirty="0">
                <a:latin typeface="+mn-lt"/>
                <a:sym typeface="+mn-lt"/>
              </a:rPr>
              <a:t>Reading the country codes table to be used as keys</a:t>
            </a:r>
          </a:p>
        </p:txBody>
      </p:sp>
    </p:spTree>
    <p:extLst>
      <p:ext uri="{BB962C8B-B14F-4D97-AF65-F5344CB8AC3E}">
        <p14:creationId xmlns:p14="http://schemas.microsoft.com/office/powerpoint/2010/main" val="363808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58B587-CE0E-4341-9BDD-044692CB3916}"/>
              </a:ext>
            </a:extLst>
          </p:cNvPr>
          <p:cNvGraphicFramePr>
            <a:graphicFrameLocks noChangeAspect="1"/>
          </p:cNvGraphicFramePr>
          <p:nvPr>
            <p:custDataLst>
              <p:tags r:id="rId2"/>
            </p:custDataLst>
            <p:extLst>
              <p:ext uri="{D42A27DB-BD31-4B8C-83A1-F6EECF244321}">
                <p14:modId xmlns:p14="http://schemas.microsoft.com/office/powerpoint/2010/main" val="1158526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25" name="think-cell Slide" r:id="rId4" imgW="592" imgH="591" progId="TCLayout.ActiveDocument.1">
                  <p:embed/>
                </p:oleObj>
              </mc:Choice>
              <mc:Fallback>
                <p:oleObj name="think-cell Slide" r:id="rId4" imgW="592" imgH="591" progId="TCLayout.ActiveDocument.1">
                  <p:embed/>
                  <p:pic>
                    <p:nvPicPr>
                      <p:cNvPr id="4" name="Object 3" hidden="1">
                        <a:extLst>
                          <a:ext uri="{FF2B5EF4-FFF2-40B4-BE49-F238E27FC236}">
                            <a16:creationId xmlns:a16="http://schemas.microsoft.com/office/drawing/2014/main" id="{E258B587-CE0E-4341-9BDD-044692CB39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ubtitle">
            <a:extLst>
              <a:ext uri="{FF2B5EF4-FFF2-40B4-BE49-F238E27FC236}">
                <a16:creationId xmlns:a16="http://schemas.microsoft.com/office/drawing/2014/main" id="{B6BF96DC-E44F-40D7-BAEE-E2323C752C44}"/>
              </a:ext>
            </a:extLst>
          </p:cNvPr>
          <p:cNvSpPr txBox="1">
            <a:spLocks/>
          </p:cNvSpPr>
          <p:nvPr/>
        </p:nvSpPr>
        <p:spPr>
          <a:xfrm>
            <a:off x="738000" y="1710000"/>
            <a:ext cx="8535988" cy="300531"/>
          </a:xfrm>
          <a:prstGeom prst="rect">
            <a:avLst/>
          </a:prstGeom>
          <a:noFill/>
          <a:ln w="9525">
            <a:noFill/>
          </a:ln>
        </p:spPr>
        <p:txBody>
          <a:bodyPr vert="horz" wrap="square" lIns="0" tIns="0" rIns="0" bIns="0" rtlCol="0">
            <a:spAutoFit/>
          </a:bodyPr>
          <a:lstStyle/>
          <a:p>
            <a:pPr>
              <a:lnSpc>
                <a:spcPct val="90000"/>
              </a:lnSpc>
              <a:buClr>
                <a:schemeClr val="tx1"/>
              </a:buClr>
              <a:buSzPct val="100000"/>
            </a:pPr>
            <a:r>
              <a:rPr lang="en-US" sz="2100" b="0" dirty="0" err="1">
                <a:solidFill>
                  <a:schemeClr val="tx2"/>
                </a:solidFill>
                <a:latin typeface="+mn-lt"/>
                <a:cs typeface="+mn-cs"/>
                <a:sym typeface="+mn-lt"/>
              </a:rPr>
              <a:t>Knime</a:t>
            </a:r>
            <a:r>
              <a:rPr lang="en-US" sz="2100" b="0" dirty="0">
                <a:solidFill>
                  <a:schemeClr val="tx2"/>
                </a:solidFill>
                <a:latin typeface="+mn-lt"/>
                <a:cs typeface="+mn-cs"/>
                <a:sym typeface="+mn-lt"/>
              </a:rPr>
              <a:t> workflow – Data cleaning</a:t>
            </a:r>
          </a:p>
        </p:txBody>
      </p:sp>
      <p:sp>
        <p:nvSpPr>
          <p:cNvPr id="7" name="Title 2">
            <a:extLst>
              <a:ext uri="{FF2B5EF4-FFF2-40B4-BE49-F238E27FC236}">
                <a16:creationId xmlns:a16="http://schemas.microsoft.com/office/drawing/2014/main" id="{5C3614C9-721B-4BB7-9C57-B9733AEF028A}"/>
              </a:ext>
            </a:extLst>
          </p:cNvPr>
          <p:cNvSpPr>
            <a:spLocks noGrp="1"/>
          </p:cNvSpPr>
          <p:nvPr>
            <p:ph type="title"/>
          </p:nvPr>
        </p:nvSpPr>
        <p:spPr>
          <a:xfrm>
            <a:off x="738000" y="720000"/>
            <a:ext cx="8535988" cy="747897"/>
          </a:xfrm>
        </p:spPr>
        <p:txBody>
          <a:bodyPr vert="horz"/>
          <a:lstStyle/>
          <a:p>
            <a:r>
              <a:rPr lang="en-US" dirty="0"/>
              <a:t>Biggest challenge in cleaning was that the "female ratio" variable was given in 2 different formats: ratio (</a:t>
            </a:r>
            <a:r>
              <a:rPr lang="en-US" dirty="0" err="1"/>
              <a:t>eg.</a:t>
            </a:r>
            <a:r>
              <a:rPr lang="en-US" dirty="0"/>
              <a:t> 30:70) and float (</a:t>
            </a:r>
            <a:r>
              <a:rPr lang="en-US" dirty="0" err="1"/>
              <a:t>eg.</a:t>
            </a:r>
            <a:r>
              <a:rPr lang="en-US" dirty="0"/>
              <a:t> 3.71)</a:t>
            </a:r>
          </a:p>
        </p:txBody>
      </p:sp>
      <p:sp>
        <p:nvSpPr>
          <p:cNvPr id="11" name="RBContent11">
            <a:extLst>
              <a:ext uri="{FF2B5EF4-FFF2-40B4-BE49-F238E27FC236}">
                <a16:creationId xmlns:a16="http://schemas.microsoft.com/office/drawing/2014/main" id="{F67EECBC-FFD9-4F93-8FC5-4306E5C61557}"/>
              </a:ext>
            </a:extLst>
          </p:cNvPr>
          <p:cNvSpPr txBox="1">
            <a:spLocks/>
          </p:cNvSpPr>
          <p:nvPr/>
        </p:nvSpPr>
        <p:spPr>
          <a:xfrm>
            <a:off x="6157741" y="2182029"/>
            <a:ext cx="3083098" cy="3685624"/>
          </a:xfrm>
          <a:prstGeom prst="rect">
            <a:avLst/>
          </a:prstGeom>
          <a:noFill/>
          <a:ln w="9525">
            <a:noFill/>
          </a:ln>
        </p:spPr>
        <p:txBody>
          <a:bodyPr vert="horz" wrap="square" lIns="144000" tIns="0" rIns="0" bIns="0" rtlCol="0">
            <a:spAutoFit/>
          </a:bodyPr>
          <a:lstStyle/>
          <a:p>
            <a:pPr marL="0" lvl="1">
              <a:lnSpc>
                <a:spcPct val="90000"/>
              </a:lnSpc>
              <a:spcBef>
                <a:spcPts val="400"/>
              </a:spcBef>
              <a:buSzPct val="100000"/>
            </a:pPr>
            <a:r>
              <a:rPr lang="en-US" sz="1500" b="0" dirty="0">
                <a:latin typeface="+mj-lt"/>
                <a:sym typeface="+mn-lt"/>
              </a:rPr>
              <a:t>Had to split the columns in two by the different formats. Key nodes used:</a:t>
            </a:r>
          </a:p>
          <a:p>
            <a:pPr marL="0" lvl="1">
              <a:lnSpc>
                <a:spcPct val="90000"/>
              </a:lnSpc>
              <a:spcBef>
                <a:spcPts val="400"/>
              </a:spcBef>
              <a:buSzPct val="100000"/>
            </a:pPr>
            <a:r>
              <a:rPr lang="en-US" sz="1500" b="0" dirty="0">
                <a:latin typeface="+mj-lt"/>
                <a:sym typeface="+mn-lt"/>
              </a:rPr>
              <a:t>Part 1:</a:t>
            </a:r>
          </a:p>
          <a:p>
            <a:pPr marL="164571" lvl="1" indent="-164571">
              <a:lnSpc>
                <a:spcPct val="90000"/>
              </a:lnSpc>
              <a:spcBef>
                <a:spcPts val="400"/>
              </a:spcBef>
              <a:buSzPct val="100000"/>
              <a:buFont typeface="Arial Narrow" panose="020B0606020202030204" pitchFamily="34" charset="0"/>
              <a:buChar char="&gt;"/>
            </a:pPr>
            <a:r>
              <a:rPr lang="en-US" sz="1500" dirty="0">
                <a:latin typeface="+mj-lt"/>
              </a:rPr>
              <a:t>String manipulation </a:t>
            </a:r>
            <a:r>
              <a:rPr lang="en-US" sz="1500" b="0" dirty="0">
                <a:latin typeface="+mj-lt"/>
              </a:rPr>
              <a:t>to drop the ":xx" part of the ratio, transforming "30:70" to "30"</a:t>
            </a:r>
          </a:p>
          <a:p>
            <a:pPr marL="164571" lvl="1" indent="-164571">
              <a:lnSpc>
                <a:spcPct val="90000"/>
              </a:lnSpc>
              <a:spcBef>
                <a:spcPts val="400"/>
              </a:spcBef>
              <a:buSzPct val="100000"/>
              <a:buFont typeface="Arial Narrow" panose="020B0606020202030204" pitchFamily="34" charset="0"/>
              <a:buChar char="&gt;"/>
            </a:pPr>
            <a:r>
              <a:rPr lang="en-US" sz="1500" dirty="0">
                <a:latin typeface="+mj-lt"/>
              </a:rPr>
              <a:t>String to number </a:t>
            </a:r>
            <a:r>
              <a:rPr lang="en-US" sz="1500" b="0" dirty="0">
                <a:latin typeface="+mj-lt"/>
              </a:rPr>
              <a:t>to convert to number</a:t>
            </a:r>
          </a:p>
          <a:p>
            <a:pPr>
              <a:spcBef>
                <a:spcPts val="0"/>
              </a:spcBef>
              <a:buSzPct val="100000"/>
            </a:pPr>
            <a:r>
              <a:rPr lang="en-US" sz="1500" b="0" dirty="0">
                <a:latin typeface="+mj-lt"/>
              </a:rPr>
              <a:t>Part 2</a:t>
            </a:r>
          </a:p>
          <a:p>
            <a:pPr marL="164571" lvl="1" indent="-164571">
              <a:spcBef>
                <a:spcPts val="0"/>
              </a:spcBef>
              <a:buSzPct val="100000"/>
              <a:buFont typeface="Arial Narrow" panose="020B0606020202030204" pitchFamily="34" charset="0"/>
              <a:buChar char="&gt;"/>
            </a:pPr>
            <a:r>
              <a:rPr lang="en-US" sz="1500" dirty="0">
                <a:latin typeface="+mj-lt"/>
              </a:rPr>
              <a:t>Rule-based row filter </a:t>
            </a:r>
            <a:r>
              <a:rPr lang="en-US" sz="1500" b="0" dirty="0">
                <a:latin typeface="+mj-lt"/>
              </a:rPr>
              <a:t>to split data table into 2 tables, by identifying ":" sign</a:t>
            </a:r>
          </a:p>
          <a:p>
            <a:pPr marL="164571" lvl="1" indent="-164571">
              <a:spcBef>
                <a:spcPts val="0"/>
              </a:spcBef>
              <a:buSzPct val="100000"/>
              <a:buFont typeface="Arial Narrow" panose="020B0606020202030204" pitchFamily="34" charset="0"/>
              <a:buChar char="&gt;"/>
            </a:pPr>
            <a:r>
              <a:rPr lang="en-US" sz="1500" dirty="0">
                <a:latin typeface="+mj-lt"/>
              </a:rPr>
              <a:t>String manipulation </a:t>
            </a:r>
            <a:r>
              <a:rPr lang="en-US" sz="1500" b="0" dirty="0">
                <a:latin typeface="+mj-lt"/>
              </a:rPr>
              <a:t>to remove "-", used as NA</a:t>
            </a:r>
          </a:p>
          <a:p>
            <a:pPr marL="164571" lvl="1" indent="-164571">
              <a:spcBef>
                <a:spcPts val="0"/>
              </a:spcBef>
              <a:buSzPct val="100000"/>
              <a:buFont typeface="Arial Narrow" panose="020B0606020202030204" pitchFamily="34" charset="0"/>
              <a:buChar char="&gt;"/>
            </a:pPr>
            <a:r>
              <a:rPr lang="en-US" sz="1500" dirty="0">
                <a:latin typeface="+mj-lt"/>
              </a:rPr>
              <a:t>String to number </a:t>
            </a:r>
            <a:r>
              <a:rPr lang="en-US" sz="1500" b="0" dirty="0">
                <a:latin typeface="+mj-lt"/>
              </a:rPr>
              <a:t>to convert to number</a:t>
            </a:r>
          </a:p>
          <a:p>
            <a:pPr marL="164571" lvl="1" indent="-164571">
              <a:spcBef>
                <a:spcPts val="0"/>
              </a:spcBef>
              <a:buSzPct val="100000"/>
              <a:buFont typeface="Arial Narrow" panose="020B0606020202030204" pitchFamily="34" charset="0"/>
              <a:buChar char="&gt;"/>
            </a:pPr>
            <a:r>
              <a:rPr lang="en-US" sz="1500" dirty="0">
                <a:latin typeface="+mj-lt"/>
              </a:rPr>
              <a:t>Column expression</a:t>
            </a:r>
            <a:r>
              <a:rPr lang="en-US" sz="1500" b="0" dirty="0">
                <a:latin typeface="+mj-lt"/>
              </a:rPr>
              <a:t>, to calculate integers into a percentage of females (from 2.71 to 73%)</a:t>
            </a:r>
          </a:p>
        </p:txBody>
      </p:sp>
      <p:grpSp>
        <p:nvGrpSpPr>
          <p:cNvPr id="18" name="RightFollow218">
            <a:extLst>
              <a:ext uri="{FF2B5EF4-FFF2-40B4-BE49-F238E27FC236}">
                <a16:creationId xmlns:a16="http://schemas.microsoft.com/office/drawing/2014/main" id="{1FB50485-FCB8-43FD-BB40-58A3DA5EFA3E}"/>
              </a:ext>
            </a:extLst>
          </p:cNvPr>
          <p:cNvGrpSpPr/>
          <p:nvPr/>
        </p:nvGrpSpPr>
        <p:grpSpPr>
          <a:xfrm>
            <a:off x="6002164" y="2182029"/>
            <a:ext cx="155575" cy="4219725"/>
            <a:chOff x="698500" y="-814462"/>
            <a:chExt cx="155575" cy="4219725"/>
          </a:xfrm>
        </p:grpSpPr>
        <p:cxnSp>
          <p:nvCxnSpPr>
            <p:cNvPr id="16" name="VLine16">
              <a:extLst>
                <a:ext uri="{FF2B5EF4-FFF2-40B4-BE49-F238E27FC236}">
                  <a16:creationId xmlns:a16="http://schemas.microsoft.com/office/drawing/2014/main" id="{A1F9B40C-C224-4BF0-9104-343B9B826A1E}"/>
                </a:ext>
              </a:extLst>
            </p:cNvPr>
            <p:cNvCxnSpPr/>
            <p:nvPr/>
          </p:nvCxnSpPr>
          <p:spPr>
            <a:xfrm>
              <a:off x="756180" y="-814462"/>
              <a:ext cx="0" cy="4219725"/>
            </a:xfrm>
            <a:prstGeom prst="line">
              <a:avLst/>
            </a:prstGeom>
            <a:ln w="22225">
              <a:solidFill>
                <a:schemeClr val="accent6"/>
              </a:solidFill>
            </a:ln>
            <a:effectLst/>
          </p:spPr>
          <p:style>
            <a:lnRef idx="1">
              <a:schemeClr val="accent1"/>
            </a:lnRef>
            <a:fillRef idx="0">
              <a:schemeClr val="accent1"/>
            </a:fillRef>
            <a:effectRef idx="0">
              <a:schemeClr val="accent1"/>
            </a:effectRef>
            <a:fontRef idx="minor">
              <a:schemeClr val="tx1"/>
            </a:fontRef>
          </p:style>
        </p:cxnSp>
        <p:sp>
          <p:nvSpPr>
            <p:cNvPr id="17" name="IsoscelesTriangle17">
              <a:extLst>
                <a:ext uri="{FF2B5EF4-FFF2-40B4-BE49-F238E27FC236}">
                  <a16:creationId xmlns:a16="http://schemas.microsoft.com/office/drawing/2014/main" id="{BB841FD5-8F0F-48B6-9F15-E717A0CC542C}"/>
                </a:ext>
              </a:extLst>
            </p:cNvPr>
            <p:cNvSpPr/>
            <p:nvPr/>
          </p:nvSpPr>
          <p:spPr>
            <a:xfrm rot="5400000">
              <a:off x="595313" y="1223963"/>
              <a:ext cx="361950" cy="155575"/>
            </a:xfrm>
            <a:prstGeom prst="triangle">
              <a:avLst/>
            </a:prstGeom>
            <a:solidFill>
              <a:schemeClr val="accent6"/>
            </a:solidFill>
            <a:ln w="22225" cmpd="sng">
              <a:solidFill>
                <a:schemeClr val="bg1"/>
              </a:solidFill>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noAutofit/>
            </a:bodyPr>
            <a:lstStyle/>
            <a:p>
              <a:pPr algn="l">
                <a:lnSpc>
                  <a:spcPct val="90000"/>
                </a:lnSpc>
                <a:spcBef>
                  <a:spcPts val="400"/>
                </a:spcBef>
              </a:pPr>
              <a:endParaRPr lang="en-US" sz="1500" b="0" dirty="0"/>
            </a:p>
          </p:txBody>
        </p:sp>
      </p:grpSp>
      <p:sp>
        <p:nvSpPr>
          <p:cNvPr id="23" name="RbNavigator">
            <a:extLst>
              <a:ext uri="{FF2B5EF4-FFF2-40B4-BE49-F238E27FC236}">
                <a16:creationId xmlns:a16="http://schemas.microsoft.com/office/drawing/2014/main" id="{0E41F529-CDC4-4B66-818F-4C27E74C9B5F}"/>
              </a:ext>
            </a:extLst>
          </p:cNvPr>
          <p:cNvSpPr txBox="1"/>
          <p:nvPr/>
        </p:nvSpPr>
        <p:spPr>
          <a:xfrm>
            <a:off x="736600" y="222248"/>
            <a:ext cx="274320" cy="274320"/>
          </a:xfrm>
          <a:prstGeom prst="rect">
            <a:avLst/>
          </a:prstGeom>
          <a:solidFill>
            <a:schemeClr val="accent6"/>
          </a:solidFill>
          <a:ln w="9525">
            <a:noFill/>
          </a:ln>
        </p:spPr>
        <p:txBody>
          <a:bodyPr vert="horz" wrap="none" lIns="0" tIns="0" rIns="0" bIns="0" rtlCol="0" anchor="ctr">
            <a:noAutofit/>
          </a:bodyPr>
          <a:lstStyle/>
          <a:p>
            <a:pPr algn="ctr">
              <a:lnSpc>
                <a:spcPct val="90000"/>
              </a:lnSpc>
              <a:spcBef>
                <a:spcPts val="400"/>
              </a:spcBef>
              <a:buClr>
                <a:srgbClr val="000000"/>
              </a:buClr>
              <a:buSzPct val="100000"/>
            </a:pPr>
            <a:r>
              <a:rPr kumimoji="1" lang="en-US" dirty="0">
                <a:solidFill>
                  <a:schemeClr val="bg1"/>
                </a:solidFill>
                <a:latin typeface="+mn-lt"/>
                <a:cs typeface="Arial Narrow" pitchFamily="34" charset="0"/>
              </a:rPr>
              <a:t>B</a:t>
            </a:r>
          </a:p>
        </p:txBody>
      </p:sp>
      <p:sp>
        <p:nvSpPr>
          <p:cNvPr id="27" name="RbSticker">
            <a:extLst>
              <a:ext uri="{FF2B5EF4-FFF2-40B4-BE49-F238E27FC236}">
                <a16:creationId xmlns:a16="http://schemas.microsoft.com/office/drawing/2014/main" id="{564EEF13-9F95-4A20-A04C-B396C8E8A35E}"/>
              </a:ext>
            </a:extLst>
          </p:cNvPr>
          <p:cNvSpPr txBox="1"/>
          <p:nvPr/>
        </p:nvSpPr>
        <p:spPr>
          <a:xfrm>
            <a:off x="1081088" y="260349"/>
            <a:ext cx="2326021" cy="180049"/>
          </a:xfrm>
          <a:prstGeom prst="rect">
            <a:avLst/>
          </a:prstGeom>
          <a:noFill/>
          <a:ln w="9525">
            <a:noFill/>
          </a:ln>
          <a:extLst>
            <a:ext uri="{909E8E84-426E-40DD-AFC4-6F175D3DCCD1}">
              <a14:hiddenFill xmlns:a14="http://schemas.microsoft.com/office/drawing/2010/main">
                <a:solidFill>
                  <a:scrgbClr r="0" g="0" b="0">
                    <a:lumMod val="100000"/>
                  </a:scrgbClr>
                </a:solidFill>
              </a14:hiddenFill>
            </a:ext>
          </a:extLst>
        </p:spPr>
        <p:txBody>
          <a:bodyPr vert="horz" wrap="none" lIns="0" tIns="0" rIns="0" bIns="0" rtlCol="0" anchor="ctr">
            <a:spAutoFit/>
          </a:bodyPr>
          <a:lstStyle/>
          <a:p>
            <a:pPr>
              <a:lnSpc>
                <a:spcPct val="90000"/>
              </a:lnSpc>
              <a:spcBef>
                <a:spcPts val="400"/>
              </a:spcBef>
              <a:buClr>
                <a:srgbClr val="000000"/>
              </a:buClr>
              <a:buSzPct val="100000"/>
            </a:pPr>
            <a:r>
              <a:rPr lang="en-US" dirty="0" err="1">
                <a:solidFill>
                  <a:schemeClr val="accent3"/>
                </a:solidFill>
                <a:latin typeface="+mn-lt"/>
                <a:cs typeface="Arial Narrow" pitchFamily="34" charset="0"/>
              </a:rPr>
              <a:t>ETL</a:t>
            </a:r>
            <a:r>
              <a:rPr lang="en-US" dirty="0">
                <a:solidFill>
                  <a:schemeClr val="accent3"/>
                </a:solidFill>
                <a:latin typeface="+mn-lt"/>
                <a:cs typeface="Arial Narrow" pitchFamily="34" charset="0"/>
              </a:rPr>
              <a:t> workflow in MySQL and </a:t>
            </a:r>
            <a:r>
              <a:rPr lang="en-US" dirty="0" err="1">
                <a:solidFill>
                  <a:schemeClr val="accent3"/>
                </a:solidFill>
                <a:latin typeface="+mn-lt"/>
                <a:cs typeface="Arial Narrow" pitchFamily="34" charset="0"/>
              </a:rPr>
              <a:t>Knime</a:t>
            </a:r>
            <a:endParaRPr lang="en-US" dirty="0">
              <a:solidFill>
                <a:schemeClr val="accent3"/>
              </a:solidFill>
              <a:latin typeface="+mn-lt"/>
              <a:cs typeface="Arial Narrow" pitchFamily="34" charset="0"/>
            </a:endParaRPr>
          </a:p>
        </p:txBody>
      </p:sp>
      <p:pic>
        <p:nvPicPr>
          <p:cNvPr id="94216" name="Picture 8">
            <a:extLst>
              <a:ext uri="{FF2B5EF4-FFF2-40B4-BE49-F238E27FC236}">
                <a16:creationId xmlns:a16="http://schemas.microsoft.com/office/drawing/2014/main" id="{113BC06B-091D-4E9C-B3E4-D5F2B91DC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601" y="2252634"/>
            <a:ext cx="5225347" cy="271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0635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43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4&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6&quot;&gt;&lt;elem m_fUsage=&quot;4.48803100000000032566E+00&quot;&gt;&lt;m_msothmcolidx val=&quot;0&quot;/&gt;&lt;m_rgb r=&quot;C0&quot; g=&quot;00&quot; b=&quot;00&quot;/&gt;&lt;/elem&gt;&lt;elem m_fUsage=&quot;2.24110317167100081548E+00&quot;&gt;&lt;m_msothmcolidx val=&quot;0&quot;/&gt;&lt;m_rgb r=&quot;D1&quot; g=&quot;D4&quot; b=&quot;D6&quot;/&gt;&lt;/elem&gt;&lt;elem m_fUsage=&quot;7.29000000000000092371E-01&quot;&gt;&lt;m_msothmcolidx val=&quot;0&quot;/&gt;&lt;m_rgb r=&quot;FF&quot; g=&quot;DD&quot; b=&quot;2A&quot;/&gt;&lt;/elem&gt;&lt;elem m_fUsage=&quot;6.06260418714750004554E-01&quot;&gt;&lt;m_msothmcolidx val=&quot;0&quot;/&gt;&lt;m_rgb r=&quot;80&quot; g=&quot;0D&quot; b=&quot;10&quot;/&gt;&lt;/elem&gt;&lt;elem m_fUsage=&quot;4.23601978226149533668E-01&quot;&gt;&lt;m_msothmcolidx val=&quot;0&quot;/&gt;&lt;m_rgb r=&quot;FE&quot; g=&quot;27&quot; b=&quot;2D&quot;/&gt;&lt;/elem&gt;&lt;elem m_fUsage=&quot;2.64818498043769057215E-01&quot;&gt;&lt;m_msothmcolidx val=&quot;0&quot;/&gt;&lt;m_rgb r=&quot;A6&quot; g=&quot;A6&quot; b=&quot;A6&quot;/&gt;&lt;/elem&gt;&lt;elem m_fUsage=&quot;2.45569672073075451202E-01&quot;&gt;&lt;m_msothmcolidx val=&quot;0&quot;/&gt;&lt;m_rgb r=&quot;00&quot; g=&quot;7A&quot; b=&quot;20&quot;/&gt;&lt;/elem&gt;&lt;elem m_fUsage=&quot;2.05891132094649098594E-01&quot;&gt;&lt;m_msothmcolidx val=&quot;0&quot;/&gt;&lt;m_rgb r=&quot;E8&quot; g=&quot;E9&quot; b=&quot;EB&quot;/&gt;&lt;/elem&gt;&lt;elem m_fUsage=&quot;2.02617768139672083105E-01&quot;&gt;&lt;m_msothmcolidx val=&quot;0&quot;/&gt;&lt;m_rgb r=&quot;66&quot; g=&quot;AA&quot; b=&quot;DD&quot;/&gt;&lt;/elem&gt;&lt;elem m_fUsage=&quot;1.40868248493577402636E-01&quot;&gt;&lt;m_msothmcolidx val=&quot;0&quot;/&gt;&lt;m_rgb r=&quot;CA&quot; g=&quot;EB&quot; b=&quot;FF&quot;/&gt;&lt;/elem&gt;&lt;elem m_fUsage=&quot;1.21576654590569363523E-01&quot;&gt;&lt;m_msothmcolidx val=&quot;0&quot;/&gt;&lt;m_rgb r=&quot;00&quot; g=&quot;8F&quot; b=&quot;D5&quot;/&gt;&lt;/elem&gt;&lt;elem m_fUsage=&quot;8.86293811965250810658E-02&quot;&gt;&lt;m_msothmcolidx val=&quot;0&quot;/&gt;&lt;m_rgb r=&quot;43&quot; g=&quot;58&quot; b=&quot;C6&quot;/&gt;&lt;/elem&gt;&lt;elem m_fUsage=&quot;7.17897987691853145531E-02&quot;&gt;&lt;m_msothmcolidx val=&quot;0&quot;/&gt;&lt;m_rgb r=&quot;E7&quot; g=&quot;E8&quot; b=&quot;EA&quot;/&gt;&lt;/elem&gt;&lt;elem m_fUsage=&quot;6.46108188922667886489E-02&quot;&gt;&lt;m_msothmcolidx val=&quot;0&quot;/&gt;&lt;m_rgb r=&quot;E5&quot; g=&quot;E6&quot; b=&quot;E8&quot;/&gt;&lt;/elem&gt;&lt;elem m_fUsage=&quot;4.43959697237360020883E-02&quot;&gt;&lt;m_msothmcolidx val=&quot;0&quot;/&gt;&lt;m_rgb r=&quot;1D&quot; g=&quot;4D&quot; b=&quot;A5&quot;/&gt;&lt;/elem&gt;&lt;elem m_fUsage=&quot;9.69773729787524671475E-03&quot;&gt;&lt;m_msothmcolidx val=&quot;0&quot;/&gt;&lt;m_rgb r=&quot;74&quot; g=&quot;74&quot; b=&quot;74&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gD5SXzVsEeSr6ZASM3NG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0574Lt1pfEeuusKCiCw0P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ftmelsgBUePgy_NUQgnr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iHQ5HaSq0KpPbr8Pt1lf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O_tPg_.3R5W.SuFbV92Al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O_tPg_.3R5W.SuFbV92Al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O_tPg_.3R5W.SuFbV92Al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4_RB_PPT">
  <a:themeElements>
    <a:clrScheme name="RB_Blue">
      <a:dk1>
        <a:srgbClr val="000000"/>
      </a:dk1>
      <a:lt1>
        <a:srgbClr val="FFFFFF"/>
      </a:lt1>
      <a:dk2>
        <a:srgbClr val="8D9399"/>
      </a:dk2>
      <a:lt2>
        <a:srgbClr val="00AAC9"/>
      </a:lt2>
      <a:accent1>
        <a:srgbClr val="FFFFFF"/>
      </a:accent1>
      <a:accent2>
        <a:srgbClr val="DEE0E3"/>
      </a:accent2>
      <a:accent3>
        <a:srgbClr val="8D9399"/>
      </a:accent3>
      <a:accent4>
        <a:srgbClr val="85CEDF"/>
      </a:accent4>
      <a:accent5>
        <a:srgbClr val="96AECA"/>
      </a:accent5>
      <a:accent6>
        <a:srgbClr val="156C9C"/>
      </a:accent6>
      <a:hlink>
        <a:srgbClr val="8D9399"/>
      </a:hlink>
      <a:folHlink>
        <a:srgbClr val="96AECA"/>
      </a:folHlink>
    </a:clrScheme>
    <a:fontScheme name="RBfontArialNarrow">
      <a:majorFont>
        <a:latin typeface="Arial Narrow"/>
        <a:ea typeface=""/>
        <a:cs typeface=""/>
        <a:font script="Grek" typeface="Arial Narrow"/>
        <a:font script="Cyrl" typeface="Arial Narrow"/>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Narrow"/>
        <a:ea typeface=""/>
        <a:cs typeface=""/>
        <a:font script="Grek" typeface="Arial Narrow"/>
        <a:font script="Cyrl" typeface="Arial Narrow"/>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Narrow"/>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3"/>
          </a:solidFill>
        </a:ln>
        <a:effectLst/>
      </a:spPr>
      <a:bodyPr lIns="72000" tIns="72000" rIns="72000" bIns="72000" rtlCol="0" anchor="t" anchorCtr="0">
        <a:noAutofit/>
      </a:bodyPr>
      <a:lstStyle>
        <a:defPPr algn="l">
          <a:lnSpc>
            <a:spcPct val="90000"/>
          </a:lnSpc>
          <a:spcBef>
            <a:spcPts val="400"/>
          </a:spcBef>
          <a:defRPr sz="1500" b="0" dirty="0" smtClean="0"/>
        </a:defPPr>
      </a:lstStyle>
      <a:style>
        <a:lnRef idx="1">
          <a:schemeClr val="accent1"/>
        </a:lnRef>
        <a:fillRef idx="0">
          <a:schemeClr val="accent1"/>
        </a:fillRef>
        <a:effectRef idx="0">
          <a:schemeClr val="accent1"/>
        </a:effectRef>
        <a:fontRef idx="minor">
          <a:schemeClr val="tx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noFill/>
        <a:ln w="9525">
          <a:noFill/>
        </a:ln>
      </a:spPr>
      <a:bodyPr vert="horz" wrap="square" lIns="0" tIns="0" rIns="0" bIns="0" rtlCol="0">
        <a:spAutoFit/>
      </a:bodyPr>
      <a:lstStyle>
        <a:defPPr>
          <a:lnSpc>
            <a:spcPct val="90000"/>
          </a:lnSpc>
          <a:spcBef>
            <a:spcPts val="400"/>
          </a:spcBef>
          <a:buClr>
            <a:srgbClr val="000000"/>
          </a:buClr>
          <a:buSzPct val="100000"/>
          <a:defRPr sz="1500" b="0" noProof="0" dirty="0" smtClean="0">
            <a:latin typeface="+mn-lt"/>
            <a:cs typeface="Arial Narrow"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595D4A3697C744B3D79E137345A564" ma:contentTypeVersion="11" ma:contentTypeDescription="Create a new document." ma:contentTypeScope="" ma:versionID="2cfca0f1d1f7f5423d313790b5dea565">
  <xsd:schema xmlns:xsd="http://www.w3.org/2001/XMLSchema" xmlns:xs="http://www.w3.org/2001/XMLSchema" xmlns:p="http://schemas.microsoft.com/office/2006/metadata/properties" xmlns:ns2="0be1f753-373c-4341-a161-7e6c393424f5" xmlns:ns3="bc45f339-c202-44a2-b018-b174430ea2bc" targetNamespace="http://schemas.microsoft.com/office/2006/metadata/properties" ma:root="true" ma:fieldsID="92345f59f37d12f12d32c69b16353632" ns2:_="" ns3:_="">
    <xsd:import namespace="0be1f753-373c-4341-a161-7e6c393424f5"/>
    <xsd:import namespace="bc45f339-c202-44a2-b018-b174430ea2b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e1f753-373c-4341-a161-7e6c393424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45f339-c202-44a2-b018-b174430ea2b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A4FC8A-0F82-43D3-B04E-F063433636D1}">
  <ds:schemaRefs>
    <ds:schemaRef ds:uri="http://schemas.microsoft.com/sharepoint/v3/contenttype/forms"/>
  </ds:schemaRefs>
</ds:datastoreItem>
</file>

<file path=customXml/itemProps2.xml><?xml version="1.0" encoding="utf-8"?>
<ds:datastoreItem xmlns:ds="http://schemas.openxmlformats.org/officeDocument/2006/customXml" ds:itemID="{46EF1118-FF99-43B9-B779-5EE045767A1A}">
  <ds:schemaRefs>
    <ds:schemaRef ds:uri="0be1f753-373c-4341-a161-7e6c393424f5"/>
    <ds:schemaRef ds:uri="bc45f339-c202-44a2-b018-b174430ea2b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DD97C88-06C7-46BE-9FE4-7FD857CEC09C}">
  <ds:schemaRefs>
    <ds:schemaRef ds:uri="0be1f753-373c-4341-a161-7e6c393424f5"/>
    <ds:schemaRef ds:uri="bc45f339-c202-44a2-b018-b174430ea2b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TotalTime>
  <Words>1595</Words>
  <Application>Microsoft Office PowerPoint</Application>
  <PresentationFormat>A4 Paper (210x297 mm)</PresentationFormat>
  <Paragraphs>180</Paragraphs>
  <Slides>17</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Arial Narrow</vt:lpstr>
      <vt:lpstr>Calibri</vt:lpstr>
      <vt:lpstr>A4_RB_PPT</vt:lpstr>
      <vt:lpstr>think-cell Slide</vt:lpstr>
      <vt:lpstr>Preliminary analysis on higher education</vt:lpstr>
      <vt:lpstr>Our presentation will cover the goal of our research, the ETL pipeline we constructed, and the key results of our analysis</vt:lpstr>
      <vt:lpstr>1. Goals and data collected</vt:lpstr>
      <vt:lpstr>We collected data on higher education to do preliminary analysis on key attributes, e.g. ranking, R&amp;D spending and or ratio of females</vt:lpstr>
      <vt:lpstr>We used 2 tables from the World University ranking dataset, enriched it from World Bank API,  and connected by country codes</vt:lpstr>
      <vt:lpstr>To create the datawarehouse, we joined the initial two tables on education in MySQL, and used Knime to enrich it with API data</vt:lpstr>
      <vt:lpstr>2. ETL workflow in MySQL and Knime</vt:lpstr>
      <vt:lpstr>We read the data from MySQL into Knime, cleaned it, included the country codes, sourced R&amp;D data from APIs, and did visualizations</vt:lpstr>
      <vt:lpstr>Biggest challenge in cleaning was that the "female ratio" variable was given in 2 different formats: ratio (eg. 30:70) and float (eg. 3.71)</vt:lpstr>
      <vt:lpstr>xxx</vt:lpstr>
      <vt:lpstr>xxx</vt:lpstr>
      <vt:lpstr>Overview of key results</vt:lpstr>
      <vt:lpstr>xxx</vt:lpstr>
      <vt:lpstr>xxx</vt:lpstr>
      <vt:lpstr>xxx</vt:lpstr>
      <vt:lpstr>xxx</vt:lpstr>
      <vt:lpstr>xxx</vt:lpstr>
    </vt:vector>
  </TitlesOfParts>
  <Company>Roland Berger Strategy Consultants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Roland Berger</dc:title>
  <dc:creator>M706254</dc:creator>
  <cp:keywords/>
  <cp:lastModifiedBy>Aftab Alam</cp:lastModifiedBy>
  <cp:revision>42</cp:revision>
  <cp:lastPrinted>2021-10-29T06:57:30Z</cp:lastPrinted>
  <dcterms:created xsi:type="dcterms:W3CDTF">2017-11-21T08:19:08Z</dcterms:created>
  <dcterms:modified xsi:type="dcterms:W3CDTF">2021-11-16T18:48:03Z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0x010100B9595D4A3697C744B3D79E137345A564</vt:lpwstr>
  </property>
  <property fmtid="{D5CDD505-2E9C-101B-9397-08002B2CF9AE}" pid="3" name="CRB_Language">
    <vt:lpwstr>9;#English|d114bc82-0915-479b-a4ff-1cfc3f16eaa4</vt:lpwstr>
  </property>
  <property fmtid="{D5CDD505-2E9C-101B-9397-08002B2CF9AE}" pid="4" name="TaxKeyword">
    <vt:lpwstr>3862;#References|3e29119c-4f70-41ec-aa0f-81e7e31680d6;#5494;#Credentials|c659b8d9-07fe-442f-bc84-e2857fd0996c</vt:lpwstr>
  </property>
  <property fmtid="{D5CDD505-2E9C-101B-9397-08002B2CF9AE}" pid="5" name="CRB_Topic">
    <vt:lpwstr>3;#_not applicable|dd83ac5f-a996-44b7-af11-b9ca9321ac4e</vt:lpwstr>
  </property>
  <property fmtid="{D5CDD505-2E9C-101B-9397-08002B2CF9AE}" pid="6" name="CRB_Industry">
    <vt:lpwstr>5;#Capital goods|11b56517-6e56-4d9e-b3c6-5da2dbd7ef02</vt:lpwstr>
  </property>
  <property fmtid="{D5CDD505-2E9C-101B-9397-08002B2CF9AE}" pid="7" name="CRB_CountriesCovered">
    <vt:lpwstr/>
  </property>
  <property fmtid="{D5CDD505-2E9C-101B-9397-08002B2CF9AE}" pid="8" name="EPHT Industries">
    <vt:lpwstr>747;#Capital goods|651ac16a-1fc3-48b4-8e2b-10402ecd03e5</vt:lpwstr>
  </property>
  <property fmtid="{D5CDD505-2E9C-101B-9397-08002B2CF9AE}" pid="9" name="CRB_Publisher">
    <vt:lpwstr/>
  </property>
  <property fmtid="{D5CDD505-2E9C-101B-9397-08002B2CF9AE}" pid="10" name="CRB_PublisherTaxHTField0">
    <vt:lpwstr/>
  </property>
  <property fmtid="{D5CDD505-2E9C-101B-9397-08002B2CF9AE}" pid="11" name="_dlc_DocIdItemGuid">
    <vt:lpwstr>c1431e10-ca70-406e-9a9a-e0e53bcc2d6c</vt:lpwstr>
  </property>
</Properties>
</file>