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303" r:id="rId3"/>
    <p:sldId id="407" r:id="rId4"/>
    <p:sldId id="304" r:id="rId5"/>
    <p:sldId id="305" r:id="rId6"/>
    <p:sldId id="306" r:id="rId7"/>
    <p:sldId id="307" r:id="rId8"/>
    <p:sldId id="408" r:id="rId9"/>
    <p:sldId id="308" r:id="rId10"/>
    <p:sldId id="371" r:id="rId11"/>
    <p:sldId id="372" r:id="rId12"/>
    <p:sldId id="406" r:id="rId13"/>
    <p:sldId id="379" r:id="rId14"/>
    <p:sldId id="327" r:id="rId15"/>
    <p:sldId id="374" r:id="rId16"/>
    <p:sldId id="375" r:id="rId17"/>
    <p:sldId id="380" r:id="rId18"/>
    <p:sldId id="413" r:id="rId19"/>
    <p:sldId id="412" r:id="rId20"/>
    <p:sldId id="409" r:id="rId21"/>
    <p:sldId id="328" r:id="rId22"/>
    <p:sldId id="411" r:id="rId23"/>
    <p:sldId id="410" r:id="rId24"/>
    <p:sldId id="381" r:id="rId25"/>
    <p:sldId id="383" r:id="rId26"/>
    <p:sldId id="382" r:id="rId27"/>
    <p:sldId id="354" r:id="rId28"/>
    <p:sldId id="386" r:id="rId29"/>
    <p:sldId id="384" r:id="rId30"/>
    <p:sldId id="352" r:id="rId31"/>
    <p:sldId id="366" r:id="rId32"/>
    <p:sldId id="415" r:id="rId33"/>
    <p:sldId id="416" r:id="rId34"/>
    <p:sldId id="417" r:id="rId35"/>
    <p:sldId id="418" r:id="rId36"/>
    <p:sldId id="419" r:id="rId37"/>
    <p:sldId id="420" r:id="rId38"/>
    <p:sldId id="394" r:id="rId39"/>
    <p:sldId id="395" r:id="rId40"/>
    <p:sldId id="396" r:id="rId41"/>
    <p:sldId id="397" r:id="rId42"/>
    <p:sldId id="385" r:id="rId43"/>
    <p:sldId id="367" r:id="rId44"/>
    <p:sldId id="388" r:id="rId45"/>
    <p:sldId id="399" r:id="rId46"/>
    <p:sldId id="389" r:id="rId47"/>
    <p:sldId id="393" r:id="rId48"/>
    <p:sldId id="400" r:id="rId49"/>
    <p:sldId id="390" r:id="rId50"/>
    <p:sldId id="398" r:id="rId51"/>
    <p:sldId id="405" r:id="rId52"/>
    <p:sldId id="401" r:id="rId53"/>
    <p:sldId id="402" r:id="rId54"/>
    <p:sldId id="403" r:id="rId55"/>
    <p:sldId id="392" r:id="rId56"/>
    <p:sldId id="391" r:id="rId57"/>
    <p:sldId id="369" r:id="rId58"/>
    <p:sldId id="404" r:id="rId59"/>
    <p:sldId id="370" r:id="rId60"/>
    <p:sldId id="292" r:id="rId61"/>
    <p:sldId id="291" r:id="rId62"/>
    <p:sldId id="299" r:id="rId63"/>
    <p:sldId id="414" r:id="rId64"/>
    <p:sldId id="298" r:id="rId65"/>
    <p:sldId id="387" r:id="rId66"/>
    <p:sldId id="373" r:id="rId67"/>
    <p:sldId id="377" r:id="rId68"/>
    <p:sldId id="378" r:id="rId69"/>
    <p:sldId id="359" r:id="rId70"/>
    <p:sldId id="309" r:id="rId71"/>
    <p:sldId id="311" r:id="rId72"/>
    <p:sldId id="312" r:id="rId73"/>
    <p:sldId id="294" r:id="rId74"/>
    <p:sldId id="357" r:id="rId75"/>
    <p:sldId id="257" r:id="rId76"/>
    <p:sldId id="260" r:id="rId77"/>
    <p:sldId id="259" r:id="rId78"/>
    <p:sldId id="265" r:id="rId79"/>
    <p:sldId id="266" r:id="rId80"/>
    <p:sldId id="268" r:id="rId81"/>
    <p:sldId id="319" r:id="rId82"/>
    <p:sldId id="320" r:id="rId83"/>
    <p:sldId id="322" r:id="rId84"/>
    <p:sldId id="321" r:id="rId85"/>
    <p:sldId id="324" r:id="rId86"/>
    <p:sldId id="271" r:id="rId87"/>
    <p:sldId id="285" r:id="rId88"/>
    <p:sldId id="280" r:id="rId89"/>
    <p:sldId id="277" r:id="rId90"/>
    <p:sldId id="286" r:id="rId91"/>
    <p:sldId id="287" r:id="rId92"/>
    <p:sldId id="288" r:id="rId93"/>
    <p:sldId id="289" r:id="rId94"/>
    <p:sldId id="290" r:id="rId95"/>
    <p:sldId id="281" r:id="rId96"/>
    <p:sldId id="293" r:id="rId97"/>
    <p:sldId id="284" r:id="rId98"/>
    <p:sldId id="368" r:id="rId99"/>
    <p:sldId id="302" r:id="rId100"/>
    <p:sldId id="269" r:id="rId101"/>
    <p:sldId id="301" r:id="rId102"/>
    <p:sldId id="272" r:id="rId103"/>
    <p:sldId id="275" r:id="rId104"/>
    <p:sldId id="274" r:id="rId105"/>
    <p:sldId id="262" r:id="rId106"/>
    <p:sldId id="270" r:id="rId107"/>
    <p:sldId id="353" r:id="rId108"/>
    <p:sldId id="283" r:id="rId109"/>
    <p:sldId id="300" r:id="rId110"/>
    <p:sldId id="282" r:id="rId111"/>
    <p:sldId id="276" r:id="rId112"/>
    <p:sldId id="296" r:id="rId113"/>
    <p:sldId id="297" r:id="rId114"/>
    <p:sldId id="335" r:id="rId115"/>
    <p:sldId id="361" r:id="rId116"/>
    <p:sldId id="362" r:id="rId117"/>
    <p:sldId id="363" r:id="rId118"/>
    <p:sldId id="331" r:id="rId119"/>
    <p:sldId id="351" r:id="rId120"/>
    <p:sldId id="350" r:id="rId121"/>
    <p:sldId id="273" r:id="rId122"/>
    <p:sldId id="332" r:id="rId123"/>
    <p:sldId id="364" r:id="rId124"/>
    <p:sldId id="333" r:id="rId125"/>
    <p:sldId id="334" r:id="rId126"/>
    <p:sldId id="336" r:id="rId127"/>
    <p:sldId id="337" r:id="rId128"/>
    <p:sldId id="358" r:id="rId129"/>
    <p:sldId id="340" r:id="rId130"/>
    <p:sldId id="341" r:id="rId131"/>
    <p:sldId id="343" r:id="rId132"/>
    <p:sldId id="345" r:id="rId133"/>
    <p:sldId id="344" r:id="rId134"/>
    <p:sldId id="347" r:id="rId135"/>
    <p:sldId id="348" r:id="rId136"/>
    <p:sldId id="349" r:id="rId1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A6945-5B23-4854-895F-B7C69E5FA0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CA9FC-A94B-4D21-ABC6-A3E995B8D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820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956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60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1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854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581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612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showed how the flow between</a:t>
            </a:r>
            <a:r>
              <a:rPr lang="en-US" sz="12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transfer functions can be shown represented as a graph.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also showed that by the computation of DTC, we can answer dataflow queries.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this control flow graph for this very simple function, we shall get the following super graph.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..and another node to show us which variables are uninitialized.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5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619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17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Like Dataflow and Pointer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610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basis of our computation model</a:t>
            </a:r>
            <a:r>
              <a:rPr lang="en-US" baseline="0" dirty="0"/>
              <a:t> is edge-pairs.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813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121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87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READ</a:t>
            </a:r>
          </a:p>
          <a:p>
            <a:r>
              <a:rPr lang="en-US" baseline="0" dirty="0"/>
              <a:t>Will use calling relationship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Pointer analysis and data flow analysis have formed the basis of most </a:t>
            </a:r>
            <a:r>
              <a:rPr lang="en-US" baseline="0" dirty="0" err="1"/>
              <a:t>interprocedural</a:t>
            </a:r>
            <a:r>
              <a:rPr lang="en-US" baseline="0" dirty="0"/>
              <a:t> analysis techniques. 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Data Flow Analysis help us find how data actually flows in program across statements. </a:t>
            </a:r>
          </a:p>
          <a:p>
            <a:r>
              <a:rPr lang="en-US" baseline="0" dirty="0"/>
              <a:t>Pointer Analysis help us find which variables in a program point to the same memory location.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82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Returning to the previous example,</a:t>
            </a:r>
          </a:p>
          <a:p>
            <a:endParaRPr lang="en-US" baseline="0" dirty="0"/>
          </a:p>
          <a:p>
            <a:r>
              <a:rPr lang="en-US" baseline="0" dirty="0"/>
              <a:t>SHOW WHAT THE EDGES MEAN….then data flow analysis can show us that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38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value of ptr1 here can flow to ptr2, and therefore at this dereference, we know we need a null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683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the same example, </a:t>
            </a:r>
          </a:p>
          <a:p>
            <a:r>
              <a:rPr lang="en-US" baseline="0" dirty="0"/>
              <a:t>Using pointer analysis, we can get alias information, 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But we cannot solve this problem here, which checking for null dereference only using alias info.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880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this talk we shall show the different works in pointer analysis and a work in data flow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00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first</a:t>
            </a:r>
            <a:r>
              <a:rPr lang="en-US" baseline="0" dirty="0"/>
              <a:t> see the concept of dataflow analysis with an example. </a:t>
            </a:r>
          </a:p>
          <a:p>
            <a:endParaRPr lang="en-US" baseline="0" dirty="0"/>
          </a:p>
          <a:p>
            <a:r>
              <a:rPr lang="en-US" baseline="0" dirty="0"/>
              <a:t>In this example, we track the values of statement x, from statement to statement.  Show, the effects on x. Lastly, we join values. </a:t>
            </a:r>
          </a:p>
          <a:p>
            <a:endParaRPr lang="en-US" baseline="0" dirty="0"/>
          </a:p>
          <a:p>
            <a:r>
              <a:rPr lang="en-US" baseline="0" dirty="0"/>
              <a:t>Many kinds of analysis could be performed using data flow analysis, </a:t>
            </a:r>
          </a:p>
          <a:p>
            <a:endParaRPr lang="en-US" baseline="0" dirty="0"/>
          </a:p>
          <a:p>
            <a:r>
              <a:rPr lang="en-US" baseline="0" dirty="0"/>
              <a:t>/****</a:t>
            </a:r>
          </a:p>
          <a:p>
            <a:r>
              <a:rPr lang="en-US" baseline="0" dirty="0"/>
              <a:t>live variable analysis and reaching definitions.</a:t>
            </a:r>
          </a:p>
          <a:p>
            <a:r>
              <a:rPr lang="en-US" baseline="0" dirty="0"/>
              <a:t>Live variable analysis: we wish to know for variable x and point p whether the value of x at p could be used along some path in the flow graph starting at p. </a:t>
            </a:r>
          </a:p>
          <a:p>
            <a:r>
              <a:rPr lang="en-US" baseline="0" dirty="0"/>
              <a:t>****/</a:t>
            </a:r>
          </a:p>
          <a:p>
            <a:endParaRPr lang="en-US" baseline="0" dirty="0"/>
          </a:p>
          <a:p>
            <a:r>
              <a:rPr lang="en-US" baseline="0" dirty="0"/>
              <a:t>For example here we may want to know whether the value of x at this statement, would flow to the value of x at this statement. </a:t>
            </a:r>
          </a:p>
          <a:p>
            <a:endParaRPr lang="en-US" baseline="0" dirty="0"/>
          </a:p>
          <a:p>
            <a:r>
              <a:rPr lang="en-US" baseline="0" dirty="0"/>
              <a:t>A transfer function encodes the relationship between dataflow values before and after the statement. For example at this point, the transfer function would indicate that the value of x has been overwritten/killed. </a:t>
            </a:r>
          </a:p>
          <a:p>
            <a:endParaRPr lang="en-US" baseline="0" dirty="0"/>
          </a:p>
          <a:p>
            <a:r>
              <a:rPr lang="en-US" baseline="0" dirty="0"/>
              <a:t>The transfer functions are applied for each statement, from the start to the end of the flow graph.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11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first</a:t>
            </a:r>
            <a:r>
              <a:rPr lang="en-US" baseline="0" dirty="0"/>
              <a:t> further see the concept of pointer analysis. </a:t>
            </a:r>
          </a:p>
          <a:p>
            <a:endParaRPr lang="en-US" baseline="0" dirty="0"/>
          </a:p>
          <a:p>
            <a:pPr algn="just"/>
            <a:endParaRPr lang="en-US" i="1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65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853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analysis algorithms can have</a:t>
            </a:r>
            <a:r>
              <a:rPr lang="en-US" baseline="0" dirty="0"/>
              <a:t> different properties, with </a:t>
            </a:r>
          </a:p>
          <a:p>
            <a:r>
              <a:rPr lang="en-US" baseline="0" dirty="0"/>
              <a:t>respect to how we analyze the program. </a:t>
            </a:r>
          </a:p>
          <a:p>
            <a:endParaRPr lang="en-US" baseline="0" dirty="0"/>
          </a:p>
          <a:p>
            <a:r>
              <a:rPr lang="en-US" baseline="0" dirty="0"/>
              <a:t>flow sensitivity, where we consider the sequential order of the instructions in the code. 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070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They can be field sensitive, which characterizes how we deal with fields in structures. </a:t>
            </a:r>
          </a:p>
          <a:p>
            <a:endParaRPr lang="en-US" baseline="0" dirty="0"/>
          </a:p>
          <a:p>
            <a:r>
              <a:rPr lang="en-US" baseline="0" dirty="0"/>
              <a:t>For example, </a:t>
            </a:r>
          </a:p>
          <a:p>
            <a:r>
              <a:rPr lang="en-US" baseline="0" dirty="0"/>
              <a:t>In order to </a:t>
            </a:r>
            <a:r>
              <a:rPr lang="en-US" baseline="0" dirty="0" err="1"/>
              <a:t>analyse</a:t>
            </a:r>
            <a:r>
              <a:rPr lang="en-US" baseline="0" dirty="0"/>
              <a:t> this program, </a:t>
            </a:r>
          </a:p>
          <a:p>
            <a:r>
              <a:rPr lang="en-US" baseline="0" dirty="0"/>
              <a:t>we may distinguish all the fields of all of the structure variables -&gt; field sensitive</a:t>
            </a:r>
          </a:p>
          <a:p>
            <a:r>
              <a:rPr lang="en-US" baseline="0" dirty="0"/>
              <a:t>Field insensitive -&gt; merge the fields of each </a:t>
            </a:r>
            <a:r>
              <a:rPr lang="en-US" baseline="0" dirty="0" err="1"/>
              <a:t>struct</a:t>
            </a:r>
            <a:r>
              <a:rPr lang="en-US" baseline="0" dirty="0"/>
              <a:t> </a:t>
            </a:r>
            <a:r>
              <a:rPr lang="en-US" baseline="0" dirty="0" err="1"/>
              <a:t>va</a:t>
            </a:r>
            <a:endParaRPr lang="en-US" baseline="0" dirty="0"/>
          </a:p>
          <a:p>
            <a:r>
              <a:rPr lang="en-US" baseline="0" dirty="0"/>
              <a:t>Field based -&gt; treat each field variable like a global variable.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790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Finally, pointer analysis algorithms can be context-sensitive</a:t>
            </a:r>
          </a:p>
          <a:p>
            <a:endParaRPr lang="en-US" baseline="0" dirty="0"/>
          </a:p>
          <a:p>
            <a:r>
              <a:rPr lang="en-US" baseline="0" dirty="0"/>
              <a:t>In terms of the getting more precise results, </a:t>
            </a:r>
          </a:p>
          <a:p>
            <a:r>
              <a:rPr lang="en-US" baseline="0" dirty="0"/>
              <a:t>Context sensitivity was found to be the most significant characteristic </a:t>
            </a:r>
          </a:p>
          <a:p>
            <a:r>
              <a:rPr lang="en-US" baseline="0" dirty="0"/>
              <a:t>Of pointer analysis algorithms. 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90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Context Sensitivity allows us to distinguish the behavior of a function </a:t>
            </a:r>
          </a:p>
          <a:p>
            <a:r>
              <a:rPr lang="en-US" baseline="0" dirty="0"/>
              <a:t>Based on its calling context. </a:t>
            </a:r>
          </a:p>
          <a:p>
            <a:endParaRPr lang="en-US" baseline="0" dirty="0"/>
          </a:p>
          <a:p>
            <a:r>
              <a:rPr lang="en-US" baseline="0" dirty="0"/>
              <a:t>For example,</a:t>
            </a:r>
          </a:p>
          <a:p>
            <a:endParaRPr lang="en-US" baseline="0" dirty="0"/>
          </a:p>
          <a:p>
            <a:r>
              <a:rPr lang="en-US" baseline="0" dirty="0"/>
              <a:t>Let us say at some call site </a:t>
            </a:r>
            <a:r>
              <a:rPr lang="en-US" baseline="0" dirty="0" err="1"/>
              <a:t>i</a:t>
            </a:r>
            <a:r>
              <a:rPr lang="en-US" baseline="0" dirty="0"/>
              <a:t> the sum function is called. Let us add control flow edges for the call and return. </a:t>
            </a:r>
          </a:p>
          <a:p>
            <a:r>
              <a:rPr lang="en-US" baseline="0" dirty="0"/>
              <a:t>Let us say, at another call site, the sum function is invoked. </a:t>
            </a:r>
          </a:p>
          <a:p>
            <a:endParaRPr lang="en-US" baseline="0" dirty="0"/>
          </a:p>
          <a:p>
            <a:r>
              <a:rPr lang="en-US" baseline="0" dirty="0"/>
              <a:t>If we don’t distinguish between these two different call sites, on analyzing what values are returned by the function along each path, </a:t>
            </a:r>
          </a:p>
          <a:p>
            <a:r>
              <a:rPr lang="en-US" baseline="0" dirty="0"/>
              <a:t>we would get 11 and 4 on each path, where in reality, this path will return 11 and this path will return 12.</a:t>
            </a:r>
          </a:p>
          <a:p>
            <a:endParaRPr lang="en-US" baseline="0" dirty="0"/>
          </a:p>
          <a:p>
            <a:r>
              <a:rPr lang="en-US" baseline="0" dirty="0"/>
              <a:t>Although they contain the correct value, they are imprecise.</a:t>
            </a:r>
          </a:p>
          <a:p>
            <a:endParaRPr lang="en-US" baseline="0" dirty="0"/>
          </a:p>
          <a:p>
            <a:r>
              <a:rPr lang="en-US" baseline="0" dirty="0"/>
              <a:t>Therefore there is a need to distinguish that these two calls to function sum are different.</a:t>
            </a:r>
          </a:p>
          <a:p>
            <a:endParaRPr lang="en-US" baseline="0" dirty="0"/>
          </a:p>
          <a:p>
            <a:r>
              <a:rPr lang="en-US" baseline="0" dirty="0"/>
              <a:t>Now let us see some works in pointer analysis that don’t consider context sensitivity and that do consider </a:t>
            </a:r>
          </a:p>
          <a:p>
            <a:r>
              <a:rPr lang="en-US" baseline="0" dirty="0"/>
              <a:t>Context sensitivity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63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Here are a list of context insensitive and context sensitive analyses.</a:t>
            </a:r>
          </a:p>
          <a:p>
            <a:endParaRPr lang="en-US" baseline="0" dirty="0"/>
          </a:p>
          <a:p>
            <a:r>
              <a:rPr lang="en-US" baseline="0" dirty="0"/>
              <a:t>Let’s see some two context insensitive works.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295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 example, </a:t>
            </a:r>
          </a:p>
          <a:p>
            <a:endParaRPr lang="en-US" baseline="0" dirty="0"/>
          </a:p>
          <a:p>
            <a:r>
              <a:rPr lang="en-US" baseline="0" dirty="0"/>
              <a:t>makes the </a:t>
            </a:r>
            <a:r>
              <a:rPr lang="en-US" baseline="0" dirty="0" err="1"/>
              <a:t>pointsto</a:t>
            </a:r>
            <a:r>
              <a:rPr lang="en-US" baseline="0" dirty="0"/>
              <a:t> set of p point to the </a:t>
            </a:r>
            <a:r>
              <a:rPr lang="en-US" baseline="0" dirty="0" err="1"/>
              <a:t>pointsto</a:t>
            </a:r>
            <a:r>
              <a:rPr lang="en-US" baseline="0" dirty="0"/>
              <a:t> set of q. </a:t>
            </a:r>
          </a:p>
          <a:p>
            <a:endParaRPr lang="en-US" baseline="0" dirty="0"/>
          </a:p>
          <a:p>
            <a:r>
              <a:rPr lang="en-US" baseline="0" dirty="0"/>
              <a:t>Let us see a simple code example of how the algorithm works, </a:t>
            </a:r>
          </a:p>
          <a:p>
            <a:r>
              <a:rPr lang="en-US" baseline="0" dirty="0"/>
              <a:t>Here, a points to the address of b, b points to the address of c,….</a:t>
            </a:r>
          </a:p>
          <a:p>
            <a:r>
              <a:rPr lang="en-US" baseline="0" dirty="0"/>
              <a:t>We start with a points-to graph generated from this code. </a:t>
            </a:r>
          </a:p>
          <a:p>
            <a:endParaRPr lang="en-US" baseline="0" dirty="0"/>
          </a:p>
          <a:p>
            <a:r>
              <a:rPr lang="en-US" baseline="0" dirty="0"/>
              <a:t>Since b and d are points The points-</a:t>
            </a:r>
            <a:r>
              <a:rPr lang="en-US" baseline="0" dirty="0" err="1"/>
              <a:t>tUNIFIED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768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 example, </a:t>
            </a:r>
          </a:p>
          <a:p>
            <a:endParaRPr lang="en-US" baseline="0" dirty="0"/>
          </a:p>
          <a:p>
            <a:r>
              <a:rPr lang="en-US" baseline="0" dirty="0"/>
              <a:t>Makes </a:t>
            </a:r>
            <a:r>
              <a:rPr lang="en-US" baseline="0" dirty="0" err="1"/>
              <a:t>makes</a:t>
            </a:r>
            <a:r>
              <a:rPr lang="en-US" baseline="0" dirty="0"/>
              <a:t> the </a:t>
            </a:r>
            <a:r>
              <a:rPr lang="en-US" baseline="0" dirty="0" err="1"/>
              <a:t>pointsto</a:t>
            </a:r>
            <a:r>
              <a:rPr lang="en-US" baseline="0" dirty="0"/>
              <a:t> set of p point to the </a:t>
            </a:r>
            <a:r>
              <a:rPr lang="en-US" baseline="0" dirty="0" err="1"/>
              <a:t>pointsto</a:t>
            </a:r>
            <a:r>
              <a:rPr lang="en-US" baseline="0" dirty="0"/>
              <a:t> set of q. </a:t>
            </a:r>
          </a:p>
          <a:p>
            <a:endParaRPr lang="en-US" baseline="0" dirty="0"/>
          </a:p>
          <a:p>
            <a:r>
              <a:rPr lang="en-US" baseline="0" dirty="0"/>
              <a:t>Let us see a simple code example of how the algorithm works, </a:t>
            </a:r>
          </a:p>
          <a:p>
            <a:r>
              <a:rPr lang="en-US" baseline="0" dirty="0"/>
              <a:t>Here, a points to the address of b, b points to the address of c,….</a:t>
            </a:r>
          </a:p>
          <a:p>
            <a:r>
              <a:rPr lang="en-US" baseline="0" dirty="0"/>
              <a:t>We start with a points-to graph generated from this code. </a:t>
            </a:r>
          </a:p>
          <a:p>
            <a:endParaRPr lang="en-US" baseline="0" dirty="0"/>
          </a:p>
          <a:p>
            <a:r>
              <a:rPr lang="en-US" baseline="0" dirty="0"/>
              <a:t>Since b and d are points The points-</a:t>
            </a:r>
            <a:r>
              <a:rPr lang="en-US" baseline="0" dirty="0" err="1"/>
              <a:t>tUNIFIED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394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distinction allows them to be more precise. </a:t>
            </a:r>
          </a:p>
          <a:p>
            <a:endParaRPr lang="en-US" baseline="0" dirty="0"/>
          </a:p>
          <a:p>
            <a:r>
              <a:rPr lang="en-US" baseline="0" dirty="0"/>
              <a:t>Let’s again see the same example, we start with a points-to graph. </a:t>
            </a:r>
          </a:p>
          <a:p>
            <a:r>
              <a:rPr lang="en-US" baseline="0" dirty="0"/>
              <a:t>Explain graph.</a:t>
            </a:r>
          </a:p>
          <a:p>
            <a:endParaRPr lang="en-US" baseline="0" dirty="0"/>
          </a:p>
          <a:p>
            <a:r>
              <a:rPr lang="en-US" baseline="0" dirty="0"/>
              <a:t>They provide such subset constraints for other types of operations like referencing and dereferencing. </a:t>
            </a:r>
          </a:p>
          <a:p>
            <a:r>
              <a:rPr lang="en-US" baseline="0" dirty="0"/>
              <a:t>Using these constraints they can transitively compute the subset relationships of these different pointer variables. </a:t>
            </a:r>
          </a:p>
          <a:p>
            <a:endParaRPr lang="en-US" baseline="0" dirty="0"/>
          </a:p>
          <a:p>
            <a:r>
              <a:rPr lang="en-US" baseline="0" dirty="0"/>
              <a:t>Many context-insensitive pointer algorithms have been built on top of these two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7550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distinction allows them to be more precise. </a:t>
            </a:r>
          </a:p>
          <a:p>
            <a:endParaRPr lang="en-US" baseline="0" dirty="0"/>
          </a:p>
          <a:p>
            <a:r>
              <a:rPr lang="en-US" baseline="0" dirty="0"/>
              <a:t>Let’s again see the same example, we start with a points-to graph. </a:t>
            </a:r>
          </a:p>
          <a:p>
            <a:r>
              <a:rPr lang="en-US" baseline="0" dirty="0"/>
              <a:t>Explain graph.</a:t>
            </a:r>
          </a:p>
          <a:p>
            <a:endParaRPr lang="en-US" baseline="0" dirty="0"/>
          </a:p>
          <a:p>
            <a:r>
              <a:rPr lang="en-US" baseline="0" dirty="0"/>
              <a:t>They provide such subset constraints for other types of operations like referencing and dereferencing. </a:t>
            </a:r>
          </a:p>
          <a:p>
            <a:r>
              <a:rPr lang="en-US" baseline="0" dirty="0"/>
              <a:t>Using these constraints they can transitively compute the subset relationships of these different pointer variables. </a:t>
            </a:r>
          </a:p>
          <a:p>
            <a:endParaRPr lang="en-US" baseline="0" dirty="0"/>
          </a:p>
          <a:p>
            <a:r>
              <a:rPr lang="en-US" baseline="0" dirty="0"/>
              <a:t>Many context-insensitive pointer algorithms have been built on top of these two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465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how do we distinguish the contexts here?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46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001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using </a:t>
            </a:r>
            <a:r>
              <a:rPr lang="en-US" baseline="0" dirty="0" err="1"/>
              <a:t>entry,and</a:t>
            </a:r>
            <a:r>
              <a:rPr lang="en-US" baseline="0" dirty="0"/>
              <a:t> exit labels for the flows for each context, i.e. for each function that calls sum. </a:t>
            </a:r>
          </a:p>
          <a:p>
            <a:endParaRPr lang="en-US" baseline="0" dirty="0"/>
          </a:p>
          <a:p>
            <a:r>
              <a:rPr lang="en-US" baseline="0" dirty="0"/>
              <a:t>And then, they generate feasible edge sequences</a:t>
            </a:r>
          </a:p>
          <a:p>
            <a:endParaRPr lang="en-US" baseline="0" dirty="0"/>
          </a:p>
          <a:p>
            <a:r>
              <a:rPr lang="en-US" baseline="0" dirty="0"/>
              <a:t>For example, </a:t>
            </a:r>
          </a:p>
          <a:p>
            <a:endParaRPr lang="en-US" baseline="0" dirty="0"/>
          </a:p>
          <a:p>
            <a:r>
              <a:rPr lang="en-US" baseline="0" dirty="0"/>
              <a:t>Invalid edge sequence, </a:t>
            </a:r>
          </a:p>
          <a:p>
            <a:r>
              <a:rPr lang="en-US" baseline="0" dirty="0"/>
              <a:t>In this way, by finding all the valid edge sequences, we can obtain the different calling contexts of the program.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564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any real program the number of contexts can be very high, and it has been shown to increase exponentially, with program size. </a:t>
            </a:r>
          </a:p>
          <a:p>
            <a:endParaRPr lang="en-US" baseline="0" dirty="0"/>
          </a:p>
          <a:p>
            <a:r>
              <a:rPr lang="en-US" baseline="0" dirty="0"/>
              <a:t>In fact, even in a moderately sized program, the </a:t>
            </a:r>
          </a:p>
          <a:p>
            <a:r>
              <a:rPr lang="en-US" baseline="0" dirty="0"/>
              <a:t>Number of calling contexts has been shown to 10^14.</a:t>
            </a:r>
          </a:p>
          <a:p>
            <a:endParaRPr lang="en-US" baseline="0" dirty="0"/>
          </a:p>
          <a:p>
            <a:r>
              <a:rPr lang="en-US" baseline="0" dirty="0"/>
              <a:t>So performing pointer analysis, in each context would be very expensive.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545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 tackle this problem researchers have used demand driven approaches. </a:t>
            </a:r>
          </a:p>
          <a:p>
            <a:endParaRPr lang="en-US" baseline="0" dirty="0"/>
          </a:p>
          <a:p>
            <a:r>
              <a:rPr lang="en-US" baseline="0" dirty="0"/>
              <a:t>This work is one example, which answers queries, for can pointer variables x and y be aliases, and thus their algorithm performs</a:t>
            </a:r>
          </a:p>
          <a:p>
            <a:r>
              <a:rPr lang="en-US" baseline="0" dirty="0"/>
              <a:t>only the work necessary to answer a query.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392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Even a query can take very long to compute, in larger graphs for instance. </a:t>
            </a:r>
          </a:p>
          <a:p>
            <a:endParaRPr lang="en-US" baseline="0" dirty="0"/>
          </a:p>
          <a:p>
            <a:r>
              <a:rPr lang="en-US" baseline="0" dirty="0"/>
              <a:t>This is one work that has adopted this technique. In this approach, in addition along with the query, the user </a:t>
            </a:r>
          </a:p>
          <a:p>
            <a:r>
              <a:rPr lang="en-US" baseline="0" dirty="0"/>
              <a:t>Also provides a budget, for instance how long the processing go. </a:t>
            </a:r>
          </a:p>
          <a:p>
            <a:endParaRPr lang="en-US" baseline="0" dirty="0"/>
          </a:p>
          <a:p>
            <a:r>
              <a:rPr lang="en-US" baseline="0" dirty="0"/>
              <a:t>Once the time runs out, their algorithm terminates, and if it has not finished, it provides an approximate </a:t>
            </a:r>
          </a:p>
          <a:p>
            <a:r>
              <a:rPr lang="en-US" baseline="0" dirty="0"/>
              <a:t>Answer, based on heuristics.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That pattern, won’t be able to catch the NULL </a:t>
            </a:r>
            <a:r>
              <a:rPr lang="en-US" baseline="0" dirty="0" err="1"/>
              <a:t>Deref</a:t>
            </a:r>
            <a:r>
              <a:rPr lang="en-US" baseline="0" dirty="0"/>
              <a:t> BUG, and they will miss this bug.</a:t>
            </a:r>
          </a:p>
          <a:p>
            <a:r>
              <a:rPr lang="en-US" baseline="0" dirty="0"/>
              <a:t>So it is important to reason about the calling relationship between functions in a program,</a:t>
            </a:r>
            <a:br>
              <a:rPr lang="en-US" baseline="0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32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Pattern checker, has no way of knowing that ptr1 can be NULL. </a:t>
            </a:r>
            <a:br>
              <a:rPr lang="en-US" baseline="0" dirty="0"/>
            </a:b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### NEED SOME EXAMPLE OF FALSE POSITIVE BUG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That pattern, won’t be able to catch the NULL </a:t>
            </a:r>
            <a:r>
              <a:rPr lang="en-US" baseline="0" dirty="0" err="1"/>
              <a:t>Deref</a:t>
            </a:r>
            <a:r>
              <a:rPr lang="en-US" baseline="0" dirty="0"/>
              <a:t> BUG, and they will miss this bug.</a:t>
            </a:r>
          </a:p>
          <a:p>
            <a:r>
              <a:rPr lang="en-US" baseline="0" dirty="0"/>
              <a:t>So it is important to reason about the calling relationship between functions in a program,</a:t>
            </a:r>
            <a:br>
              <a:rPr lang="en-US" baseline="0" dirty="0"/>
            </a:b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7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Like Dataflow and Pointer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67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Like Dataflow and Pointer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Like Dataflow and Pointer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r>
              <a:rPr lang="en-US" baseline="0" dirty="0"/>
              <a:t>The computer program was trying to put a 64-bit number in a 16-bit space.</a:t>
            </a:r>
          </a:p>
          <a:p>
            <a:r>
              <a:rPr lang="en-US" baseline="0" dirty="0"/>
              <a:t>The project cost: 10 years and 7$billion.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0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Like Dataflow and Pointer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4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6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7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53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9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2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existing techniques frequently involve decision making based on information they discover dynamically.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They cannot scale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As we saw, a program can have a massive number of calling contexts, imagine the number of calling contexts for large code bases, producing solutions and managing the solutions for each context is a huge</a:t>
            </a:r>
          </a:p>
          <a:p>
            <a:pPr marL="0" indent="0">
              <a:buNone/>
            </a:pPr>
            <a:r>
              <a:rPr lang="en-US" baseline="0" dirty="0"/>
              <a:t>Scalability problem.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aseline="0" dirty="0"/>
              <a:t>They cannot parallelize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they frequently involve decision making based on information they discover</a:t>
            </a:r>
            <a:r>
              <a:rPr lang="en-US" baseline="0" dirty="0"/>
              <a:t> dynamically.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baseline="0" dirty="0"/>
              <a:t>Very difficult to implement: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Well, to address the scalability problem, some authors they approximate their analysis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  implementing these has been found to be very complicated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E.G In one work that did pointer analysis on Java, more that 75% of their entire code was dedicated to tuning the analysis, and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Very small portion of the code did the actual.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this complexity would scare practitioners away!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8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They cannot scale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As we saw, a program can have a massive number of calling contexts, imagine the number of calling contexts for large code bases, producing solutions and managing the solutions for each context is a huge</a:t>
            </a:r>
          </a:p>
          <a:p>
            <a:pPr marL="0" indent="0">
              <a:buNone/>
            </a:pPr>
            <a:r>
              <a:rPr lang="en-US" baseline="0" dirty="0"/>
              <a:t>Scalability problem.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aseline="0" dirty="0"/>
              <a:t>They cannot parallelize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they frequently involve decision making based on information they discover</a:t>
            </a:r>
            <a:r>
              <a:rPr lang="en-US" baseline="0" dirty="0"/>
              <a:t> dynamically.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baseline="0" dirty="0"/>
              <a:t>Very difficult to implement: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Well, to address the scalability problem, some authors they approximate their analysis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  implementing these has been found to be very complicated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E.G In one work that did pointer analysis on Java, more that 75% of their entire code was dedicated to tuning the analysis, and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Very small portion of the code did the actual.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this complexity would scare practitioners away!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58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They cannot scale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As we saw, a program can have a massive number of calling contexts, imagine the number of calling contexts for large code bases, producing solutions and managing the solutions for each context is a huge</a:t>
            </a:r>
          </a:p>
          <a:p>
            <a:pPr marL="0" indent="0">
              <a:buNone/>
            </a:pPr>
            <a:r>
              <a:rPr lang="en-US" baseline="0" dirty="0"/>
              <a:t>Scalability problem.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aseline="0" dirty="0"/>
              <a:t>They cannot parallelize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they frequently involve decision making based on information they discover</a:t>
            </a:r>
            <a:r>
              <a:rPr lang="en-US" baseline="0" dirty="0"/>
              <a:t> dynamically.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baseline="0" dirty="0"/>
              <a:t>Very difficult to implement: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Well, to address the scalability problem, some authors they approximate their analysis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  implementing these has been found to be very complicated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E.G In one work that did pointer analysis on Java, more that 75% of their entire code was dedicated to tuning the analysis, and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Very small portion of the code did the actual.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this complexity would scare practitioners away!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computer program was trying to put a 64-bit number in a 16-bit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project cost: 10 years and 7$billion.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 America Blackout - 55 million people. Cause: there was a software bug in GE’s Unix Based energy management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showed how the flow between</a:t>
            </a:r>
            <a:r>
              <a:rPr lang="en-US" sz="12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transfer functions can be shown represented as a graph.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also showed that by the computation of DTC, we can answer dataflow queries, example which variables are uninitialized.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5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As we have seen </a:t>
            </a:r>
            <a:r>
              <a:rPr lang="en-US" baseline="0" dirty="0" err="1"/>
              <a:t>interprocedural</a:t>
            </a:r>
            <a:r>
              <a:rPr lang="en-US" baseline="0" dirty="0"/>
              <a:t> analysis techniques can be transformed into a</a:t>
            </a:r>
          </a:p>
          <a:p>
            <a:r>
              <a:rPr lang="en-US" baseline="0" dirty="0"/>
              <a:t>Graph reachability problem, which involves the computation of dynamic transitive closure. </a:t>
            </a:r>
          </a:p>
          <a:p>
            <a:endParaRPr lang="en-US" baseline="0" dirty="0"/>
          </a:p>
          <a:p>
            <a:r>
              <a:rPr lang="en-US" baseline="0" dirty="0"/>
              <a:t>And that is our work load. </a:t>
            </a:r>
          </a:p>
          <a:p>
            <a:endParaRPr lang="en-US" baseline="0" dirty="0"/>
          </a:p>
          <a:p>
            <a:r>
              <a:rPr lang="en-US" baseline="0" dirty="0"/>
              <a:t>Then if the sequence s1, s2 forms a string of a context free grammar, we can add the edge. </a:t>
            </a:r>
          </a:p>
          <a:p>
            <a:endParaRPr lang="en-US" baseline="0" dirty="0"/>
          </a:p>
          <a:p>
            <a:r>
              <a:rPr lang="en-US" baseline="0" dirty="0"/>
              <a:t>This computation fits in many </a:t>
            </a:r>
            <a:r>
              <a:rPr lang="en-US" baseline="0" dirty="0" err="1"/>
              <a:t>interprocedural</a:t>
            </a:r>
            <a:r>
              <a:rPr lang="en-US" baseline="0" dirty="0"/>
              <a:t> program analysis problems, like data flow analysis, where the edges can represent </a:t>
            </a:r>
          </a:p>
          <a:p>
            <a:r>
              <a:rPr lang="en-US" baseline="0" dirty="0"/>
              <a:t>the flow of values, and pointer analysis.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0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4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8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1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5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7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8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computer program was trying to put a 64-bit number in a 16-bit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project cost: 10 years and 7$billion.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 America Blackout - 55 million people. Cause: there was a software bug in GE’s Unix Based energy management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5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1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As we have seen </a:t>
            </a:r>
            <a:r>
              <a:rPr lang="en-US" baseline="0" dirty="0" err="1"/>
              <a:t>interprocedural</a:t>
            </a:r>
            <a:r>
              <a:rPr lang="en-US" baseline="0" dirty="0"/>
              <a:t> analysis techniques can be transformed into a</a:t>
            </a:r>
          </a:p>
          <a:p>
            <a:r>
              <a:rPr lang="en-US" baseline="0" dirty="0"/>
              <a:t>Graph reachability problem, which involves the computation of dynamic transitive closure. </a:t>
            </a:r>
          </a:p>
          <a:p>
            <a:endParaRPr lang="en-US" baseline="0" dirty="0"/>
          </a:p>
          <a:p>
            <a:r>
              <a:rPr lang="en-US" baseline="0" dirty="0"/>
              <a:t>And that is our work load. </a:t>
            </a:r>
          </a:p>
          <a:p>
            <a:endParaRPr lang="en-US" baseline="0" dirty="0"/>
          </a:p>
          <a:p>
            <a:r>
              <a:rPr lang="en-US" baseline="0" dirty="0"/>
              <a:t>Then if the sequence s1, s2 forms a string of a context free grammar, we can add the edge. </a:t>
            </a:r>
          </a:p>
          <a:p>
            <a:endParaRPr lang="en-US" baseline="0" dirty="0"/>
          </a:p>
          <a:p>
            <a:r>
              <a:rPr lang="en-US" baseline="0" dirty="0"/>
              <a:t>This computation fits in many </a:t>
            </a:r>
            <a:r>
              <a:rPr lang="en-US" baseline="0" dirty="0" err="1"/>
              <a:t>interprocedural</a:t>
            </a:r>
            <a:r>
              <a:rPr lang="en-US" baseline="0" dirty="0"/>
              <a:t> program analysis problems, like data flow analysis, where the edges can represent </a:t>
            </a:r>
          </a:p>
          <a:p>
            <a:r>
              <a:rPr lang="en-US" baseline="0" dirty="0"/>
              <a:t>the flow of values, and pointer analysis.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4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 startAt="2"/>
            </a:pPr>
            <a:r>
              <a:rPr lang="en-US" baseline="0" dirty="0"/>
              <a:t>Partitioning and repartitioning</a:t>
            </a:r>
          </a:p>
          <a:p>
            <a:pPr marL="0" indent="0">
              <a:buNone/>
            </a:pPr>
            <a:r>
              <a:rPr lang="en-US" baseline="0" dirty="0"/>
              <a:t>How do we partition the graph, and then after computation, </a:t>
            </a:r>
          </a:p>
          <a:p>
            <a:pPr marL="0" indent="0">
              <a:buNone/>
            </a:pPr>
            <a:r>
              <a:rPr lang="en-US" baseline="0" dirty="0"/>
              <a:t>how do we repartition the partitions</a:t>
            </a:r>
          </a:p>
          <a:p>
            <a:pPr marL="0" indent="0">
              <a:buNone/>
            </a:pPr>
            <a:r>
              <a:rPr lang="en-US" baseline="0" dirty="0"/>
              <a:t>after they become too big, in order to ensure a balanced load on the memory. 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Duplicate Edges: </a:t>
            </a:r>
          </a:p>
          <a:p>
            <a:pPr marL="0" indent="0">
              <a:buNone/>
            </a:pPr>
            <a:r>
              <a:rPr lang="en-US" baseline="0" dirty="0"/>
              <a:t>too many edges added, </a:t>
            </a:r>
          </a:p>
          <a:p>
            <a:pPr marL="0" indent="0">
              <a:buNone/>
            </a:pPr>
            <a:r>
              <a:rPr lang="en-US" baseline="0" dirty="0"/>
              <a:t>how do we end?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We handle these challenges. 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The major design of our system is this. 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 err="1"/>
              <a:t>PreP</a:t>
            </a:r>
            <a:r>
              <a:rPr lang="en-US" baseline="0" dirty="0"/>
              <a:t>: partition the graphs. </a:t>
            </a:r>
          </a:p>
          <a:p>
            <a:pPr marL="0" indent="0">
              <a:buNone/>
            </a:pPr>
            <a:r>
              <a:rPr lang="en-US" baseline="0" dirty="0"/>
              <a:t>Edge-Pair Centric Computation: analyze pairs of edges, and perform dynamic transitive closure computation </a:t>
            </a:r>
          </a:p>
          <a:p>
            <a:pPr marL="0" indent="0">
              <a:buNone/>
            </a:pPr>
            <a:r>
              <a:rPr lang="en-US" baseline="0" dirty="0" err="1"/>
              <a:t>PostP</a:t>
            </a:r>
            <a:r>
              <a:rPr lang="en-US" baseline="0" dirty="0"/>
              <a:t>: we repartition partitions, the size of which have exceeded a threshold. </a:t>
            </a: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2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8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5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8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computer program was trying to put a 64-bit number in a 16-bit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project cost: 10 years and 7$billion.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 America Blackout - 55 million people. Cause: there was a software bug in GE’s Unix Based energy management system.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was a race condition that the software didn’t handle, as a result of which two parts of the system were competing for the same resource, which eventually caused the alarm system to fail.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2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76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5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69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90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60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2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97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78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computer program was trying to put a 64-bit number in a 16-bit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project cost: 10 years and 7$billion.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 America Blackout - 55 million people. Cause: there was a software bug in GE’s Unix Based energy management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09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future work, we plan to add support for constraint-based analyses by encoding constraints into edge values. Two edges match if a </a:t>
            </a:r>
            <a:r>
              <a:rPr lang="en-US" dirty="0" err="1"/>
              <a:t>satisfiable</a:t>
            </a:r>
            <a:r>
              <a:rPr lang="en-US" dirty="0"/>
              <a:t> solution can be found for the conjunction of the constraints they carry. </a:t>
            </a:r>
          </a:p>
          <a:p>
            <a:endParaRPr lang="en-US" dirty="0"/>
          </a:p>
          <a:p>
            <a:r>
              <a:rPr lang="en-US" dirty="0"/>
              <a:t>Model checking is a formal verification</a:t>
            </a:r>
            <a:r>
              <a:rPr lang="en-US" baseline="0" dirty="0"/>
              <a:t> technique tuned for finding corner-case errors by exploring the state spaces defined by the system. </a:t>
            </a:r>
          </a:p>
          <a:p>
            <a:r>
              <a:rPr lang="en-US" baseline="0" dirty="0"/>
              <a:t>Model checking enumerates the possible states of the system -</a:t>
            </a:r>
            <a:r>
              <a:rPr lang="en-US" baseline="0" dirty="0">
                <a:sym typeface="Wingdings" panose="05000000000000000000" pitchFamily="2" charset="2"/>
              </a:rPr>
              <a:t> they use state reduction techniques, that allow it to explore vast state spaces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862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513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7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74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we enter </a:t>
            </a:r>
            <a:r>
              <a:rPr lang="en-US" baseline="0" dirty="0" err="1"/>
              <a:t>interprocedural</a:t>
            </a:r>
            <a:r>
              <a:rPr lang="en-US" baseline="0" dirty="0"/>
              <a:t> static analysis techniques.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47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08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9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24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lastly, although the tools implemented using pattern matching techniques have found bugs, for example, in Linux 2.6, </a:t>
            </a:r>
          </a:p>
          <a:p>
            <a:r>
              <a:rPr lang="en-US" baseline="0" dirty="0"/>
              <a:t>in the later versions of Linux, those bugs have already been fixed, and those tools can’t find any more bugs. </a:t>
            </a:r>
          </a:p>
          <a:p>
            <a:endParaRPr lang="en-US" baseline="0" dirty="0"/>
          </a:p>
          <a:p>
            <a:r>
              <a:rPr lang="en-US" baseline="0" dirty="0"/>
              <a:t>Therefore we need more precise static analysis techniques for bug detection.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24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Before I begin the survey. </a:t>
            </a:r>
          </a:p>
          <a:p>
            <a:endParaRPr lang="en-US" baseline="0" dirty="0"/>
          </a:p>
          <a:p>
            <a:r>
              <a:rPr lang="en-US" baseline="0" dirty="0"/>
              <a:t>These are the two fundamental fields in program analysis for bug finding, both have pros and cons. </a:t>
            </a:r>
          </a:p>
          <a:p>
            <a:endParaRPr lang="en-US" baseline="0" dirty="0"/>
          </a:p>
          <a:p>
            <a:r>
              <a:rPr lang="en-US" baseline="0" dirty="0"/>
              <a:t>Dynamic program analysis which is carried out by executing the programs, </a:t>
            </a:r>
          </a:p>
          <a:p>
            <a:r>
              <a:rPr lang="en-US" baseline="0" dirty="0"/>
              <a:t>Using test cases, </a:t>
            </a:r>
          </a:p>
          <a:p>
            <a:r>
              <a:rPr lang="en-US" baseline="0" dirty="0"/>
              <a:t>And check whether you get the expected behavior for those test cases. </a:t>
            </a:r>
          </a:p>
          <a:p>
            <a:endParaRPr lang="en-US" baseline="0" dirty="0"/>
          </a:p>
          <a:p>
            <a:r>
              <a:rPr lang="en-US" baseline="0" dirty="0"/>
              <a:t>Pros dynamic can test your system without having code. – you can identify the system behavior in a real-time environment, </a:t>
            </a:r>
          </a:p>
          <a:p>
            <a:endParaRPr lang="en-US" baseline="0" dirty="0"/>
          </a:p>
          <a:p>
            <a:r>
              <a:rPr lang="en-US" baseline="0" dirty="0"/>
              <a:t>How to get a test set that covers all parts of the code. , and even if you do have all test cases, you’ll need to execute your program.</a:t>
            </a:r>
          </a:p>
          <a:p>
            <a:r>
              <a:rPr lang="en-US" baseline="0" dirty="0"/>
              <a:t>Execution problem, this consumes time and resources.</a:t>
            </a:r>
          </a:p>
          <a:p>
            <a:endParaRPr lang="en-US" baseline="0" dirty="0"/>
          </a:p>
          <a:p>
            <a:r>
              <a:rPr lang="en-US" baseline="0" dirty="0"/>
              <a:t>We work in static analysis, where we don’t execute the code to analyze it, directly dive into the code.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computer program was trying to put a 64-bit number in a 16-bit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project cost: 10 years and 7$billion.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 America Blackout - 55 million people. Cause: there was a software bug in GE’s Unix Based energy management system.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Cost Figures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Cambridge university - 2013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 of Commerce’s National Institute of Standards and Technology - 2003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97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Static analysis can be of two types, they can be intra-procedural or </a:t>
            </a:r>
            <a:r>
              <a:rPr lang="en-US" baseline="0" dirty="0" err="1"/>
              <a:t>interprocedural</a:t>
            </a:r>
            <a:r>
              <a:rPr lang="en-US" baseline="0" dirty="0"/>
              <a:t>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92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Now, software code consists of procedures/or functions, which call each other, to perform a certain task. </a:t>
            </a:r>
          </a:p>
          <a:p>
            <a:endParaRPr lang="en-US" baseline="0" dirty="0"/>
          </a:p>
          <a:p>
            <a:r>
              <a:rPr lang="en-US" baseline="0" dirty="0"/>
              <a:t>In intra- each procedure is analyzed in isolation, i.e. the scope of every analysis is within a function.</a:t>
            </a:r>
          </a:p>
          <a:p>
            <a:endParaRPr lang="en-US" baseline="0" dirty="0"/>
          </a:p>
          <a:p>
            <a:r>
              <a:rPr lang="en-US" baseline="0" dirty="0"/>
              <a:t>Most of ITRA P S A techniques use pattern matching. Let’s see an example.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43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49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Now, software code consists of procedures/or functions, which call each other, to perform a certain task. </a:t>
            </a:r>
          </a:p>
          <a:p>
            <a:endParaRPr lang="en-US" baseline="0" dirty="0"/>
          </a:p>
          <a:p>
            <a:r>
              <a:rPr lang="en-US" baseline="0" dirty="0"/>
              <a:t>In intra- each procedure is analyzed in isolation, i.e. the scope of every analysis is within a function.</a:t>
            </a:r>
          </a:p>
          <a:p>
            <a:endParaRPr lang="en-US" baseline="0" dirty="0"/>
          </a:p>
          <a:p>
            <a:r>
              <a:rPr lang="en-US" baseline="0" dirty="0"/>
              <a:t>Most of ITRA P S A techniques use pattern matching. Let’s see an example.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67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63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67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0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93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62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 are every</a:t>
            </a:r>
            <a:r>
              <a:rPr lang="en-US" baseline="0" dirty="0"/>
              <a:t>where, of course we are talking about software bugs, they could hurt us really badly. </a:t>
            </a:r>
          </a:p>
          <a:p>
            <a:endParaRPr lang="en-US" baseline="0" dirty="0"/>
          </a:p>
          <a:p>
            <a:r>
              <a:rPr lang="en-US" baseline="0" dirty="0"/>
              <a:t>1996, The European Space Agency., Ariane 5 rocket, which could take satellites to the orbit.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computer program was trying to put a 64-bit number in a 16-bit space.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project cost: 10 years and 7$billion.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 America Blackout - 55 million people. Cause: there was a software bug in GE’s Unix Based energy management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006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bug pattern was used to find bugs in Linux in one of the works we surveyed.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69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intuition behind their approach is: WYSIWIB</a:t>
            </a:r>
          </a:p>
          <a:p>
            <a:endParaRPr lang="en-US" baseline="0" dirty="0"/>
          </a:p>
          <a:p>
            <a:r>
              <a:rPr lang="en-US" baseline="0" dirty="0"/>
              <a:t>They implemented this idea by building a tool called </a:t>
            </a:r>
            <a:r>
              <a:rPr lang="en-US" baseline="0" dirty="0" err="1"/>
              <a:t>Coccinelle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It allows the User to write patterns/specifications that is close to C code for detecting bugs.</a:t>
            </a:r>
          </a:p>
          <a:p>
            <a:endParaRPr lang="en-US" baseline="0" dirty="0"/>
          </a:p>
          <a:p>
            <a:r>
              <a:rPr lang="en-US" baseline="0" dirty="0"/>
              <a:t>The specifications can easily be tailored to remove false positives. </a:t>
            </a:r>
          </a:p>
          <a:p>
            <a:endParaRPr lang="en-US" baseline="0" dirty="0"/>
          </a:p>
          <a:p>
            <a:r>
              <a:rPr lang="en-US" baseline="0" dirty="0"/>
              <a:t>For writing the specifications they propose the </a:t>
            </a:r>
            <a:r>
              <a:rPr lang="en-US" baseline="0" dirty="0" err="1"/>
              <a:t>SmPL</a:t>
            </a:r>
            <a:r>
              <a:rPr lang="en-US" baseline="0" dirty="0"/>
              <a:t>. 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tool was written in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Ocaml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Python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This tool was used to find bugs in the Linux OS, the results of which are given in.</a:t>
            </a:r>
          </a:p>
          <a:p>
            <a:endParaRPr lang="en-US" baseline="0" dirty="0"/>
          </a:p>
          <a:p>
            <a:r>
              <a:rPr lang="en-US" baseline="0" dirty="0"/>
              <a:t>/*********SKIP </a:t>
            </a:r>
            <a:r>
              <a:rPr lang="en-US" baseline="0" dirty="0" err="1"/>
              <a:t>SKIP</a:t>
            </a:r>
            <a:r>
              <a:rPr lang="en-US" baseline="0" dirty="0"/>
              <a:t>!!</a:t>
            </a:r>
          </a:p>
          <a:p>
            <a:r>
              <a:rPr lang="en-US" baseline="0" dirty="0"/>
              <a:t>Checker/target:</a:t>
            </a:r>
          </a:p>
          <a:p>
            <a:r>
              <a:rPr lang="en-US" baseline="0" dirty="0"/>
              <a:t>block/deadlocks  </a:t>
            </a:r>
          </a:p>
          <a:p>
            <a:r>
              <a:rPr lang="en-US" baseline="0" dirty="0"/>
              <a:t>Null/null pointer </a:t>
            </a:r>
            <a:r>
              <a:rPr lang="en-US" baseline="0" dirty="0" err="1"/>
              <a:t>dreferences</a:t>
            </a:r>
            <a:endParaRPr lang="en-US" baseline="0" dirty="0"/>
          </a:p>
          <a:p>
            <a:r>
              <a:rPr lang="en-US" baseline="0" dirty="0"/>
              <a:t>Range/use of </a:t>
            </a:r>
            <a:r>
              <a:rPr lang="en-US" baseline="0" dirty="0" err="1"/>
              <a:t>userdata</a:t>
            </a:r>
            <a:r>
              <a:rPr lang="en-US" baseline="0" dirty="0"/>
              <a:t> as array indexes without checks</a:t>
            </a:r>
          </a:p>
          <a:p>
            <a:r>
              <a:rPr lang="en-US" baseline="0" dirty="0"/>
              <a:t>Lock/</a:t>
            </a:r>
            <a:r>
              <a:rPr lang="en-US" baseline="0" dirty="0" err="1"/>
              <a:t>intr</a:t>
            </a:r>
            <a:r>
              <a:rPr lang="en-US" baseline="0" dirty="0"/>
              <a:t> double acquired locks</a:t>
            </a:r>
          </a:p>
          <a:p>
            <a:r>
              <a:rPr lang="en-US" baseline="0" dirty="0"/>
              <a:t>Free/use of a </a:t>
            </a:r>
            <a:r>
              <a:rPr lang="en-US" baseline="0" dirty="0" err="1"/>
              <a:t>freedobj</a:t>
            </a:r>
            <a:endParaRPr lang="en-US" baseline="0" dirty="0"/>
          </a:p>
          <a:p>
            <a:r>
              <a:rPr lang="en-US" baseline="0" dirty="0"/>
              <a:t>Size/checks safe type casting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/*********SKIP </a:t>
            </a:r>
            <a:r>
              <a:rPr lang="en-US" baseline="0" dirty="0" err="1"/>
              <a:t>SKIP</a:t>
            </a:r>
            <a:r>
              <a:rPr lang="en-US" baseline="0" dirty="0"/>
              <a:t>!!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20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a much earlier work. </a:t>
            </a:r>
          </a:p>
          <a:p>
            <a:endParaRPr lang="en-US" baseline="0" dirty="0"/>
          </a:p>
          <a:p>
            <a:r>
              <a:rPr lang="en-US" baseline="0" dirty="0"/>
              <a:t>Use a similar concept, known as meta-level compilation.</a:t>
            </a:r>
          </a:p>
          <a:p>
            <a:endParaRPr lang="en-US" baseline="0" dirty="0"/>
          </a:p>
          <a:p>
            <a:r>
              <a:rPr lang="en-US" baseline="0" dirty="0"/>
              <a:t>Here also, the user specifies the rule for the bugs, in a language called metal.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 these specifications are passed on as extensions to the compiler, effectively making the compiler smarter.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During compilation, these extensions are dynamically linked to their compiler.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Found 500 errors in the following applications.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48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work takes a different angle to finding bugs. </a:t>
            </a:r>
          </a:p>
          <a:p>
            <a:endParaRPr lang="en-US" baseline="0" dirty="0"/>
          </a:p>
          <a:p>
            <a:r>
              <a:rPr lang="en-US" baseline="0" dirty="0"/>
              <a:t>A challenge is how to know what the rules should be?</a:t>
            </a:r>
          </a:p>
          <a:p>
            <a:endParaRPr lang="en-US" baseline="0" dirty="0"/>
          </a:p>
          <a:p>
            <a:r>
              <a:rPr lang="en-US" baseline="0" dirty="0"/>
              <a:t>This work attempts to derive rules, in other words, find what is incorrect without </a:t>
            </a:r>
          </a:p>
          <a:p>
            <a:r>
              <a:rPr lang="en-US" baseline="0" dirty="0"/>
              <a:t>Knowing what is correct. </a:t>
            </a:r>
          </a:p>
          <a:p>
            <a:endParaRPr lang="en-US" baseline="0" dirty="0"/>
          </a:p>
          <a:p>
            <a:r>
              <a:rPr lang="en-US" baseline="0" dirty="0"/>
              <a:t>Example.</a:t>
            </a:r>
          </a:p>
          <a:p>
            <a:endParaRPr lang="en-US" baseline="0" dirty="0"/>
          </a:p>
          <a:p>
            <a:r>
              <a:rPr lang="en-US" baseline="0" dirty="0"/>
              <a:t>Now deriving the rules requires some help from the user. Their technique is not that advanced that it will automatically generate rules</a:t>
            </a:r>
          </a:p>
          <a:p>
            <a:r>
              <a:rPr lang="en-US" baseline="0" dirty="0"/>
              <a:t>Without any guidance from the user.</a:t>
            </a:r>
          </a:p>
          <a:p>
            <a:endParaRPr lang="en-US" baseline="0" dirty="0"/>
          </a:p>
          <a:p>
            <a:r>
              <a:rPr lang="en-US" baseline="0" dirty="0"/>
              <a:t>How it works is it uses templates. 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5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 to conclude </a:t>
            </a:r>
            <a:r>
              <a:rPr lang="en-US" baseline="0" dirty="0" err="1"/>
              <a:t>intraprocedural</a:t>
            </a:r>
            <a:r>
              <a:rPr lang="en-US" baseline="0" dirty="0"/>
              <a:t> static analysis techniques,</a:t>
            </a:r>
          </a:p>
          <a:p>
            <a:endParaRPr lang="en-US" baseline="0" dirty="0"/>
          </a:p>
          <a:p>
            <a:r>
              <a:rPr lang="en-US" baseline="0" dirty="0"/>
              <a:t>These techniques are easy to implement, they don’t take that many lines of code to right. </a:t>
            </a:r>
          </a:p>
          <a:p>
            <a:endParaRPr lang="en-US" baseline="0" dirty="0"/>
          </a:p>
          <a:p>
            <a:r>
              <a:rPr lang="en-US" baseline="0" dirty="0"/>
              <a:t>But they can’t find deeper bugs. </a:t>
            </a:r>
          </a:p>
          <a:p>
            <a:r>
              <a:rPr lang="en-US" baseline="0" dirty="0"/>
              <a:t>Let’s see an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567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825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10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052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23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56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25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08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62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93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181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73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648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51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5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CA9FC-A94B-4D21-ABC6-A3E995B8D91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05DA-546B-4985-957A-8D8BC9BB8230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390-D043-402D-8A17-1F2F95C54061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684B-F8F6-401F-8A44-BDE5B5BF13EE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996-EF64-4739-86C2-8AE98427AFD4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56CC-6B87-40FF-8D9C-78C48322875E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15CC-5957-40FB-959D-C29466E477CD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03E2-A94C-482E-ACEA-BD03C1C25663}" type="datetime1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6E39-B4E9-4FB9-8278-8DB0D79C9DAE}" type="datetime1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4D5-A081-4293-B0D7-5C37BB25F64C}" type="datetime1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96D0-A553-4662-A3C1-A00DEF84ECF0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762D-7535-4278-93C0-66C096C87D2B}" type="datetime1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48E7-5A33-4EEA-9D03-F01E2643D24E}" type="datetime1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987F-D4B5-4A0A-8389-56106EAA9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195" y="1713323"/>
            <a:ext cx="1141529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0" dirty="0" err="1">
                <a:solidFill>
                  <a:srgbClr val="0070C0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Graspan</a:t>
            </a:r>
            <a:r>
              <a:rPr lang="en-US" sz="5400" b="1" i="0" dirty="0">
                <a:solidFill>
                  <a:srgbClr val="0070C0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endParaRPr lang="en-US" sz="3200" b="1" i="0" dirty="0">
              <a:solidFill>
                <a:srgbClr val="0070C0"/>
              </a:solidFill>
              <a:effectLst/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3200" b="0" i="0" dirty="0">
              <a:solidFill>
                <a:srgbClr val="222222"/>
              </a:solidFill>
              <a:effectLst/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3200" b="0" i="0" dirty="0">
                <a:solidFill>
                  <a:schemeClr val="tx2">
                    <a:lumMod val="75000"/>
                  </a:schemeClr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A Single-machine Disk-based Graph System for </a:t>
            </a:r>
            <a:r>
              <a:rPr lang="en-US" sz="32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Interprocedural</a:t>
            </a:r>
            <a:r>
              <a:rPr lang="en-US" sz="3200" b="0" i="0" dirty="0">
                <a:solidFill>
                  <a:schemeClr val="tx2">
                    <a:lumMod val="75000"/>
                  </a:schemeClr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Static Analyses of Large-scale Systems Code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195" y="4890448"/>
            <a:ext cx="10762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Kai Wang - Aftab Hussain 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Zhiqiang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Zuo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Guoqing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Xu 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Ardalan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Amiri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Sani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University of California, Irvine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195" y="4281057"/>
            <a:ext cx="10762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ASPLOS 2017</a:t>
            </a:r>
          </a:p>
        </p:txBody>
      </p:sp>
    </p:spTree>
    <p:extLst>
      <p:ext uri="{BB962C8B-B14F-4D97-AF65-F5344CB8AC3E}">
        <p14:creationId xmlns:p14="http://schemas.microsoft.com/office/powerpoint/2010/main" val="32068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999505" y="2732049"/>
            <a:ext cx="4707585" cy="477184"/>
            <a:chOff x="2687687" y="3847828"/>
            <a:chExt cx="6770318" cy="699551"/>
          </a:xfrm>
        </p:grpSpPr>
        <p:sp>
          <p:nvSpPr>
            <p:cNvPr id="2" name="Oval 1"/>
            <p:cNvSpPr/>
            <p:nvPr/>
          </p:nvSpPr>
          <p:spPr>
            <a:xfrm>
              <a:off x="5709424" y="3847829"/>
              <a:ext cx="726844" cy="699549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87687" y="3847830"/>
              <a:ext cx="726844" cy="699549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731161" y="3847828"/>
              <a:ext cx="726844" cy="699549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13" idx="6"/>
              <a:endCxn id="2" idx="2"/>
            </p:cNvCxnSpPr>
            <p:nvPr/>
          </p:nvCxnSpPr>
          <p:spPr>
            <a:xfrm flipV="1">
              <a:off x="3414531" y="4197604"/>
              <a:ext cx="2294893" cy="1"/>
            </a:xfrm>
            <a:prstGeom prst="line">
              <a:avLst/>
            </a:prstGeom>
            <a:solidFill>
              <a:srgbClr val="0070C0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>
              <a:stCxn id="2" idx="6"/>
              <a:endCxn id="14" idx="2"/>
            </p:cNvCxnSpPr>
            <p:nvPr/>
          </p:nvCxnSpPr>
          <p:spPr>
            <a:xfrm flipV="1">
              <a:off x="6436268" y="4197603"/>
              <a:ext cx="2294893" cy="1"/>
            </a:xfrm>
            <a:prstGeom prst="line">
              <a:avLst/>
            </a:prstGeom>
            <a:solidFill>
              <a:srgbClr val="0070C0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46012" y="3461072"/>
            <a:ext cx="241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7108" y="3461072"/>
            <a:ext cx="241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8204" y="3461072"/>
            <a:ext cx="241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526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07" y="3069209"/>
            <a:ext cx="6114097" cy="366251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7858" y="2793953"/>
            <a:ext cx="5669952" cy="3672700"/>
            <a:chOff x="2916414" y="1821680"/>
            <a:chExt cx="5669952" cy="3672700"/>
          </a:xfrm>
        </p:grpSpPr>
        <p:sp>
          <p:nvSpPr>
            <p:cNvPr id="19" name="TextBox 18"/>
            <p:cNvSpPr txBox="1"/>
            <p:nvPr/>
          </p:nvSpPr>
          <p:spPr>
            <a:xfrm>
              <a:off x="3110623" y="2100912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Block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22873" y="2580592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Null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13036" y="3051490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Range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16414" y="3522388"/>
              <a:ext cx="859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Lock/</a:t>
              </a:r>
              <a:r>
                <a:rPr lang="en-US" sz="1200" b="1" dirty="0" err="1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Intr</a:t>
              </a:r>
              <a:endParaRPr 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5620" y="4171772"/>
              <a:ext cx="503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Free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6260" y="4612190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Size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48233" y="5217381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Pnull</a:t>
              </a:r>
              <a:endParaRPr 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27463" y="1821680"/>
              <a:ext cx="13906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Problems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35943" y="1821680"/>
              <a:ext cx="2950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How we aim to improve the checkers 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34317" y="6220254"/>
            <a:ext cx="6951274" cy="1238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5523" y="1821680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5523" y="2466284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Checkers Implemented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523" y="1821680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14695"/>
              </p:ext>
            </p:extLst>
          </p:nvPr>
        </p:nvGraphicFramePr>
        <p:xfrm>
          <a:off x="192744" y="2680539"/>
          <a:ext cx="11761164" cy="1066800"/>
        </p:xfrm>
        <a:graphic>
          <a:graphicData uri="http://schemas.openxmlformats.org/drawingml/2006/table">
            <a:tbl>
              <a:tblPr/>
              <a:tblGrid>
                <a:gridCol w="117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5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8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84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Program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Initial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Preprocessing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Computation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 with Repartitioning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#Vertices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#Vertices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208.9M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43.3M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1.5B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43.3M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192 sec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4.1 hrs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563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177.3M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37.6M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1.1B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37.6M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127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3.8 hrs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1,025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3.2 hrs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24,443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66896"/>
              </p:ext>
            </p:extLst>
          </p:nvPr>
        </p:nvGraphicFramePr>
        <p:xfrm>
          <a:off x="192744" y="4388634"/>
          <a:ext cx="11761164" cy="1066800"/>
        </p:xfrm>
        <a:graphic>
          <a:graphicData uri="http://schemas.openxmlformats.org/drawingml/2006/table">
            <a:tbl>
              <a:tblPr/>
              <a:tblGrid>
                <a:gridCol w="117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5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8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84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Program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Initial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Preprocessing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Computation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 with Repartitioning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#Vertices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#Vertices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49.5M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42.7M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170.4M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42.7M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178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5.2 </a:t>
                      </a:r>
                      <a:r>
                        <a:rPr lang="en-US" sz="1200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hrs</a:t>
                      </a:r>
                      <a:endParaRPr lang="en-US" sz="12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515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219.8M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169.9M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344.1M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169.9M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131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2.5 </a:t>
                      </a:r>
                      <a:r>
                        <a:rPr lang="en-US" sz="1200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hrs</a:t>
                      </a:r>
                      <a:endParaRPr lang="en-US" sz="12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245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4.8M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7.2M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 mins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2743" y="2290478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performance for pointer analysis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743" y="4050080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performance for dataflow analysis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0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6594734" y="198878"/>
            <a:ext cx="924952" cy="74541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sz="16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Straight Connector 29"/>
          <p:cNvCxnSpPr>
            <a:stCxn id="34" idx="2"/>
            <a:endCxn id="32" idx="6"/>
          </p:cNvCxnSpPr>
          <p:nvPr/>
        </p:nvCxnSpPr>
        <p:spPr>
          <a:xfrm flipH="1">
            <a:off x="6865755" y="509290"/>
            <a:ext cx="386694" cy="98940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85988" y="520378"/>
            <a:ext cx="179767" cy="1757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52449" y="415665"/>
            <a:ext cx="187316" cy="1872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20480" y="1269541"/>
            <a:ext cx="4462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</a:t>
            </a:r>
            <a:r>
              <a:rPr lang="en-US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 Sensitivity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1036227" y="1743367"/>
            <a:ext cx="901126" cy="239378"/>
          </a:xfrm>
          <a:prstGeom prst="flowChartTerminator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>
            <a:off x="1678031" y="1743366"/>
            <a:ext cx="259322" cy="2393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Flowchart: Terminator 62"/>
          <p:cNvSpPr/>
          <p:nvPr/>
        </p:nvSpPr>
        <p:spPr>
          <a:xfrm>
            <a:off x="6073326" y="1743367"/>
            <a:ext cx="901126" cy="239378"/>
          </a:xfrm>
          <a:prstGeom prst="flowChartTerminator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6071629" y="1743366"/>
            <a:ext cx="259322" cy="2393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6073326" y="2031000"/>
            <a:ext cx="4961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Bjarne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Steensgaard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Points-to Analysis in Almost Linear Time. POPL’96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73326" y="2768072"/>
            <a:ext cx="46564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L. Anderson. Program analysis and specialization for the C programming language. University of Copenhagen. May 1994 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87092" y="2031000"/>
            <a:ext cx="44614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Sridharan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Bodík</a:t>
            </a:r>
            <a:endParaRPr lang="en-US" sz="1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Refinement-based context-sensitive points-to analysis for Java. (PLDI 2006)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86794" y="4246921"/>
            <a:ext cx="4603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Whaley and Lam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Cloning-based context-sensitive pointer alias analysis using binary decision diagrams. (PLDI 2000) 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036227" y="2031000"/>
            <a:ext cx="455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71629" y="2031000"/>
            <a:ext cx="4554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87092" y="2841455"/>
            <a:ext cx="4657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Yan, Xu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Rountev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context-sensitive alias analysis for Java (ISSTA 2011)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7092" y="3651910"/>
            <a:ext cx="4603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Zheng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Rugina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alias analysis for C (POPL 2008)</a:t>
            </a:r>
          </a:p>
        </p:txBody>
      </p:sp>
    </p:spTree>
    <p:extLst>
      <p:ext uri="{BB962C8B-B14F-4D97-AF65-F5344CB8AC3E}">
        <p14:creationId xmlns:p14="http://schemas.microsoft.com/office/powerpoint/2010/main" val="1378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6594734" y="198878"/>
            <a:ext cx="924952" cy="74541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sz="16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Straight Connector 29"/>
          <p:cNvCxnSpPr>
            <a:stCxn id="34" idx="2"/>
            <a:endCxn id="32" idx="6"/>
          </p:cNvCxnSpPr>
          <p:nvPr/>
        </p:nvCxnSpPr>
        <p:spPr>
          <a:xfrm flipH="1">
            <a:off x="6865755" y="509290"/>
            <a:ext cx="386694" cy="98940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85988" y="520378"/>
            <a:ext cx="179767" cy="1757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52449" y="415665"/>
            <a:ext cx="187316" cy="1872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20480" y="1269541"/>
            <a:ext cx="4462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</a:t>
            </a:r>
            <a:r>
              <a:rPr lang="en-US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 Sensitivity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2816" y="482146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fn_b</a:t>
            </a:r>
            <a:r>
              <a:rPr lang="en-US" dirty="0">
                <a:latin typeface="Segoe Print" panose="02000600000000000000" pitchFamily="2" charset="0"/>
              </a:rPr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029" y="386487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fn_a</a:t>
            </a:r>
            <a:r>
              <a:rPr lang="en-US" dirty="0">
                <a:latin typeface="Segoe Print" panose="02000600000000000000" pitchFamily="2" charset="0"/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2898" y="585683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fn_c</a:t>
            </a:r>
            <a:r>
              <a:rPr lang="en-US" dirty="0">
                <a:latin typeface="Segoe Print" panose="02000600000000000000" pitchFamily="2" charset="0"/>
              </a:rPr>
              <a:t>()</a:t>
            </a:r>
          </a:p>
        </p:txBody>
      </p:sp>
      <p:sp>
        <p:nvSpPr>
          <p:cNvPr id="41" name="Oval 40"/>
          <p:cNvSpPr/>
          <p:nvPr/>
        </p:nvSpPr>
        <p:spPr>
          <a:xfrm>
            <a:off x="3267103" y="4234202"/>
            <a:ext cx="349775" cy="35915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76523" y="4880765"/>
            <a:ext cx="349775" cy="35915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43123" y="5672343"/>
            <a:ext cx="349775" cy="35915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461463" y="4401292"/>
            <a:ext cx="807171" cy="509287"/>
          </a:xfrm>
          <a:custGeom>
            <a:avLst/>
            <a:gdLst>
              <a:gd name="connsiteX0" fmla="*/ 807171 w 807171"/>
              <a:gd name="connsiteY0" fmla="*/ 0 h 509287"/>
              <a:gd name="connsiteX1" fmla="*/ 101116 w 807171"/>
              <a:gd name="connsiteY1" fmla="*/ 127322 h 509287"/>
              <a:gd name="connsiteX2" fmla="*/ 20093 w 807171"/>
              <a:gd name="connsiteY2" fmla="*/ 509287 h 5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171" h="509287">
                <a:moveTo>
                  <a:pt x="807171" y="0"/>
                </a:moveTo>
                <a:cubicBezTo>
                  <a:pt x="519733" y="21220"/>
                  <a:pt x="232296" y="42441"/>
                  <a:pt x="101116" y="127322"/>
                </a:cubicBezTo>
                <a:cubicBezTo>
                  <a:pt x="-30064" y="212203"/>
                  <a:pt x="-4986" y="360745"/>
                  <a:pt x="20093" y="509287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585728" y="4447591"/>
            <a:ext cx="706229" cy="729205"/>
          </a:xfrm>
          <a:custGeom>
            <a:avLst/>
            <a:gdLst>
              <a:gd name="connsiteX0" fmla="*/ 0 w 706229"/>
              <a:gd name="connsiteY0" fmla="*/ 729205 h 729205"/>
              <a:gd name="connsiteX1" fmla="*/ 590309 w 706229"/>
              <a:gd name="connsiteY1" fmla="*/ 451413 h 729205"/>
              <a:gd name="connsiteX2" fmla="*/ 706056 w 706229"/>
              <a:gd name="connsiteY2" fmla="*/ 0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229" h="729205">
                <a:moveTo>
                  <a:pt x="0" y="729205"/>
                </a:moveTo>
                <a:cubicBezTo>
                  <a:pt x="236316" y="651076"/>
                  <a:pt x="472633" y="572947"/>
                  <a:pt x="590309" y="451413"/>
                </a:cubicBezTo>
                <a:cubicBezTo>
                  <a:pt x="707985" y="329879"/>
                  <a:pt x="707020" y="164939"/>
                  <a:pt x="706056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294022" y="5211520"/>
            <a:ext cx="500050" cy="729205"/>
          </a:xfrm>
          <a:custGeom>
            <a:avLst/>
            <a:gdLst>
              <a:gd name="connsiteX0" fmla="*/ 106511 w 500050"/>
              <a:gd name="connsiteY0" fmla="*/ 0 h 729205"/>
              <a:gd name="connsiteX1" fmla="*/ 25488 w 500050"/>
              <a:gd name="connsiteY1" fmla="*/ 497712 h 729205"/>
              <a:gd name="connsiteX2" fmla="*/ 500050 w 500050"/>
              <a:gd name="connsiteY2" fmla="*/ 729205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50" h="729205">
                <a:moveTo>
                  <a:pt x="106511" y="0"/>
                </a:moveTo>
                <a:cubicBezTo>
                  <a:pt x="33204" y="188089"/>
                  <a:pt x="-40102" y="376178"/>
                  <a:pt x="25488" y="497712"/>
                </a:cubicBezTo>
                <a:cubicBezTo>
                  <a:pt x="91078" y="619246"/>
                  <a:pt x="295564" y="674225"/>
                  <a:pt x="500050" y="729205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469981" y="5234670"/>
            <a:ext cx="477824" cy="451412"/>
          </a:xfrm>
          <a:custGeom>
            <a:avLst/>
            <a:gdLst>
              <a:gd name="connsiteX0" fmla="*/ 451413 w 477824"/>
              <a:gd name="connsiteY0" fmla="*/ 451412 h 451412"/>
              <a:gd name="connsiteX1" fmla="*/ 428263 w 477824"/>
              <a:gd name="connsiteY1" fmla="*/ 173620 h 451412"/>
              <a:gd name="connsiteX2" fmla="*/ 0 w 477824"/>
              <a:gd name="connsiteY2" fmla="*/ 0 h 45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824" h="451412">
                <a:moveTo>
                  <a:pt x="451413" y="451412"/>
                </a:moveTo>
                <a:cubicBezTo>
                  <a:pt x="477455" y="350133"/>
                  <a:pt x="503498" y="248855"/>
                  <a:pt x="428263" y="173620"/>
                </a:cubicBezTo>
                <a:cubicBezTo>
                  <a:pt x="353028" y="98385"/>
                  <a:pt x="176514" y="49192"/>
                  <a:pt x="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85264" y="41604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entry_a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61699" y="4807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exit_a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38842" y="529301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entry_c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1113" y="54603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exit_c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20479" y="1951124"/>
            <a:ext cx="8003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of these techniques model context sensitivity as a 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Context-Free-Language Reachability problem.</a:t>
            </a:r>
            <a:endParaRPr lang="en-US" sz="1600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20479" y="2805477"/>
            <a:ext cx="80036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language ensures that the entries and the exits of a function call are balanced.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24902" y="416043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Print" panose="02000600000000000000" pitchFamily="2" charset="0"/>
              </a:rPr>
              <a:t>entry_i</a:t>
            </a:r>
            <a:r>
              <a:rPr lang="en-US" dirty="0">
                <a:latin typeface="Segoe Print" panose="02000600000000000000" pitchFamily="2" charset="0"/>
              </a:rPr>
              <a:t> </a:t>
            </a:r>
            <a:r>
              <a:rPr lang="en-US" dirty="0" err="1">
                <a:latin typeface="Segoe Print" panose="02000600000000000000" pitchFamily="2" charset="0"/>
              </a:rPr>
              <a:t>exit_i</a:t>
            </a:r>
            <a:endParaRPr lang="en-US" dirty="0">
              <a:latin typeface="Segoe Print" panose="020006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0479" y="3375717"/>
            <a:ext cx="239321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A very simple example:</a:t>
            </a:r>
          </a:p>
        </p:txBody>
      </p:sp>
    </p:spTree>
    <p:extLst>
      <p:ext uri="{BB962C8B-B14F-4D97-AF65-F5344CB8AC3E}">
        <p14:creationId xmlns:p14="http://schemas.microsoft.com/office/powerpoint/2010/main" val="35503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5" grpId="0"/>
      <p:bldP spid="36" grpId="0"/>
      <p:bldP spid="37" grpId="0"/>
      <p:bldP spid="48" grpId="0"/>
      <p:bldP spid="54" grpId="0"/>
      <p:bldP spid="5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6594734" y="198878"/>
            <a:ext cx="924952" cy="74541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sz="16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Straight Connector 29"/>
          <p:cNvCxnSpPr>
            <a:stCxn id="34" idx="2"/>
            <a:endCxn id="32" idx="6"/>
          </p:cNvCxnSpPr>
          <p:nvPr/>
        </p:nvCxnSpPr>
        <p:spPr>
          <a:xfrm flipH="1">
            <a:off x="6865755" y="509290"/>
            <a:ext cx="386694" cy="98940"/>
          </a:xfrm>
          <a:prstGeom prst="line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85988" y="520378"/>
            <a:ext cx="179767" cy="1757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252449" y="415665"/>
            <a:ext cx="187316" cy="18724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98667" y="2057572"/>
            <a:ext cx="44614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Sridharan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Bodík</a:t>
            </a:r>
            <a:endParaRPr lang="en-US" sz="1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Refinement-based context-sensitive points-to analysis for Java. (PLDI 2006)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98667" y="2794644"/>
            <a:ext cx="4603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Zheng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Rugina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alias analysis for C (POPL 2008)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047802" y="2080722"/>
            <a:ext cx="969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083204" y="2094253"/>
            <a:ext cx="4657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Yan, Xu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Rountev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context-sensitive alias analysis for Java (ISSTA 2011)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932055" y="1296113"/>
            <a:ext cx="4462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 Driven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6" name="Flowchart: Terminator 85"/>
          <p:cNvSpPr/>
          <p:nvPr/>
        </p:nvSpPr>
        <p:spPr>
          <a:xfrm>
            <a:off x="1047802" y="1770081"/>
            <a:ext cx="901126" cy="239378"/>
          </a:xfrm>
          <a:prstGeom prst="flowChartTerminator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7" name="Oval 86"/>
          <p:cNvSpPr/>
          <p:nvPr/>
        </p:nvSpPr>
        <p:spPr>
          <a:xfrm>
            <a:off x="1689606" y="1770080"/>
            <a:ext cx="259322" cy="2393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652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Bug Finding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90876" y="190799"/>
            <a:ext cx="928810" cy="761660"/>
            <a:chOff x="2360676" y="2286000"/>
            <a:chExt cx="2221992" cy="1920240"/>
          </a:xfrm>
        </p:grpSpPr>
        <p:sp>
          <p:nvSpPr>
            <p:cNvPr id="26" name="Flowchart: Terminator 25"/>
            <p:cNvSpPr/>
            <p:nvPr/>
          </p:nvSpPr>
          <p:spPr>
            <a:xfrm>
              <a:off x="2360676" y="2286000"/>
              <a:ext cx="2221992" cy="192024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sz="1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3754" y="2613165"/>
              <a:ext cx="655837" cy="1265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!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20478" y="2255985"/>
            <a:ext cx="7690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ESC/Java user`s manual. Technical note 2000-002,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Compag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Systems Research Center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0480" y="1284354"/>
            <a:ext cx="46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Annotation-Based Tools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5797" y="2569388"/>
            <a:ext cx="7841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Annotations inject knowledge into the analysis</a:t>
            </a:r>
          </a:p>
          <a:p>
            <a:endParaRPr lang="en-US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One Annotation per 50 lines of code</a:t>
            </a:r>
            <a:r>
              <a:rPr lang="en-US" sz="12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en-US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0476" y="3482318"/>
            <a:ext cx="4657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Language-Based Tools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0475" y="3851650"/>
            <a:ext cx="7841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b="1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Coccinelle</a:t>
            </a:r>
            <a:endParaRPr lang="en-US" sz="1400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Nicolas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Palix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Gaël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Thomas, Suman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Saha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Christophe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Calvès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Julia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Lawall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and Gilles Muller. 2011. Faults in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ten years later. SIGARCH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Archit. News 39, 1 (March 2011), 305-318.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0478" y="1691123"/>
            <a:ext cx="79573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Cormac Flanagan, K.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Rustan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M.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Leino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Mark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Lillibridge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Greg Nelson, James B. Saxe,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Raymie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Stata. Extended static checking for Java. (PLDI 2002) 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0473" y="4811383"/>
            <a:ext cx="7841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pattern matching.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Patterns are written in </a:t>
            </a:r>
            <a:r>
              <a:rPr lang="en-US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SmPL</a:t>
            </a:r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593538"/>
            <a:ext cx="98384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Cormac Flanagan and Stephen N. Freund. 2000. Type-based race detection for Java. </a:t>
            </a:r>
            <a:r>
              <a:rPr lang="en-US" sz="105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InProceedings</a:t>
            </a:r>
            <a:r>
              <a:rPr lang="en-US" sz="105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of the ACM SIGPLAN 2000 conference  (PLDI '00) </a:t>
            </a:r>
          </a:p>
        </p:txBody>
      </p:sp>
    </p:spTree>
    <p:extLst>
      <p:ext uri="{BB962C8B-B14F-4D97-AF65-F5344CB8AC3E}">
        <p14:creationId xmlns:p14="http://schemas.microsoft.com/office/powerpoint/2010/main" val="10576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499604" y="2286000"/>
            <a:ext cx="2221992" cy="1920240"/>
            <a:chOff x="7499604" y="2286000"/>
            <a:chExt cx="2221992" cy="1920240"/>
          </a:xfrm>
        </p:grpSpPr>
        <p:sp>
          <p:nvSpPr>
            <p:cNvPr id="8" name="Flowchart: Terminator 7"/>
            <p:cNvSpPr/>
            <p:nvPr/>
          </p:nvSpPr>
          <p:spPr>
            <a:xfrm>
              <a:off x="7499604" y="2286000"/>
              <a:ext cx="2221992" cy="192024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sz="1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Graph Processing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Systems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335450" y="2615184"/>
              <a:ext cx="146304" cy="155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33114" y="2962656"/>
              <a:ext cx="146304" cy="155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00042" y="3182112"/>
              <a:ext cx="146304" cy="155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0" idx="7"/>
              <a:endCxn id="9" idx="3"/>
            </p:cNvCxnSpPr>
            <p:nvPr/>
          </p:nvCxnSpPr>
          <p:spPr>
            <a:xfrm flipV="1">
              <a:off x="8057992" y="2747867"/>
              <a:ext cx="298884" cy="237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5"/>
              <a:endCxn id="11" idx="2"/>
            </p:cNvCxnSpPr>
            <p:nvPr/>
          </p:nvCxnSpPr>
          <p:spPr>
            <a:xfrm>
              <a:off x="8057992" y="3095339"/>
              <a:ext cx="442050" cy="16449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1"/>
              <a:endCxn id="9" idx="5"/>
            </p:cNvCxnSpPr>
            <p:nvPr/>
          </p:nvCxnSpPr>
          <p:spPr>
            <a:xfrm flipH="1" flipV="1">
              <a:off x="8460328" y="2747867"/>
              <a:ext cx="713502" cy="2878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3"/>
              <a:endCxn id="9" idx="7"/>
            </p:cNvCxnSpPr>
            <p:nvPr/>
          </p:nvCxnSpPr>
          <p:spPr>
            <a:xfrm flipH="1">
              <a:off x="8460328" y="2538722"/>
              <a:ext cx="320310" cy="992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152404" y="3012995"/>
              <a:ext cx="146304" cy="155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759212" y="2406039"/>
              <a:ext cx="146304" cy="155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60676" y="2286000"/>
            <a:ext cx="2221992" cy="1920240"/>
            <a:chOff x="2360676" y="2286000"/>
            <a:chExt cx="2221992" cy="1920240"/>
          </a:xfrm>
        </p:grpSpPr>
        <p:sp>
          <p:nvSpPr>
            <p:cNvPr id="6" name="Flowchart: Terminator 5"/>
            <p:cNvSpPr/>
            <p:nvPr/>
          </p:nvSpPr>
          <p:spPr>
            <a:xfrm>
              <a:off x="2360676" y="2286000"/>
              <a:ext cx="2221992" cy="192024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sz="1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Static Bug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Checking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67440" y="2406039"/>
              <a:ext cx="441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!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930140" y="2286000"/>
            <a:ext cx="2221992" cy="1920240"/>
            <a:chOff x="4930140" y="2286000"/>
            <a:chExt cx="2221992" cy="1920240"/>
          </a:xfrm>
        </p:grpSpPr>
        <p:sp>
          <p:nvSpPr>
            <p:cNvPr id="7" name="Flowchart: Terminator 6"/>
            <p:cNvSpPr/>
            <p:nvPr/>
          </p:nvSpPr>
          <p:spPr>
            <a:xfrm>
              <a:off x="4930140" y="2286000"/>
              <a:ext cx="2221992" cy="1920240"/>
            </a:xfrm>
            <a:prstGeom prst="flowChartTerminator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endParaRPr lang="en-US" sz="1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Pointer </a:t>
              </a:r>
            </a:p>
            <a:p>
              <a:pPr algn="ctr"/>
              <a:r>
                <a:rPr lang="en-US" sz="1600" b="1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Analysis</a:t>
              </a:r>
            </a:p>
          </p:txBody>
        </p:sp>
        <p:cxnSp>
          <p:nvCxnSpPr>
            <p:cNvPr id="37" name="Straight Connector 36"/>
            <p:cNvCxnSpPr>
              <a:stCxn id="42" idx="2"/>
              <a:endCxn id="38" idx="6"/>
            </p:cNvCxnSpPr>
            <p:nvPr/>
          </p:nvCxnSpPr>
          <p:spPr>
            <a:xfrm flipH="1">
              <a:off x="5581208" y="2876920"/>
              <a:ext cx="928946" cy="254877"/>
            </a:xfrm>
            <a:prstGeom prst="line">
              <a:avLst/>
            </a:prstGeom>
            <a:ln w="3810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149358" y="2905483"/>
              <a:ext cx="431850" cy="4526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510154" y="2635735"/>
              <a:ext cx="449986" cy="482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455858" y="4310110"/>
            <a:ext cx="717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Related Fields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699502" y="4310110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645877" y="5107324"/>
            <a:ext cx="980661" cy="330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Call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getValue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5877" y="4227328"/>
            <a:ext cx="980661" cy="330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89283" y="5987320"/>
            <a:ext cx="980661" cy="330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872" y="1947073"/>
            <a:ext cx="982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Transformed the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data-flow analysis problem to a graph reachability problem. 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872" y="3259038"/>
            <a:ext cx="9823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Enables the computation of dynamic transitive closure. 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282" y="802921"/>
            <a:ext cx="1175871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Thomas Reps et al.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interprocedural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dataflow analysis via graph reachability POPL 95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872" y="42016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-Bold"/>
              </a:rPr>
              <a:t>Main(){</a:t>
            </a:r>
          </a:p>
          <a:p>
            <a:r>
              <a:rPr lang="en-US" b="1" dirty="0" err="1">
                <a:latin typeface="Times-Bold"/>
              </a:rPr>
              <a:t>int</a:t>
            </a:r>
            <a:r>
              <a:rPr lang="en-US" b="1" dirty="0">
                <a:latin typeface="Times-Bold"/>
              </a:rPr>
              <a:t> x, g;</a:t>
            </a:r>
          </a:p>
          <a:p>
            <a:endParaRPr lang="en-US" b="1" dirty="0">
              <a:latin typeface="Times-Bold"/>
            </a:endParaRPr>
          </a:p>
          <a:p>
            <a:r>
              <a:rPr lang="en-US" b="1" dirty="0">
                <a:latin typeface="Times-Bold"/>
              </a:rPr>
              <a:t>X=</a:t>
            </a:r>
            <a:r>
              <a:rPr lang="en-US" b="1" dirty="0" err="1">
                <a:latin typeface="Times-Bold"/>
              </a:rPr>
              <a:t>getValue</a:t>
            </a:r>
            <a:r>
              <a:rPr lang="en-US" b="1" dirty="0">
                <a:latin typeface="Times-Bold"/>
              </a:rPr>
              <a:t>();</a:t>
            </a:r>
          </a:p>
          <a:p>
            <a:endParaRPr lang="en-US" b="1" dirty="0">
              <a:latin typeface="Times-Bold"/>
            </a:endParaRPr>
          </a:p>
          <a:p>
            <a:r>
              <a:rPr lang="en-US" b="1" dirty="0">
                <a:latin typeface="Times-Bold"/>
              </a:rPr>
              <a:t>}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2" idx="2"/>
            <a:endCxn id="11" idx="0"/>
          </p:cNvCxnSpPr>
          <p:nvPr/>
        </p:nvCxnSpPr>
        <p:spPr>
          <a:xfrm>
            <a:off x="7136208" y="4557900"/>
            <a:ext cx="0" cy="549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4" idx="0"/>
          </p:cNvCxnSpPr>
          <p:nvPr/>
        </p:nvCxnSpPr>
        <p:spPr>
          <a:xfrm>
            <a:off x="7136208" y="5437896"/>
            <a:ext cx="43406" cy="549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09223" y="4042199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12295" y="4042199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18836" y="4027925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44387" y="36909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49193" y="367286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39580" y="37101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009223" y="4835938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12295" y="4835938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818836" y="4821664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44387" y="448473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39580" y="45038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0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009223" y="5745131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412295" y="5745131"/>
            <a:ext cx="173620" cy="2108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818836" y="5730857"/>
            <a:ext cx="173620" cy="210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44387" y="53939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x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39580" y="54130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8" idx="4"/>
            <a:endCxn id="28" idx="0"/>
          </p:cNvCxnSpPr>
          <p:nvPr/>
        </p:nvCxnSpPr>
        <p:spPr>
          <a:xfrm>
            <a:off x="8096033" y="4253065"/>
            <a:ext cx="0" cy="25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4"/>
            <a:endCxn id="33" idx="0"/>
          </p:cNvCxnSpPr>
          <p:nvPr/>
        </p:nvCxnSpPr>
        <p:spPr>
          <a:xfrm>
            <a:off x="8096033" y="5046804"/>
            <a:ext cx="0" cy="366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4"/>
            <a:endCxn id="27" idx="0"/>
          </p:cNvCxnSpPr>
          <p:nvPr/>
        </p:nvCxnSpPr>
        <p:spPr>
          <a:xfrm>
            <a:off x="8096033" y="4253065"/>
            <a:ext cx="404807" cy="231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6" idx="4"/>
          </p:cNvCxnSpPr>
          <p:nvPr/>
        </p:nvCxnSpPr>
        <p:spPr>
          <a:xfrm>
            <a:off x="8905646" y="5032530"/>
            <a:ext cx="6412" cy="405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742781" y="446328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g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735786" y="539091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g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20" idx="4"/>
            <a:endCxn id="53" idx="0"/>
          </p:cNvCxnSpPr>
          <p:nvPr/>
        </p:nvCxnSpPr>
        <p:spPr>
          <a:xfrm>
            <a:off x="8905646" y="4238791"/>
            <a:ext cx="0" cy="224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9" idx="4"/>
            <a:endCxn id="27" idx="0"/>
          </p:cNvCxnSpPr>
          <p:nvPr/>
        </p:nvCxnSpPr>
        <p:spPr>
          <a:xfrm>
            <a:off x="8499105" y="4253065"/>
            <a:ext cx="1735" cy="231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7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Overall System Design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634361" y="3108779"/>
            <a:ext cx="1216324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Input Graph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809528" y="3108777"/>
            <a:ext cx="1407511" cy="39565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PREPROCESSOR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242753" y="2378968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1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242754" y="2827423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1 degrees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236622" y="2378968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2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7236622" y="2827423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2 degrees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9601741" y="2378967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n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9601742" y="2827422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n degrees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34100" y="2643819"/>
            <a:ext cx="46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. .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5242754" y="3420907"/>
            <a:ext cx="1752058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Vertex Interval Table (VIT)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5242754" y="3869361"/>
            <a:ext cx="1752058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Scheduling Information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962694" y="3239931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Right Arrow 18"/>
          <p:cNvSpPr/>
          <p:nvPr/>
        </p:nvSpPr>
        <p:spPr>
          <a:xfrm rot="20509840">
            <a:off x="4202335" y="2954545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ight Arrow 19"/>
          <p:cNvSpPr/>
          <p:nvPr/>
        </p:nvSpPr>
        <p:spPr>
          <a:xfrm rot="1210071">
            <a:off x="4214379" y="3570615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159275" y="2394402"/>
            <a:ext cx="0" cy="822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59275" y="3432627"/>
            <a:ext cx="0" cy="822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7921" y="2247427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4361" y="4868383"/>
            <a:ext cx="5835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just"/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just"/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1. All edges with the same source vertex id are in the same partition.</a:t>
            </a:r>
          </a:p>
          <a:p>
            <a:pPr algn="just"/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2. All partitions have roughly the same number of edges.</a:t>
            </a:r>
          </a:p>
          <a:p>
            <a:pPr algn="just"/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3. Source vertex ids in each partition are consecutive.</a:t>
            </a:r>
          </a:p>
          <a:p>
            <a:pPr algn="just"/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70114" y="4825070"/>
            <a:ext cx="2743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Properties of the partitions</a:t>
            </a:r>
          </a:p>
        </p:txBody>
      </p:sp>
    </p:spTree>
    <p:extLst>
      <p:ext uri="{BB962C8B-B14F-4D97-AF65-F5344CB8AC3E}">
        <p14:creationId xmlns:p14="http://schemas.microsoft.com/office/powerpoint/2010/main" val="32579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Overall System Design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634361" y="3108779"/>
            <a:ext cx="1216324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Input Graph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809528" y="3108777"/>
            <a:ext cx="1407511" cy="39565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PREPROCESSOR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242753" y="2378968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1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5242754" y="2827423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1 degrees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236622" y="2378968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2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7236622" y="2827423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2 degrees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9601741" y="2378967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n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9601742" y="2827422"/>
            <a:ext cx="1752058" cy="395657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 n degrees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34100" y="2643819"/>
            <a:ext cx="46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. .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5242754" y="3420907"/>
            <a:ext cx="1752058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Vertex Interval Table (VIT)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5242754" y="3869361"/>
            <a:ext cx="1752058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Scheduling Information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962694" y="3239931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Right Arrow 18"/>
          <p:cNvSpPr/>
          <p:nvPr/>
        </p:nvSpPr>
        <p:spPr>
          <a:xfrm rot="20509840">
            <a:off x="4202335" y="2954545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ight Arrow 19"/>
          <p:cNvSpPr/>
          <p:nvPr/>
        </p:nvSpPr>
        <p:spPr>
          <a:xfrm rot="1210071">
            <a:off x="4214379" y="3570615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159275" y="2394402"/>
            <a:ext cx="0" cy="822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59275" y="3432627"/>
            <a:ext cx="0" cy="82296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7921" y="2247427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164539" y="5594717"/>
            <a:ext cx="6552741" cy="44913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220" y="5752904"/>
            <a:ext cx="1513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Partition Ids: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964956" y="5423363"/>
            <a:ext cx="0" cy="690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68617" y="5420763"/>
            <a:ext cx="0" cy="690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6534" y="5420763"/>
            <a:ext cx="0" cy="690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78670" y="5406563"/>
            <a:ext cx="0" cy="6904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55807" y="5664548"/>
            <a:ext cx="505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9782" y="5670694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29930" y="5664548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N-1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2211" y="5621905"/>
            <a:ext cx="119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. . 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61299" y="5388178"/>
            <a:ext cx="50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0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3653" y="5388417"/>
            <a:ext cx="50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i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5878" y="5388178"/>
            <a:ext cx="50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i+1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96947" y="5380086"/>
            <a:ext cx="985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  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j+1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024" y="5418720"/>
            <a:ext cx="1674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Source Vertex Ids: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05114" y="5380207"/>
            <a:ext cx="50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k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67337" y="5379969"/>
            <a:ext cx="6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k+1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39604" y="5389414"/>
            <a:ext cx="50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m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4383" y="5389175"/>
            <a:ext cx="589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m+1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32484" y="5379967"/>
            <a:ext cx="50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   v</a:t>
            </a:r>
            <a:r>
              <a:rPr lang="en-US" sz="9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j</a:t>
            </a:r>
            <a:endParaRPr lang="en-US" sz="1400" i="1" dirty="0"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0115" y="4906350"/>
            <a:ext cx="2361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Vertex-Interval Table</a:t>
            </a:r>
          </a:p>
        </p:txBody>
      </p:sp>
    </p:spTree>
    <p:extLst>
      <p:ext uri="{BB962C8B-B14F-4D97-AF65-F5344CB8AC3E}">
        <p14:creationId xmlns:p14="http://schemas.microsoft.com/office/powerpoint/2010/main" val="28320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187" y="0"/>
            <a:ext cx="13233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541249" y="3461072"/>
            <a:ext cx="241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</a:t>
            </a:r>
          </a:p>
        </p:txBody>
      </p:sp>
      <p:sp>
        <p:nvSpPr>
          <p:cNvPr id="17" name="Oval 16"/>
          <p:cNvSpPr/>
          <p:nvPr/>
        </p:nvSpPr>
        <p:spPr>
          <a:xfrm>
            <a:off x="412243" y="2859737"/>
            <a:ext cx="505394" cy="477183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53890" y="2314950"/>
            <a:ext cx="377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Why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Interprocedural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 Analysis?</a:t>
            </a:r>
          </a:p>
        </p:txBody>
      </p:sp>
    </p:spTree>
    <p:extLst>
      <p:ext uri="{BB962C8B-B14F-4D97-AF65-F5344CB8AC3E}">
        <p14:creationId xmlns:p14="http://schemas.microsoft.com/office/powerpoint/2010/main" val="40631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Overall System Design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7921" y="2247427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3685958" y="3408590"/>
            <a:ext cx="1123950" cy="39565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864488" y="3523003"/>
            <a:ext cx="1752058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Vertex Interval Table (VIT)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626868" y="3071919"/>
            <a:ext cx="1752058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Scheduling Information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772322" y="3539744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5823329" y="3408590"/>
            <a:ext cx="1123950" cy="39565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8104950" y="3408590"/>
            <a:ext cx="1308432" cy="39565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5522038" y="2137556"/>
            <a:ext cx="1831005" cy="786541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Partitions and partition degrees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909337" y="3539744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5970337" y="3109523"/>
            <a:ext cx="433031" cy="1312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107778" y="3539744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Right Arrow 35"/>
          <p:cNvSpPr/>
          <p:nvPr/>
        </p:nvSpPr>
        <p:spPr>
          <a:xfrm rot="5400000">
            <a:off x="8340829" y="4235435"/>
            <a:ext cx="836675" cy="13335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8263865" y="4799969"/>
            <a:ext cx="1331548" cy="802177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POST COMPUTATION PROCESSOR</a:t>
            </a:r>
          </a:p>
        </p:txBody>
      </p:sp>
      <p:sp>
        <p:nvSpPr>
          <p:cNvPr id="38" name="Bent Arrow 37"/>
          <p:cNvSpPr/>
          <p:nvPr/>
        </p:nvSpPr>
        <p:spPr>
          <a:xfrm rot="16200000">
            <a:off x="4348990" y="1307532"/>
            <a:ext cx="1101926" cy="6650060"/>
          </a:xfrm>
          <a:prstGeom prst="bentArrow">
            <a:avLst>
              <a:gd name="adj1" fmla="val 5633"/>
              <a:gd name="adj2" fmla="val 8256"/>
              <a:gd name="adj3" fmla="val 11170"/>
              <a:gd name="adj4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7495" y="302771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Load</a:t>
            </a:r>
          </a:p>
        </p:txBody>
      </p:sp>
      <p:sp>
        <p:nvSpPr>
          <p:cNvPr id="40" name="Right Arrow 39"/>
          <p:cNvSpPr/>
          <p:nvPr/>
        </p:nvSpPr>
        <p:spPr>
          <a:xfrm rot="16200000">
            <a:off x="6408488" y="3100723"/>
            <a:ext cx="433031" cy="1312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17578" y="3021255"/>
            <a:ext cx="53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Save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44717" y="3660271"/>
            <a:ext cx="9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Ids of partitions to 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6091" y="484993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Update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82351" y="3647458"/>
            <a:ext cx="1097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In-memory partitions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14005" y="3893679"/>
            <a:ext cx="130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In-memory partitions with new edges added</a:t>
            </a:r>
          </a:p>
        </p:txBody>
      </p:sp>
      <p:sp>
        <p:nvSpPr>
          <p:cNvPr id="46" name="Bent Arrow 45"/>
          <p:cNvSpPr/>
          <p:nvPr/>
        </p:nvSpPr>
        <p:spPr>
          <a:xfrm flipH="1">
            <a:off x="7392141" y="2429590"/>
            <a:ext cx="3817800" cy="2753936"/>
          </a:xfrm>
          <a:prstGeom prst="bentArrow">
            <a:avLst>
              <a:gd name="adj1" fmla="val 2256"/>
              <a:gd name="adj2" fmla="val 3016"/>
              <a:gd name="adj3" fmla="val 5602"/>
              <a:gd name="adj4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595413" y="5137808"/>
            <a:ext cx="1601083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28856" y="4871724"/>
            <a:ext cx="531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Save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8171491" y="2706128"/>
            <a:ext cx="1216324" cy="395657"/>
          </a:xfrm>
          <a:prstGeom prst="foldedCorner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Grammar Rules</a:t>
            </a:r>
          </a:p>
        </p:txBody>
      </p:sp>
      <p:sp>
        <p:nvSpPr>
          <p:cNvPr id="50" name="Right Arrow 49"/>
          <p:cNvSpPr/>
          <p:nvPr/>
        </p:nvSpPr>
        <p:spPr>
          <a:xfrm rot="5400000">
            <a:off x="8627446" y="3197323"/>
            <a:ext cx="274320" cy="1312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34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/>
      <p:bldP spid="49" grpId="0" animBg="1"/>
      <p:bldP spid="50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 Model</a:t>
            </a:r>
          </a:p>
        </p:txBody>
      </p:sp>
      <p:sp>
        <p:nvSpPr>
          <p:cNvPr id="46" name="Oval 45"/>
          <p:cNvSpPr/>
          <p:nvPr/>
        </p:nvSpPr>
        <p:spPr>
          <a:xfrm>
            <a:off x="2629696" y="3898188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222517" y="3915932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2270" y="3898188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5802270" y="4920883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31962" y="2831095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1459" y="3170526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61459" y="4172878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cxnSp>
        <p:nvCxnSpPr>
          <p:cNvPr id="53" name="Straight Connector 52"/>
          <p:cNvCxnSpPr>
            <a:stCxn id="46" idx="6"/>
            <a:endCxn id="47" idx="2"/>
          </p:cNvCxnSpPr>
          <p:nvPr/>
        </p:nvCxnSpPr>
        <p:spPr>
          <a:xfrm>
            <a:off x="3000429" y="4081556"/>
            <a:ext cx="1222089" cy="17745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6"/>
            <a:endCxn id="48" idx="2"/>
          </p:cNvCxnSpPr>
          <p:nvPr/>
        </p:nvCxnSpPr>
        <p:spPr>
          <a:xfrm flipV="1">
            <a:off x="4593250" y="4081556"/>
            <a:ext cx="1209018" cy="17745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7"/>
            <a:endCxn id="50" idx="2"/>
          </p:cNvCxnSpPr>
          <p:nvPr/>
        </p:nvCxnSpPr>
        <p:spPr>
          <a:xfrm flipV="1">
            <a:off x="4538959" y="3014463"/>
            <a:ext cx="1293003" cy="95517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5"/>
            <a:endCxn id="49" idx="2"/>
          </p:cNvCxnSpPr>
          <p:nvPr/>
        </p:nvCxnSpPr>
        <p:spPr>
          <a:xfrm>
            <a:off x="4538957" y="4228959"/>
            <a:ext cx="1263310" cy="8752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59407" y="386875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15188" y="2804183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c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1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89702" y="3861070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c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y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49899" y="488421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c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m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11180" y="3895510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b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x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71016" y="3369145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71016" y="4001168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35675" y="373550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a</a:t>
            </a:r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x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26493" y="312353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</a:t>
            </a:r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b1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42506" y="377518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</a:t>
            </a:r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bx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48317" y="4490711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</a:t>
            </a:r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bm</a:t>
            </a:r>
          </a:p>
        </p:txBody>
      </p:sp>
      <p:sp>
        <p:nvSpPr>
          <p:cNvPr id="68" name="Oval 67"/>
          <p:cNvSpPr/>
          <p:nvPr/>
        </p:nvSpPr>
        <p:spPr>
          <a:xfrm>
            <a:off x="4263615" y="2831096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22806" y="3123531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cxnSp>
        <p:nvCxnSpPr>
          <p:cNvPr id="70" name="Straight Connector 69"/>
          <p:cNvCxnSpPr>
            <a:stCxn id="46" idx="7"/>
            <a:endCxn id="68" idx="2"/>
          </p:cNvCxnSpPr>
          <p:nvPr/>
        </p:nvCxnSpPr>
        <p:spPr>
          <a:xfrm flipV="1">
            <a:off x="2946134" y="3014464"/>
            <a:ext cx="1317480" cy="9374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24760" y="2804183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b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1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55439" y="325678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</a:t>
            </a:r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a1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4222517" y="4930200"/>
            <a:ext cx="370734" cy="3667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92125" y="4202393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cxnSp>
        <p:nvCxnSpPr>
          <p:cNvPr id="75" name="Straight Connector 74"/>
          <p:cNvCxnSpPr>
            <a:stCxn id="46" idx="5"/>
            <a:endCxn id="73" idx="2"/>
          </p:cNvCxnSpPr>
          <p:nvPr/>
        </p:nvCxnSpPr>
        <p:spPr>
          <a:xfrm>
            <a:off x="2946135" y="4211212"/>
            <a:ext cx="1276382" cy="90235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193548" y="4939455"/>
            <a:ext cx="423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b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n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  <a:cs typeface="Adobe Devanagari" panose="02040503050201020203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108044" y="4459715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v</a:t>
            </a:r>
            <a:r>
              <a:rPr lang="en-US" sz="105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am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73735" y="3369145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3735" y="4001168"/>
            <a:ext cx="2523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  <a:p>
            <a:r>
              <a:rPr lang="en-US" sz="11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80" name="Freeform 79"/>
          <p:cNvSpPr/>
          <p:nvPr/>
        </p:nvSpPr>
        <p:spPr>
          <a:xfrm>
            <a:off x="2936155" y="3472040"/>
            <a:ext cx="2860628" cy="539715"/>
          </a:xfrm>
          <a:custGeom>
            <a:avLst/>
            <a:gdLst>
              <a:gd name="connsiteX0" fmla="*/ 0 w 2278380"/>
              <a:gd name="connsiteY0" fmla="*/ 388832 h 434552"/>
              <a:gd name="connsiteX1" fmla="*/ 1074420 w 2278380"/>
              <a:gd name="connsiteY1" fmla="*/ 212 h 434552"/>
              <a:gd name="connsiteX2" fmla="*/ 2278380 w 2278380"/>
              <a:gd name="connsiteY2" fmla="*/ 434552 h 43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380" h="434552">
                <a:moveTo>
                  <a:pt x="0" y="388832"/>
                </a:moveTo>
                <a:cubicBezTo>
                  <a:pt x="347345" y="190712"/>
                  <a:pt x="694690" y="-7408"/>
                  <a:pt x="1074420" y="212"/>
                </a:cubicBezTo>
                <a:cubicBezTo>
                  <a:pt x="1454150" y="7832"/>
                  <a:pt x="1866265" y="221192"/>
                  <a:pt x="2278380" y="434552"/>
                </a:cubicBezTo>
              </a:path>
            </a:pathLst>
          </a:custGeom>
          <a:ln w="28575">
            <a:solidFill>
              <a:schemeClr val="accent5">
                <a:lumMod val="75000"/>
              </a:schemeClr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041620" y="5352178"/>
            <a:ext cx="203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candidate new edge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390527" y="3820855"/>
            <a:ext cx="9786" cy="1554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20480" y="1870283"/>
            <a:ext cx="3247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Edge-Pair Centric Model</a:t>
            </a:r>
          </a:p>
        </p:txBody>
      </p:sp>
    </p:spTree>
    <p:extLst>
      <p:ext uri="{BB962C8B-B14F-4D97-AF65-F5344CB8AC3E}">
        <p14:creationId xmlns:p14="http://schemas.microsoft.com/office/powerpoint/2010/main" val="29017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523" y="1821680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0011"/>
              </p:ext>
            </p:extLst>
          </p:nvPr>
        </p:nvGraphicFramePr>
        <p:xfrm>
          <a:off x="1831769" y="3233867"/>
          <a:ext cx="5994696" cy="2095288"/>
        </p:xfrm>
        <a:graphic>
          <a:graphicData uri="http://schemas.openxmlformats.org/drawingml/2006/table">
            <a:tbl>
              <a:tblPr/>
              <a:tblGrid>
                <a:gridCol w="99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5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Checker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#Reported</a:t>
                      </a:r>
                      <a:r>
                        <a:rPr lang="en-US" sz="1200" b="1" baseline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Bugs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#False Positives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#Reported Bugs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#False Positives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Block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Null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+108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Free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Range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Lock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Pnull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N/A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-218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UNTest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N/A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N/A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+1127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75523" y="2466284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reported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4639" y="2967725"/>
            <a:ext cx="2494651" cy="244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Baseline checker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91" y="2967725"/>
            <a:ext cx="2497173" cy="244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70313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523" y="1821680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46003"/>
              </p:ext>
            </p:extLst>
          </p:nvPr>
        </p:nvGraphicFramePr>
        <p:xfrm>
          <a:off x="314961" y="2680539"/>
          <a:ext cx="11130947" cy="1066800"/>
        </p:xfrm>
        <a:graphic>
          <a:graphicData uri="http://schemas.openxmlformats.org/drawingml/2006/table">
            <a:tbl>
              <a:tblPr/>
              <a:tblGrid>
                <a:gridCol w="144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1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84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Program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Initial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Preprocessing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Computation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 with Repartitioning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208.9M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1.5B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192 sec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4.1 hrs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563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177.3M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1.1B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127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3.8 hrs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1,025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155M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3.2 </a:t>
                      </a:r>
                      <a:r>
                        <a:rPr lang="en-US" sz="1200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hrs</a:t>
                      </a:r>
                      <a:endParaRPr lang="en-US" sz="12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24,443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27990"/>
              </p:ext>
            </p:extLst>
          </p:nvPr>
        </p:nvGraphicFramePr>
        <p:xfrm>
          <a:off x="314960" y="4388634"/>
          <a:ext cx="11130948" cy="10668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8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84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Program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Initial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 Graph Size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Preprocessing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Computation Time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#Rounds with Repartitioning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#Edges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49.5M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170.4M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178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5.2 </a:t>
                      </a:r>
                      <a:r>
                        <a:rPr lang="en-US" sz="1200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hrs</a:t>
                      </a:r>
                      <a:endParaRPr lang="en-US" sz="1200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515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219.8M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344.1M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131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2.5hrs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245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4.8M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7.2M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 secs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 mins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2743" y="2290478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performance for pointer analysis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743" y="4050080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performance for dataflow analysis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7760" y="2629032"/>
            <a:ext cx="1910080" cy="1241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77840" y="2629043"/>
            <a:ext cx="1513840" cy="1241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02932" y="2629032"/>
            <a:ext cx="4342976" cy="1241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3" grpId="0" animBg="1"/>
      <p:bldP spid="1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282" y="1936212"/>
            <a:ext cx="81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Uses calling relationships among procedures. 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Enables to obtain more precise analysis information.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282" y="3821483"/>
            <a:ext cx="81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helps in finding transitive flow info.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helps in finding aliases.</a:t>
            </a:r>
          </a:p>
        </p:txBody>
      </p:sp>
    </p:spTree>
    <p:extLst>
      <p:ext uri="{BB962C8B-B14F-4D97-AF65-F5344CB8AC3E}">
        <p14:creationId xmlns:p14="http://schemas.microsoft.com/office/powerpoint/2010/main" val="19155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88113" y="183604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function1() {</a:t>
            </a:r>
          </a:p>
          <a:p>
            <a:endParaRPr lang="en-US" sz="2000" dirty="0">
              <a:latin typeface="Arial Rounded MT Bold" panose="020F0704030504030204" pitchFamily="34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(&lt;a condition&gt;)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fn_ret_null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return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01134" y="183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function2()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ptr2 = function1();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c = *ptr2;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10434" y="2026920"/>
            <a:ext cx="2436797" cy="5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68701" y="3467264"/>
            <a:ext cx="2732433" cy="2326089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88113" y="183604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function1() {</a:t>
            </a:r>
          </a:p>
          <a:p>
            <a:endParaRPr lang="en-US" sz="2000" dirty="0">
              <a:latin typeface="Arial Rounded MT Bold" panose="020F0704030504030204" pitchFamily="34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(&lt;a condition&gt;)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fn_ret_null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01134" y="183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function2()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ptr2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= function1();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c = *ptr2;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10434" y="2026920"/>
            <a:ext cx="2436797" cy="5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 rot="13591105" flipH="1">
            <a:off x="4589895" y="1332723"/>
            <a:ext cx="961011" cy="4676453"/>
          </a:xfrm>
          <a:custGeom>
            <a:avLst/>
            <a:gdLst>
              <a:gd name="connsiteX0" fmla="*/ 899724 w 899724"/>
              <a:gd name="connsiteY0" fmla="*/ 0 h 2956560"/>
              <a:gd name="connsiteX1" fmla="*/ 564 w 899724"/>
              <a:gd name="connsiteY1" fmla="*/ 1432560 h 2956560"/>
              <a:gd name="connsiteX2" fmla="*/ 793044 w 899724"/>
              <a:gd name="connsiteY2" fmla="*/ 295656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24" h="2956560">
                <a:moveTo>
                  <a:pt x="899724" y="0"/>
                </a:moveTo>
                <a:cubicBezTo>
                  <a:pt x="459034" y="469900"/>
                  <a:pt x="18344" y="939800"/>
                  <a:pt x="564" y="1432560"/>
                </a:cubicBezTo>
                <a:cubicBezTo>
                  <a:pt x="-17216" y="1925320"/>
                  <a:pt x="387914" y="2440940"/>
                  <a:pt x="793044" y="2956560"/>
                </a:cubicBezTo>
              </a:path>
            </a:pathLst>
          </a:cu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083980" y="3296866"/>
            <a:ext cx="191951" cy="2331720"/>
          </a:xfrm>
          <a:custGeom>
            <a:avLst/>
            <a:gdLst>
              <a:gd name="connsiteX0" fmla="*/ 899724 w 899724"/>
              <a:gd name="connsiteY0" fmla="*/ 0 h 2956560"/>
              <a:gd name="connsiteX1" fmla="*/ 564 w 899724"/>
              <a:gd name="connsiteY1" fmla="*/ 1432560 h 2956560"/>
              <a:gd name="connsiteX2" fmla="*/ 793044 w 899724"/>
              <a:gd name="connsiteY2" fmla="*/ 295656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24" h="2956560">
                <a:moveTo>
                  <a:pt x="899724" y="0"/>
                </a:moveTo>
                <a:cubicBezTo>
                  <a:pt x="459034" y="469900"/>
                  <a:pt x="18344" y="939800"/>
                  <a:pt x="564" y="1432560"/>
                </a:cubicBezTo>
                <a:cubicBezTo>
                  <a:pt x="-17216" y="1925320"/>
                  <a:pt x="387914" y="2440940"/>
                  <a:pt x="793044" y="2956560"/>
                </a:cubicBezTo>
              </a:path>
            </a:pathLst>
          </a:cu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68701" y="3467264"/>
            <a:ext cx="2732433" cy="2326089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82337" y="2781171"/>
            <a:ext cx="233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NEED NULL CHECK</a:t>
            </a:r>
            <a:endParaRPr lang="en-US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0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88113" y="183604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function1() {</a:t>
            </a:r>
          </a:p>
          <a:p>
            <a:endParaRPr lang="en-US" sz="2000" dirty="0">
              <a:latin typeface="Arial Rounded MT Bold" panose="020F0704030504030204" pitchFamily="34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(&lt;a condition&gt;)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fn_ret_null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return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01134" y="183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function2()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ptr2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= function1();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c = *ptr2;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10434" y="2026920"/>
            <a:ext cx="2436797" cy="5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68701" y="3467264"/>
            <a:ext cx="2732433" cy="2326089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282" y="1936212"/>
            <a:ext cx="81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Uses calling relationships among procedures. 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Enables to obtain more precise analysis information.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282" y="3821483"/>
            <a:ext cx="8177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 – helps in finding transitive flow info.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 – helps in finding aliases.</a:t>
            </a:r>
          </a:p>
        </p:txBody>
      </p:sp>
    </p:spTree>
    <p:extLst>
      <p:ext uri="{BB962C8B-B14F-4D97-AF65-F5344CB8AC3E}">
        <p14:creationId xmlns:p14="http://schemas.microsoft.com/office/powerpoint/2010/main" val="19346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0" y="685800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1</a:t>
            </a:r>
            <a:r>
              <a:rPr lang="en-US" sz="900" dirty="0"/>
              <a:t> Dataflow Analysis Lecture: Christoph </a:t>
            </a:r>
            <a:r>
              <a:rPr lang="en-US" sz="900" dirty="0" err="1"/>
              <a:t>Reinbach</a:t>
            </a:r>
            <a:r>
              <a:rPr lang="en-US" sz="900" dirty="0"/>
              <a:t>, SEPL, Nov 2014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40" y="1434116"/>
            <a:ext cx="4744588" cy="4077458"/>
          </a:xfrm>
          <a:prstGeom prst="rect">
            <a:avLst/>
          </a:prstGeom>
        </p:spPr>
      </p:pic>
      <p:sp>
        <p:nvSpPr>
          <p:cNvPr id="103" name="Oval 102"/>
          <p:cNvSpPr/>
          <p:nvPr/>
        </p:nvSpPr>
        <p:spPr>
          <a:xfrm>
            <a:off x="6403280" y="1854830"/>
            <a:ext cx="315685" cy="293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03279" y="2605911"/>
            <a:ext cx="315685" cy="293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17826" y="3356992"/>
            <a:ext cx="315685" cy="293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05985" y="4152123"/>
            <a:ext cx="315685" cy="293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98420" y="4897026"/>
            <a:ext cx="315685" cy="2939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719869" y="3281574"/>
            <a:ext cx="2224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Transfer functions </a:t>
            </a:r>
          </a:p>
        </p:txBody>
      </p:sp>
    </p:spTree>
    <p:extLst>
      <p:ext uri="{BB962C8B-B14F-4D97-AF65-F5344CB8AC3E}">
        <p14:creationId xmlns:p14="http://schemas.microsoft.com/office/powerpoint/2010/main" val="20623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8" grpId="0" animBg="1"/>
      <p:bldP spid="9" grpId="0" animBg="1"/>
      <p:bldP spid="10" grpId="0" animBg="1"/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34678" y="2825895"/>
            <a:ext cx="4299687" cy="3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 Bug Checker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8681" y="3366212"/>
            <a:ext cx="4517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* Nicolas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Palix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Gaël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Thomas, Suman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Saha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Christophe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Calvès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Julia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Lawall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and Gilles Muller, </a:t>
            </a:r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Faults in </a:t>
            </a:r>
            <a:r>
              <a:rPr lang="en-US" sz="1100" b="1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linux</a:t>
            </a:r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: ten years later,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 ASPLOS ‘11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8681" y="3797099"/>
            <a:ext cx="4680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* Andy Chou,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Junfeng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Yang, Benjamin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Chelf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Seth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Hallem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and Dawson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Engler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</a:t>
            </a:r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An empirical study of operating systems errors, 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SOSP `01 </a:t>
            </a:r>
          </a:p>
        </p:txBody>
      </p:sp>
    </p:spTree>
    <p:extLst>
      <p:ext uri="{BB962C8B-B14F-4D97-AF65-F5344CB8AC3E}">
        <p14:creationId xmlns:p14="http://schemas.microsoft.com/office/powerpoint/2010/main" val="13077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594734" y="1937255"/>
            <a:ext cx="3509965" cy="763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057331" y="1199959"/>
            <a:ext cx="535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pointer analysis computes, for each pointer variable, a set of heap objects that can flow to the variable.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57332" y="2147585"/>
            <a:ext cx="5351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x = </a:t>
            </a:r>
            <a:r>
              <a:rPr lang="en-US" b="1" dirty="0"/>
              <a:t>new</a:t>
            </a:r>
            <a:r>
              <a:rPr lang="en-US" dirty="0"/>
              <a:t> A();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057331" y="2677382"/>
            <a:ext cx="535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Allocates memory in the heap space. </a:t>
            </a:r>
          </a:p>
          <a:p>
            <a:pPr algn="just"/>
            <a:r>
              <a:rPr lang="en-US" dirty="0"/>
              <a:t>This is an </a:t>
            </a:r>
            <a:r>
              <a:rPr lang="en-US" i="1" dirty="0">
                <a:solidFill>
                  <a:srgbClr val="0070C0"/>
                </a:solidFill>
              </a:rPr>
              <a:t>allocation site</a:t>
            </a:r>
            <a:r>
              <a:rPr lang="en-US" i="1" dirty="0"/>
              <a:t>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57330" y="3284489"/>
            <a:ext cx="5351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For each allocation site, we create an </a:t>
            </a:r>
            <a:r>
              <a:rPr lang="en-US" i="1" dirty="0">
                <a:solidFill>
                  <a:srgbClr val="0070C0"/>
                </a:solidFill>
              </a:rPr>
              <a:t>abstract location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the heap, where we assume the object will be created.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449173" y="2329921"/>
            <a:ext cx="4416583" cy="13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45956" y="213455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57329" y="4233107"/>
            <a:ext cx="6558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Due to the assignment,</a:t>
            </a:r>
          </a:p>
          <a:p>
            <a:pPr algn="just"/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points to </a:t>
            </a:r>
            <a:r>
              <a:rPr lang="en-US" i="1" dirty="0"/>
              <a:t>o</a:t>
            </a:r>
            <a:r>
              <a:rPr lang="en-US" dirty="0"/>
              <a:t>” and hence </a:t>
            </a:r>
            <a:r>
              <a:rPr lang="en-US" i="1" dirty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 belongs to points-to set of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i="1" dirty="0" err="1">
                <a:solidFill>
                  <a:srgbClr val="0070C0"/>
                </a:solidFill>
              </a:rPr>
              <a:t>pt</a:t>
            </a:r>
            <a:r>
              <a:rPr lang="en-US" i="1" dirty="0">
                <a:solidFill>
                  <a:srgbClr val="0070C0"/>
                </a:solidFill>
              </a:rPr>
              <a:t>(x)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0" grpId="0"/>
      <p:bldP spid="91" grpId="0"/>
      <p:bldP spid="92" grpId="0"/>
      <p:bldP spid="96" grpId="0"/>
      <p:bldP spid="9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1057331" y="1199959"/>
            <a:ext cx="535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pointer analysis computes, for each pointer variable, a set of heap objects that can flow to the variable.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-15618" y="685800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1</a:t>
            </a:r>
            <a:r>
              <a:rPr lang="en-US" sz="900" dirty="0"/>
              <a:t> Pointer Analysis, </a:t>
            </a:r>
            <a:r>
              <a:rPr lang="en-US" sz="900" dirty="0" err="1"/>
              <a:t>Smaragdakis</a:t>
            </a:r>
            <a:r>
              <a:rPr lang="en-US" sz="900" dirty="0"/>
              <a:t>, </a:t>
            </a:r>
            <a:r>
              <a:rPr lang="en-US" sz="900" dirty="0" err="1"/>
              <a:t>Balatsouras</a:t>
            </a:r>
            <a:r>
              <a:rPr lang="en-US" sz="900" dirty="0"/>
              <a:t>, </a:t>
            </a:r>
            <a:r>
              <a:rPr lang="en-US" sz="900" dirty="0" err="1"/>
              <a:t>Foundatiaons</a:t>
            </a:r>
            <a:r>
              <a:rPr lang="en-US" sz="900" dirty="0"/>
              <a:t> and Trends in Programming Languages, 2015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2820" y="341538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335885" y="2625995"/>
            <a:ext cx="458907" cy="7893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94932" y="3415386"/>
            <a:ext cx="28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658300" y="2625994"/>
            <a:ext cx="478658" cy="789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20141" y="3415386"/>
            <a:ext cx="28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z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62167" y="2609881"/>
            <a:ext cx="446335" cy="896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60584" y="2125738"/>
            <a:ext cx="1943597" cy="500255"/>
          </a:xfrm>
          <a:prstGeom prst="ellipse">
            <a:avLst/>
          </a:prstGeom>
          <a:solidFill>
            <a:schemeClr val="tx2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85560" y="2125738"/>
            <a:ext cx="1943597" cy="500255"/>
          </a:xfrm>
          <a:prstGeom prst="ellipse">
            <a:avLst/>
          </a:prstGeom>
          <a:solidFill>
            <a:schemeClr val="tx2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93956" y="2109626"/>
            <a:ext cx="1943597" cy="500255"/>
          </a:xfrm>
          <a:prstGeom prst="ellipse">
            <a:avLst/>
          </a:prstGeom>
          <a:solidFill>
            <a:schemeClr val="tx2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24210" y="3964137"/>
            <a:ext cx="5351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x and y may alias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9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  <p:bldP spid="37" grpId="0" animBg="1"/>
      <p:bldP spid="38" grpId="0" animBg="1"/>
      <p:bldP spid="4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282" y="1078791"/>
            <a:ext cx="479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properties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282" y="1936212"/>
            <a:ext cx="8177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Flow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Field Sensitivity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3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0369" y="4423205"/>
            <a:ext cx="2236124" cy="1889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8629" y="4423205"/>
            <a:ext cx="2236124" cy="1889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6889" y="4423205"/>
            <a:ext cx="2236124" cy="1889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-99464" y="6860966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 err="1"/>
              <a:t>Radu</a:t>
            </a:r>
            <a:r>
              <a:rPr lang="en-US" sz="600" dirty="0"/>
              <a:t> </a:t>
            </a:r>
            <a:r>
              <a:rPr lang="en-US" sz="600" dirty="0" err="1"/>
              <a:t>Rugina</a:t>
            </a:r>
            <a:r>
              <a:rPr lang="en-US" sz="600" dirty="0"/>
              <a:t>, Lecture Slides 2005</a:t>
            </a:r>
            <a:endParaRPr 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282" y="1078791"/>
            <a:ext cx="479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properties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282" y="1936212"/>
            <a:ext cx="8177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Flow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Field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3245" y="4692479"/>
            <a:ext cx="1296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{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</a:rPr>
              <a:t> f1;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f2;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 x, y;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02591" y="4692479"/>
            <a:ext cx="1920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x.f1	x.f2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y.f1	y.f2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94331" y="4845436"/>
            <a:ext cx="1920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x.*	y.*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6071" y="4846367"/>
            <a:ext cx="1920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*.f1	*.f2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54311" y="5554253"/>
            <a:ext cx="2420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Field sensitive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9436" y="5554253"/>
            <a:ext cx="217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Field insensitive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08603" y="5554252"/>
            <a:ext cx="2175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Field based</a:t>
            </a:r>
          </a:p>
        </p:txBody>
      </p:sp>
    </p:spTree>
    <p:extLst>
      <p:ext uri="{BB962C8B-B14F-4D97-AF65-F5344CB8AC3E}">
        <p14:creationId xmlns:p14="http://schemas.microsoft.com/office/powerpoint/2010/main" val="31441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" grpId="0" animBg="1"/>
      <p:bldP spid="15" grpId="0"/>
      <p:bldP spid="16" grpId="0"/>
      <p:bldP spid="17" grpId="0"/>
      <p:bldP spid="18" grpId="0"/>
      <p:bldP spid="23" grpId="0"/>
      <p:bldP spid="24" grpId="0"/>
      <p:bldP spid="2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282" y="1078791"/>
            <a:ext cx="479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properties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282" y="1936212"/>
            <a:ext cx="8177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Flow Sensitivity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Field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6049" y="4407891"/>
            <a:ext cx="8177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Most significant</a:t>
            </a:r>
          </a:p>
          <a:p>
            <a:r>
              <a:rPr lang="en-US" sz="2000" dirty="0"/>
              <a:t>According to study by </a:t>
            </a:r>
          </a:p>
          <a:p>
            <a:r>
              <a:rPr lang="en-US" sz="2000" dirty="0"/>
              <a:t>Hind, Pointer Analysis: Haven't We Solved This Problem Yet?</a:t>
            </a:r>
          </a:p>
          <a:p>
            <a:r>
              <a:rPr lang="en-US" sz="2000" dirty="0"/>
              <a:t>PASTE 2001</a:t>
            </a:r>
          </a:p>
        </p:txBody>
      </p:sp>
    </p:spTree>
    <p:extLst>
      <p:ext uri="{BB962C8B-B14F-4D97-AF65-F5344CB8AC3E}">
        <p14:creationId xmlns:p14="http://schemas.microsoft.com/office/powerpoint/2010/main" val="15637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3282" y="1078791"/>
            <a:ext cx="479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properties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282" y="1936212"/>
            <a:ext cx="8177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Flow Sensitivity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Field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Sensitivity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282" y="390598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aseline="0" dirty="0"/>
              <a:t>Distinguishes</a:t>
            </a:r>
            <a:r>
              <a:rPr lang="en-US" sz="2000" dirty="0"/>
              <a:t> calling contexts. </a:t>
            </a:r>
            <a:endParaRPr lang="en-US" sz="2000" baseline="0" dirty="0"/>
          </a:p>
        </p:txBody>
      </p:sp>
      <p:sp>
        <p:nvSpPr>
          <p:cNvPr id="8" name="Rectangle 7"/>
          <p:cNvSpPr/>
          <p:nvPr/>
        </p:nvSpPr>
        <p:spPr>
          <a:xfrm>
            <a:off x="5218642" y="3244262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62687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aseline="0" dirty="0"/>
              <a:t>Adapted from </a:t>
            </a:r>
            <a:r>
              <a:rPr lang="en-US" sz="1050" baseline="0" dirty="0" err="1"/>
              <a:t>Radu</a:t>
            </a:r>
            <a:r>
              <a:rPr lang="en-US" sz="1050" dirty="0"/>
              <a:t> </a:t>
            </a:r>
            <a:r>
              <a:rPr lang="en-US" sz="1050" baseline="0" dirty="0" err="1"/>
              <a:t>Rugina</a:t>
            </a:r>
            <a:r>
              <a:rPr lang="en-US" sz="1050" baseline="0" dirty="0"/>
              <a:t>, CS711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22663" y="5158549"/>
            <a:ext cx="22228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x=sum(10,1)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17512" y="5160804"/>
            <a:ext cx="1918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70611" y="3305789"/>
            <a:ext cx="767151" cy="1789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212241" y="3275039"/>
            <a:ext cx="1225047" cy="1734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7763" y="4598450"/>
            <a:ext cx="289330" cy="560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99125" y="4567062"/>
            <a:ext cx="595077" cy="591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175413" y="4706668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70663" y="4700902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937762" y="3275040"/>
            <a:ext cx="2261363" cy="129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02" grpId="0"/>
      <p:bldP spid="39" grpId="0"/>
      <p:bldP spid="10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664783"/>
            <a:ext cx="350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697" y="1588520"/>
            <a:ext cx="4153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Insensitive Pointer Analysis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0547" y="1588520"/>
            <a:ext cx="393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Sensitive Pointer Analysis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8697" y="2142245"/>
            <a:ext cx="4961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Bjarne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Steensgaard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Points-to Analysis in Almost Linear Time. POPL’96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697" y="2879317"/>
            <a:ext cx="46564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L. Anderson. Program analysis and specialization for the C programming language. University of Copenhagen. May 1994 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50547" y="2059991"/>
            <a:ext cx="44614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Sridharan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Bodík</a:t>
            </a:r>
            <a:endParaRPr lang="en-US" sz="1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Refinement-based context-sensitive points-to analysis for Java. (PLDI 2006)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50547" y="4059599"/>
            <a:ext cx="4603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Whaley and Lam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Cloning-based context-sensitive pointer alias analysis using binary decision diagrams. (PLDI 2000)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50547" y="2798655"/>
            <a:ext cx="46572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Yan, Xu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Rountev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context-sensitive alias analysis for Java (ISSTA 2011)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50547" y="3537319"/>
            <a:ext cx="4603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Zheng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Rugina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alias analysis for C (POPL 2008)</a:t>
            </a:r>
          </a:p>
        </p:txBody>
      </p:sp>
      <p:sp>
        <p:nvSpPr>
          <p:cNvPr id="2" name="Rectangle 1"/>
          <p:cNvSpPr/>
          <p:nvPr/>
        </p:nvSpPr>
        <p:spPr>
          <a:xfrm>
            <a:off x="798697" y="3818688"/>
            <a:ext cx="47791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Manuvir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Das. 2000. Unification-based pointer analysis with directional assignments. In Proceedings of the ACM SIGPLAN 2000 conference on Programming language design and implementation (PLDI '00).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697" y="4972506"/>
            <a:ext cx="48500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Marc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Berndl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Ondrej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Lhoták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Feng Qian, Laurie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Hendren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Navindra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Umanee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2003. Points-to analysis using BDDs. SIGPLAN Not. 38, 5 (May 2003), 103-114.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50547" y="4798263"/>
            <a:ext cx="4603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Robert P. Wilson and Monica S. Lam. 1995. Efficient context-sensitive pointer analysis for C programs. In Proceedings of the ACM SIGPLAN (PLDI  conference on '95).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50547" y="5752370"/>
            <a:ext cx="48393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Samuel Z.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Guyer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Calvin Lin. 2003. Client-driven pointer analysis.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Radhia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Cousot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(Ed.). Springer-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Verlag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Berlin, Heidelberg, 214-236.</a:t>
            </a:r>
          </a:p>
        </p:txBody>
      </p:sp>
    </p:spTree>
    <p:extLst>
      <p:ext uri="{BB962C8B-B14F-4D97-AF65-F5344CB8AC3E}">
        <p14:creationId xmlns:p14="http://schemas.microsoft.com/office/powerpoint/2010/main" val="11426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159815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Insensitive 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282" y="815134"/>
            <a:ext cx="1175871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Bjarne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Steensgaard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Points-to Analysis in Almost Linear Time. POPL` 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78" y="4056375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1 a = &amp;b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2 b = &amp;c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3 d = &amp;e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4 a = &amp;d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24691" y="4398127"/>
            <a:ext cx="889069" cy="26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85880" y="4493778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13760" y="4139091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3760" y="4997160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524691" y="4798237"/>
            <a:ext cx="889069" cy="398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69427" y="4135743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99935" y="4905983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75180" y="4014698"/>
            <a:ext cx="889069" cy="26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43082" y="5226081"/>
            <a:ext cx="889069" cy="398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20150" y="3785369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93201" y="5317456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5475" y="3778384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32960" y="5466385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617602" y="4662298"/>
            <a:ext cx="8890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78791" y="4493778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06671" y="4139091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06671" y="4997160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868091" y="4014698"/>
            <a:ext cx="889069" cy="26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35993" y="5226081"/>
            <a:ext cx="889069" cy="398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98386" y="3778384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5871" y="5466385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Oval 41"/>
          <p:cNvSpPr/>
          <p:nvPr/>
        </p:nvSpPr>
        <p:spPr>
          <a:xfrm>
            <a:off x="6435084" y="4034796"/>
            <a:ext cx="503100" cy="1410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076273" y="4662298"/>
            <a:ext cx="8890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37462" y="4493778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65342" y="4139091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65342" y="4997160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47" name="Straight Arrow Connector 46"/>
          <p:cNvCxnSpPr>
            <a:stCxn id="51" idx="6"/>
          </p:cNvCxnSpPr>
          <p:nvPr/>
        </p:nvCxnSpPr>
        <p:spPr>
          <a:xfrm flipV="1">
            <a:off x="10396855" y="4736226"/>
            <a:ext cx="571398" cy="3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157057" y="3778384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184542" y="5466385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51" name="Oval 50"/>
          <p:cNvSpPr/>
          <p:nvPr/>
        </p:nvSpPr>
        <p:spPr>
          <a:xfrm>
            <a:off x="9893755" y="4034796"/>
            <a:ext cx="503100" cy="1410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959652" y="3739842"/>
            <a:ext cx="709847" cy="2340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3277" y="5866495"/>
            <a:ext cx="2980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PointsTo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(a)=(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b,d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),</a:t>
            </a:r>
          </a:p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PointsTo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b,d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)=(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c,e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3280" y="1906449"/>
            <a:ext cx="817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Unification Based pointer analysis algorithm, that generates points-to sets of variables in a program.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278" y="3179161"/>
            <a:ext cx="70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(p)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(q)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3279" y="2737446"/>
            <a:ext cx="70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 = q</a:t>
            </a:r>
          </a:p>
        </p:txBody>
      </p:sp>
    </p:spTree>
    <p:extLst>
      <p:ext uri="{BB962C8B-B14F-4D97-AF65-F5344CB8AC3E}">
        <p14:creationId xmlns:p14="http://schemas.microsoft.com/office/powerpoint/2010/main" val="20127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9" grpId="0"/>
      <p:bldP spid="20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8" grpId="0"/>
      <p:bldP spid="39" grpId="0"/>
      <p:bldP spid="42" grpId="0" animBg="1"/>
      <p:bldP spid="44" grpId="0"/>
      <p:bldP spid="45" grpId="0"/>
      <p:bldP spid="46" grpId="0"/>
      <p:bldP spid="49" grpId="0"/>
      <p:bldP spid="50" grpId="0"/>
      <p:bldP spid="51" grpId="0" animBg="1"/>
      <p:bldP spid="54" grpId="0" animBg="1"/>
      <p:bldP spid="5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159815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Insensitive 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282" y="815134"/>
            <a:ext cx="1175871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Bjarne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Steensgaard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Points-to Analysis in Almost Linear Time. POPL` 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78" y="4056375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1 a = &amp;b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2 b = &amp;c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3 d = &amp;e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4 a = &amp;d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524691" y="4398127"/>
            <a:ext cx="889069" cy="26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85880" y="4493778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13760" y="4139091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3760" y="4997160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2524691" y="4798237"/>
            <a:ext cx="889069" cy="398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69427" y="4135743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99935" y="4905983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75180" y="4014698"/>
            <a:ext cx="889069" cy="26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43082" y="5226081"/>
            <a:ext cx="889069" cy="398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20150" y="3785369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93201" y="5317456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5475" y="3778384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32960" y="5466385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617602" y="4662298"/>
            <a:ext cx="8890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78791" y="4493778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06671" y="4139091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06671" y="4997160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868091" y="4014698"/>
            <a:ext cx="889069" cy="2641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35993" y="5226081"/>
            <a:ext cx="889069" cy="398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98386" y="3778384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5871" y="5466385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Oval 41"/>
          <p:cNvSpPr/>
          <p:nvPr/>
        </p:nvSpPr>
        <p:spPr>
          <a:xfrm>
            <a:off x="6435084" y="4034796"/>
            <a:ext cx="503100" cy="1410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076273" y="4662298"/>
            <a:ext cx="88906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737462" y="4493778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65342" y="4139091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965342" y="4997160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d</a:t>
            </a:r>
          </a:p>
        </p:txBody>
      </p:sp>
      <p:cxnSp>
        <p:nvCxnSpPr>
          <p:cNvPr id="47" name="Straight Arrow Connector 46"/>
          <p:cNvCxnSpPr>
            <a:stCxn id="51" idx="6"/>
          </p:cNvCxnSpPr>
          <p:nvPr/>
        </p:nvCxnSpPr>
        <p:spPr>
          <a:xfrm flipV="1">
            <a:off x="10396855" y="4736226"/>
            <a:ext cx="571398" cy="35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157057" y="3778384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184542" y="5466385"/>
            <a:ext cx="49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51" name="Oval 50"/>
          <p:cNvSpPr/>
          <p:nvPr/>
        </p:nvSpPr>
        <p:spPr>
          <a:xfrm>
            <a:off x="9893755" y="4034796"/>
            <a:ext cx="503100" cy="1410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959652" y="3739842"/>
            <a:ext cx="709847" cy="23409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3280" y="1906449"/>
            <a:ext cx="817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Unification Based pointer analysis algorithm, that generates points-to sets of variables in a program.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3278" y="3179161"/>
            <a:ext cx="70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(p)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(q)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3279" y="2737446"/>
            <a:ext cx="70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 = 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026" y="5957870"/>
            <a:ext cx="817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Reduces the size of the points-to graph, efficient.</a:t>
            </a:r>
          </a:p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Imprecise</a:t>
            </a:r>
          </a:p>
        </p:txBody>
      </p:sp>
    </p:spTree>
    <p:extLst>
      <p:ext uri="{BB962C8B-B14F-4D97-AF65-F5344CB8AC3E}">
        <p14:creationId xmlns:p14="http://schemas.microsoft.com/office/powerpoint/2010/main" val="122934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159815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Insensitive 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282" y="815134"/>
            <a:ext cx="1175871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L. Anderson.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 analysis and specialization for the C programming language. University of Copenhagen. May 1994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280" y="1906449"/>
            <a:ext cx="817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Inclusion Based pointer analysis algorithm, that generates points-to sets of variables in a program.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279" y="3178053"/>
            <a:ext cx="70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(q)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⊆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PointsTo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279" y="2737446"/>
            <a:ext cx="700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 = 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026" y="5831026"/>
            <a:ext cx="817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Points-to graph is larger, and it takes longer to finish. </a:t>
            </a: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7026" y="3622515"/>
            <a:ext cx="817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More precise than </a:t>
            </a:r>
            <a:r>
              <a:rPr lang="en-US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Steensgard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80265" y="2829382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⊆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58542" y="2492826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⊆</a:t>
            </a:r>
          </a:p>
        </p:txBody>
      </p:sp>
      <p:cxnSp>
        <p:nvCxnSpPr>
          <p:cNvPr id="65" name="Curved Connector 64"/>
          <p:cNvCxnSpPr>
            <a:endCxn id="3" idx="0"/>
          </p:cNvCxnSpPr>
          <p:nvPr/>
        </p:nvCxnSpPr>
        <p:spPr>
          <a:xfrm rot="5400000">
            <a:off x="8966062" y="2499450"/>
            <a:ext cx="715666" cy="2160303"/>
          </a:xfrm>
          <a:prstGeom prst="curvedConnector3">
            <a:avLst>
              <a:gd name="adj1" fmla="val -158636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453738" y="1672514"/>
            <a:ext cx="447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⊆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8079275" y="3122036"/>
            <a:ext cx="2937423" cy="2221171"/>
            <a:chOff x="8079275" y="3122036"/>
            <a:chExt cx="2937423" cy="2221171"/>
          </a:xfrm>
        </p:grpSpPr>
        <p:sp>
          <p:nvSpPr>
            <p:cNvPr id="3" name="Rectangle 2"/>
            <p:cNvSpPr/>
            <p:nvPr/>
          </p:nvSpPr>
          <p:spPr>
            <a:xfrm>
              <a:off x="8079275" y="3937434"/>
              <a:ext cx="328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a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63507" y="3122036"/>
              <a:ext cx="322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c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8408211" y="3770067"/>
              <a:ext cx="889069" cy="2641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9297280" y="3547052"/>
              <a:ext cx="328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b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5" idx="3"/>
            </p:cNvCxnSpPr>
            <p:nvPr/>
          </p:nvCxnSpPr>
          <p:spPr>
            <a:xfrm flipV="1">
              <a:off x="9626216" y="3398606"/>
              <a:ext cx="882657" cy="3331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457950" y="4252486"/>
              <a:ext cx="889069" cy="3989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9306287" y="4473872"/>
              <a:ext cx="4912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d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9635609" y="4702793"/>
              <a:ext cx="889069" cy="3989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0525487" y="4943097"/>
              <a:ext cx="4912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e</a:t>
              </a: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660149" y="4130367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1 a = &amp;b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2 b = &amp;c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3 d = &amp;e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4 a = &amp;d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9400842" y="2918876"/>
            <a:ext cx="1003205" cy="662638"/>
          </a:xfrm>
          <a:custGeom>
            <a:avLst/>
            <a:gdLst>
              <a:gd name="connsiteX0" fmla="*/ 1097280 w 1097280"/>
              <a:gd name="connsiteY0" fmla="*/ 486095 h 958535"/>
              <a:gd name="connsiteX1" fmla="*/ 259080 w 1097280"/>
              <a:gd name="connsiteY1" fmla="*/ 13655 h 958535"/>
              <a:gd name="connsiteX2" fmla="*/ 0 w 1097280"/>
              <a:gd name="connsiteY2" fmla="*/ 958535 h 9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958535">
                <a:moveTo>
                  <a:pt x="1097280" y="486095"/>
                </a:moveTo>
                <a:cubicBezTo>
                  <a:pt x="769620" y="210505"/>
                  <a:pt x="441960" y="-65085"/>
                  <a:pt x="259080" y="13655"/>
                </a:cubicBezTo>
                <a:cubicBezTo>
                  <a:pt x="76200" y="92395"/>
                  <a:pt x="38100" y="525465"/>
                  <a:pt x="0" y="958535"/>
                </a:cubicBezTo>
              </a:path>
            </a:pathLst>
          </a:custGeom>
          <a:ln w="5715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8292811" y="3285310"/>
            <a:ext cx="1003205" cy="662638"/>
          </a:xfrm>
          <a:custGeom>
            <a:avLst/>
            <a:gdLst>
              <a:gd name="connsiteX0" fmla="*/ 1097280 w 1097280"/>
              <a:gd name="connsiteY0" fmla="*/ 486095 h 958535"/>
              <a:gd name="connsiteX1" fmla="*/ 259080 w 1097280"/>
              <a:gd name="connsiteY1" fmla="*/ 13655 h 958535"/>
              <a:gd name="connsiteX2" fmla="*/ 0 w 1097280"/>
              <a:gd name="connsiteY2" fmla="*/ 958535 h 9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958535">
                <a:moveTo>
                  <a:pt x="1097280" y="486095"/>
                </a:moveTo>
                <a:cubicBezTo>
                  <a:pt x="769620" y="210505"/>
                  <a:pt x="441960" y="-65085"/>
                  <a:pt x="259080" y="13655"/>
                </a:cubicBezTo>
                <a:cubicBezTo>
                  <a:pt x="76200" y="92395"/>
                  <a:pt x="38100" y="525465"/>
                  <a:pt x="0" y="958535"/>
                </a:cubicBezTo>
              </a:path>
            </a:pathLst>
          </a:custGeom>
          <a:ln w="57150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8330479" y="4388346"/>
            <a:ext cx="2160303" cy="1950493"/>
            <a:chOff x="8330479" y="4388346"/>
            <a:chExt cx="2160303" cy="1950493"/>
          </a:xfrm>
        </p:grpSpPr>
        <p:sp>
          <p:nvSpPr>
            <p:cNvPr id="97" name="Rectangle 96"/>
            <p:cNvSpPr/>
            <p:nvPr/>
          </p:nvSpPr>
          <p:spPr>
            <a:xfrm flipH="1">
              <a:off x="8585692" y="4669090"/>
              <a:ext cx="9742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⊆</a:t>
              </a:r>
            </a:p>
          </p:txBody>
        </p:sp>
        <p:sp>
          <p:nvSpPr>
            <p:cNvPr id="98" name="Rectangle 97"/>
            <p:cNvSpPr/>
            <p:nvPr/>
          </p:nvSpPr>
          <p:spPr>
            <a:xfrm flipH="1">
              <a:off x="9714572" y="4954381"/>
              <a:ext cx="4415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⊆</a:t>
              </a:r>
            </a:p>
          </p:txBody>
        </p:sp>
        <p:cxnSp>
          <p:nvCxnSpPr>
            <p:cNvPr id="99" name="Curved Connector 98"/>
            <p:cNvCxnSpPr/>
            <p:nvPr/>
          </p:nvCxnSpPr>
          <p:spPr>
            <a:xfrm rot="16200000" flipV="1">
              <a:off x="9051868" y="3666957"/>
              <a:ext cx="717525" cy="2160303"/>
            </a:xfrm>
            <a:prstGeom prst="curvedConnector3">
              <a:avLst>
                <a:gd name="adj1" fmla="val -158636"/>
              </a:avLst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 flipH="1">
              <a:off x="9158627" y="5815619"/>
              <a:ext cx="1564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latin typeface="Arial Rounded MT Bold" panose="020F0704030504030204" pitchFamily="34" charset="0"/>
                  <a:ea typeface="Microsoft JhengHei" panose="020B0604030504040204" pitchFamily="34" charset="-120"/>
                  <a:cs typeface="Courier New" panose="02070309020205020404" pitchFamily="49" charset="0"/>
                </a:rPr>
                <a:t>⊆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 flipV="1">
              <a:off x="9466615" y="4868297"/>
              <a:ext cx="996892" cy="585509"/>
            </a:xfrm>
            <a:custGeom>
              <a:avLst/>
              <a:gdLst>
                <a:gd name="connsiteX0" fmla="*/ 1097280 w 1097280"/>
                <a:gd name="connsiteY0" fmla="*/ 486095 h 958535"/>
                <a:gd name="connsiteX1" fmla="*/ 259080 w 1097280"/>
                <a:gd name="connsiteY1" fmla="*/ 13655 h 958535"/>
                <a:gd name="connsiteX2" fmla="*/ 0 w 1097280"/>
                <a:gd name="connsiteY2" fmla="*/ 958535 h 9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958535">
                  <a:moveTo>
                    <a:pt x="1097280" y="486095"/>
                  </a:moveTo>
                  <a:cubicBezTo>
                    <a:pt x="769620" y="210505"/>
                    <a:pt x="441960" y="-65085"/>
                    <a:pt x="259080" y="13655"/>
                  </a:cubicBezTo>
                  <a:cubicBezTo>
                    <a:pt x="76200" y="92395"/>
                    <a:pt x="38100" y="525465"/>
                    <a:pt x="0" y="958535"/>
                  </a:cubicBezTo>
                </a:path>
              </a:pathLst>
            </a:custGeom>
            <a:ln w="571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flipV="1">
              <a:off x="8480265" y="4520265"/>
              <a:ext cx="996892" cy="585509"/>
            </a:xfrm>
            <a:custGeom>
              <a:avLst/>
              <a:gdLst>
                <a:gd name="connsiteX0" fmla="*/ 1097280 w 1097280"/>
                <a:gd name="connsiteY0" fmla="*/ 486095 h 958535"/>
                <a:gd name="connsiteX1" fmla="*/ 259080 w 1097280"/>
                <a:gd name="connsiteY1" fmla="*/ 13655 h 958535"/>
                <a:gd name="connsiteX2" fmla="*/ 0 w 1097280"/>
                <a:gd name="connsiteY2" fmla="*/ 958535 h 9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958535">
                  <a:moveTo>
                    <a:pt x="1097280" y="486095"/>
                  </a:moveTo>
                  <a:cubicBezTo>
                    <a:pt x="769620" y="210505"/>
                    <a:pt x="441960" y="-65085"/>
                    <a:pt x="259080" y="13655"/>
                  </a:cubicBezTo>
                  <a:cubicBezTo>
                    <a:pt x="76200" y="92395"/>
                    <a:pt x="38100" y="525465"/>
                    <a:pt x="0" y="958535"/>
                  </a:cubicBezTo>
                </a:path>
              </a:pathLst>
            </a:custGeom>
            <a:ln w="57150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9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2" grpId="0"/>
      <p:bldP spid="63" grpId="0"/>
      <p:bldP spid="84" grpId="0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183" y="1515377"/>
            <a:ext cx="3984480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fn_explct_ret_null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8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24082" y="2750615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 Sensitive Pointer Analysis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6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8122" y="1765982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7466" y="3711017"/>
            <a:ext cx="197605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Fn1()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x=sum(10,1);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20091" y="1827509"/>
            <a:ext cx="767151" cy="1789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861721" y="1796759"/>
            <a:ext cx="1225047" cy="1734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87243" y="3120170"/>
            <a:ext cx="289330" cy="560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48605" y="3088782"/>
            <a:ext cx="595077" cy="591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7242" y="1796760"/>
            <a:ext cx="2261363" cy="129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55853" y="3711016"/>
            <a:ext cx="198097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Fn2()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3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8122" y="1765982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7466" y="3711017"/>
            <a:ext cx="197605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Fn1()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x=sum(10,1);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20091" y="1827509"/>
            <a:ext cx="767151" cy="1789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87243" y="3120170"/>
            <a:ext cx="289330" cy="560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7242" y="1796760"/>
            <a:ext cx="2261363" cy="129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59004" y="3711017"/>
            <a:ext cx="198097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Fn2()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00230" y="1817506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34388" y="1817506"/>
            <a:ext cx="2261363" cy="129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167237" y="1809003"/>
            <a:ext cx="767151" cy="1789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934389" y="3101664"/>
            <a:ext cx="289330" cy="560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6122" y="882776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Cloning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6122" y="5656052"/>
            <a:ext cx="73234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Whaley and Lam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Cloning-based context-sensitive pointer alias analysis using binary decision diagrams. (PLDI 2000) </a:t>
            </a:r>
          </a:p>
        </p:txBody>
      </p:sp>
    </p:spTree>
    <p:extLst>
      <p:ext uri="{BB962C8B-B14F-4D97-AF65-F5344CB8AC3E}">
        <p14:creationId xmlns:p14="http://schemas.microsoft.com/office/powerpoint/2010/main" val="14709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68122" y="1765982"/>
            <a:ext cx="207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7466" y="3711017"/>
            <a:ext cx="197605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Fn1()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x=sum(10,1);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20091" y="1827509"/>
            <a:ext cx="767151" cy="17894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861721" y="1796759"/>
            <a:ext cx="1225047" cy="1734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87243" y="3120170"/>
            <a:ext cx="289330" cy="5600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48605" y="3088782"/>
            <a:ext cx="595077" cy="591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7242" y="1796760"/>
            <a:ext cx="2261363" cy="1292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74244" y="3569819"/>
            <a:ext cx="198097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Fn2()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4599" y="266405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600" y="3228019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Exit_1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38433" y="3241121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450329" y="2294720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4660" y="3493491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Entry_1, Exit_1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122" y="882776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 matching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1536" y="3836720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Entry_1, Exit_2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1536" y="4160162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Entry_2, Exit_1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085" y="4468980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Entry_2, Exit_2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0884" y="5360111"/>
            <a:ext cx="7671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Sridharan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Bodík</a:t>
            </a:r>
            <a:endParaRPr lang="en-US" sz="1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Refinement-based context-sensitive points-to analysis for Java. (PLDI 2006)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0884" y="5833130"/>
            <a:ext cx="8008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Yan, Xu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Rountev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context-sensitive alias analysis for Java (ISSTA 2011)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0884" y="6277302"/>
            <a:ext cx="7915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Zheng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Rugina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alias analysis for C (POPL 2008)</a:t>
            </a:r>
          </a:p>
        </p:txBody>
      </p:sp>
    </p:spTree>
    <p:extLst>
      <p:ext uri="{BB962C8B-B14F-4D97-AF65-F5344CB8AC3E}">
        <p14:creationId xmlns:p14="http://schemas.microsoft.com/office/powerpoint/2010/main" val="186707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4" grpId="0"/>
      <p:bldP spid="26" grpId="0"/>
      <p:bldP spid="2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96122" y="882776"/>
            <a:ext cx="631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Exponential Contexts!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795324" y="2231776"/>
            <a:ext cx="3988238" cy="2710099"/>
            <a:chOff x="235696" y="3730051"/>
            <a:chExt cx="3988238" cy="2710099"/>
          </a:xfrm>
        </p:grpSpPr>
        <p:sp>
          <p:nvSpPr>
            <p:cNvPr id="25" name="Freeform 24"/>
            <p:cNvSpPr/>
            <p:nvPr/>
          </p:nvSpPr>
          <p:spPr>
            <a:xfrm rot="1410553">
              <a:off x="1022171" y="4312301"/>
              <a:ext cx="1122744" cy="1562582"/>
            </a:xfrm>
            <a:custGeom>
              <a:avLst/>
              <a:gdLst>
                <a:gd name="connsiteX0" fmla="*/ 0 w 1122744"/>
                <a:gd name="connsiteY0" fmla="*/ 0 h 1562582"/>
                <a:gd name="connsiteX1" fmla="*/ 682906 w 1122744"/>
                <a:gd name="connsiteY1" fmla="*/ 763929 h 1562582"/>
                <a:gd name="connsiteX2" fmla="*/ 1122744 w 1122744"/>
                <a:gd name="connsiteY2" fmla="*/ 1562582 h 15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2744" h="1562582">
                  <a:moveTo>
                    <a:pt x="0" y="0"/>
                  </a:moveTo>
                  <a:cubicBezTo>
                    <a:pt x="247891" y="251749"/>
                    <a:pt x="495782" y="503499"/>
                    <a:pt x="682906" y="763929"/>
                  </a:cubicBezTo>
                  <a:cubicBezTo>
                    <a:pt x="870030" y="1024359"/>
                    <a:pt x="996387" y="1293470"/>
                    <a:pt x="1122744" y="1562582"/>
                  </a:cubicBezTo>
                </a:path>
              </a:pathLst>
            </a:custGeom>
            <a:noFill/>
            <a:ln w="5715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410553">
              <a:off x="1935301" y="5363705"/>
              <a:ext cx="1736203" cy="1076445"/>
            </a:xfrm>
            <a:custGeom>
              <a:avLst/>
              <a:gdLst>
                <a:gd name="connsiteX0" fmla="*/ 0 w 1736203"/>
                <a:gd name="connsiteY0" fmla="*/ 1076445 h 1076445"/>
                <a:gd name="connsiteX1" fmla="*/ 844952 w 1736203"/>
                <a:gd name="connsiteY1" fmla="*/ 370390 h 1076445"/>
                <a:gd name="connsiteX2" fmla="*/ 1736203 w 1736203"/>
                <a:gd name="connsiteY2" fmla="*/ 0 h 10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6203" h="1076445">
                  <a:moveTo>
                    <a:pt x="0" y="1076445"/>
                  </a:moveTo>
                  <a:cubicBezTo>
                    <a:pt x="277792" y="813121"/>
                    <a:pt x="555585" y="549797"/>
                    <a:pt x="844952" y="370390"/>
                  </a:cubicBezTo>
                  <a:cubicBezTo>
                    <a:pt x="1134319" y="190983"/>
                    <a:pt x="1435261" y="95491"/>
                    <a:pt x="1736203" y="0"/>
                  </a:cubicBezTo>
                </a:path>
              </a:pathLst>
            </a:custGeom>
            <a:noFill/>
            <a:ln w="571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410553">
              <a:off x="2268481" y="3730051"/>
              <a:ext cx="461174" cy="2488557"/>
            </a:xfrm>
            <a:custGeom>
              <a:avLst/>
              <a:gdLst>
                <a:gd name="connsiteX0" fmla="*/ 0 w 461174"/>
                <a:gd name="connsiteY0" fmla="*/ 2488557 h 2488557"/>
                <a:gd name="connsiteX1" fmla="*/ 451413 w 461174"/>
                <a:gd name="connsiteY1" fmla="*/ 1713053 h 2488557"/>
                <a:gd name="connsiteX2" fmla="*/ 266218 w 461174"/>
                <a:gd name="connsiteY2" fmla="*/ 0 h 248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174" h="2488557">
                  <a:moveTo>
                    <a:pt x="0" y="2488557"/>
                  </a:moveTo>
                  <a:cubicBezTo>
                    <a:pt x="203521" y="2308184"/>
                    <a:pt x="407043" y="2127812"/>
                    <a:pt x="451413" y="1713053"/>
                  </a:cubicBezTo>
                  <a:cubicBezTo>
                    <a:pt x="495783" y="1298294"/>
                    <a:pt x="381000" y="649147"/>
                    <a:pt x="266218" y="0"/>
                  </a:cubicBezTo>
                </a:path>
              </a:pathLst>
            </a:custGeom>
            <a:noFill/>
            <a:ln w="57150"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523648">
              <a:off x="235696" y="4195113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#calling</a:t>
              </a:r>
            </a:p>
            <a:p>
              <a:r>
                <a:rPr lang="en-US" dirty="0">
                  <a:latin typeface="Segoe Print" panose="02000600000000000000" pitchFamily="2" charset="0"/>
                </a:rPr>
                <a:t>contexts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20523648">
              <a:off x="2958844" y="5908736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egoe Print" panose="02000600000000000000" pitchFamily="2" charset="0"/>
                </a:rPr>
                <a:t>prog</a:t>
              </a:r>
              <a:r>
                <a:rPr lang="en-US" dirty="0">
                  <a:latin typeface="Segoe Print" panose="02000600000000000000" pitchFamily="2" charset="0"/>
                </a:rPr>
                <a:t>.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6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07840" y="2458720"/>
            <a:ext cx="328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 Driven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26363" y="3631498"/>
            <a:ext cx="7915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Zheng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Rugina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Demand-driven alias analysis for C (POPL 2008)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583" y="3516082"/>
            <a:ext cx="328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Answers alias queries</a:t>
            </a:r>
            <a:endParaRPr lang="en-US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5646" y="4419555"/>
            <a:ext cx="510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accurately answered 96% of their queries in 0.5s</a:t>
            </a:r>
            <a:endParaRPr lang="en-US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Used the SPEC Benchmark 2000</a:t>
            </a:r>
            <a:endParaRPr lang="en-US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2023" y="5452876"/>
            <a:ext cx="510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largest graph they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analyzed had 800,000 edges.</a:t>
            </a:r>
            <a:endParaRPr lang="en-US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08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07840" y="2458720"/>
            <a:ext cx="328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Client Driven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4395" y="3433339"/>
            <a:ext cx="40542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Sridharan</a:t>
            </a:r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Bodík</a:t>
            </a:r>
            <a:endParaRPr lang="en-US" sz="1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Refinement-based context-sensitive points-to analysis for Java. (PLDI 2006)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9296" y="4203209"/>
            <a:ext cx="328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Budget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0754" y="5108086"/>
            <a:ext cx="328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Provide a conservative, heuristic based answer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upon termination</a:t>
            </a:r>
            <a:endParaRPr lang="en-US" sz="20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3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183" y="1515377"/>
            <a:ext cx="3984480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 = 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fn_explct_ret_null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rgbClr val="00B05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solidFill>
                  <a:srgbClr val="00B05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7653" y="3943860"/>
            <a:ext cx="1417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Absence of this check</a:t>
            </a:r>
          </a:p>
          <a:p>
            <a:r>
              <a:rPr lang="en-US" sz="16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is a bug.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84850"/>
            <a:ext cx="408604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b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b="0" dirty="0">
                <a:solidFill>
                  <a:srgbClr val="0070C0"/>
                </a:solidFill>
              </a:rPr>
              <a:t>Reported </a:t>
            </a:r>
            <a:r>
              <a:rPr lang="en-US" dirty="0"/>
              <a:t>98</a:t>
            </a:r>
            <a:r>
              <a:rPr lang="en-US" b="0" dirty="0">
                <a:solidFill>
                  <a:srgbClr val="0070C0"/>
                </a:solidFill>
              </a:rPr>
              <a:t> bugs in </a:t>
            </a:r>
            <a:r>
              <a:rPr lang="en-US" dirty="0"/>
              <a:t>Linux 2.6.1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37714"/>
            <a:ext cx="408604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b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b="0" dirty="0">
                <a:solidFill>
                  <a:srgbClr val="0070C0"/>
                </a:solidFill>
              </a:rPr>
              <a:t>Reported </a:t>
            </a:r>
            <a:r>
              <a:rPr lang="en-US" dirty="0"/>
              <a:t>20</a:t>
            </a:r>
            <a:r>
              <a:rPr lang="en-US" b="0" dirty="0">
                <a:solidFill>
                  <a:srgbClr val="0070C0"/>
                </a:solidFill>
              </a:rPr>
              <a:t> bugs in </a:t>
            </a:r>
            <a:r>
              <a:rPr lang="en-US" dirty="0"/>
              <a:t>Linux 4.4.0</a:t>
            </a:r>
            <a:r>
              <a:rPr lang="en-US" b="0" dirty="0">
                <a:solidFill>
                  <a:srgbClr val="0070C0"/>
                </a:solidFill>
              </a:rPr>
              <a:t>, all of which were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6855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60183" y="1515377"/>
            <a:ext cx="2731791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 = function2();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30516" y="1525537"/>
            <a:ext cx="2671612" cy="3477875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function2()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ptr2 = NULL;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ptr3;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if (&lt;</a:t>
            </a:r>
            <a:r>
              <a:rPr lang="en-US" sz="2000" i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  ptr3 = ptr2;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  ptr3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fnB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ptr3; 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60183" y="5487219"/>
            <a:ext cx="52348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 checker has no way of knowing that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ptr1 can be NULL. </a:t>
            </a:r>
          </a:p>
        </p:txBody>
      </p:sp>
    </p:spTree>
    <p:extLst>
      <p:ext uri="{BB962C8B-B14F-4D97-AF65-F5344CB8AC3E}">
        <p14:creationId xmlns:p14="http://schemas.microsoft.com/office/powerpoint/2010/main" val="387182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60183" y="1519815"/>
            <a:ext cx="2731791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= function2();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30083" y="1531017"/>
            <a:ext cx="2671612" cy="3477875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function2()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ptr2 =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ptr3;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if (&lt;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ptr3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= ptr2;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else {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  ptr3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fnB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</a:t>
            </a:r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ptr3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; 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Freeform 11"/>
          <p:cNvSpPr/>
          <p:nvPr/>
        </p:nvSpPr>
        <p:spPr>
          <a:xfrm rot="2734132">
            <a:off x="8431722" y="1798611"/>
            <a:ext cx="131869" cy="1209585"/>
          </a:xfrm>
          <a:custGeom>
            <a:avLst/>
            <a:gdLst>
              <a:gd name="connsiteX0" fmla="*/ 899724 w 899724"/>
              <a:gd name="connsiteY0" fmla="*/ 0 h 2956560"/>
              <a:gd name="connsiteX1" fmla="*/ 564 w 899724"/>
              <a:gd name="connsiteY1" fmla="*/ 1432560 h 2956560"/>
              <a:gd name="connsiteX2" fmla="*/ 793044 w 899724"/>
              <a:gd name="connsiteY2" fmla="*/ 295656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24" h="2956560">
                <a:moveTo>
                  <a:pt x="899724" y="0"/>
                </a:moveTo>
                <a:cubicBezTo>
                  <a:pt x="459034" y="469900"/>
                  <a:pt x="18344" y="939800"/>
                  <a:pt x="564" y="1432560"/>
                </a:cubicBezTo>
                <a:cubicBezTo>
                  <a:pt x="-17216" y="1925320"/>
                  <a:pt x="387914" y="2440940"/>
                  <a:pt x="793044" y="2956560"/>
                </a:cubicBezTo>
              </a:path>
            </a:pathLst>
          </a:custGeom>
          <a:ln w="76200">
            <a:solidFill>
              <a:srgbClr val="C00000">
                <a:alpha val="4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0222424">
            <a:off x="4637649" y="2762892"/>
            <a:ext cx="274121" cy="1773383"/>
          </a:xfrm>
          <a:custGeom>
            <a:avLst/>
            <a:gdLst>
              <a:gd name="connsiteX0" fmla="*/ 899724 w 899724"/>
              <a:gd name="connsiteY0" fmla="*/ 0 h 2956560"/>
              <a:gd name="connsiteX1" fmla="*/ 564 w 899724"/>
              <a:gd name="connsiteY1" fmla="*/ 1432560 h 2956560"/>
              <a:gd name="connsiteX2" fmla="*/ 793044 w 899724"/>
              <a:gd name="connsiteY2" fmla="*/ 295656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24" h="2956560">
                <a:moveTo>
                  <a:pt x="899724" y="0"/>
                </a:moveTo>
                <a:cubicBezTo>
                  <a:pt x="459034" y="469900"/>
                  <a:pt x="18344" y="939800"/>
                  <a:pt x="564" y="1432560"/>
                </a:cubicBezTo>
                <a:cubicBezTo>
                  <a:pt x="-17216" y="1925320"/>
                  <a:pt x="387914" y="2440940"/>
                  <a:pt x="793044" y="2956560"/>
                </a:cubicBezTo>
              </a:path>
            </a:pathLst>
          </a:custGeom>
          <a:ln w="76200">
            <a:solidFill>
              <a:srgbClr val="C00000">
                <a:alpha val="4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7765359" flipV="1">
            <a:off x="6086008" y="1930066"/>
            <a:ext cx="747937" cy="4027443"/>
          </a:xfrm>
          <a:custGeom>
            <a:avLst/>
            <a:gdLst>
              <a:gd name="connsiteX0" fmla="*/ 899724 w 899724"/>
              <a:gd name="connsiteY0" fmla="*/ 0 h 2956560"/>
              <a:gd name="connsiteX1" fmla="*/ 564 w 899724"/>
              <a:gd name="connsiteY1" fmla="*/ 1432560 h 2956560"/>
              <a:gd name="connsiteX2" fmla="*/ 793044 w 899724"/>
              <a:gd name="connsiteY2" fmla="*/ 295656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24" h="2956560">
                <a:moveTo>
                  <a:pt x="899724" y="0"/>
                </a:moveTo>
                <a:cubicBezTo>
                  <a:pt x="459034" y="469900"/>
                  <a:pt x="18344" y="939800"/>
                  <a:pt x="564" y="1432560"/>
                </a:cubicBezTo>
                <a:cubicBezTo>
                  <a:pt x="-17216" y="1925320"/>
                  <a:pt x="387914" y="2440940"/>
                  <a:pt x="793044" y="2956560"/>
                </a:cubicBezTo>
              </a:path>
            </a:pathLst>
          </a:custGeom>
          <a:ln w="76200">
            <a:solidFill>
              <a:srgbClr val="C00000">
                <a:alpha val="4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20222424">
            <a:off x="8034667" y="3025250"/>
            <a:ext cx="295110" cy="1445195"/>
          </a:xfrm>
          <a:custGeom>
            <a:avLst/>
            <a:gdLst>
              <a:gd name="connsiteX0" fmla="*/ 899724 w 899724"/>
              <a:gd name="connsiteY0" fmla="*/ 0 h 2956560"/>
              <a:gd name="connsiteX1" fmla="*/ 564 w 899724"/>
              <a:gd name="connsiteY1" fmla="*/ 1432560 h 2956560"/>
              <a:gd name="connsiteX2" fmla="*/ 793044 w 899724"/>
              <a:gd name="connsiteY2" fmla="*/ 295656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724" h="2956560">
                <a:moveTo>
                  <a:pt x="899724" y="0"/>
                </a:moveTo>
                <a:cubicBezTo>
                  <a:pt x="459034" y="469900"/>
                  <a:pt x="18344" y="939800"/>
                  <a:pt x="564" y="1432560"/>
                </a:cubicBezTo>
                <a:cubicBezTo>
                  <a:pt x="-17216" y="1925320"/>
                  <a:pt x="387914" y="2440940"/>
                  <a:pt x="793044" y="2956560"/>
                </a:cubicBezTo>
              </a:path>
            </a:pathLst>
          </a:custGeom>
          <a:ln w="76200">
            <a:solidFill>
              <a:srgbClr val="C00000">
                <a:alpha val="4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0183" y="5467820"/>
            <a:ext cx="6261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rPr>
              <a:t>A dataflow analysis tells us that ptr1 can be null.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946515"/>
            <a:ext cx="406018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Augmenting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Null Checker </a:t>
            </a:r>
            <a:r>
              <a:rPr lang="en-US" sz="1800" dirty="0"/>
              <a:t>with this info. can help us find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more bugs</a:t>
            </a:r>
            <a:r>
              <a:rPr lang="en-US" sz="18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528827"/>
            <a:ext cx="406018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1800" dirty="0"/>
              <a:t>Reported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85 new bugs </a:t>
            </a:r>
            <a:r>
              <a:rPr lang="en-US" sz="1800" dirty="0"/>
              <a:t>in </a:t>
            </a:r>
          </a:p>
          <a:p>
            <a:pPr algn="ctr"/>
            <a:r>
              <a:rPr lang="en-US" sz="1800" dirty="0"/>
              <a:t>Linux 4.4.0.</a:t>
            </a:r>
          </a:p>
        </p:txBody>
      </p:sp>
    </p:spTree>
    <p:extLst>
      <p:ext uri="{BB962C8B-B14F-4D97-AF65-F5344CB8AC3E}">
        <p14:creationId xmlns:p14="http://schemas.microsoft.com/office/powerpoint/2010/main" val="2879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13438" y="2567469"/>
            <a:ext cx="923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Why was it so challenging?</a:t>
            </a:r>
          </a:p>
        </p:txBody>
      </p:sp>
    </p:spTree>
    <p:extLst>
      <p:ext uri="{BB962C8B-B14F-4D97-AF65-F5344CB8AC3E}">
        <p14:creationId xmlns:p14="http://schemas.microsoft.com/office/powerpoint/2010/main" val="6691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13438" y="2567469"/>
            <a:ext cx="923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Why was it so challenging?</a:t>
            </a:r>
          </a:p>
        </p:txBody>
      </p:sp>
    </p:spTree>
    <p:extLst>
      <p:ext uri="{BB962C8B-B14F-4D97-AF65-F5344CB8AC3E}">
        <p14:creationId xmlns:p14="http://schemas.microsoft.com/office/powerpoint/2010/main" val="185205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13438" y="2567469"/>
            <a:ext cx="923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Two types of </a:t>
            </a:r>
          </a:p>
          <a:p>
            <a:pPr algn="ctr"/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Interprocedural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799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let la Mère">
            <a:extLst>
              <a:ext uri="{FF2B5EF4-FFF2-40B4-BE49-F238E27FC236}">
                <a16:creationId xmlns:a16="http://schemas.microsoft.com/office/drawing/2014/main" id="{6A2F4AE6-9D7E-4202-9165-18E034990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9" b="1067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sz="6000" b="1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June, 1996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French Guiana</a:t>
            </a:r>
          </a:p>
        </p:txBody>
      </p:sp>
    </p:spTree>
    <p:extLst>
      <p:ext uri="{BB962C8B-B14F-4D97-AF65-F5344CB8AC3E}">
        <p14:creationId xmlns:p14="http://schemas.microsoft.com/office/powerpoint/2010/main" val="370119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13438" y="2567469"/>
            <a:ext cx="923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Insensitive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Sensitive</a:t>
            </a:r>
          </a:p>
        </p:txBody>
      </p:sp>
    </p:spTree>
    <p:extLst>
      <p:ext uri="{BB962C8B-B14F-4D97-AF65-F5344CB8AC3E}">
        <p14:creationId xmlns:p14="http://schemas.microsoft.com/office/powerpoint/2010/main" val="2378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6515" y="2716864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5804" y="3903309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x=sum(10,1);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5653" y="3904706"/>
            <a:ext cx="13583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59333" y="2825317"/>
            <a:ext cx="647020" cy="107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60528" y="2922015"/>
            <a:ext cx="922827" cy="982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87660" y="3556168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8648" y="3536714"/>
            <a:ext cx="421300" cy="366594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5910" y="3623240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543712" y="3619666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102648" y="2147111"/>
            <a:ext cx="992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</a:t>
            </a:r>
          </a:p>
          <a:p>
            <a:pPr algn="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In-sensitive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9115" y="4306295"/>
            <a:ext cx="87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imprecise</a:t>
            </a:r>
          </a:p>
        </p:txBody>
      </p:sp>
    </p:spTree>
    <p:extLst>
      <p:ext uri="{BB962C8B-B14F-4D97-AF65-F5344CB8AC3E}">
        <p14:creationId xmlns:p14="http://schemas.microsoft.com/office/powerpoint/2010/main" val="199567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5" grpId="0"/>
      <p:bldP spid="28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86515" y="2716864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5804" y="3903309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x=sum(10,1);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5653" y="3904706"/>
            <a:ext cx="13583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59333" y="2825317"/>
            <a:ext cx="647020" cy="107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60528" y="2922015"/>
            <a:ext cx="922827" cy="982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87660" y="3556168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8648" y="3536714"/>
            <a:ext cx="421300" cy="366594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5910" y="3623240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543712" y="3619666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8226543" y="1996030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25833" y="3182475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x=sum(10,1)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64471" y="2053339"/>
            <a:ext cx="543124" cy="1109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27688" y="2835334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95938" y="2902406"/>
            <a:ext cx="4283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(11)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8226543" y="3507303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14664" y="4687838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x=sum(2,2)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669742" y="3543289"/>
            <a:ext cx="543124" cy="1109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993633" y="4327549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61883" y="4394621"/>
            <a:ext cx="351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(4)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066544" y="1832731"/>
            <a:ext cx="5462" cy="318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263" y="2137631"/>
            <a:ext cx="1059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Sensitive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(via cloning)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2648" y="2147111"/>
            <a:ext cx="992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</a:t>
            </a:r>
          </a:p>
          <a:p>
            <a:pPr algn="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In-sensitive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9115" y="4306295"/>
            <a:ext cx="87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imprecise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3698" y="4251554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precise</a:t>
            </a:r>
          </a:p>
        </p:txBody>
      </p:sp>
    </p:spTree>
    <p:extLst>
      <p:ext uri="{BB962C8B-B14F-4D97-AF65-F5344CB8AC3E}">
        <p14:creationId xmlns:p14="http://schemas.microsoft.com/office/powerpoint/2010/main" val="272919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1869" y="2857455"/>
            <a:ext cx="9796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CSIA is difficult to scale. You have to produce distinct solutions for each </a:t>
            </a:r>
          </a:p>
          <a:p>
            <a:pPr algn="ctr"/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calling context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48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4982" y="2603287"/>
            <a:ext cx="9796846" cy="707886"/>
            <a:chOff x="1264982" y="2603287"/>
            <a:chExt cx="9796846" cy="707886"/>
          </a:xfrm>
        </p:grpSpPr>
        <p:sp>
          <p:nvSpPr>
            <p:cNvPr id="29" name="TextBox 28"/>
            <p:cNvSpPr txBox="1"/>
            <p:nvPr/>
          </p:nvSpPr>
          <p:spPr>
            <a:xfrm>
              <a:off x="1264982" y="2603287"/>
              <a:ext cx="97968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No. of calling contexts grows </a:t>
              </a:r>
              <a:r>
                <a:rPr lang="en-US" sz="2000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exponentially</a:t>
              </a:r>
              <a:r>
                <a:rPr lang="en-US" sz="2000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with program size. 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 moderate-sized program can have </a:t>
              </a:r>
              <a:r>
                <a:rPr lang="en-US" sz="2000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10   distinct contexts</a:t>
              </a:r>
              <a:r>
                <a:rPr lang="en-US" sz="20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62310" y="2884300"/>
              <a:ext cx="57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14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248400" y="3341264"/>
            <a:ext cx="41308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* John Whaley and Monica S. Lam, </a:t>
            </a:r>
          </a:p>
          <a:p>
            <a:r>
              <a:rPr lang="en-US" sz="10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Cloning-based context-sensitive pointer alias analysis using binary decision diagrams</a:t>
            </a:r>
            <a:r>
              <a:rPr lang="en-US" sz="10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PLDI ‘04</a:t>
            </a:r>
          </a:p>
        </p:txBody>
      </p:sp>
    </p:spTree>
    <p:extLst>
      <p:ext uri="{BB962C8B-B14F-4D97-AF65-F5344CB8AC3E}">
        <p14:creationId xmlns:p14="http://schemas.microsoft.com/office/powerpoint/2010/main" val="9323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do we do?</a:t>
            </a:r>
          </a:p>
        </p:txBody>
      </p:sp>
    </p:spTree>
    <p:extLst>
      <p:ext uri="{BB962C8B-B14F-4D97-AF65-F5344CB8AC3E}">
        <p14:creationId xmlns:p14="http://schemas.microsoft.com/office/powerpoint/2010/main" val="10619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Parallelization?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4982" y="3678327"/>
            <a:ext cx="97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Approximation?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982" y="2961766"/>
            <a:ext cx="97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Techniques are information discovery based.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4982" y="4007556"/>
            <a:ext cx="97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Implementing the approximations is complicated.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2837" y="440897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Sridharan`s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Bodik`s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work,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more than 75%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of their entire code was dedicated to tuning the analysis.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7696" y="4932194"/>
            <a:ext cx="47904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* Manu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Sridharan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and Rastislav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Bodík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</a:t>
            </a:r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Refinement-based context-sensitive points-to analysis for Java,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PLDI ‘06</a:t>
            </a:r>
            <a:endParaRPr lang="en-US" sz="1100" b="1" dirty="0">
              <a:solidFill>
                <a:srgbClr val="000000"/>
              </a:solidFill>
              <a:latin typeface="Constantia" panose="02030602050306030303" pitchFamily="18" charset="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30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0809" y="1819789"/>
            <a:ext cx="100786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800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Microsoft JhengHei" panose="020B0604030504040204" pitchFamily="34" charset="-120"/>
              </a:rPr>
              <a:t>Our</a:t>
            </a:r>
          </a:p>
          <a:p>
            <a:pPr algn="r"/>
            <a:r>
              <a:rPr lang="en-US" sz="8800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Microsoft JhengHei" panose="020B0604030504040204" pitchFamily="34" charset="-120"/>
              </a:rPr>
              <a:t>Goal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486" y="2999119"/>
            <a:ext cx="506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Make program analysis more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scalable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114" y="2016319"/>
            <a:ext cx="5484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sz="2400" dirty="0" err="1"/>
              <a:t>Peform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precise analysis</a:t>
            </a:r>
          </a:p>
          <a:p>
            <a:pPr algn="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(like fully CSIA) </a:t>
            </a:r>
            <a:r>
              <a:rPr lang="en-US" sz="2400" dirty="0"/>
              <a:t>efficiently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9486" y="3981919"/>
            <a:ext cx="506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want the analysis implementation to be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33258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7305" y="2543064"/>
            <a:ext cx="45748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0" i="0" dirty="0" err="1">
                <a:solidFill>
                  <a:srgbClr val="0070C0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Graspan</a:t>
            </a:r>
            <a:r>
              <a:rPr lang="en-US" sz="8800" b="0" i="0" dirty="0">
                <a:solidFill>
                  <a:srgbClr val="0070C0"/>
                </a:solidFill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endParaRPr lang="en-US" sz="8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8223" y="3989614"/>
            <a:ext cx="373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sz="2800" dirty="0">
                <a:solidFill>
                  <a:srgbClr val="00B050"/>
                </a:solidFill>
              </a:rPr>
              <a:t>Scalable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7972" y="4093543"/>
            <a:ext cx="535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Disk-based processing in developer`s work machine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7972" y="4709937"/>
            <a:ext cx="535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Edge-Pair Centric Computation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7972" y="5457949"/>
            <a:ext cx="535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Developer needs to provide a context-free grammar</a:t>
            </a:r>
          </a:p>
        </p:txBody>
      </p:sp>
      <p:sp>
        <p:nvSpPr>
          <p:cNvPr id="3" name="Rectangle 2"/>
          <p:cNvSpPr/>
          <p:nvPr/>
        </p:nvSpPr>
        <p:spPr>
          <a:xfrm>
            <a:off x="-27432" y="4584396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Parallelizable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6695" y="5198359"/>
            <a:ext cx="504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Makes implementing program analysis easy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83367"/>
            <a:ext cx="1219199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Developer enjoys </a:t>
            </a:r>
            <a:r>
              <a:rPr lang="en-US" sz="2000" b="1" u="sng" dirty="0">
                <a:solidFill>
                  <a:schemeClr val="tx1"/>
                </a:solidFill>
              </a:rPr>
              <a:t>high precision </a:t>
            </a:r>
            <a:r>
              <a:rPr lang="en-US" sz="2000" dirty="0">
                <a:solidFill>
                  <a:schemeClr val="tx1"/>
                </a:solidFill>
              </a:rPr>
              <a:t>without worrying about </a:t>
            </a:r>
            <a:r>
              <a:rPr lang="en-US" sz="2000" b="1" u="sng" dirty="0">
                <a:solidFill>
                  <a:schemeClr val="tx1"/>
                </a:solidFill>
              </a:rPr>
              <a:t>scalability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u="sng" dirty="0">
                <a:solidFill>
                  <a:schemeClr val="tx1"/>
                </a:solidFill>
              </a:rPr>
              <a:t>efficiency.</a:t>
            </a:r>
          </a:p>
        </p:txBody>
      </p:sp>
    </p:spTree>
    <p:extLst>
      <p:ext uri="{BB962C8B-B14F-4D97-AF65-F5344CB8AC3E}">
        <p14:creationId xmlns:p14="http://schemas.microsoft.com/office/powerpoint/2010/main" val="26867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5" grpId="0"/>
      <p:bldP spid="5" grpId="1"/>
      <p:bldP spid="6" grpId="0"/>
      <p:bldP spid="6" grpId="1"/>
      <p:bldP spid="7" grpId="0"/>
      <p:bldP spid="7" grpId="1"/>
      <p:bldP spid="3" grpId="0"/>
      <p:bldP spid="3" grpId="1"/>
      <p:bldP spid="4" grpId="0"/>
      <p:bldP spid="4" grpId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87" y="0"/>
            <a:ext cx="13233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6467" y="2502031"/>
            <a:ext cx="3284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Program Analysis and Graphs?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41249" y="3461072"/>
            <a:ext cx="241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2243" y="2859737"/>
            <a:ext cx="505394" cy="477183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0560" y="2525336"/>
            <a:ext cx="476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Software is everywhere</a:t>
            </a:r>
          </a:p>
        </p:txBody>
      </p:sp>
    </p:spTree>
    <p:extLst>
      <p:ext uri="{BB962C8B-B14F-4D97-AF65-F5344CB8AC3E}">
        <p14:creationId xmlns:p14="http://schemas.microsoft.com/office/powerpoint/2010/main" val="1901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764" y="1947073"/>
            <a:ext cx="10613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Thomas Reps et al. showed most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interprocedural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analyses, 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can be transformed to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graph reachability problem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64188" y="3332068"/>
            <a:ext cx="39575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* Thomas Reps, Susan Horwitz, and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Mooly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Sagiv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Precise </a:t>
            </a:r>
            <a:r>
              <a:rPr lang="en-US" sz="1100" b="1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interprocedural</a:t>
            </a:r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dataflow analysis via graph reachability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 POPL '95</a:t>
            </a:r>
          </a:p>
        </p:txBody>
      </p:sp>
    </p:spTree>
    <p:extLst>
      <p:ext uri="{BB962C8B-B14F-4D97-AF65-F5344CB8AC3E}">
        <p14:creationId xmlns:p14="http://schemas.microsoft.com/office/powerpoint/2010/main" val="12256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305" y="2414280"/>
            <a:ext cx="4792754" cy="501649"/>
            <a:chOff x="16941949" y="14611683"/>
            <a:chExt cx="4792754" cy="501649"/>
          </a:xfrm>
        </p:grpSpPr>
        <p:sp>
          <p:nvSpPr>
            <p:cNvPr id="15" name="Oval 14"/>
            <p:cNvSpPr/>
            <p:nvPr/>
          </p:nvSpPr>
          <p:spPr>
            <a:xfrm>
              <a:off x="16941949" y="14618032"/>
              <a:ext cx="441960" cy="472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onstantia" panose="02030602050306030303" pitchFamily="18" charset="0"/>
                  <a:ea typeface="Microsoft JhengHei" panose="020B0604030504040204" pitchFamily="34" charset="-120"/>
                </a:rPr>
                <a:t>a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140360" y="14618032"/>
              <a:ext cx="441960" cy="472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onstantia" panose="02030602050306030303" pitchFamily="18" charset="0"/>
                  <a:ea typeface="Microsoft JhengHei" panose="020B0604030504040204" pitchFamily="34" charset="-120"/>
                </a:rPr>
                <a:t>b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1292743" y="14640892"/>
              <a:ext cx="441960" cy="47244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onstantia" panose="02030602050306030303" pitchFamily="18" charset="0"/>
                  <a:ea typeface="Microsoft JhengHei" panose="020B0604030504040204" pitchFamily="34" charset="-120"/>
                </a:rPr>
                <a:t>c</a:t>
              </a:r>
            </a:p>
          </p:txBody>
        </p:sp>
        <p:cxnSp>
          <p:nvCxnSpPr>
            <p:cNvPr id="18" name="Curved Connector 17"/>
            <p:cNvCxnSpPr>
              <a:stCxn id="15" idx="0"/>
              <a:endCxn id="16" idx="0"/>
            </p:cNvCxnSpPr>
            <p:nvPr/>
          </p:nvCxnSpPr>
          <p:spPr>
            <a:xfrm rot="5400000" flipH="1" flipV="1">
              <a:off x="18262134" y="13518827"/>
              <a:ext cx="12700" cy="2198411"/>
            </a:xfrm>
            <a:prstGeom prst="curvedConnector3">
              <a:avLst>
                <a:gd name="adj1" fmla="val 180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6" idx="0"/>
              <a:endCxn id="17" idx="0"/>
            </p:cNvCxnSpPr>
            <p:nvPr/>
          </p:nvCxnSpPr>
          <p:spPr>
            <a:xfrm rot="16200000" flipH="1">
              <a:off x="20426101" y="13553271"/>
              <a:ext cx="22860" cy="2152383"/>
            </a:xfrm>
            <a:prstGeom prst="curvedConnector3">
              <a:avLst>
                <a:gd name="adj1" fmla="val -100000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5" idx="0"/>
              <a:endCxn id="17" idx="0"/>
            </p:cNvCxnSpPr>
            <p:nvPr/>
          </p:nvCxnSpPr>
          <p:spPr>
            <a:xfrm rot="16200000" flipH="1">
              <a:off x="19326896" y="12454065"/>
              <a:ext cx="22860" cy="4350794"/>
            </a:xfrm>
            <a:prstGeom prst="curvedConnector3">
              <a:avLst>
                <a:gd name="adj1" fmla="val -3066667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63764" y="4709516"/>
            <a:ext cx="1061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Queries can be solved using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 transitive closure computation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4948" y="3207286"/>
            <a:ext cx="456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K</a:t>
            </a:r>
            <a:r>
              <a:rPr lang="en-US" sz="6000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</a:t>
            </a:r>
            <a:r>
              <a:rPr lang="en-US" sz="6000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sz="6000" i="1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  <a:sym typeface="Wingdings" panose="05000000000000000000" pitchFamily="2" charset="2"/>
              </a:rPr>
              <a:t>l1 l2</a:t>
            </a:r>
            <a:endParaRPr lang="en-US" sz="6000" i="1" dirty="0">
              <a:solidFill>
                <a:srgbClr val="0070C0"/>
              </a:solidFill>
              <a:latin typeface="Constantia" panose="02030602050306030303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8289" y="2188010"/>
            <a:ext cx="77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i="1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  <a:sym typeface="Wingdings" panose="05000000000000000000" pitchFamily="2" charset="2"/>
              </a:rPr>
              <a:t>l1</a:t>
            </a:r>
            <a:endParaRPr lang="en-US" sz="4800" i="1" dirty="0">
              <a:solidFill>
                <a:srgbClr val="0070C0"/>
              </a:solidFill>
              <a:latin typeface="Constantia" panose="02030602050306030303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9646" y="2155879"/>
            <a:ext cx="77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i="1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  <a:sym typeface="Wingdings" panose="05000000000000000000" pitchFamily="2" charset="2"/>
              </a:rPr>
              <a:t>l2</a:t>
            </a:r>
            <a:endParaRPr lang="en-US" sz="4800" i="1" dirty="0">
              <a:solidFill>
                <a:srgbClr val="0070C0"/>
              </a:solidFill>
              <a:latin typeface="Constantia" panose="02030602050306030303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001" y="1058784"/>
            <a:ext cx="77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i="1" dirty="0">
                <a:solidFill>
                  <a:srgbClr val="0070C0"/>
                </a:solidFill>
                <a:latin typeface="Constantia" panose="02030602050306030303" pitchFamily="18" charset="0"/>
                <a:ea typeface="Microsoft JhengHei" panose="020B0604030504040204" pitchFamily="34" charset="-120"/>
                <a:sym typeface="Wingdings" panose="05000000000000000000" pitchFamily="2" charset="2"/>
              </a:rPr>
              <a:t>K</a:t>
            </a:r>
            <a:endParaRPr lang="en-US" sz="4800" i="1" dirty="0">
              <a:solidFill>
                <a:srgbClr val="0070C0"/>
              </a:solidFill>
              <a:latin typeface="Constantia" panose="02030602050306030303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3764" y="5903638"/>
            <a:ext cx="1061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Can solve a large class of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interprocedural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analysis problems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" y="44250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is known as the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context-free language reachability problem</a:t>
            </a:r>
            <a:endParaRPr lang="en-US" sz="28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39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These nodes and edges have certain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meanings.</a:t>
            </a:r>
          </a:p>
        </p:txBody>
      </p:sp>
    </p:spTree>
    <p:extLst>
      <p:ext uri="{BB962C8B-B14F-4D97-AF65-F5344CB8AC3E}">
        <p14:creationId xmlns:p14="http://schemas.microsoft.com/office/powerpoint/2010/main" val="26968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 We use Expression Graphs</a:t>
            </a:r>
          </a:p>
        </p:txBody>
      </p:sp>
    </p:spTree>
    <p:extLst>
      <p:ext uri="{BB962C8B-B14F-4D97-AF65-F5344CB8AC3E}">
        <p14:creationId xmlns:p14="http://schemas.microsoft.com/office/powerpoint/2010/main" val="30646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 d = &amp;a;</a:t>
            </a: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d ---------&gt; &amp;a</a:t>
            </a:r>
          </a:p>
        </p:txBody>
      </p:sp>
    </p:spTree>
    <p:extLst>
      <p:ext uri="{BB962C8B-B14F-4D97-AF65-F5344CB8AC3E}">
        <p14:creationId xmlns:p14="http://schemas.microsoft.com/office/powerpoint/2010/main" val="13654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kinds of relationships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such as object flow and value flow 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can be encoded in these graphs.</a:t>
            </a:r>
          </a:p>
        </p:txBody>
      </p:sp>
    </p:spTree>
    <p:extLst>
      <p:ext uri="{BB962C8B-B14F-4D97-AF65-F5344CB8AC3E}">
        <p14:creationId xmlns:p14="http://schemas.microsoft.com/office/powerpoint/2010/main" val="22049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 transitive relationships can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 generated based on existing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033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Rules for this relationships can be encoded 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Context Free Grammar.</a:t>
            </a:r>
          </a:p>
          <a:p>
            <a:pPr algn="ctr"/>
            <a:endParaRPr lang="en-US" sz="3600" b="1" dirty="0">
              <a:solidFill>
                <a:schemeClr val="tx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used the rules of Zheng And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Rugina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(POPL).</a:t>
            </a:r>
          </a:p>
        </p:txBody>
      </p:sp>
    </p:spTree>
    <p:extLst>
      <p:ext uri="{BB962C8B-B14F-4D97-AF65-F5344CB8AC3E}">
        <p14:creationId xmlns:p14="http://schemas.microsoft.com/office/powerpoint/2010/main" val="2013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264982" y="2603287"/>
            <a:ext cx="97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 did we use </a:t>
            </a:r>
            <a:r>
              <a:rPr lang="en-US" sz="36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3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5405" y="35195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</a:t>
            </a:r>
            <a:r>
              <a:rPr lang="en-US" sz="2000" dirty="0" err="1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we have implemented fully context-sensitive </a:t>
            </a:r>
          </a:p>
          <a:p>
            <a:pPr algn="ctr"/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 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</a:t>
            </a:r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1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4433" y="3613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</a:t>
            </a:r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we generated a program expression graph.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9064" y="478018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</a:t>
            </a:r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we generated an exploded </a:t>
            </a:r>
            <a:r>
              <a:rPr lang="en-US" sz="2000" dirty="0" err="1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supergraph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801428" y="4011934"/>
            <a:ext cx="609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Zheng and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Rugina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Demand-driven alias</a:t>
            </a:r>
          </a:p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analysis for 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POPL `08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4982" y="2603287"/>
            <a:ext cx="97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graphs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7674" y="5205137"/>
            <a:ext cx="44601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Thomas Reps, Susan Horwitz, and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Mooly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Sagiv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Precise </a:t>
            </a:r>
            <a:r>
              <a:rPr lang="en-US" sz="1100" b="1" dirty="0" err="1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interprocedural</a:t>
            </a:r>
            <a:r>
              <a:rPr lang="en-US" sz="1100" b="1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 dataflow analysis via graph reachability</a:t>
            </a:r>
            <a:r>
              <a:rPr lang="en-US" sz="1100" dirty="0">
                <a:solidFill>
                  <a:srgbClr val="000000"/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, POPL '95</a:t>
            </a:r>
          </a:p>
        </p:txBody>
      </p:sp>
    </p:spTree>
    <p:extLst>
      <p:ext uri="{BB962C8B-B14F-4D97-AF65-F5344CB8AC3E}">
        <p14:creationId xmlns:p14="http://schemas.microsoft.com/office/powerpoint/2010/main" val="23899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0560" y="2525336"/>
            <a:ext cx="429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are everywhere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0640" y="4547176"/>
            <a:ext cx="177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Ariane 5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Disaster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27976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4433" y="3613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 achieve context sensitivity, we performed </a:t>
            </a:r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bottom up </a:t>
            </a:r>
            <a:r>
              <a:rPr lang="en-US" sz="2000" b="1" dirty="0" err="1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inlining</a:t>
            </a:r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the call graphs.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2621918" y="4684294"/>
            <a:ext cx="7141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clone a function`s entire</a:t>
            </a:r>
          </a:p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graph for each call site that calls the function.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982" y="2603287"/>
            <a:ext cx="97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graphs</a:t>
            </a:r>
          </a:p>
        </p:txBody>
      </p:sp>
    </p:spTree>
    <p:extLst>
      <p:ext uri="{BB962C8B-B14F-4D97-AF65-F5344CB8AC3E}">
        <p14:creationId xmlns:p14="http://schemas.microsoft.com/office/powerpoint/2010/main" val="9044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4433" y="36130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Recursive functions are handled </a:t>
            </a:r>
          </a:p>
          <a:p>
            <a:pPr algn="ctr"/>
            <a:r>
              <a:rPr lang="en-US" sz="2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context-insensitively</a:t>
            </a:r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4982" y="2603287"/>
            <a:ext cx="979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graphs</a:t>
            </a:r>
          </a:p>
        </p:txBody>
      </p:sp>
    </p:spTree>
    <p:extLst>
      <p:ext uri="{BB962C8B-B14F-4D97-AF65-F5344CB8AC3E}">
        <p14:creationId xmlns:p14="http://schemas.microsoft.com/office/powerpoint/2010/main" val="28007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70465" y="642240"/>
            <a:ext cx="717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How it works</a:t>
            </a:r>
          </a:p>
        </p:txBody>
      </p:sp>
      <p:grpSp>
        <p:nvGrpSpPr>
          <p:cNvPr id="38" name="Group 37"/>
          <p:cNvGrpSpPr/>
          <p:nvPr/>
        </p:nvGrpSpPr>
        <p:grpSpPr>
          <a:xfrm rot="17347607">
            <a:off x="8283503" y="1737541"/>
            <a:ext cx="1348454" cy="2665491"/>
            <a:chOff x="47642860" y="7517001"/>
            <a:chExt cx="9168912" cy="16507230"/>
          </a:xfrm>
        </p:grpSpPr>
        <p:sp>
          <p:nvSpPr>
            <p:cNvPr id="69" name="Flowchart: Connector 68"/>
            <p:cNvSpPr/>
            <p:nvPr/>
          </p:nvSpPr>
          <p:spPr>
            <a:xfrm rot="4430409">
              <a:off x="48426445" y="15184205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Flowchart: Connector 69"/>
            <p:cNvSpPr/>
            <p:nvPr/>
          </p:nvSpPr>
          <p:spPr>
            <a:xfrm rot="4430409">
              <a:off x="52334215" y="12840204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Flowchart: Connector 70"/>
            <p:cNvSpPr/>
            <p:nvPr/>
          </p:nvSpPr>
          <p:spPr>
            <a:xfrm rot="4430409">
              <a:off x="47663643" y="11207716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Flowchart: Connector 71"/>
            <p:cNvSpPr/>
            <p:nvPr/>
          </p:nvSpPr>
          <p:spPr>
            <a:xfrm rot="4430409">
              <a:off x="51437690" y="9746299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lowchart: Connector 72"/>
            <p:cNvSpPr/>
            <p:nvPr/>
          </p:nvSpPr>
          <p:spPr>
            <a:xfrm rot="4430409">
              <a:off x="49569108" y="7777893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4" name="Flowchart: Connector 73"/>
            <p:cNvSpPr/>
            <p:nvPr/>
          </p:nvSpPr>
          <p:spPr>
            <a:xfrm rot="4430409">
              <a:off x="53229265" y="7496218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Flowchart: Connector 74"/>
            <p:cNvSpPr/>
            <p:nvPr/>
          </p:nvSpPr>
          <p:spPr>
            <a:xfrm rot="4430409">
              <a:off x="49998290" y="23296867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Flowchart: Connector 75"/>
            <p:cNvSpPr/>
            <p:nvPr/>
          </p:nvSpPr>
          <p:spPr>
            <a:xfrm rot="4430409">
              <a:off x="53906059" y="20952866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Flowchart: Connector 76"/>
            <p:cNvSpPr/>
            <p:nvPr/>
          </p:nvSpPr>
          <p:spPr>
            <a:xfrm rot="4430409">
              <a:off x="49235499" y="19320377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Flowchart: Connector 77"/>
            <p:cNvSpPr/>
            <p:nvPr/>
          </p:nvSpPr>
          <p:spPr>
            <a:xfrm rot="4430409">
              <a:off x="55441582" y="18171160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Flowchart: Connector 78"/>
            <p:cNvSpPr/>
            <p:nvPr/>
          </p:nvSpPr>
          <p:spPr>
            <a:xfrm rot="4430409">
              <a:off x="51140974" y="15890549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Flowchart: Connector 79"/>
            <p:cNvSpPr/>
            <p:nvPr/>
          </p:nvSpPr>
          <p:spPr>
            <a:xfrm rot="4430409">
              <a:off x="53646193" y="15993027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1" name="Straight Connector 80"/>
            <p:cNvCxnSpPr>
              <a:stCxn id="74" idx="5"/>
              <a:endCxn id="72" idx="1"/>
            </p:cNvCxnSpPr>
            <p:nvPr/>
          </p:nvCxnSpPr>
          <p:spPr>
            <a:xfrm rot="4430409">
              <a:off x="52105319" y="8086322"/>
              <a:ext cx="1162917" cy="181801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69" idx="1"/>
            </p:cNvCxnSpPr>
            <p:nvPr/>
          </p:nvCxnSpPr>
          <p:spPr>
            <a:xfrm rot="4430409">
              <a:off x="48126506" y="10856201"/>
              <a:ext cx="4135150" cy="375905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2" idx="6"/>
              <a:endCxn id="70" idx="2"/>
            </p:cNvCxnSpPr>
            <p:nvPr/>
          </p:nvCxnSpPr>
          <p:spPr>
            <a:xfrm rot="4430409">
              <a:off x="50981947" y="11667322"/>
              <a:ext cx="2514601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79" idx="1"/>
            </p:cNvCxnSpPr>
            <p:nvPr/>
          </p:nvCxnSpPr>
          <p:spPr>
            <a:xfrm rot="4430409">
              <a:off x="51235004" y="13887066"/>
              <a:ext cx="1994623" cy="1730546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0" idx="6"/>
              <a:endCxn id="80" idx="2"/>
            </p:cNvCxnSpPr>
            <p:nvPr/>
          </p:nvCxnSpPr>
          <p:spPr>
            <a:xfrm rot="4430409" flipV="1">
              <a:off x="52000083" y="14599363"/>
              <a:ext cx="2686820" cy="38265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0133750" y="8472696"/>
              <a:ext cx="1379264" cy="136039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9" idx="5"/>
              <a:endCxn id="77" idx="1"/>
            </p:cNvCxnSpPr>
            <p:nvPr/>
          </p:nvCxnSpPr>
          <p:spPr>
            <a:xfrm rot="4430409">
              <a:off x="49409356" y="16851667"/>
              <a:ext cx="2264355" cy="2255744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9" idx="6"/>
              <a:endCxn id="76" idx="2"/>
            </p:cNvCxnSpPr>
            <p:nvPr/>
          </p:nvCxnSpPr>
          <p:spPr>
            <a:xfrm rot="4430409" flipV="1">
              <a:off x="50414170" y="18172330"/>
              <a:ext cx="4925294" cy="124690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8" idx="5"/>
              <a:endCxn id="76" idx="1"/>
            </p:cNvCxnSpPr>
            <p:nvPr/>
          </p:nvCxnSpPr>
          <p:spPr>
            <a:xfrm rot="4430409">
              <a:off x="54154713" y="19076081"/>
              <a:ext cx="1744811" cy="1720018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4430409">
              <a:off x="49750290" y="9178740"/>
              <a:ext cx="353291" cy="3331365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77" idx="6"/>
              <a:endCxn id="75" idx="2"/>
            </p:cNvCxnSpPr>
            <p:nvPr/>
          </p:nvCxnSpPr>
          <p:spPr>
            <a:xfrm rot="4430409">
              <a:off x="48307645" y="21495661"/>
              <a:ext cx="3325090" cy="374074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 91"/>
            <p:cNvSpPr/>
            <p:nvPr/>
          </p:nvSpPr>
          <p:spPr>
            <a:xfrm rot="4430409">
              <a:off x="51455604" y="9012732"/>
              <a:ext cx="4710112" cy="3006970"/>
            </a:xfrm>
            <a:custGeom>
              <a:avLst/>
              <a:gdLst>
                <a:gd name="connsiteX0" fmla="*/ 0 w 3566160"/>
                <a:gd name="connsiteY0" fmla="*/ 1091237 h 4200197"/>
                <a:gd name="connsiteX1" fmla="*/ 2895600 w 3566160"/>
                <a:gd name="connsiteY1" fmla="*/ 176837 h 4200197"/>
                <a:gd name="connsiteX2" fmla="*/ 3566160 w 3566160"/>
                <a:gd name="connsiteY2" fmla="*/ 4200197 h 420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6160" h="4200197">
                  <a:moveTo>
                    <a:pt x="0" y="1091237"/>
                  </a:moveTo>
                  <a:cubicBezTo>
                    <a:pt x="1150620" y="374957"/>
                    <a:pt x="2301240" y="-341323"/>
                    <a:pt x="2895600" y="176837"/>
                  </a:cubicBezTo>
                  <a:cubicBezTo>
                    <a:pt x="3489960" y="694997"/>
                    <a:pt x="3528060" y="2447597"/>
                    <a:pt x="3566160" y="4200197"/>
                  </a:cubicBezTo>
                </a:path>
              </a:pathLst>
            </a:custGeom>
            <a:ln w="28575">
              <a:solidFill>
                <a:srgbClr val="C00000"/>
              </a:solidFill>
              <a:prstDash val="sysDot"/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Freeform 92"/>
            <p:cNvSpPr/>
            <p:nvPr/>
          </p:nvSpPr>
          <p:spPr>
            <a:xfrm rot="4430409">
              <a:off x="49556950" y="13307445"/>
              <a:ext cx="5028767" cy="5926562"/>
            </a:xfrm>
            <a:custGeom>
              <a:avLst/>
              <a:gdLst>
                <a:gd name="connsiteX0" fmla="*/ 0 w 3566160"/>
                <a:gd name="connsiteY0" fmla="*/ 1091237 h 4200197"/>
                <a:gd name="connsiteX1" fmla="*/ 2895600 w 3566160"/>
                <a:gd name="connsiteY1" fmla="*/ 176837 h 4200197"/>
                <a:gd name="connsiteX2" fmla="*/ 3566160 w 3566160"/>
                <a:gd name="connsiteY2" fmla="*/ 4200197 h 420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6160" h="4200197">
                  <a:moveTo>
                    <a:pt x="0" y="1091237"/>
                  </a:moveTo>
                  <a:cubicBezTo>
                    <a:pt x="1150620" y="374957"/>
                    <a:pt x="2301240" y="-341323"/>
                    <a:pt x="2895600" y="176837"/>
                  </a:cubicBezTo>
                  <a:cubicBezTo>
                    <a:pt x="3489960" y="694997"/>
                    <a:pt x="3528060" y="2447597"/>
                    <a:pt x="3566160" y="4200197"/>
                  </a:cubicBezTo>
                </a:path>
              </a:pathLst>
            </a:custGeom>
            <a:ln w="28575">
              <a:solidFill>
                <a:srgbClr val="C00000"/>
              </a:solidFill>
              <a:prstDash val="sysDot"/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Freeform 91"/>
            <p:cNvSpPr/>
            <p:nvPr/>
          </p:nvSpPr>
          <p:spPr>
            <a:xfrm rot="4430409">
              <a:off x="49449609" y="7065228"/>
              <a:ext cx="6102995" cy="8621330"/>
            </a:xfrm>
            <a:custGeom>
              <a:avLst/>
              <a:gdLst>
                <a:gd name="connsiteX0" fmla="*/ 0 w 3566160"/>
                <a:gd name="connsiteY0" fmla="*/ 1091237 h 4200197"/>
                <a:gd name="connsiteX1" fmla="*/ 2895600 w 3566160"/>
                <a:gd name="connsiteY1" fmla="*/ 176837 h 4200197"/>
                <a:gd name="connsiteX2" fmla="*/ 3566160 w 3566160"/>
                <a:gd name="connsiteY2" fmla="*/ 4200197 h 420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6160" h="4200197">
                  <a:moveTo>
                    <a:pt x="0" y="1091237"/>
                  </a:moveTo>
                  <a:cubicBezTo>
                    <a:pt x="1150620" y="374957"/>
                    <a:pt x="2301240" y="-341323"/>
                    <a:pt x="2895600" y="176837"/>
                  </a:cubicBezTo>
                  <a:cubicBezTo>
                    <a:pt x="3489960" y="694997"/>
                    <a:pt x="3528060" y="2447597"/>
                    <a:pt x="3566160" y="4200197"/>
                  </a:cubicBezTo>
                </a:path>
              </a:pathLst>
            </a:custGeom>
            <a:ln w="28575">
              <a:solidFill>
                <a:srgbClr val="C00000"/>
              </a:solidFill>
              <a:prstDash val="sysDot"/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Freeform 91"/>
            <p:cNvSpPr/>
            <p:nvPr/>
          </p:nvSpPr>
          <p:spPr>
            <a:xfrm rot="5304279">
              <a:off x="47683602" y="19060695"/>
              <a:ext cx="7403699" cy="1703606"/>
            </a:xfrm>
            <a:custGeom>
              <a:avLst/>
              <a:gdLst>
                <a:gd name="connsiteX0" fmla="*/ 0 w 3566160"/>
                <a:gd name="connsiteY0" fmla="*/ 1091237 h 4200197"/>
                <a:gd name="connsiteX1" fmla="*/ 2895600 w 3566160"/>
                <a:gd name="connsiteY1" fmla="*/ 176837 h 4200197"/>
                <a:gd name="connsiteX2" fmla="*/ 3566160 w 3566160"/>
                <a:gd name="connsiteY2" fmla="*/ 4200197 h 420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6160" h="4200197">
                  <a:moveTo>
                    <a:pt x="0" y="1091237"/>
                  </a:moveTo>
                  <a:cubicBezTo>
                    <a:pt x="1150620" y="374957"/>
                    <a:pt x="2301240" y="-341323"/>
                    <a:pt x="2895600" y="176837"/>
                  </a:cubicBezTo>
                  <a:cubicBezTo>
                    <a:pt x="3489960" y="694997"/>
                    <a:pt x="3528060" y="2447597"/>
                    <a:pt x="3566160" y="4200197"/>
                  </a:cubicBezTo>
                </a:path>
              </a:pathLst>
            </a:custGeom>
            <a:ln w="28575">
              <a:solidFill>
                <a:srgbClr val="C00000"/>
              </a:solidFill>
              <a:prstDash val="sysDot"/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Freeform 91"/>
            <p:cNvSpPr/>
            <p:nvPr/>
          </p:nvSpPr>
          <p:spPr>
            <a:xfrm rot="3979609">
              <a:off x="48316768" y="10487401"/>
              <a:ext cx="7374666" cy="7974655"/>
            </a:xfrm>
            <a:custGeom>
              <a:avLst/>
              <a:gdLst>
                <a:gd name="connsiteX0" fmla="*/ 0 w 3566160"/>
                <a:gd name="connsiteY0" fmla="*/ 1091237 h 4200197"/>
                <a:gd name="connsiteX1" fmla="*/ 2895600 w 3566160"/>
                <a:gd name="connsiteY1" fmla="*/ 176837 h 4200197"/>
                <a:gd name="connsiteX2" fmla="*/ 3566160 w 3566160"/>
                <a:gd name="connsiteY2" fmla="*/ 4200197 h 420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6160" h="4200197">
                  <a:moveTo>
                    <a:pt x="0" y="1091237"/>
                  </a:moveTo>
                  <a:cubicBezTo>
                    <a:pt x="1150620" y="374957"/>
                    <a:pt x="2301240" y="-341323"/>
                    <a:pt x="2895600" y="176837"/>
                  </a:cubicBezTo>
                  <a:cubicBezTo>
                    <a:pt x="3489960" y="694997"/>
                    <a:pt x="3528060" y="2447597"/>
                    <a:pt x="3566160" y="4200197"/>
                  </a:cubicBezTo>
                </a:path>
              </a:pathLst>
            </a:custGeom>
            <a:ln w="28575">
              <a:solidFill>
                <a:srgbClr val="C00000"/>
              </a:solidFill>
              <a:prstDash val="sysDot"/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9" name="Group 38"/>
          <p:cNvGrpSpPr/>
          <p:nvPr/>
        </p:nvGrpSpPr>
        <p:grpSpPr>
          <a:xfrm rot="17347607">
            <a:off x="3261210" y="1099292"/>
            <a:ext cx="1253915" cy="2665491"/>
            <a:chOff x="47642860" y="7517001"/>
            <a:chExt cx="8526087" cy="16507230"/>
          </a:xfrm>
        </p:grpSpPr>
        <p:sp>
          <p:nvSpPr>
            <p:cNvPr id="46" name="Flowchart: Connector 45"/>
            <p:cNvSpPr/>
            <p:nvPr/>
          </p:nvSpPr>
          <p:spPr>
            <a:xfrm rot="4430409">
              <a:off x="48426445" y="15184205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Flowchart: Connector 46"/>
            <p:cNvSpPr/>
            <p:nvPr/>
          </p:nvSpPr>
          <p:spPr>
            <a:xfrm rot="4430409">
              <a:off x="52334215" y="12840204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Flowchart: Connector 47"/>
            <p:cNvSpPr/>
            <p:nvPr/>
          </p:nvSpPr>
          <p:spPr>
            <a:xfrm rot="4430409">
              <a:off x="47663643" y="11207716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Flowchart: Connector 48"/>
            <p:cNvSpPr/>
            <p:nvPr/>
          </p:nvSpPr>
          <p:spPr>
            <a:xfrm rot="4430409">
              <a:off x="51437690" y="9746299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Flowchart: Connector 49"/>
            <p:cNvSpPr/>
            <p:nvPr/>
          </p:nvSpPr>
          <p:spPr>
            <a:xfrm rot="4430409">
              <a:off x="49569108" y="7777893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Flowchart: Connector 50"/>
            <p:cNvSpPr/>
            <p:nvPr/>
          </p:nvSpPr>
          <p:spPr>
            <a:xfrm rot="4430409">
              <a:off x="53229265" y="7496218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2" name="Flowchart: Connector 51"/>
            <p:cNvSpPr/>
            <p:nvPr/>
          </p:nvSpPr>
          <p:spPr>
            <a:xfrm rot="4430409">
              <a:off x="49998290" y="23296867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3" name="Flowchart: Connector 52"/>
            <p:cNvSpPr/>
            <p:nvPr/>
          </p:nvSpPr>
          <p:spPr>
            <a:xfrm rot="4430409">
              <a:off x="53906059" y="20952866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lowchart: Connector 53"/>
            <p:cNvSpPr/>
            <p:nvPr/>
          </p:nvSpPr>
          <p:spPr>
            <a:xfrm rot="4430409">
              <a:off x="49235499" y="19320377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lowchart: Connector 54"/>
            <p:cNvSpPr/>
            <p:nvPr/>
          </p:nvSpPr>
          <p:spPr>
            <a:xfrm rot="4430409">
              <a:off x="55441582" y="18171160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lowchart: Connector 55"/>
            <p:cNvSpPr/>
            <p:nvPr/>
          </p:nvSpPr>
          <p:spPr>
            <a:xfrm rot="4430409">
              <a:off x="51140974" y="15890549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lowchart: Connector 56"/>
            <p:cNvSpPr/>
            <p:nvPr/>
          </p:nvSpPr>
          <p:spPr>
            <a:xfrm rot="4430409">
              <a:off x="53646193" y="15993027"/>
              <a:ext cx="706581" cy="748148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8" name="Straight Connector 57"/>
            <p:cNvCxnSpPr>
              <a:stCxn id="51" idx="5"/>
              <a:endCxn id="49" idx="1"/>
            </p:cNvCxnSpPr>
            <p:nvPr/>
          </p:nvCxnSpPr>
          <p:spPr>
            <a:xfrm rot="4430409">
              <a:off x="52105319" y="8086322"/>
              <a:ext cx="1162917" cy="1818011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46" idx="1"/>
            </p:cNvCxnSpPr>
            <p:nvPr/>
          </p:nvCxnSpPr>
          <p:spPr>
            <a:xfrm rot="4430409">
              <a:off x="48126506" y="10856201"/>
              <a:ext cx="4135150" cy="375905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6"/>
              <a:endCxn id="47" idx="2"/>
            </p:cNvCxnSpPr>
            <p:nvPr/>
          </p:nvCxnSpPr>
          <p:spPr>
            <a:xfrm rot="4430409">
              <a:off x="50981947" y="11667322"/>
              <a:ext cx="2514601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56" idx="1"/>
            </p:cNvCxnSpPr>
            <p:nvPr/>
          </p:nvCxnSpPr>
          <p:spPr>
            <a:xfrm rot="4430409">
              <a:off x="51235004" y="13887066"/>
              <a:ext cx="1994623" cy="1730546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7" idx="6"/>
              <a:endCxn id="57" idx="2"/>
            </p:cNvCxnSpPr>
            <p:nvPr/>
          </p:nvCxnSpPr>
          <p:spPr>
            <a:xfrm rot="4430409" flipV="1">
              <a:off x="52000085" y="14599364"/>
              <a:ext cx="2686823" cy="382654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0133750" y="8472696"/>
              <a:ext cx="1379264" cy="1360393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5"/>
              <a:endCxn id="54" idx="1"/>
            </p:cNvCxnSpPr>
            <p:nvPr/>
          </p:nvCxnSpPr>
          <p:spPr>
            <a:xfrm rot="4430409">
              <a:off x="49409356" y="16851667"/>
              <a:ext cx="2264355" cy="2255744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53" idx="2"/>
            </p:cNvCxnSpPr>
            <p:nvPr/>
          </p:nvCxnSpPr>
          <p:spPr>
            <a:xfrm rot="4430409" flipV="1">
              <a:off x="50414170" y="18172330"/>
              <a:ext cx="4925294" cy="1246909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5" idx="5"/>
              <a:endCxn id="53" idx="1"/>
            </p:cNvCxnSpPr>
            <p:nvPr/>
          </p:nvCxnSpPr>
          <p:spPr>
            <a:xfrm rot="4430409">
              <a:off x="54154713" y="19076081"/>
              <a:ext cx="1744811" cy="1720018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4430409">
              <a:off x="49750290" y="9178740"/>
              <a:ext cx="353291" cy="3331365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4" idx="6"/>
              <a:endCxn id="52" idx="2"/>
            </p:cNvCxnSpPr>
            <p:nvPr/>
          </p:nvCxnSpPr>
          <p:spPr>
            <a:xfrm rot="4430409">
              <a:off x="48307645" y="21495661"/>
              <a:ext cx="3325090" cy="374074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olded Corner 39"/>
          <p:cNvSpPr/>
          <p:nvPr/>
        </p:nvSpPr>
        <p:spPr>
          <a:xfrm>
            <a:off x="2981749" y="3780189"/>
            <a:ext cx="2025716" cy="534734"/>
          </a:xfrm>
          <a:prstGeom prst="foldedCorner">
            <a:avLst/>
          </a:prstGeom>
          <a:solidFill>
            <a:srgbClr val="FFC000">
              <a:alpha val="6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GRAMMAR RULES</a:t>
            </a:r>
          </a:p>
        </p:txBody>
      </p:sp>
      <p:sp>
        <p:nvSpPr>
          <p:cNvPr id="41" name="Oval 40"/>
          <p:cNvSpPr/>
          <p:nvPr/>
        </p:nvSpPr>
        <p:spPr>
          <a:xfrm>
            <a:off x="5592672" y="2584281"/>
            <a:ext cx="1143145" cy="113462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</a:t>
            </a:r>
          </a:p>
        </p:txBody>
      </p:sp>
      <p:sp>
        <p:nvSpPr>
          <p:cNvPr id="42" name="Right Arrow 41"/>
          <p:cNvSpPr/>
          <p:nvPr/>
        </p:nvSpPr>
        <p:spPr>
          <a:xfrm rot="19598658">
            <a:off x="5166113" y="3486738"/>
            <a:ext cx="451682" cy="416005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>
              <a:solidFill>
                <a:schemeClr val="accent1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6872142" y="2947726"/>
            <a:ext cx="451682" cy="416005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>
              <a:solidFill>
                <a:schemeClr val="accent1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2500345">
            <a:off x="5156058" y="2409722"/>
            <a:ext cx="451682" cy="416005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>
              <a:solidFill>
                <a:schemeClr val="accent1">
                  <a:lumMod val="7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33964" y="2740923"/>
            <a:ext cx="3281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Our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Design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Edge-Pair Centric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3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Edge-Pair Centric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8364" y="226866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Generates partition files from the graph and stores them on disk.</a:t>
            </a:r>
          </a:p>
        </p:txBody>
      </p:sp>
    </p:spTree>
    <p:extLst>
      <p:ext uri="{BB962C8B-B14F-4D97-AF65-F5344CB8AC3E}">
        <p14:creationId xmlns:p14="http://schemas.microsoft.com/office/powerpoint/2010/main" val="24706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Edge-Pair Centric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54" y="647578"/>
            <a:ext cx="3990802" cy="298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192" y="1122103"/>
            <a:ext cx="3752850" cy="20383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637010" y="2141278"/>
            <a:ext cx="597877" cy="4044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9192" y="3233667"/>
            <a:ext cx="614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Edges with same source id are in the same partition.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Helps to keep track of unique edges. </a:t>
            </a:r>
          </a:p>
          <a:p>
            <a:endParaRPr lang="en-US" sz="16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23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69192" y="323366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Partitions are of similar size.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Keep a balanced load on the memory.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Edge-Pair Centric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54" y="647578"/>
            <a:ext cx="3990802" cy="298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192" y="1122103"/>
            <a:ext cx="3752850" cy="203835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637010" y="2141278"/>
            <a:ext cx="597877" cy="4044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l"/>
            <a:r>
              <a:rPr lang="en-US" dirty="0"/>
              <a:t>Post-Processing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3033" y="2816894"/>
            <a:ext cx="12188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After computation, the partitions are saved to disk,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 one is retained for the next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superstep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7442" y="1773770"/>
            <a:ext cx="5777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each </a:t>
            </a:r>
            <a:r>
              <a:rPr lang="en-US" sz="2000" b="1" u="sng" dirty="0" err="1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superstep</a:t>
            </a:r>
            <a:endParaRPr lang="en-US" sz="2000" u="sng" dirty="0">
              <a:solidFill>
                <a:schemeClr val="accent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3033" y="2310721"/>
            <a:ext cx="1219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scheduler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selects two partitions to load from disk to memory for computation.</a:t>
            </a:r>
          </a:p>
        </p:txBody>
      </p:sp>
      <p:sp>
        <p:nvSpPr>
          <p:cNvPr id="10" name="Arrow: Curved Down 9"/>
          <p:cNvSpPr/>
          <p:nvPr/>
        </p:nvSpPr>
        <p:spPr>
          <a:xfrm>
            <a:off x="7119280" y="3482751"/>
            <a:ext cx="1637732" cy="6414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/>
          <p:cNvSpPr/>
          <p:nvPr/>
        </p:nvSpPr>
        <p:spPr>
          <a:xfrm rot="10800000">
            <a:off x="7119280" y="5122525"/>
            <a:ext cx="1637732" cy="6414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l"/>
            <a:r>
              <a:rPr lang="en-US" dirty="0"/>
              <a:t>Post-Processing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3033" y="2310721"/>
            <a:ext cx="1219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process repeats until there are no more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 edges added globally.</a:t>
            </a:r>
          </a:p>
        </p:txBody>
      </p:sp>
      <p:sp>
        <p:nvSpPr>
          <p:cNvPr id="2" name="Arrow: Curved Down 1"/>
          <p:cNvSpPr/>
          <p:nvPr/>
        </p:nvSpPr>
        <p:spPr>
          <a:xfrm>
            <a:off x="7119280" y="3482751"/>
            <a:ext cx="1637732" cy="6414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/>
          <p:cNvSpPr/>
          <p:nvPr/>
        </p:nvSpPr>
        <p:spPr>
          <a:xfrm rot="10800000">
            <a:off x="7119280" y="5122525"/>
            <a:ext cx="1637732" cy="6414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15382" y="589678"/>
            <a:ext cx="2227996" cy="2431297"/>
            <a:chOff x="7615382" y="589678"/>
            <a:chExt cx="2227996" cy="243129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1253" y="1051855"/>
              <a:ext cx="1762125" cy="1729921"/>
            </a:xfrm>
            <a:prstGeom prst="rect">
              <a:avLst/>
            </a:prstGeom>
          </p:spPr>
        </p:pic>
        <p:sp>
          <p:nvSpPr>
            <p:cNvPr id="17" name="Right Brace 16"/>
            <p:cNvSpPr/>
            <p:nvPr/>
          </p:nvSpPr>
          <p:spPr>
            <a:xfrm>
              <a:off x="7615382" y="589678"/>
              <a:ext cx="171964" cy="1418281"/>
            </a:xfrm>
            <a:prstGeom prst="rightBrace">
              <a:avLst>
                <a:gd name="adj1" fmla="val 8333"/>
                <a:gd name="adj2" fmla="val 49339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7615382" y="2081072"/>
              <a:ext cx="171964" cy="939903"/>
            </a:xfrm>
            <a:prstGeom prst="rightBrace">
              <a:avLst>
                <a:gd name="adj1" fmla="val 8333"/>
                <a:gd name="adj2" fmla="val 51018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916542" y="191101"/>
            <a:ext cx="2499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the out edges of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vertex 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51120" y="452711"/>
            <a:ext cx="228600" cy="1916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1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0560" y="2525336"/>
            <a:ext cx="429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are everywhere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5920" y="523816"/>
            <a:ext cx="2420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 America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Blackout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0640" y="4547176"/>
            <a:ext cx="177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Ariane 5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Disaster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19444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25360" y="137978"/>
            <a:ext cx="48636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Edge-matching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consecutive pairs of edges, whose label satisfies grammar.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 a new edge if such a match is found,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unless it already exists.</a:t>
            </a:r>
          </a:p>
        </p:txBody>
      </p:sp>
      <p:sp>
        <p:nvSpPr>
          <p:cNvPr id="4" name="Oval 3"/>
          <p:cNvSpPr/>
          <p:nvPr/>
        </p:nvSpPr>
        <p:spPr>
          <a:xfrm>
            <a:off x="2583251" y="677205"/>
            <a:ext cx="1615369" cy="374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83251" y="1126300"/>
            <a:ext cx="1615369" cy="374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63641" y="3366336"/>
            <a:ext cx="1283719" cy="3746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66110" y="1221193"/>
            <a:ext cx="251011" cy="2829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24" name="Oval 23"/>
          <p:cNvSpPr/>
          <p:nvPr/>
        </p:nvSpPr>
        <p:spPr>
          <a:xfrm>
            <a:off x="917298" y="1217174"/>
            <a:ext cx="251011" cy="2829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1468486" y="1231084"/>
            <a:ext cx="251011" cy="2829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77672" y="949372"/>
            <a:ext cx="559558" cy="257496"/>
          </a:xfrm>
          <a:custGeom>
            <a:avLst/>
            <a:gdLst>
              <a:gd name="connsiteX0" fmla="*/ 0 w 559558"/>
              <a:gd name="connsiteY0" fmla="*/ 273063 h 300359"/>
              <a:gd name="connsiteX1" fmla="*/ 313898 w 559558"/>
              <a:gd name="connsiteY1" fmla="*/ 108 h 300359"/>
              <a:gd name="connsiteX2" fmla="*/ 559558 w 559558"/>
              <a:gd name="connsiteY2" fmla="*/ 300359 h 30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58" h="300359">
                <a:moveTo>
                  <a:pt x="0" y="273063"/>
                </a:moveTo>
                <a:cubicBezTo>
                  <a:pt x="110319" y="134311"/>
                  <a:pt x="220638" y="-4441"/>
                  <a:pt x="313898" y="108"/>
                </a:cubicBezTo>
                <a:cubicBezTo>
                  <a:pt x="407158" y="4657"/>
                  <a:pt x="483358" y="152508"/>
                  <a:pt x="559558" y="300359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1122834" y="949372"/>
            <a:ext cx="559558" cy="257496"/>
          </a:xfrm>
          <a:custGeom>
            <a:avLst/>
            <a:gdLst>
              <a:gd name="connsiteX0" fmla="*/ 0 w 559558"/>
              <a:gd name="connsiteY0" fmla="*/ 273063 h 300359"/>
              <a:gd name="connsiteX1" fmla="*/ 313898 w 559558"/>
              <a:gd name="connsiteY1" fmla="*/ 108 h 300359"/>
              <a:gd name="connsiteX2" fmla="*/ 559558 w 559558"/>
              <a:gd name="connsiteY2" fmla="*/ 300359 h 30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58" h="300359">
                <a:moveTo>
                  <a:pt x="0" y="273063"/>
                </a:moveTo>
                <a:cubicBezTo>
                  <a:pt x="110319" y="134311"/>
                  <a:pt x="220638" y="-4441"/>
                  <a:pt x="313898" y="108"/>
                </a:cubicBezTo>
                <a:cubicBezTo>
                  <a:pt x="407158" y="4657"/>
                  <a:pt x="483358" y="152508"/>
                  <a:pt x="559558" y="300359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496306" y="196073"/>
            <a:ext cx="1102065" cy="780707"/>
          </a:xfrm>
          <a:custGeom>
            <a:avLst/>
            <a:gdLst>
              <a:gd name="connsiteX0" fmla="*/ 0 w 559558"/>
              <a:gd name="connsiteY0" fmla="*/ 273063 h 300359"/>
              <a:gd name="connsiteX1" fmla="*/ 313898 w 559558"/>
              <a:gd name="connsiteY1" fmla="*/ 108 h 300359"/>
              <a:gd name="connsiteX2" fmla="*/ 559558 w 559558"/>
              <a:gd name="connsiteY2" fmla="*/ 300359 h 30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558" h="300359">
                <a:moveTo>
                  <a:pt x="0" y="273063"/>
                </a:moveTo>
                <a:cubicBezTo>
                  <a:pt x="110319" y="134311"/>
                  <a:pt x="220638" y="-4441"/>
                  <a:pt x="313898" y="108"/>
                </a:cubicBezTo>
                <a:cubicBezTo>
                  <a:pt x="407158" y="4657"/>
                  <a:pt x="483358" y="152508"/>
                  <a:pt x="559558" y="300359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121" y="8934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47763" y="9071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2488" y="21709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819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9" grpId="0" animBg="1"/>
      <p:bldP spid="39" grpId="1" animBg="1"/>
      <p:bldP spid="40" grpId="0" animBg="1"/>
      <p:bldP spid="40" grpId="1" animBg="1"/>
      <p:bldP spid="2" grpId="0" animBg="1"/>
      <p:bldP spid="2" grpId="1" animBg="1"/>
      <p:bldP spid="24" grpId="0" animBg="1"/>
      <p:bldP spid="24" grpId="1" animBg="1"/>
      <p:bldP spid="25" grpId="0" animBg="1"/>
      <p:bldP spid="25" grpId="1" animBg="1"/>
      <p:bldP spid="10" grpId="0" animBg="1"/>
      <p:bldP spid="10" grpId="1" animBg="1"/>
      <p:bldP spid="28" grpId="0" animBg="1"/>
      <p:bldP spid="28" grpId="1" animBg="1"/>
      <p:bldP spid="29" grpId="0" animBg="1"/>
      <p:bldP spid="29" grpId="1" animBg="1"/>
      <p:bldP spid="17" grpId="0"/>
      <p:bldP spid="17" grpId="1"/>
      <p:bldP spid="31" grpId="0"/>
      <p:bldP spid="31" grpId="1"/>
      <p:bldP spid="32" grpId="0"/>
      <p:bldP spid="3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325360" y="721324"/>
            <a:ext cx="4866640" cy="28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25360" y="137978"/>
            <a:ext cx="48636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Edge-matching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Straight-forward way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each edge (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  <a:cs typeface="Consolas" panose="020B0609020204030204" pitchFamily="49" charset="0"/>
              </a:rPr>
              <a:t>a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), check all of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  <a:ea typeface="Microsoft JhengHei" panose="020B0604030504040204" pitchFamily="34" charset="-120"/>
              </a:rPr>
              <a:t>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`s outgoing edges. 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322327" y="1611488"/>
            <a:ext cx="906017" cy="436840"/>
            <a:chOff x="11154602" y="2575814"/>
            <a:chExt cx="906017" cy="436840"/>
          </a:xfrm>
        </p:grpSpPr>
        <p:sp>
          <p:nvSpPr>
            <p:cNvPr id="5" name="Rectangle 4"/>
            <p:cNvSpPr/>
            <p:nvPr/>
          </p:nvSpPr>
          <p:spPr>
            <a:xfrm>
              <a:off x="11154602" y="2643322"/>
              <a:ext cx="906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onstantia" panose="02030602050306030303" pitchFamily="18" charset="0"/>
                  <a:ea typeface="Microsoft JhengHei" panose="020B0604030504040204" pitchFamily="34" charset="-120"/>
                  <a:cs typeface="Consolas" panose="020B0609020204030204" pitchFamily="49" charset="0"/>
                </a:rPr>
                <a:t>O(|E| 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08332" y="2575814"/>
              <a:ext cx="2600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i="1" dirty="0">
                  <a:solidFill>
                    <a:srgbClr val="C00000"/>
                  </a:solidFill>
                  <a:latin typeface="Constantia" panose="02030602050306030303" pitchFamily="18" charset="0"/>
                  <a:ea typeface="Microsoft JhengHei" panose="020B0604030504040204" pitchFamily="34" charset="-120"/>
                  <a:cs typeface="Consolas" panose="020B0609020204030204" pitchFamily="49" charset="0"/>
                </a:rPr>
                <a:t>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9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325360" y="137978"/>
            <a:ext cx="48636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Edge-matching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Our Approach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join the lists using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MinHeap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based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algorithm, until there are no more edges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5360" y="2090573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Constantia" panose="02030602050306030303" pitchFamily="18" charset="0"/>
                <a:ea typeface="Microsoft JhengHei" panose="020B0604030504040204" pitchFamily="34" charset="-120"/>
                <a:cs typeface="Consolas" panose="020B0609020204030204" pitchFamily="49" charset="0"/>
              </a:rPr>
              <a:t>O(|</a:t>
            </a:r>
            <a:r>
              <a:rPr lang="en-US" b="1" i="1" dirty="0" err="1">
                <a:solidFill>
                  <a:srgbClr val="C00000"/>
                </a:solidFill>
                <a:latin typeface="Constantia" panose="02030602050306030303" pitchFamily="18" charset="0"/>
                <a:ea typeface="Microsoft JhengHei" panose="020B0604030504040204" pitchFamily="34" charset="-120"/>
                <a:cs typeface="Consolas" panose="020B0609020204030204" pitchFamily="49" charset="0"/>
              </a:rPr>
              <a:t>E|log|V</a:t>
            </a:r>
            <a:r>
              <a:rPr lang="en-US" b="1" i="1" dirty="0">
                <a:solidFill>
                  <a:srgbClr val="C00000"/>
                </a:solidFill>
                <a:latin typeface="Constantia" panose="02030602050306030303" pitchFamily="18" charset="0"/>
                <a:ea typeface="Microsoft JhengHei" panose="020B0604030504040204" pitchFamily="34" charset="-120"/>
                <a:cs typeface="Consolas" panose="020B0609020204030204" pitchFamily="49" charset="0"/>
              </a:rPr>
              <a:t>| 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130304" y="729762"/>
            <a:ext cx="355600" cy="2695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390073" y="677204"/>
            <a:ext cx="415679" cy="37465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7392" y="677204"/>
            <a:ext cx="415679" cy="37465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130304" y="729762"/>
            <a:ext cx="355600" cy="2695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70997" y="661303"/>
            <a:ext cx="1765546" cy="37465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80868" y="1139381"/>
            <a:ext cx="1765546" cy="37465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82788" y="2643206"/>
            <a:ext cx="1765546" cy="37465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/>
              <a:t>Edge-Pair Centric</a:t>
            </a:r>
          </a:p>
          <a:p>
            <a:pPr algn="ctr"/>
            <a:r>
              <a:rPr lang="en-US" dirty="0"/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Post-Processing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64198" y="589679"/>
            <a:ext cx="4412440" cy="2495980"/>
            <a:chOff x="2564198" y="589679"/>
            <a:chExt cx="4412440" cy="24959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551" y="589679"/>
              <a:ext cx="4406087" cy="249598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83251" y="677205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70551" y="113938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0550" y="1633310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0549" y="2170903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4198" y="2647331"/>
              <a:ext cx="434731" cy="37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98" y="3324702"/>
            <a:ext cx="7124700" cy="4857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032" y="598214"/>
            <a:ext cx="1133475" cy="4939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222" y="598214"/>
            <a:ext cx="2209800" cy="4997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067" y="464910"/>
            <a:ext cx="469374" cy="2557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8032" y="1577340"/>
            <a:ext cx="1397088" cy="53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407" y="2589231"/>
            <a:ext cx="1180816" cy="517663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225800" y="533400"/>
            <a:ext cx="3771900" cy="2603500"/>
          </a:xfrm>
          <a:custGeom>
            <a:avLst/>
            <a:gdLst>
              <a:gd name="connsiteX0" fmla="*/ 76200 w 3771900"/>
              <a:gd name="connsiteY0" fmla="*/ 0 h 2603500"/>
              <a:gd name="connsiteX1" fmla="*/ 1981200 w 3771900"/>
              <a:gd name="connsiteY1" fmla="*/ 25400 h 2603500"/>
              <a:gd name="connsiteX2" fmla="*/ 2032000 w 3771900"/>
              <a:gd name="connsiteY2" fmla="*/ 1574800 h 2603500"/>
              <a:gd name="connsiteX3" fmla="*/ 3771900 w 3771900"/>
              <a:gd name="connsiteY3" fmla="*/ 1562100 h 2603500"/>
              <a:gd name="connsiteX4" fmla="*/ 3759200 w 3771900"/>
              <a:gd name="connsiteY4" fmla="*/ 2108200 h 2603500"/>
              <a:gd name="connsiteX5" fmla="*/ 1981200 w 3771900"/>
              <a:gd name="connsiteY5" fmla="*/ 2070100 h 2603500"/>
              <a:gd name="connsiteX6" fmla="*/ 1981200 w 3771900"/>
              <a:gd name="connsiteY6" fmla="*/ 2590800 h 2603500"/>
              <a:gd name="connsiteX7" fmla="*/ 0 w 3771900"/>
              <a:gd name="connsiteY7" fmla="*/ 2603500 h 2603500"/>
              <a:gd name="connsiteX8" fmla="*/ 76200 w 3771900"/>
              <a:gd name="connsiteY8" fmla="*/ 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1900" h="2603500">
                <a:moveTo>
                  <a:pt x="76200" y="0"/>
                </a:moveTo>
                <a:lnTo>
                  <a:pt x="1981200" y="25400"/>
                </a:lnTo>
                <a:lnTo>
                  <a:pt x="2032000" y="1574800"/>
                </a:lnTo>
                <a:lnTo>
                  <a:pt x="3771900" y="1562100"/>
                </a:lnTo>
                <a:lnTo>
                  <a:pt x="3759200" y="2108200"/>
                </a:lnTo>
                <a:lnTo>
                  <a:pt x="1981200" y="2070100"/>
                </a:lnTo>
                <a:lnTo>
                  <a:pt x="1981200" y="2590800"/>
                </a:lnTo>
                <a:lnTo>
                  <a:pt x="0" y="2603500"/>
                </a:lnTo>
                <a:lnTo>
                  <a:pt x="76200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741" y="98682"/>
            <a:ext cx="1447800" cy="3714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8600" y="117732"/>
            <a:ext cx="3429000" cy="33337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118364" y="330010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keep iterating until delta is 0.</a:t>
            </a:r>
            <a:endParaRPr lang="en-US" sz="20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402" y="761422"/>
            <a:ext cx="42043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Book Antiqua" panose="02040602050305030304" pitchFamily="18" charset="0"/>
              </a:rPr>
              <a:t>C</a:t>
            </a:r>
          </a:p>
        </p:txBody>
      </p:sp>
      <p:sp>
        <p:nvSpPr>
          <p:cNvPr id="21" name="Freeform 20"/>
          <p:cNvSpPr/>
          <p:nvPr/>
        </p:nvSpPr>
        <p:spPr>
          <a:xfrm>
            <a:off x="5265069" y="534733"/>
            <a:ext cx="3467100" cy="2603500"/>
          </a:xfrm>
          <a:custGeom>
            <a:avLst/>
            <a:gdLst>
              <a:gd name="connsiteX0" fmla="*/ 3352800 w 3467100"/>
              <a:gd name="connsiteY0" fmla="*/ 12700 h 2603500"/>
              <a:gd name="connsiteX1" fmla="*/ 50800 w 3467100"/>
              <a:gd name="connsiteY1" fmla="*/ 0 h 2603500"/>
              <a:gd name="connsiteX2" fmla="*/ 38100 w 3467100"/>
              <a:gd name="connsiteY2" fmla="*/ 1511300 h 2603500"/>
              <a:gd name="connsiteX3" fmla="*/ 1841500 w 3467100"/>
              <a:gd name="connsiteY3" fmla="*/ 1524000 h 2603500"/>
              <a:gd name="connsiteX4" fmla="*/ 1752600 w 3467100"/>
              <a:gd name="connsiteY4" fmla="*/ 2184400 h 2603500"/>
              <a:gd name="connsiteX5" fmla="*/ 0 w 3467100"/>
              <a:gd name="connsiteY5" fmla="*/ 2070100 h 2603500"/>
              <a:gd name="connsiteX6" fmla="*/ 0 w 3467100"/>
              <a:gd name="connsiteY6" fmla="*/ 2540000 h 2603500"/>
              <a:gd name="connsiteX7" fmla="*/ 3467100 w 3467100"/>
              <a:gd name="connsiteY7" fmla="*/ 2603500 h 2603500"/>
              <a:gd name="connsiteX8" fmla="*/ 3352800 w 3467100"/>
              <a:gd name="connsiteY8" fmla="*/ 1270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100" h="2603500">
                <a:moveTo>
                  <a:pt x="3352800" y="12700"/>
                </a:moveTo>
                <a:lnTo>
                  <a:pt x="50800" y="0"/>
                </a:lnTo>
                <a:lnTo>
                  <a:pt x="38100" y="1511300"/>
                </a:lnTo>
                <a:lnTo>
                  <a:pt x="1841500" y="1524000"/>
                </a:lnTo>
                <a:lnTo>
                  <a:pt x="1752600" y="2184400"/>
                </a:lnTo>
                <a:lnTo>
                  <a:pt x="0" y="2070100"/>
                </a:lnTo>
                <a:lnTo>
                  <a:pt x="0" y="2540000"/>
                </a:lnTo>
                <a:lnTo>
                  <a:pt x="3467100" y="2603500"/>
                </a:lnTo>
                <a:lnTo>
                  <a:pt x="3352800" y="12700"/>
                </a:lnTo>
                <a:close/>
              </a:path>
            </a:pathLst>
          </a:custGeom>
          <a:solidFill>
            <a:schemeClr val="accent2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033" y="4407037"/>
            <a:ext cx="4266674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5524" y="4226591"/>
            <a:ext cx="32816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Edge-Pair Centric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Computation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9087" y="4411257"/>
            <a:ext cx="4119880" cy="4574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algn="l"/>
            <a:r>
              <a:rPr lang="en-US" dirty="0"/>
              <a:t>Post-Processing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7107" y="257556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Repartition oversized partitions</a:t>
            </a:r>
          </a:p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 maintain balanced load on memory.</a:t>
            </a:r>
          </a:p>
          <a:p>
            <a:pPr algn="ctr"/>
            <a:endParaRPr lang="en-US" sz="2000" dirty="0">
              <a:solidFill>
                <a:srgbClr val="CB390B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sz="20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Saves partitions to disk. </a:t>
            </a:r>
          </a:p>
        </p:txBody>
      </p:sp>
    </p:spTree>
    <p:extLst>
      <p:ext uri="{BB962C8B-B14F-4D97-AF65-F5344CB8AC3E}">
        <p14:creationId xmlns:p14="http://schemas.microsoft.com/office/powerpoint/2010/main" val="35637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56351"/>
              </p:ext>
            </p:extLst>
          </p:nvPr>
        </p:nvGraphicFramePr>
        <p:xfrm>
          <a:off x="3002975" y="2859737"/>
          <a:ext cx="6350954" cy="1418182"/>
        </p:xfrm>
        <a:graphic>
          <a:graphicData uri="http://schemas.openxmlformats.org/drawingml/2006/table">
            <a:tbl>
              <a:tblPr/>
              <a:tblGrid>
                <a:gridCol w="2511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738">
                  <a:extLst>
                    <a:ext uri="{9D8B030D-6E8A-4147-A177-3AD203B41FA5}">
                      <a16:colId xmlns:a16="http://schemas.microsoft.com/office/drawing/2014/main" val="550761968"/>
                    </a:ext>
                  </a:extLst>
                </a:gridCol>
              </a:tblGrid>
              <a:tr h="412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Program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#LOC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#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Inlines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 </a:t>
                      </a:r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4.4.0-rc5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31.7M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 </a:t>
                      </a:r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8.3.9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700K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290K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20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2.2.18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300K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58K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37612" y="2131855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we analyzed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7" y="0"/>
            <a:ext cx="13233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2243" y="2859737"/>
            <a:ext cx="505394" cy="477183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541249" y="3461072"/>
            <a:ext cx="2412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2366"/>
              </p:ext>
            </p:extLst>
          </p:nvPr>
        </p:nvGraphicFramePr>
        <p:xfrm>
          <a:off x="2374968" y="4799035"/>
          <a:ext cx="7606967" cy="1645920"/>
        </p:xfrm>
        <a:graphic>
          <a:graphicData uri="http://schemas.openxmlformats.org/drawingml/2006/table">
            <a:tbl>
              <a:tblPr/>
              <a:tblGrid>
                <a:gridCol w="300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400">
                  <a:extLst>
                    <a:ext uri="{9D8B030D-6E8A-4147-A177-3AD203B41FA5}">
                      <a16:colId xmlns:a16="http://schemas.microsoft.com/office/drawing/2014/main" val="550761968"/>
                    </a:ext>
                  </a:extLst>
                </a:gridCol>
              </a:tblGrid>
              <a:tr h="412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Combined GRAPH</a:t>
                      </a:r>
                      <a:r>
                        <a:rPr lang="en-US" sz="2000" b="1" baseline="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SIZES (#Edges)</a:t>
                      </a:r>
                      <a:endParaRPr lang="en-US" sz="20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Points-to graph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Dataflow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 graph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marL="22860" marR="22860" marT="15240" marB="15240"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229.3M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49.5M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177.3M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219.8M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20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4.5M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4.8M</a:t>
                      </a:r>
                    </a:p>
                  </a:txBody>
                  <a:tcPr marL="22860" marR="22860" marT="15240" marB="15240" anchor="b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87" y="2131855"/>
            <a:ext cx="1218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machine we used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87" y="0"/>
            <a:ext cx="132334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2243" y="2859737"/>
            <a:ext cx="505394" cy="477183"/>
          </a:xfrm>
          <a:prstGeom prst="ellipse">
            <a:avLst/>
          </a:prstGeom>
          <a:solidFill>
            <a:srgbClr val="0070C0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541249" y="3461072"/>
            <a:ext cx="2412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0452" y="336196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Dell Desktop Computer</a:t>
            </a:r>
          </a:p>
          <a:p>
            <a:pPr algn="ctr"/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Quad-Core 3.2GHZ Intel i5-4570 CPU</a:t>
            </a:r>
          </a:p>
          <a:p>
            <a:pPr algn="ctr"/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8GB Memory</a:t>
            </a:r>
          </a:p>
          <a:p>
            <a:pPr algn="ctr"/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1TB SSD</a:t>
            </a:r>
          </a:p>
          <a:p>
            <a:pPr algn="ctr"/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 4.2.0</a:t>
            </a:r>
          </a:p>
        </p:txBody>
      </p:sp>
    </p:spTree>
    <p:extLst>
      <p:ext uri="{BB962C8B-B14F-4D97-AF65-F5344CB8AC3E}">
        <p14:creationId xmlns:p14="http://schemas.microsoft.com/office/powerpoint/2010/main" val="32290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433964" y="2740923"/>
            <a:ext cx="3281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Research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016" y="1260077"/>
            <a:ext cx="328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Can </a:t>
            </a:r>
            <a:r>
              <a:rPr lang="en-US" sz="20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interprocedural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Analysis improve </a:t>
            </a:r>
            <a:r>
              <a:rPr lang="en-US" sz="20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Engler`s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Checkers?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571" y="4568912"/>
            <a:ext cx="328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 </a:t>
            </a:r>
            <a:r>
              <a:rPr lang="en-US" sz="20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Efficient and Scalable?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5600" y="1446822"/>
            <a:ext cx="2468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How easy was it to use </a:t>
            </a:r>
            <a:r>
              <a:rPr lang="en-US" dirty="0" err="1"/>
              <a:t>Graspan</a:t>
            </a:r>
            <a:r>
              <a:rPr lang="en-US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7461" y="4360079"/>
            <a:ext cx="328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v/s existing backend engines?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4016" y="2241683"/>
            <a:ext cx="32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Found 85 new Null Dereference bugs in Linux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8956" y="5232035"/>
            <a:ext cx="403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Computations took 3 – 5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47792" y="5004331"/>
            <a:ext cx="528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GraphChi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(a graph system) crashed in 133 secs.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7461" y="2193066"/>
            <a:ext cx="4038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1K LOC of C++ for writing each of points-to and dataflow graph generators.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Provide a grammar file.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4845" y="5305966"/>
            <a:ext cx="501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SocialLite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Datalog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engine) ran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26091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0560" y="2525336"/>
            <a:ext cx="429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are everywhere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640" y="4547176"/>
            <a:ext cx="177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Ariane 5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Disaster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5920" y="523816"/>
            <a:ext cx="2420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 America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Blackout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2003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6752" y="3962401"/>
            <a:ext cx="2883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Toyota recalls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Since 2009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433" y="843281"/>
            <a:ext cx="3270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NASA Mariner 1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1962</a:t>
            </a:r>
          </a:p>
          <a:p>
            <a:pPr algn="ctr"/>
            <a:endParaRPr lang="en-US" sz="32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05521"/>
            <a:ext cx="2804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USS Yorktown Incident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12876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202470" y="2890633"/>
            <a:ext cx="328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Future Ambitions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4761" y="3614949"/>
            <a:ext cx="51770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Extend system support for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other program analysis tasks like (path-sensitive analysis and constraint-based analyses)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Extend the vision of this system to support efficient execution of </a:t>
            </a:r>
            <a:r>
              <a:rPr lang="en-US" sz="20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Datalog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programs. </a:t>
            </a:r>
          </a:p>
        </p:txBody>
      </p:sp>
    </p:spTree>
    <p:extLst>
      <p:ext uri="{BB962C8B-B14F-4D97-AF65-F5344CB8AC3E}">
        <p14:creationId xmlns:p14="http://schemas.microsoft.com/office/powerpoint/2010/main" val="316530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81113" y="1806088"/>
            <a:ext cx="6315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0" i="0" dirty="0">
              <a:solidFill>
                <a:srgbClr val="0070C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32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</a:t>
            </a:r>
            <a:r>
              <a:rPr lang="en-US" sz="32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637693" y="0"/>
            <a:ext cx="2450123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350686" y="4290956"/>
            <a:ext cx="3247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9" y="1752042"/>
            <a:ext cx="4419591" cy="2538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75" y="3067511"/>
            <a:ext cx="1255549" cy="1623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753" y="4440366"/>
            <a:ext cx="3949422" cy="235868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0564046" y="3765497"/>
            <a:ext cx="123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230141" y="2436725"/>
            <a:ext cx="39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42453" y="1671486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Grammar Rules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1655410" y="4155877"/>
            <a:ext cx="9744109" cy="1350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72646" y="5730240"/>
            <a:ext cx="873760" cy="5549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631" y="2205230"/>
            <a:ext cx="4224888" cy="814953"/>
          </a:xfrm>
          <a:prstGeom prst="rect">
            <a:avLst/>
          </a:prstGeom>
          <a:solidFill>
            <a:srgbClr val="FFC000"/>
          </a:solidFill>
          <a:ln w="53975">
            <a:solidFill>
              <a:srgbClr val="FFC000"/>
            </a:solidFill>
          </a:ln>
        </p:spPr>
      </p:pic>
      <p:pic>
        <p:nvPicPr>
          <p:cNvPr id="2050" name="Picture 2" descr="http://www.pd4pic.com/images/computer-office-worker-typing-programmer-develop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2134" y="1840763"/>
            <a:ext cx="550840" cy="631604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3" name="Rectangle 12"/>
          <p:cNvSpPr/>
          <p:nvPr/>
        </p:nvSpPr>
        <p:spPr>
          <a:xfrm>
            <a:off x="12192000" y="1207867"/>
            <a:ext cx="328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http://www.pd4pic.com/worker/</a:t>
            </a:r>
          </a:p>
        </p:txBody>
      </p:sp>
    </p:spTree>
    <p:extLst>
      <p:ext uri="{BB962C8B-B14F-4D97-AF65-F5344CB8AC3E}">
        <p14:creationId xmlns:p14="http://schemas.microsoft.com/office/powerpoint/2010/main" val="9607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/>
      <p:bldP spid="84" grpId="0"/>
      <p:bldP spid="6" grpId="0"/>
      <p:bldP spid="8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523" y="1821680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37828" y="2015188"/>
            <a:ext cx="3036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Bug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27" y="2353742"/>
            <a:ext cx="2628900" cy="3829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7828" y="6041161"/>
            <a:ext cx="2628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(NULL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deref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 kernel/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kthread.c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99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1869" y="922637"/>
            <a:ext cx="9796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scalability problem of </a:t>
            </a:r>
            <a:r>
              <a:rPr lang="en-US" sz="20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interprocedural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analysis stems from producing distinct solutions for different </a:t>
            </a:r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calling contexts</a:t>
            </a:r>
            <a:r>
              <a:rPr lang="en-US" sz="20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515" y="2716864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5804" y="3903309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x=sum(10,1);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5653" y="3904706"/>
            <a:ext cx="135838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j: y=sum(2,2);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59333" y="2825317"/>
            <a:ext cx="647020" cy="107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060528" y="2922015"/>
            <a:ext cx="922827" cy="982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387660" y="3556168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8648" y="3536714"/>
            <a:ext cx="421300" cy="366594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5910" y="3623240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543712" y="3619666"/>
            <a:ext cx="577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(11, 4)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8226543" y="1996030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25833" y="3182475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x=sum(10,1)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64471" y="2053339"/>
            <a:ext cx="543124" cy="1109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27688" y="2835334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95938" y="2902406"/>
            <a:ext cx="4283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(11)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8226543" y="3507303"/>
            <a:ext cx="147102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sum (</a:t>
            </a:r>
            <a:r>
              <a:rPr lang="en-US" sz="12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a,b</a:t>
            </a:r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a + b;</a:t>
            </a:r>
          </a:p>
          <a:p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14664" y="4687838"/>
            <a:ext cx="1573699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i: x=sum(2,2)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669742" y="3543289"/>
            <a:ext cx="543124" cy="1109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993633" y="4327549"/>
            <a:ext cx="204838" cy="34714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161883" y="4394621"/>
            <a:ext cx="351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(4)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066544" y="1832731"/>
            <a:ext cx="5462" cy="318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263" y="2137631"/>
            <a:ext cx="1059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Sensitive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(via cloning)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2648" y="2147111"/>
            <a:ext cx="992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 </a:t>
            </a:r>
          </a:p>
          <a:p>
            <a:pPr algn="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In-sensitive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9115" y="4306295"/>
            <a:ext cx="87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imprecise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3698" y="4251554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  <a:ea typeface="Microsoft JhengHei" panose="020B0604030504040204" pitchFamily="34" charset="-120"/>
                <a:cs typeface="Estrangelo Edessa" panose="03080600000000000000" pitchFamily="66" charset="0"/>
              </a:rPr>
              <a:t>precise</a:t>
            </a:r>
          </a:p>
        </p:txBody>
      </p:sp>
    </p:spTree>
    <p:extLst>
      <p:ext uri="{BB962C8B-B14F-4D97-AF65-F5344CB8AC3E}">
        <p14:creationId xmlns:p14="http://schemas.microsoft.com/office/powerpoint/2010/main" val="1752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5" grpId="0"/>
      <p:bldP spid="16" grpId="0" animBg="1"/>
      <p:bldP spid="17" grpId="0" animBg="1"/>
      <p:bldP spid="20" grpId="0"/>
      <p:bldP spid="21" grpId="0" animBg="1"/>
      <p:bldP spid="22" grpId="0" animBg="1"/>
      <p:bldP spid="25" grpId="0"/>
      <p:bldP spid="27" grpId="0"/>
      <p:bldP spid="28" grpId="0"/>
      <p:bldP spid="31" grpId="0"/>
      <p:bldP spid="3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183" y="1515377"/>
            <a:ext cx="3984480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fn_explct_ret_null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0183" y="1051206"/>
            <a:ext cx="3248413" cy="3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 BUG CHECKER [1]</a:t>
            </a:r>
          </a:p>
        </p:txBody>
      </p:sp>
    </p:spTree>
    <p:extLst>
      <p:ext uri="{BB962C8B-B14F-4D97-AF65-F5344CB8AC3E}">
        <p14:creationId xmlns:p14="http://schemas.microsoft.com/office/powerpoint/2010/main" val="10698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183" y="1515377"/>
            <a:ext cx="3984480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fn_explct_ret_null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0183" y="1051206"/>
            <a:ext cx="3248413" cy="3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 BUG CHECKER [1]</a:t>
            </a:r>
          </a:p>
        </p:txBody>
      </p:sp>
    </p:spTree>
    <p:extLst>
      <p:ext uri="{BB962C8B-B14F-4D97-AF65-F5344CB8AC3E}">
        <p14:creationId xmlns:p14="http://schemas.microsoft.com/office/powerpoint/2010/main" val="26036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60183" y="1515377"/>
            <a:ext cx="3984480" cy="3785652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void function1()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2000" i="1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condition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fn_explct_ret_null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}</a:t>
            </a:r>
          </a:p>
          <a:p>
            <a:r>
              <a:rPr lang="en-US" sz="2000" dirty="0">
                <a:latin typeface="Arial Rounded MT Bold" panose="020F0704030504030204" pitchFamily="34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0183" y="1051206"/>
            <a:ext cx="3248413" cy="32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 BUG CHECKER [1]</a:t>
            </a:r>
          </a:p>
        </p:txBody>
      </p:sp>
    </p:spTree>
    <p:extLst>
      <p:ext uri="{BB962C8B-B14F-4D97-AF65-F5344CB8AC3E}">
        <p14:creationId xmlns:p14="http://schemas.microsoft.com/office/powerpoint/2010/main" val="36029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6322" y="3028690"/>
            <a:ext cx="7008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-US" sz="24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Most of the bugs they can catch have already been fixed.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06210" y="1618890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8231" y="1618890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08919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0560" y="2525336"/>
            <a:ext cx="429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are everywhere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0640" y="4547176"/>
            <a:ext cx="177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Ariane 5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Disaster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5920" y="523816"/>
            <a:ext cx="24208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 America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Blackout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2003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6752" y="3962401"/>
            <a:ext cx="28832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Toyota recalls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Since 2009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5433" y="843281"/>
            <a:ext cx="3270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NASA Mariner 1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1962</a:t>
            </a:r>
          </a:p>
          <a:p>
            <a:pPr algn="ctr"/>
            <a:endParaRPr lang="en-US" sz="32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05521"/>
            <a:ext cx="2804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USS Yorktown Incident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2007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397" y="3229867"/>
            <a:ext cx="3059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$312B Globally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$60B US </a:t>
            </a:r>
          </a:p>
        </p:txBody>
      </p:sp>
    </p:spTree>
    <p:extLst>
      <p:ext uri="{BB962C8B-B14F-4D97-AF65-F5344CB8AC3E}">
        <p14:creationId xmlns:p14="http://schemas.microsoft.com/office/powerpoint/2010/main" val="32898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9130" y="2615371"/>
            <a:ext cx="350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1512" y="2615371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972537" y="1678329"/>
            <a:ext cx="11575" cy="390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4357" y="2244982"/>
            <a:ext cx="173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9899" y="3200146"/>
            <a:ext cx="182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35582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989130" y="2615371"/>
            <a:ext cx="350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972537" y="1678329"/>
            <a:ext cx="11575" cy="390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97069" y="2030596"/>
            <a:ext cx="35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</a:t>
            </a:r>
            <a:r>
              <a:rPr lang="en-US" sz="24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6503" y="3182023"/>
            <a:ext cx="35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</a:t>
            </a:r>
            <a:r>
              <a:rPr lang="en-US" sz="24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endParaRPr lang="en-US" sz="24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22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75642" y="22649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4207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 to use it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350686" y="4290956"/>
            <a:ext cx="3247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39" y="1752042"/>
            <a:ext cx="4419591" cy="2538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75" y="3067511"/>
            <a:ext cx="1255549" cy="1623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753" y="4440366"/>
            <a:ext cx="3949422" cy="235868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0564046" y="3765497"/>
            <a:ext cx="123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230141" y="2436725"/>
            <a:ext cx="39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42453" y="1671486"/>
            <a:ext cx="1709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Grammar Rules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1655410" y="4155877"/>
            <a:ext cx="9744109" cy="1350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72646" y="5730240"/>
            <a:ext cx="873760" cy="5549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631" y="2205230"/>
            <a:ext cx="4224888" cy="814953"/>
          </a:xfrm>
          <a:prstGeom prst="rect">
            <a:avLst/>
          </a:prstGeom>
          <a:solidFill>
            <a:srgbClr val="FFC000"/>
          </a:solidFill>
          <a:ln w="53975">
            <a:solidFill>
              <a:srgbClr val="FFC000"/>
            </a:solidFill>
          </a:ln>
        </p:spPr>
      </p:pic>
      <p:pic>
        <p:nvPicPr>
          <p:cNvPr id="2050" name="Picture 2" descr="http://www.pd4pic.com/images/computer-office-worker-typing-programmer-develop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2134" y="1840763"/>
            <a:ext cx="550840" cy="631604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3" name="Rectangle 12"/>
          <p:cNvSpPr/>
          <p:nvPr/>
        </p:nvSpPr>
        <p:spPr>
          <a:xfrm>
            <a:off x="12192000" y="1207867"/>
            <a:ext cx="328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http://www.pd4pic.com/worker/</a:t>
            </a:r>
          </a:p>
        </p:txBody>
      </p:sp>
    </p:spTree>
    <p:extLst>
      <p:ext uri="{BB962C8B-B14F-4D97-AF65-F5344CB8AC3E}">
        <p14:creationId xmlns:p14="http://schemas.microsoft.com/office/powerpoint/2010/main" val="374015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/>
      <p:bldP spid="84" grpId="0"/>
      <p:bldP spid="6" grpId="0"/>
      <p:bldP spid="85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2325" y="2042171"/>
            <a:ext cx="700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Individual functions are analyzed in isolation.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758" y="3193598"/>
            <a:ext cx="708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intraprocedural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bug detection techniques use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016" y="1053099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Analyzing code without executing it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94015" y="1577807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Useful for bug finding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4015" y="2121597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existing techniques use pattern matching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9784" y="2939642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 static analysis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68011" y="3425379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6731" y="3464350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Simple, easy to implement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723293" y="1053099"/>
            <a:ext cx="8792" cy="1935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36730" y="4015780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Heuristic based and can miss deep bugs</a:t>
            </a:r>
          </a:p>
        </p:txBody>
      </p:sp>
    </p:spTree>
    <p:extLst>
      <p:ext uri="{BB962C8B-B14F-4D97-AF65-F5344CB8AC3E}">
        <p14:creationId xmlns:p14="http://schemas.microsoft.com/office/powerpoint/2010/main" val="1579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4016" y="1053099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Analyzing code without executing it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94015" y="1577807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Useful for bug finding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4015" y="2121597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existing techniques use pattern matching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9784" y="2939642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 static analysis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68011" y="3425379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6731" y="3464350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Simple, easy to implement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723293" y="1053099"/>
            <a:ext cx="8792" cy="1935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36730" y="4015780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Heuristic based and can miss deep bugs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40832" y="479915"/>
            <a:ext cx="4506103" cy="5016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fn1 ()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ptr1;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(&lt;</a:t>
            </a:r>
            <a:r>
              <a:rPr lang="en-US" sz="1600" b="1" i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a condition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&gt;)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fn_ret_null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else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ptr1 = </a:t>
            </a:r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fnA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if (ptr1!=NULL)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b = *ptr1;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return ptr1;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  <a:b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</a:br>
            <a:endParaRPr lang="en-US" sz="1600" b="1" dirty="0"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fn2() {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* ptr2 = fn1();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c = *ptr2; 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   return ptr2;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Microsoft JhengHei" panose="020B0604030504040204" pitchFamily="34" charset="-12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ea typeface="Microsoft JhengHei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9784" y="5791244"/>
            <a:ext cx="6712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Such techniques have been found to miss bugs .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004" y="4530361"/>
            <a:ext cx="83820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any pointer variable = </a:t>
            </a:r>
            <a:r>
              <a:rPr lang="en-US" sz="1000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functionA</a:t>
            </a:r>
            <a:r>
              <a:rPr lang="en-US" sz="10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check </a:t>
            </a:r>
            <a:r>
              <a:rPr lang="en-US" sz="1000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ptr</a:t>
            </a:r>
            <a:r>
              <a:rPr lang="en-US" sz="10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83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024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21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00039 -0.241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9" grpId="0"/>
      <p:bldP spid="17" grpId="0" animBg="1"/>
      <p:bldP spid="22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481" y="1337931"/>
            <a:ext cx="808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Sophisticated static analysis techniques are not</a:t>
            </a:r>
          </a:p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scalable.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7231" y="3863060"/>
            <a:ext cx="808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They are </a:t>
            </a:r>
            <a:r>
              <a:rPr lang="en-US" sz="2400" b="1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computation intensive 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and </a:t>
            </a:r>
          </a:p>
          <a:p>
            <a:pPr algn="ctr"/>
            <a:r>
              <a:rPr lang="en-US" sz="2400" b="1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difficult to program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.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5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97231" y="3863060"/>
            <a:ext cx="808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They are </a:t>
            </a:r>
            <a:r>
              <a:rPr lang="en-US" sz="2400" b="1" u="sng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computation intensive 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and </a:t>
            </a:r>
          </a:p>
          <a:p>
            <a:pPr algn="ctr"/>
            <a:r>
              <a:rPr lang="en-US" sz="2400" b="1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difficult to program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.  </a:t>
            </a:r>
          </a:p>
        </p:txBody>
      </p:sp>
      <p:sp>
        <p:nvSpPr>
          <p:cNvPr id="2" name="TextBox 1"/>
          <p:cNvSpPr txBox="1"/>
          <p:nvPr/>
        </p:nvSpPr>
        <p:spPr>
          <a:xfrm rot="20523648">
            <a:off x="1102032" y="23728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Context-sensitivity</a:t>
            </a:r>
          </a:p>
        </p:txBody>
      </p:sp>
      <p:sp>
        <p:nvSpPr>
          <p:cNvPr id="9" name="Freeform 8"/>
          <p:cNvSpPr/>
          <p:nvPr/>
        </p:nvSpPr>
        <p:spPr>
          <a:xfrm>
            <a:off x="2476981" y="2720051"/>
            <a:ext cx="2673529" cy="1143008"/>
          </a:xfrm>
          <a:custGeom>
            <a:avLst/>
            <a:gdLst>
              <a:gd name="connsiteX0" fmla="*/ 1921398 w 1921398"/>
              <a:gd name="connsiteY0" fmla="*/ 1157468 h 1157468"/>
              <a:gd name="connsiteX1" fmla="*/ 1192193 w 1921398"/>
              <a:gd name="connsiteY1" fmla="*/ 578734 h 1157468"/>
              <a:gd name="connsiteX2" fmla="*/ 0 w 1921398"/>
              <a:gd name="connsiteY2" fmla="*/ 0 h 11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1157468">
                <a:moveTo>
                  <a:pt x="1921398" y="1157468"/>
                </a:moveTo>
                <a:cubicBezTo>
                  <a:pt x="1716912" y="964556"/>
                  <a:pt x="1512426" y="771645"/>
                  <a:pt x="1192193" y="578734"/>
                </a:cubicBezTo>
                <a:cubicBezTo>
                  <a:pt x="871960" y="385823"/>
                  <a:pt x="435980" y="192911"/>
                  <a:pt x="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4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97231" y="3863060"/>
            <a:ext cx="808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They are </a:t>
            </a:r>
            <a:r>
              <a:rPr lang="en-US" sz="2400" b="1" u="sng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computation intensive 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and </a:t>
            </a:r>
          </a:p>
          <a:p>
            <a:pPr algn="ctr"/>
            <a:r>
              <a:rPr lang="en-US" sz="2400" b="1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difficult to program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.  </a:t>
            </a:r>
          </a:p>
        </p:txBody>
      </p:sp>
      <p:sp>
        <p:nvSpPr>
          <p:cNvPr id="2" name="TextBox 1"/>
          <p:cNvSpPr txBox="1"/>
          <p:nvPr/>
        </p:nvSpPr>
        <p:spPr>
          <a:xfrm rot="20523648">
            <a:off x="1102032" y="237281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Context-sensitivity</a:t>
            </a:r>
          </a:p>
        </p:txBody>
      </p:sp>
      <p:sp>
        <p:nvSpPr>
          <p:cNvPr id="40" name="Freeform 39"/>
          <p:cNvSpPr/>
          <p:nvPr/>
        </p:nvSpPr>
        <p:spPr>
          <a:xfrm>
            <a:off x="2476981" y="2720051"/>
            <a:ext cx="2673529" cy="1143008"/>
          </a:xfrm>
          <a:custGeom>
            <a:avLst/>
            <a:gdLst>
              <a:gd name="connsiteX0" fmla="*/ 1921398 w 1921398"/>
              <a:gd name="connsiteY0" fmla="*/ 1157468 h 1157468"/>
              <a:gd name="connsiteX1" fmla="*/ 1192193 w 1921398"/>
              <a:gd name="connsiteY1" fmla="*/ 578734 h 1157468"/>
              <a:gd name="connsiteX2" fmla="*/ 0 w 1921398"/>
              <a:gd name="connsiteY2" fmla="*/ 0 h 11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1157468">
                <a:moveTo>
                  <a:pt x="1921398" y="1157468"/>
                </a:moveTo>
                <a:cubicBezTo>
                  <a:pt x="1716912" y="964556"/>
                  <a:pt x="1512426" y="771645"/>
                  <a:pt x="1192193" y="578734"/>
                </a:cubicBezTo>
                <a:cubicBezTo>
                  <a:pt x="871960" y="385823"/>
                  <a:pt x="435980" y="192911"/>
                  <a:pt x="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35696" y="3730051"/>
            <a:ext cx="3988238" cy="2710099"/>
            <a:chOff x="235696" y="3730051"/>
            <a:chExt cx="3988238" cy="2710099"/>
          </a:xfrm>
        </p:grpSpPr>
        <p:sp>
          <p:nvSpPr>
            <p:cNvPr id="8" name="Freeform 7"/>
            <p:cNvSpPr/>
            <p:nvPr/>
          </p:nvSpPr>
          <p:spPr>
            <a:xfrm rot="1410553">
              <a:off x="1022171" y="4312301"/>
              <a:ext cx="1122744" cy="1562582"/>
            </a:xfrm>
            <a:custGeom>
              <a:avLst/>
              <a:gdLst>
                <a:gd name="connsiteX0" fmla="*/ 0 w 1122744"/>
                <a:gd name="connsiteY0" fmla="*/ 0 h 1562582"/>
                <a:gd name="connsiteX1" fmla="*/ 682906 w 1122744"/>
                <a:gd name="connsiteY1" fmla="*/ 763929 h 1562582"/>
                <a:gd name="connsiteX2" fmla="*/ 1122744 w 1122744"/>
                <a:gd name="connsiteY2" fmla="*/ 1562582 h 15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2744" h="1562582">
                  <a:moveTo>
                    <a:pt x="0" y="0"/>
                  </a:moveTo>
                  <a:cubicBezTo>
                    <a:pt x="247891" y="251749"/>
                    <a:pt x="495782" y="503499"/>
                    <a:pt x="682906" y="763929"/>
                  </a:cubicBezTo>
                  <a:cubicBezTo>
                    <a:pt x="870030" y="1024359"/>
                    <a:pt x="996387" y="1293470"/>
                    <a:pt x="1122744" y="1562582"/>
                  </a:cubicBezTo>
                </a:path>
              </a:pathLst>
            </a:custGeom>
            <a:noFill/>
            <a:ln w="57150"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410553">
              <a:off x="1935301" y="5363705"/>
              <a:ext cx="1736203" cy="1076445"/>
            </a:xfrm>
            <a:custGeom>
              <a:avLst/>
              <a:gdLst>
                <a:gd name="connsiteX0" fmla="*/ 0 w 1736203"/>
                <a:gd name="connsiteY0" fmla="*/ 1076445 h 1076445"/>
                <a:gd name="connsiteX1" fmla="*/ 844952 w 1736203"/>
                <a:gd name="connsiteY1" fmla="*/ 370390 h 1076445"/>
                <a:gd name="connsiteX2" fmla="*/ 1736203 w 1736203"/>
                <a:gd name="connsiteY2" fmla="*/ 0 h 10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6203" h="1076445">
                  <a:moveTo>
                    <a:pt x="0" y="1076445"/>
                  </a:moveTo>
                  <a:cubicBezTo>
                    <a:pt x="277792" y="813121"/>
                    <a:pt x="555585" y="549797"/>
                    <a:pt x="844952" y="370390"/>
                  </a:cubicBezTo>
                  <a:cubicBezTo>
                    <a:pt x="1134319" y="190983"/>
                    <a:pt x="1435261" y="95491"/>
                    <a:pt x="1736203" y="0"/>
                  </a:cubicBezTo>
                </a:path>
              </a:pathLst>
            </a:custGeom>
            <a:noFill/>
            <a:ln w="5715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410553">
              <a:off x="2268481" y="3730051"/>
              <a:ext cx="461174" cy="2488557"/>
            </a:xfrm>
            <a:custGeom>
              <a:avLst/>
              <a:gdLst>
                <a:gd name="connsiteX0" fmla="*/ 0 w 461174"/>
                <a:gd name="connsiteY0" fmla="*/ 2488557 h 2488557"/>
                <a:gd name="connsiteX1" fmla="*/ 451413 w 461174"/>
                <a:gd name="connsiteY1" fmla="*/ 1713053 h 2488557"/>
                <a:gd name="connsiteX2" fmla="*/ 266218 w 461174"/>
                <a:gd name="connsiteY2" fmla="*/ 0 h 248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174" h="2488557">
                  <a:moveTo>
                    <a:pt x="0" y="2488557"/>
                  </a:moveTo>
                  <a:cubicBezTo>
                    <a:pt x="203521" y="2308184"/>
                    <a:pt x="407043" y="2127812"/>
                    <a:pt x="451413" y="1713053"/>
                  </a:cubicBezTo>
                  <a:cubicBezTo>
                    <a:pt x="495783" y="1298294"/>
                    <a:pt x="381000" y="649147"/>
                    <a:pt x="266218" y="0"/>
                  </a:cubicBezTo>
                </a:path>
              </a:pathLst>
            </a:custGeom>
            <a:noFill/>
            <a:ln w="57150"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20523648">
              <a:off x="235696" y="4195113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#calling</a:t>
              </a:r>
            </a:p>
            <a:p>
              <a:r>
                <a:rPr lang="en-US" dirty="0">
                  <a:latin typeface="Segoe Print" panose="02000600000000000000" pitchFamily="2" charset="0"/>
                </a:rPr>
                <a:t>contexts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20523648">
              <a:off x="2958844" y="5908736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egoe Print" panose="02000600000000000000" pitchFamily="2" charset="0"/>
                </a:rPr>
                <a:t>prog</a:t>
              </a:r>
              <a:r>
                <a:rPr lang="en-US" dirty="0">
                  <a:latin typeface="Segoe Print" panose="02000600000000000000" pitchFamily="2" charset="0"/>
                </a:rPr>
                <a:t>. size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9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325844" y="2525336"/>
            <a:ext cx="3549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Why is it so hard </a:t>
            </a:r>
          </a:p>
          <a:p>
            <a:pPr algn="ctr"/>
            <a:r>
              <a:rPr 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 catch them?</a:t>
            </a:r>
          </a:p>
        </p:txBody>
      </p:sp>
    </p:spTree>
    <p:extLst>
      <p:ext uri="{BB962C8B-B14F-4D97-AF65-F5344CB8AC3E}">
        <p14:creationId xmlns:p14="http://schemas.microsoft.com/office/powerpoint/2010/main" val="24119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97231" y="3863060"/>
            <a:ext cx="8084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They are </a:t>
            </a:r>
            <a:r>
              <a:rPr lang="en-US" sz="2400" b="1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computation intensive 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and </a:t>
            </a:r>
          </a:p>
          <a:p>
            <a:pPr algn="ctr"/>
            <a:r>
              <a:rPr lang="en-US" sz="2400" b="1" u="sng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difficult to program</a:t>
            </a:r>
            <a:r>
              <a:rPr lang="en-US" sz="2400" dirty="0">
                <a:solidFill>
                  <a:srgbClr val="222222"/>
                </a:solidFill>
                <a:latin typeface="Segoe Print" panose="02000600000000000000" pitchFamily="2" charset="0"/>
                <a:ea typeface="Microsoft JhengHei" panose="020B0604030504040204" pitchFamily="34" charset="-120"/>
              </a:rPr>
              <a:t>.  </a:t>
            </a:r>
          </a:p>
        </p:txBody>
      </p:sp>
      <p:sp>
        <p:nvSpPr>
          <p:cNvPr id="2" name="TextBox 1"/>
          <p:cNvSpPr txBox="1"/>
          <p:nvPr/>
        </p:nvSpPr>
        <p:spPr>
          <a:xfrm rot="20523648">
            <a:off x="777242" y="1739101"/>
            <a:ext cx="321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Implementing heuristics to perform approximations</a:t>
            </a:r>
          </a:p>
        </p:txBody>
      </p:sp>
      <p:sp>
        <p:nvSpPr>
          <p:cNvPr id="40" name="Freeform 39"/>
          <p:cNvSpPr/>
          <p:nvPr/>
        </p:nvSpPr>
        <p:spPr>
          <a:xfrm>
            <a:off x="2476981" y="2720051"/>
            <a:ext cx="2720052" cy="1527858"/>
          </a:xfrm>
          <a:custGeom>
            <a:avLst/>
            <a:gdLst>
              <a:gd name="connsiteX0" fmla="*/ 1921398 w 1921398"/>
              <a:gd name="connsiteY0" fmla="*/ 1157468 h 1157468"/>
              <a:gd name="connsiteX1" fmla="*/ 1192193 w 1921398"/>
              <a:gd name="connsiteY1" fmla="*/ 578734 h 1157468"/>
              <a:gd name="connsiteX2" fmla="*/ 0 w 1921398"/>
              <a:gd name="connsiteY2" fmla="*/ 0 h 11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1157468">
                <a:moveTo>
                  <a:pt x="1921398" y="1157468"/>
                </a:moveTo>
                <a:cubicBezTo>
                  <a:pt x="1716912" y="964556"/>
                  <a:pt x="1512426" y="771645"/>
                  <a:pt x="1192193" y="578734"/>
                </a:cubicBezTo>
                <a:cubicBezTo>
                  <a:pt x="871960" y="385823"/>
                  <a:pt x="435980" y="192911"/>
                  <a:pt x="0" y="0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6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9442" y="2133164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6556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Nicolas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Palix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Julia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Lawall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and Gilles Muller. 2010. </a:t>
            </a:r>
            <a:r>
              <a:rPr lang="en-US" sz="12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Tracking code patterns over multiple software versions with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Herodotos</a:t>
            </a:r>
            <a:r>
              <a:rPr lang="en-US" sz="12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 Proceedings of the 9th International Conference on Aspect-Oriented Software Development (AOSD '10).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068" y="42435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Static source code analysis, static analysis, software quality tools by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Coverity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Inc. http://www.coverity.com/, 2008.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742" y="56118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D. R.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Engler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B.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Chelf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A. Chou, and S.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Hallem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Checking system rules using system-specific, programmer-written compiler extensions. 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Fourth USENIX Symposium on Operating Systems Design and Implementation (OSDI), pages 1–16, San Diego, CA, Oct. 2000.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1347" y="2616637"/>
            <a:ext cx="5370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J. L.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Lawall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J. Brunel, R. R. Hansen, H. Stuart, G. Muller, and N.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Palix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WYSIWIB: 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declarative approach to finding protocols and bugs in Linux code.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 The 39th Annual IEEE/IFIP International Conference on Dependable Systems and Networks, (DSN 2009), pages 43–52,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Estoril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Portugal, June 2009.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21347" y="378184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D. Wheeler.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Flawfinder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home page. Web page: http://www.dwheeler.com/flawfinder/, Oct. 2006.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1347" y="441626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David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Hovemeyer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William Pugh. 2004.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Finding bugs is easy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 </a:t>
            </a:r>
          </a:p>
          <a:p>
            <a:r>
              <a:rPr lang="en-US" sz="1200" b="0" i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SIGPLAN Not.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39, 12 (December 2004), 92-106. 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742" y="48028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Nicolas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Palix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Gaël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Thomas, Suman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Saha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Christophe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Calvès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Julia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Lawall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and Gilles Muller. 2011. </a:t>
            </a:r>
            <a:r>
              <a:rPr lang="en-US" sz="12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Faults in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lang="en-US" sz="12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ten years later.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SIGARCH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Archit. News 39, 1 (March 2011), 305-318.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9887" y="33148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 Dawson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Engler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David Yu Chen, Seth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Hallem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Andy Chou, and Benjamin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Chelf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2001. </a:t>
            </a:r>
            <a:r>
              <a:rPr lang="en-US" sz="1200" b="1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as deviant behavior: a general approach to inferring errors in systems code</a:t>
            </a:r>
            <a:r>
              <a:rPr lang="en-US" sz="1200" b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In Proceedings of the eighteenth ACM symposium on Operating systems principles (SOSP '01)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5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 Works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282" y="815134"/>
            <a:ext cx="1175871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J. L.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Lawall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et al.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WYSIWIB: A declarative approach to finding protocols and bugs in Linux code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DSN 2009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282" y="2069467"/>
            <a:ext cx="700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WYSIWIB: “what you see is where it bugs”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5402" y="3782648"/>
            <a:ext cx="1804919" cy="6043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Specifications</a:t>
            </a:r>
          </a:p>
        </p:txBody>
      </p:sp>
      <p:pic>
        <p:nvPicPr>
          <p:cNvPr id="18" name="Picture 2" descr="http://www.pd4pic.com/images/computer-office-worker-typing-programmer-develop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6530" y="3755385"/>
            <a:ext cx="550840" cy="63160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</p:pic>
      <p:sp>
        <p:nvSpPr>
          <p:cNvPr id="19" name="Curved Down Arrow 18"/>
          <p:cNvSpPr/>
          <p:nvPr/>
        </p:nvSpPr>
        <p:spPr>
          <a:xfrm rot="10800000">
            <a:off x="1030168" y="4669753"/>
            <a:ext cx="4455997" cy="960266"/>
          </a:xfrm>
          <a:prstGeom prst="curved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1596" y="3100785"/>
            <a:ext cx="213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Coccinelle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8977" y="3755385"/>
            <a:ext cx="1804919" cy="6043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 bugs in code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567519" y="3948340"/>
            <a:ext cx="460609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955909" y="3969418"/>
            <a:ext cx="460609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66842" y="2672712"/>
            <a:ext cx="4740323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 err="1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Palix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et al. Faults in </a:t>
            </a:r>
            <a:r>
              <a:rPr lang="en-US" b="1" u="sng" dirty="0" err="1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ten years later</a:t>
            </a:r>
          </a:p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ASPLOS 2011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Used  the tool to find these bugs in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 versions 2.6.0 to 2.6.33,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Deadlocks, Null Pointer Dereferences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 use of freed objects, etc.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Fault Rate and Fault Distribution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across Linux directories.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2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/>
      <p:bldP spid="21" grpId="0" animBg="1"/>
      <p:bldP spid="22" grpId="0" animBg="1"/>
      <p:bldP spid="24" grpId="0" animBg="1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 Works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282" y="815134"/>
            <a:ext cx="1175871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Engler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et al.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Checking system rules using system-specific, programmer-written compiler extensions.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OSDI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282" y="2345647"/>
            <a:ext cx="8177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Meta-level compilation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281" y="3822974"/>
            <a:ext cx="8888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Extend </a:t>
            </a:r>
            <a:r>
              <a:rPr lang="en-US" sz="2400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xg</a:t>
            </a:r>
            <a:r>
              <a:rPr lang="en-US" sz="24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 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compiler (based on </a:t>
            </a:r>
            <a:r>
              <a:rPr lang="en-US" sz="24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g++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Found 500 errors (block, double lock, double unlock, etc.) in </a:t>
            </a: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 2.3.99,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OpenBSD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Xok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exokernel</a:t>
            </a:r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FLASH machine`s embedded cache controller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Their extensions are less than 100 lines of code. </a:t>
            </a:r>
          </a:p>
          <a:p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281" y="3038143"/>
            <a:ext cx="75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 compiler extensions in a language called metal</a:t>
            </a:r>
          </a:p>
        </p:txBody>
      </p:sp>
    </p:spTree>
    <p:extLst>
      <p:ext uri="{BB962C8B-B14F-4D97-AF65-F5344CB8AC3E}">
        <p14:creationId xmlns:p14="http://schemas.microsoft.com/office/powerpoint/2010/main" val="32815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3282" y="159815"/>
            <a:ext cx="479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 Works</a:t>
            </a:r>
            <a:endParaRPr lang="en-US" sz="280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282" y="815134"/>
            <a:ext cx="1175871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Engler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et al.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Bugs as deviant behavior: a general approach to inferring errors in systems code.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SOSP '01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282" y="1936212"/>
            <a:ext cx="700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are the rules?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282" y="2406333"/>
            <a:ext cx="76188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E.g.</a:t>
            </a: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Spin_lock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(a)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followed by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Spin_unlock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(a)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999 times out of 1000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single instance without this pattern is a bug.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282" y="4118488"/>
            <a:ext cx="70082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 asks queries using templates.</a:t>
            </a:r>
          </a:p>
          <a:p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Does lock &lt;L&gt; protect variable &lt;V&gt;? </a:t>
            </a:r>
          </a:p>
          <a:p>
            <a:endParaRPr lang="en-US" b="1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They generate, </a:t>
            </a:r>
          </a:p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- #uses of V protected by L</a:t>
            </a:r>
          </a:p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 - #uses of V</a:t>
            </a: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queries are ranked using z(E,N)</a:t>
            </a:r>
          </a:p>
          <a:p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5301" y="3102825"/>
            <a:ext cx="5119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Using the rules generated they implemented </a:t>
            </a:r>
          </a:p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 kinds of bug checkers, in </a:t>
            </a:r>
            <a:r>
              <a:rPr lang="en-US" sz="20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metal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55301" y="4384623"/>
            <a:ext cx="511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Found errors in Linux 2.4.1 and 2.4.7</a:t>
            </a:r>
          </a:p>
        </p:txBody>
      </p:sp>
    </p:spTree>
    <p:extLst>
      <p:ext uri="{BB962C8B-B14F-4D97-AF65-F5344CB8AC3E}">
        <p14:creationId xmlns:p14="http://schemas.microsoft.com/office/powerpoint/2010/main" val="32353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65842" y="2865852"/>
            <a:ext cx="700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These techniques are easy to implement.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282" y="664783"/>
            <a:ext cx="350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Intra</a:t>
            </a:r>
            <a:r>
              <a:rPr lang="en-US" sz="2800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procedural</a:t>
            </a:r>
            <a:r>
              <a:rPr lang="en-US" sz="28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Static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2522" y="3897370"/>
            <a:ext cx="700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-US" sz="2400" dirty="0">
                <a:solidFill>
                  <a:srgbClr val="CB390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They can`t find deeper bugs.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06210" y="1618890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8231" y="1618890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4091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Our Observation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0480" y="1373580"/>
            <a:ext cx="97861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Many formulations in </a:t>
            </a:r>
            <a:r>
              <a:rPr lang="en-US" sz="2000" b="0" i="0" dirty="0" err="1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Interprocedural</a:t>
            </a:r>
            <a:r>
              <a:rPr lang="en-US" sz="20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analysis can be formulated as a graph reachability problem. </a:t>
            </a:r>
            <a:r>
              <a:rPr lang="en-US" b="0" i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(Thomas, Reps Program Analysis </a:t>
            </a:r>
            <a:r>
              <a:rPr lang="en-US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via Graph Reachability, 1998)</a:t>
            </a:r>
            <a:r>
              <a:rPr lang="en-US" b="0" i="1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99908" y="43766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o</a:t>
            </a:r>
          </a:p>
        </p:txBody>
      </p:sp>
      <p:sp>
        <p:nvSpPr>
          <p:cNvPr id="16" name="Oval 15"/>
          <p:cNvSpPr/>
          <p:nvPr/>
        </p:nvSpPr>
        <p:spPr>
          <a:xfrm>
            <a:off x="8021418" y="4376647"/>
            <a:ext cx="349775" cy="359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0386" y="437664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3042308" y="4366467"/>
            <a:ext cx="349775" cy="359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15927" y="4376647"/>
            <a:ext cx="349775" cy="359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12230" y="4419959"/>
            <a:ext cx="349775" cy="359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20" idx="2"/>
            <a:endCxn id="18" idx="6"/>
          </p:cNvCxnSpPr>
          <p:nvPr/>
        </p:nvCxnSpPr>
        <p:spPr>
          <a:xfrm flipH="1" flipV="1">
            <a:off x="3392083" y="4546043"/>
            <a:ext cx="723844" cy="10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21" idx="6"/>
          </p:cNvCxnSpPr>
          <p:nvPr/>
        </p:nvCxnSpPr>
        <p:spPr>
          <a:xfrm flipH="1">
            <a:off x="7262005" y="4556223"/>
            <a:ext cx="759413" cy="43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453555" y="4569876"/>
            <a:ext cx="723844" cy="10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7" idx="6"/>
          </p:cNvCxnSpPr>
          <p:nvPr/>
        </p:nvCxnSpPr>
        <p:spPr>
          <a:xfrm flipH="1" flipV="1">
            <a:off x="6377335" y="4566403"/>
            <a:ext cx="538723" cy="245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38730" y="4373365"/>
            <a:ext cx="349775" cy="359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476358" y="4566594"/>
            <a:ext cx="723844" cy="10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27560" y="4386827"/>
            <a:ext cx="349775" cy="3591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227180" y="3981679"/>
            <a:ext cx="1909823" cy="416701"/>
          </a:xfrm>
          <a:custGeom>
            <a:avLst/>
            <a:gdLst>
              <a:gd name="connsiteX0" fmla="*/ 1909823 w 1909823"/>
              <a:gd name="connsiteY0" fmla="*/ 416701 h 416701"/>
              <a:gd name="connsiteX1" fmla="*/ 1099595 w 1909823"/>
              <a:gd name="connsiteY1" fmla="*/ 13 h 416701"/>
              <a:gd name="connsiteX2" fmla="*/ 0 w 1909823"/>
              <a:gd name="connsiteY2" fmla="*/ 405127 h 41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823" h="416701">
                <a:moveTo>
                  <a:pt x="1909823" y="416701"/>
                </a:moveTo>
                <a:cubicBezTo>
                  <a:pt x="1663861" y="209321"/>
                  <a:pt x="1417899" y="1942"/>
                  <a:pt x="1099595" y="13"/>
                </a:cubicBezTo>
                <a:cubicBezTo>
                  <a:pt x="781291" y="-1916"/>
                  <a:pt x="390645" y="201605"/>
                  <a:pt x="0" y="405127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82227" y="3530279"/>
            <a:ext cx="2731626" cy="843086"/>
          </a:xfrm>
          <a:custGeom>
            <a:avLst/>
            <a:gdLst>
              <a:gd name="connsiteX0" fmla="*/ 2720050 w 2720050"/>
              <a:gd name="connsiteY0" fmla="*/ 833377 h 833377"/>
              <a:gd name="connsiteX1" fmla="*/ 1632030 w 2720050"/>
              <a:gd name="connsiteY1" fmla="*/ 0 h 833377"/>
              <a:gd name="connsiteX2" fmla="*/ 0 w 2720050"/>
              <a:gd name="connsiteY2" fmla="*/ 833377 h 83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050" h="833377">
                <a:moveTo>
                  <a:pt x="2720050" y="833377"/>
                </a:moveTo>
                <a:cubicBezTo>
                  <a:pt x="2402711" y="416688"/>
                  <a:pt x="2085372" y="0"/>
                  <a:pt x="1632030" y="0"/>
                </a:cubicBezTo>
                <a:cubicBezTo>
                  <a:pt x="1178688" y="0"/>
                  <a:pt x="589344" y="416688"/>
                  <a:pt x="0" y="833377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328931" y="3102012"/>
            <a:ext cx="3842795" cy="1284794"/>
          </a:xfrm>
          <a:custGeom>
            <a:avLst/>
            <a:gdLst>
              <a:gd name="connsiteX0" fmla="*/ 3842795 w 3842795"/>
              <a:gd name="connsiteY0" fmla="*/ 1273219 h 1284794"/>
              <a:gd name="connsiteX1" fmla="*/ 3136740 w 3842795"/>
              <a:gd name="connsiteY1" fmla="*/ 4 h 1284794"/>
              <a:gd name="connsiteX2" fmla="*/ 0 w 3842795"/>
              <a:gd name="connsiteY2" fmla="*/ 1284794 h 128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95" h="1284794">
                <a:moveTo>
                  <a:pt x="3842795" y="1273219"/>
                </a:moveTo>
                <a:cubicBezTo>
                  <a:pt x="3810000" y="635647"/>
                  <a:pt x="3777206" y="-1925"/>
                  <a:pt x="3136740" y="4"/>
                </a:cubicBezTo>
                <a:cubicBezTo>
                  <a:pt x="2496274" y="1933"/>
                  <a:pt x="1248137" y="643363"/>
                  <a:pt x="0" y="1284794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310359" y="2511703"/>
            <a:ext cx="5237494" cy="1851953"/>
          </a:xfrm>
          <a:custGeom>
            <a:avLst/>
            <a:gdLst>
              <a:gd name="connsiteX0" fmla="*/ 4896092 w 5237494"/>
              <a:gd name="connsiteY0" fmla="*/ 1840378 h 1851953"/>
              <a:gd name="connsiteX1" fmla="*/ 4722471 w 5237494"/>
              <a:gd name="connsiteY1" fmla="*/ 3 h 1851953"/>
              <a:gd name="connsiteX2" fmla="*/ 0 w 5237494"/>
              <a:gd name="connsiteY2" fmla="*/ 1851953 h 185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7494" h="1851953">
                <a:moveTo>
                  <a:pt x="4896092" y="1840378"/>
                </a:moveTo>
                <a:cubicBezTo>
                  <a:pt x="5217289" y="919226"/>
                  <a:pt x="5538486" y="-1926"/>
                  <a:pt x="4722471" y="3"/>
                </a:cubicBezTo>
                <a:cubicBezTo>
                  <a:pt x="3906456" y="1932"/>
                  <a:pt x="1953228" y="926942"/>
                  <a:pt x="0" y="1851953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0480" y="5691508"/>
            <a:ext cx="97861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process of dynamically adding edges is known as </a:t>
            </a:r>
            <a:r>
              <a:rPr lang="en-US" sz="20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 transitive </a:t>
            </a:r>
          </a:p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closure computation</a:t>
            </a:r>
            <a:r>
              <a:rPr 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endParaRPr lang="en-US" b="0" i="1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67150" y="2917346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Given this directed graph</a:t>
            </a:r>
          </a:p>
          <a:p>
            <a:r>
              <a:rPr lang="en-US" dirty="0">
                <a:latin typeface="Segoe Print" panose="02000600000000000000" pitchFamily="2" charset="0"/>
              </a:rPr>
              <a:t>is </a:t>
            </a:r>
            <a:r>
              <a:rPr lang="en-US" b="1" u="sng" dirty="0">
                <a:latin typeface="Segoe Print" panose="02000600000000000000" pitchFamily="2" charset="0"/>
              </a:rPr>
              <a:t>a</a:t>
            </a:r>
            <a:r>
              <a:rPr lang="en-US" dirty="0">
                <a:latin typeface="Segoe Print" panose="02000600000000000000" pitchFamily="2" charset="0"/>
              </a:rPr>
              <a:t> reachable from </a:t>
            </a:r>
            <a:r>
              <a:rPr lang="en-US" b="1" u="sng" dirty="0">
                <a:latin typeface="Segoe Print" panose="02000600000000000000" pitchFamily="2" charset="0"/>
              </a:rPr>
              <a:t>o</a:t>
            </a:r>
            <a:r>
              <a:rPr lang="en-US" dirty="0">
                <a:latin typeface="Segoe Print" panose="0200060000000000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44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 animBg="1"/>
      <p:bldP spid="20" grpId="0" animBg="1"/>
      <p:bldP spid="21" grpId="0" animBg="1"/>
      <p:bldP spid="35" grpId="0" animBg="1"/>
      <p:bldP spid="37" grpId="0" animBg="1"/>
      <p:bldP spid="22" grpId="0" animBg="1"/>
      <p:bldP spid="23" grpId="0" animBg="1"/>
      <p:bldP spid="24" grpId="0" animBg="1"/>
      <p:bldP spid="25" grpId="0" animBg="1"/>
      <p:bldP spid="43" grpId="0"/>
      <p:bldP spid="4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8825843" y="3863344"/>
            <a:ext cx="984128" cy="834369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Overall System Design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7921" y="2247427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Computation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4388512" y="3408589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864488" y="3523003"/>
            <a:ext cx="1752058" cy="395657"/>
          </a:xfrm>
          <a:prstGeom prst="foldedCorner">
            <a:avLst>
              <a:gd name="adj" fmla="val 50000"/>
            </a:avLst>
          </a:prstGeom>
          <a:pattFill prst="dk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Vertex Interval Table (VIT)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626868" y="3071919"/>
            <a:ext cx="1752058" cy="395657"/>
          </a:xfrm>
          <a:prstGeom prst="foldedCorner">
            <a:avLst>
              <a:gd name="adj" fmla="val 50000"/>
            </a:avLst>
          </a:prstGeom>
          <a:pattFill prst="dkUp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100" dirty="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Scheduling Information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474876" y="3539743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6525883" y="3408589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8104950" y="3408590"/>
            <a:ext cx="1308432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5522038" y="2137556"/>
            <a:ext cx="1831005" cy="78654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ctr"/>
            <a:endParaRPr lang="en-US" sz="1100" dirty="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Partitions and partition degrees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611891" y="3539743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6672891" y="3109522"/>
            <a:ext cx="433031" cy="1312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107778" y="3539744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5400000">
            <a:off x="8340829" y="4235435"/>
            <a:ext cx="836675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8263865" y="4799970"/>
            <a:ext cx="1123950" cy="68835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Post-computation Processor</a:t>
            </a:r>
          </a:p>
        </p:txBody>
      </p:sp>
      <p:sp>
        <p:nvSpPr>
          <p:cNvPr id="38" name="Bent Arrow 37"/>
          <p:cNvSpPr/>
          <p:nvPr/>
        </p:nvSpPr>
        <p:spPr>
          <a:xfrm rot="16200000">
            <a:off x="4348990" y="1307532"/>
            <a:ext cx="1101926" cy="6650060"/>
          </a:xfrm>
          <a:prstGeom prst="bentArrow">
            <a:avLst>
              <a:gd name="adj1" fmla="val 5633"/>
              <a:gd name="adj2" fmla="val 8256"/>
              <a:gd name="adj3" fmla="val 11170"/>
              <a:gd name="adj4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0049" y="302771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Load</a:t>
            </a:r>
          </a:p>
        </p:txBody>
      </p:sp>
      <p:sp>
        <p:nvSpPr>
          <p:cNvPr id="40" name="Right Arrow 39"/>
          <p:cNvSpPr/>
          <p:nvPr/>
        </p:nvSpPr>
        <p:spPr>
          <a:xfrm rot="16200000">
            <a:off x="7111042" y="3100722"/>
            <a:ext cx="433031" cy="1312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20132" y="302125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Save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47271" y="3660270"/>
            <a:ext cx="86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Ids of partitions to load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68645" y="484993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Update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74281" y="3647458"/>
            <a:ext cx="86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In-memory partitions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7562" y="3822459"/>
            <a:ext cx="1131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In - memory partitions, post computation</a:t>
            </a:r>
          </a:p>
        </p:txBody>
      </p:sp>
      <p:sp>
        <p:nvSpPr>
          <p:cNvPr id="46" name="Bent Arrow 45"/>
          <p:cNvSpPr/>
          <p:nvPr/>
        </p:nvSpPr>
        <p:spPr>
          <a:xfrm flipH="1">
            <a:off x="7392141" y="2429590"/>
            <a:ext cx="3817800" cy="2753936"/>
          </a:xfrm>
          <a:prstGeom prst="bentArrow">
            <a:avLst>
              <a:gd name="adj1" fmla="val 2256"/>
              <a:gd name="adj2" fmla="val 3016"/>
              <a:gd name="adj3" fmla="val 5602"/>
              <a:gd name="adj4" fmla="val 0"/>
            </a:avLst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426699" y="5137808"/>
            <a:ext cx="1769797" cy="45719"/>
          </a:xfrm>
          <a:prstGeom prst="rect">
            <a:avLst/>
          </a:prstGeom>
          <a:pattFill prst="pct2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28856" y="487172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Save</a:t>
            </a:r>
          </a:p>
        </p:txBody>
      </p:sp>
      <p:sp>
        <p:nvSpPr>
          <p:cNvPr id="49" name="Folded Corner 48"/>
          <p:cNvSpPr/>
          <p:nvPr/>
        </p:nvSpPr>
        <p:spPr>
          <a:xfrm>
            <a:off x="8171491" y="2706128"/>
            <a:ext cx="1216324" cy="395657"/>
          </a:xfrm>
          <a:prstGeom prst="foldedCorner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  <a:latin typeface="Bookman Old Style" panose="02050604050505020204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Grammar Rules</a:t>
            </a:r>
          </a:p>
        </p:txBody>
      </p:sp>
      <p:sp>
        <p:nvSpPr>
          <p:cNvPr id="50" name="Right Arrow 49"/>
          <p:cNvSpPr/>
          <p:nvPr/>
        </p:nvSpPr>
        <p:spPr>
          <a:xfrm rot="5400000">
            <a:off x="8627446" y="3197323"/>
            <a:ext cx="274320" cy="1312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2521" y="2706128"/>
            <a:ext cx="4206902" cy="2782198"/>
          </a:xfrm>
          <a:prstGeom prst="rect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812045" y="2949312"/>
            <a:ext cx="4021151" cy="2694212"/>
            <a:chOff x="6970304" y="3552704"/>
            <a:chExt cx="4021151" cy="2694212"/>
          </a:xfrm>
        </p:grpSpPr>
        <p:sp>
          <p:nvSpPr>
            <p:cNvPr id="52" name="Folded Corner 51"/>
            <p:cNvSpPr/>
            <p:nvPr/>
          </p:nvSpPr>
          <p:spPr>
            <a:xfrm>
              <a:off x="9256119" y="3561853"/>
              <a:ext cx="1624028" cy="2293462"/>
            </a:xfrm>
            <a:prstGeom prst="foldedCorner">
              <a:avLst>
                <a:gd name="adj" fmla="val 162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7038944" y="3579764"/>
              <a:ext cx="1614179" cy="2275551"/>
            </a:xfrm>
            <a:prstGeom prst="foldedCorner">
              <a:avLst>
                <a:gd name="adj" fmla="val 1629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100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7319597" y="369921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7319597" y="385324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319597" y="399997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319597" y="414180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319360" y="427894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319360" y="442078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083287" y="3571302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80058" y="3715358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76829" y="3859414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80058" y="4009374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76829" y="4153430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73600" y="4297486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319360" y="458299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19360" y="473702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7319360" y="488375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19360" y="502558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319123" y="516272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19123" y="530456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083050" y="4455082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079821" y="4599138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76592" y="4743194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79821" y="4893154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076592" y="5037210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73363" y="5181266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9557972" y="369921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557972" y="385324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9557972" y="399997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9557972" y="414180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9557735" y="427894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9557735" y="442078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9107080" y="3552704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103851" y="3696760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100622" y="3840816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103851" y="3990776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100622" y="4134832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097393" y="4278888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9557735" y="4582998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557735" y="473702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9557735" y="4883752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9557735" y="502558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9557498" y="516272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9106843" y="4436484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103614" y="4580540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100385" y="4724596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17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103614" y="4874556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18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094035" y="5018612"/>
              <a:ext cx="50700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18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7345" y="3571302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234116" y="3715358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230887" y="3859414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21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234116" y="4009374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230887" y="4153430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227658" y="4297486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108" y="4455082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10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33879" y="4599138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17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230650" y="4743194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233879" y="4893154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17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230650" y="5037210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227421" y="5181266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19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486377" y="3585063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83148" y="3729119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79919" y="3873175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483148" y="4023135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9919" y="4167191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476690" y="4311247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486140" y="4468843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33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482911" y="4612899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479682" y="4756955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24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482911" y="4906915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18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9682" y="5050971"/>
              <a:ext cx="50507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970304" y="5846806"/>
              <a:ext cx="3261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(Edge values have been omitted for clarity.)</a:t>
              </a:r>
            </a:p>
            <a:p>
              <a:endParaRPr lang="en-US" sz="1000" i="1" dirty="0">
                <a:latin typeface="Bookman Old Style" panose="02050604050505020204" pitchFamily="18" charset="0"/>
                <a:cs typeface="Adobe Devanagari" panose="02040503050201020203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V="1">
              <a:off x="7319360" y="5444686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7319123" y="5581829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7319123" y="5723663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7079821" y="5312254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076592" y="5456310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073363" y="5600366"/>
              <a:ext cx="3368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233879" y="5312254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230650" y="5456310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24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227421" y="5600366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21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V="1">
              <a:off x="9550883" y="5301104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9550646" y="5438247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9550646" y="5580081"/>
              <a:ext cx="963907" cy="120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w="lg" len="sm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9205319" y="5312728"/>
              <a:ext cx="3888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202090" y="5456784"/>
              <a:ext cx="3888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18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0462173" y="5312728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16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458944" y="5456784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10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05319" y="5179378"/>
              <a:ext cx="3888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462173" y="5179378"/>
              <a:ext cx="3858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latin typeface="Bookman Old Style" panose="02050604050505020204" pitchFamily="18" charset="0"/>
                  <a:cs typeface="Adobe Devanagari" panose="02040503050201020203" pitchFamily="18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8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994" y="1981268"/>
            <a:ext cx="535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rPr>
              <a:t>(a) Adjacency lists for each loaded partition.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338785" y="2626171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681" y="2664271"/>
            <a:ext cx="4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(1)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841096" y="2626171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13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343406" y="2626171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14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845717" y="2626171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3348029" y="2626171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850339" y="2626171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338785" y="30845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41096" y="30845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343406" y="3084513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338785" y="35428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1841096" y="35428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2343406" y="35428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2845717" y="35428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46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348029" y="3542857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50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1338785" y="40011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11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1841096" y="40011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343406" y="40011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845717" y="4001199"/>
            <a:ext cx="465753" cy="4119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Bookman Old Style" panose="02050604050505020204" pitchFamily="18" charset="0"/>
                <a:cs typeface="Adobe Devanagari" panose="02040503050201020203" pitchFamily="18" charset="0"/>
              </a:rPr>
              <a:t>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4562" y="3122613"/>
            <a:ext cx="4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(2)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4562" y="3580957"/>
            <a:ext cx="4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(3)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6283" y="4039299"/>
            <a:ext cx="4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(4)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051" y="4590016"/>
            <a:ext cx="489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Similar corresponding adjacency lists are maintained for edge values.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58188" y="2362385"/>
            <a:ext cx="472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Partition: </a:t>
            </a:r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1 (edges with source vertices from 1 to 4)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27419" y="3623792"/>
            <a:ext cx="1414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destination vertex id of existing edge</a:t>
            </a:r>
          </a:p>
        </p:txBody>
      </p:sp>
      <p:cxnSp>
        <p:nvCxnSpPr>
          <p:cNvPr id="61" name="Straight Connector 60"/>
          <p:cNvCxnSpPr>
            <a:endCxn id="60" idx="1"/>
          </p:cNvCxnSpPr>
          <p:nvPr/>
        </p:nvCxnSpPr>
        <p:spPr>
          <a:xfrm>
            <a:off x="1600568" y="3355398"/>
            <a:ext cx="2626851" cy="637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381162" y="3116999"/>
            <a:ext cx="1761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source vertex id</a:t>
            </a:r>
          </a:p>
        </p:txBody>
      </p:sp>
      <p:cxnSp>
        <p:nvCxnSpPr>
          <p:cNvPr id="64" name="Straight Connector 63"/>
          <p:cNvCxnSpPr>
            <a:endCxn id="63" idx="1"/>
          </p:cNvCxnSpPr>
          <p:nvPr/>
        </p:nvCxnSpPr>
        <p:spPr>
          <a:xfrm>
            <a:off x="1208679" y="2853048"/>
            <a:ext cx="2172483" cy="417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55327" y="1925539"/>
            <a:ext cx="535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dobe Devanagari" panose="02040503050201020203" pitchFamily="18" charset="0"/>
              </a:defRPr>
            </a:lvl1pPr>
          </a:lstStyle>
          <a:p>
            <a:r>
              <a:rPr lang="en-US" dirty="0"/>
              <a:t>(b) Vertices data structure to refer to the adjacency list of each loaded source vertex.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8393188" y="247582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7" name="Flowchart: Process 66"/>
          <p:cNvSpPr/>
          <p:nvPr/>
        </p:nvSpPr>
        <p:spPr>
          <a:xfrm>
            <a:off x="8665801" y="247582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8938414" y="247582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9211027" y="247582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9483640" y="247582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9756253" y="2475829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8393188" y="272099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8665801" y="272099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8938414" y="2720996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9211025" y="2718476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6" name="Flowchart: Process 75"/>
          <p:cNvSpPr/>
          <p:nvPr/>
        </p:nvSpPr>
        <p:spPr>
          <a:xfrm>
            <a:off x="8393188" y="296112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7" name="Flowchart: Process 76"/>
          <p:cNvSpPr/>
          <p:nvPr/>
        </p:nvSpPr>
        <p:spPr>
          <a:xfrm>
            <a:off x="8665801" y="296112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8" name="Flowchart: Process 77"/>
          <p:cNvSpPr/>
          <p:nvPr/>
        </p:nvSpPr>
        <p:spPr>
          <a:xfrm>
            <a:off x="8938412" y="295860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9" name="Flowchart: Process 78"/>
          <p:cNvSpPr/>
          <p:nvPr/>
        </p:nvSpPr>
        <p:spPr>
          <a:xfrm>
            <a:off x="9211025" y="295608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0" name="Flowchart: Process 79"/>
          <p:cNvSpPr/>
          <p:nvPr/>
        </p:nvSpPr>
        <p:spPr>
          <a:xfrm>
            <a:off x="9483638" y="295608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9756251" y="295608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2" name="Flowchart: Process 81"/>
          <p:cNvSpPr/>
          <p:nvPr/>
        </p:nvSpPr>
        <p:spPr>
          <a:xfrm>
            <a:off x="10028863" y="295608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3" name="Flowchart: Process 82"/>
          <p:cNvSpPr/>
          <p:nvPr/>
        </p:nvSpPr>
        <p:spPr>
          <a:xfrm>
            <a:off x="8393186" y="320125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4" name="Flowchart: Process 83"/>
          <p:cNvSpPr/>
          <p:nvPr/>
        </p:nvSpPr>
        <p:spPr>
          <a:xfrm>
            <a:off x="8393186" y="344545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8665799" y="3445458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6" name="Flowchart: Process 85"/>
          <p:cNvSpPr/>
          <p:nvPr/>
        </p:nvSpPr>
        <p:spPr>
          <a:xfrm>
            <a:off x="8938412" y="344545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7" name="Flowchart: Process 86"/>
          <p:cNvSpPr/>
          <p:nvPr/>
        </p:nvSpPr>
        <p:spPr>
          <a:xfrm>
            <a:off x="8393186" y="380088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8" name="Flowchart: Process 87"/>
          <p:cNvSpPr/>
          <p:nvPr/>
        </p:nvSpPr>
        <p:spPr>
          <a:xfrm>
            <a:off x="8665799" y="3800881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9" name="Flowchart: Process 88"/>
          <p:cNvSpPr/>
          <p:nvPr/>
        </p:nvSpPr>
        <p:spPr>
          <a:xfrm>
            <a:off x="8938412" y="3800881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8393186" y="403870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1" name="Flowchart: Process 90"/>
          <p:cNvSpPr/>
          <p:nvPr/>
        </p:nvSpPr>
        <p:spPr>
          <a:xfrm>
            <a:off x="8665799" y="403870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8938412" y="4038705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3" name="Flowchart: Process 92"/>
          <p:cNvSpPr/>
          <p:nvPr/>
        </p:nvSpPr>
        <p:spPr>
          <a:xfrm>
            <a:off x="9211024" y="403618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4" name="Flowchart: Process 93"/>
          <p:cNvSpPr/>
          <p:nvPr/>
        </p:nvSpPr>
        <p:spPr>
          <a:xfrm>
            <a:off x="8393186" y="427883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5" name="Flowchart: Process 94"/>
          <p:cNvSpPr/>
          <p:nvPr/>
        </p:nvSpPr>
        <p:spPr>
          <a:xfrm>
            <a:off x="8665799" y="4278833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6" name="Flowchart: Process 95"/>
          <p:cNvSpPr/>
          <p:nvPr/>
        </p:nvSpPr>
        <p:spPr>
          <a:xfrm>
            <a:off x="8938411" y="4276313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7" name="Flowchart: Process 96"/>
          <p:cNvSpPr/>
          <p:nvPr/>
        </p:nvSpPr>
        <p:spPr>
          <a:xfrm>
            <a:off x="9211024" y="4273794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8" name="Flowchart: Process 97"/>
          <p:cNvSpPr/>
          <p:nvPr/>
        </p:nvSpPr>
        <p:spPr>
          <a:xfrm>
            <a:off x="8393185" y="4518960"/>
            <a:ext cx="272613" cy="244207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9" name="Flowchart: Process 98"/>
          <p:cNvSpPr/>
          <p:nvPr/>
        </p:nvSpPr>
        <p:spPr>
          <a:xfrm>
            <a:off x="7473578" y="2401718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7473578" y="2646885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1" name="Flowchart: Process 100"/>
          <p:cNvSpPr/>
          <p:nvPr/>
        </p:nvSpPr>
        <p:spPr>
          <a:xfrm>
            <a:off x="7473578" y="288701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2" name="Flowchart: Process 101"/>
          <p:cNvSpPr/>
          <p:nvPr/>
        </p:nvSpPr>
        <p:spPr>
          <a:xfrm>
            <a:off x="7473576" y="312714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3" name="Flowchart: Process 102"/>
          <p:cNvSpPr/>
          <p:nvPr/>
        </p:nvSpPr>
        <p:spPr>
          <a:xfrm>
            <a:off x="7473576" y="3371347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4" name="Flowchart: Process 103"/>
          <p:cNvSpPr/>
          <p:nvPr/>
        </p:nvSpPr>
        <p:spPr>
          <a:xfrm>
            <a:off x="7473576" y="3616280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5" name="Flowchart: Process 104"/>
          <p:cNvSpPr/>
          <p:nvPr/>
        </p:nvSpPr>
        <p:spPr>
          <a:xfrm>
            <a:off x="7473576" y="3854104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>
            <a:off x="7473576" y="4094232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7" name="Flowchart: Process 106"/>
          <p:cNvSpPr/>
          <p:nvPr/>
        </p:nvSpPr>
        <p:spPr>
          <a:xfrm>
            <a:off x="7473575" y="4334359"/>
            <a:ext cx="272613" cy="24420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>
            <a:off x="7473575" y="4583506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7473575" y="4821330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0" name="Flowchart: Process 109"/>
          <p:cNvSpPr/>
          <p:nvPr/>
        </p:nvSpPr>
        <p:spPr>
          <a:xfrm>
            <a:off x="7473575" y="5061458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>
            <a:off x="7473574" y="5301585"/>
            <a:ext cx="272613" cy="2442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12" name="Straight Connector 111"/>
          <p:cNvCxnSpPr>
            <a:stCxn id="99" idx="3"/>
            <a:endCxn id="66" idx="1"/>
          </p:cNvCxnSpPr>
          <p:nvPr/>
        </p:nvCxnSpPr>
        <p:spPr>
          <a:xfrm>
            <a:off x="7746191" y="2523822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0" idx="3"/>
            <a:endCxn id="72" idx="1"/>
          </p:cNvCxnSpPr>
          <p:nvPr/>
        </p:nvCxnSpPr>
        <p:spPr>
          <a:xfrm>
            <a:off x="7746191" y="2768989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1" idx="3"/>
            <a:endCxn id="76" idx="1"/>
          </p:cNvCxnSpPr>
          <p:nvPr/>
        </p:nvCxnSpPr>
        <p:spPr>
          <a:xfrm>
            <a:off x="7746191" y="3009116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3"/>
            <a:endCxn id="83" idx="1"/>
          </p:cNvCxnSpPr>
          <p:nvPr/>
        </p:nvCxnSpPr>
        <p:spPr>
          <a:xfrm>
            <a:off x="7746189" y="3249244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3" idx="3"/>
            <a:endCxn id="84" idx="1"/>
          </p:cNvCxnSpPr>
          <p:nvPr/>
        </p:nvCxnSpPr>
        <p:spPr>
          <a:xfrm>
            <a:off x="7746189" y="3493451"/>
            <a:ext cx="646997" cy="7411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4" idx="3"/>
            <a:endCxn id="87" idx="1"/>
          </p:cNvCxnSpPr>
          <p:nvPr/>
        </p:nvCxnSpPr>
        <p:spPr>
          <a:xfrm>
            <a:off x="7746189" y="3738384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5" idx="3"/>
            <a:endCxn id="90" idx="1"/>
          </p:cNvCxnSpPr>
          <p:nvPr/>
        </p:nvCxnSpPr>
        <p:spPr>
          <a:xfrm>
            <a:off x="7746189" y="3976208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6" idx="3"/>
            <a:endCxn id="94" idx="1"/>
          </p:cNvCxnSpPr>
          <p:nvPr/>
        </p:nvCxnSpPr>
        <p:spPr>
          <a:xfrm>
            <a:off x="7746189" y="4216336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07" idx="3"/>
            <a:endCxn id="98" idx="1"/>
          </p:cNvCxnSpPr>
          <p:nvPr/>
        </p:nvCxnSpPr>
        <p:spPr>
          <a:xfrm>
            <a:off x="7746188" y="4456463"/>
            <a:ext cx="646997" cy="1846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oval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154940" y="5569720"/>
            <a:ext cx="107914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Vertices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281064" y="4833695"/>
            <a:ext cx="1465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Bookman Old Style" panose="02050604050505020204" pitchFamily="18" charset="0"/>
                <a:cs typeface="Adobe Devanagari" panose="02040503050201020203" pitchFamily="18" charset="0"/>
              </a:rPr>
              <a:t>adjacency lists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3759" y="1565448"/>
            <a:ext cx="4464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332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5179609" y="2538214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79609" y="2288459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9609" y="2083315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1456" y="2083315"/>
            <a:ext cx="180482" cy="220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0" y="992542"/>
            <a:ext cx="665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 EP-centric Computation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8872" y="1519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05" y="15164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592" y="1509395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553" y="150939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 U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600" y="2037052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266" y="2030826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56035" y="2030826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5781" y="2307825"/>
            <a:ext cx="19130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9730" y="15164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68861" y="2007165"/>
            <a:ext cx="2938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3753" y="206016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0" y="258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455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7" grpId="0" animBg="1"/>
      <p:bldP spid="16" grpId="0" animBg="1"/>
      <p:bldP spid="3" grpId="0" animBg="1"/>
      <p:bldP spid="7" grpId="0"/>
      <p:bldP spid="9" grpId="0"/>
      <p:bldP spid="10" grpId="0"/>
      <p:bldP spid="11" grpId="0"/>
      <p:bldP spid="12" grpId="0"/>
      <p:bldP spid="13" grpId="0"/>
      <p:bldP spid="79" grpId="0"/>
      <p:bldP spid="5" grpId="0"/>
      <p:bldP spid="83" grpId="0"/>
      <p:bldP spid="84" grpId="0"/>
      <p:bldP spid="85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erge 2"/>
          <p:cNvSpPr/>
          <p:nvPr/>
        </p:nvSpPr>
        <p:spPr>
          <a:xfrm rot="10800000">
            <a:off x="5186312" y="1372506"/>
            <a:ext cx="1819373" cy="3045551"/>
          </a:xfrm>
          <a:prstGeom prst="flowChartMerg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erge 10"/>
          <p:cNvSpPr/>
          <p:nvPr/>
        </p:nvSpPr>
        <p:spPr>
          <a:xfrm rot="10800000">
            <a:off x="5186312" y="1373679"/>
            <a:ext cx="1819373" cy="3045551"/>
          </a:xfrm>
          <a:prstGeom prst="flowChartMerg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60289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2775" y="4376549"/>
            <a:ext cx="152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Huge Software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0528" y="4376549"/>
            <a:ext cx="19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Analysis Technique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3692" y="4506183"/>
            <a:ext cx="10004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We scale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context-sensitive inter-procedural static analysis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 for 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bug detection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in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big code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7306" y="4493112"/>
            <a:ext cx="57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We turn the problem of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big code analysis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into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big code analytics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strangelo Edessa" panose="03080600000000000000" pitchFamily="66" charset="0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We build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strangelo Edessa" panose="03080600000000000000" pitchFamily="66" charset="0"/>
              </a:rPr>
              <a:t>big 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7131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8" grpId="0"/>
      <p:bldP spid="8" grpId="1"/>
      <p:bldP spid="9" grpId="0"/>
      <p:bldP spid="9" grpId="1"/>
      <p:bldP spid="10" grpId="0"/>
      <p:bldP spid="12" grpId="0"/>
      <p:bldP spid="12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0" y="992542"/>
            <a:ext cx="665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 EP-centric Computation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730" y="15164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8872" y="1519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05" y="15164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592" y="1509395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553" y="150939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 U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600" y="2037052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266" y="2030826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56035" y="2030826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5782" y="2307825"/>
            <a:ext cx="1752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68861" y="2007165"/>
            <a:ext cx="294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495" y="3554289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6264" y="355428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56010" y="3831288"/>
            <a:ext cx="1932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6" name="Rectangle 5"/>
          <p:cNvSpPr/>
          <p:nvPr/>
        </p:nvSpPr>
        <p:spPr>
          <a:xfrm>
            <a:off x="-243070" y="3460832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29" idx="0"/>
            <a:endCxn id="9" idx="2"/>
          </p:cNvCxnSpPr>
          <p:nvPr/>
        </p:nvCxnSpPr>
        <p:spPr>
          <a:xfrm flipV="1">
            <a:off x="1298292" y="1854996"/>
            <a:ext cx="4701582" cy="1699293"/>
          </a:xfrm>
          <a:prstGeom prst="straightConnector1">
            <a:avLst/>
          </a:prstGeom>
          <a:ln w="349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0" idx="2"/>
          </p:cNvCxnSpPr>
          <p:nvPr/>
        </p:nvCxnSpPr>
        <p:spPr>
          <a:xfrm flipV="1">
            <a:off x="3632466" y="1847949"/>
            <a:ext cx="4569520" cy="1706340"/>
          </a:xfrm>
          <a:prstGeom prst="straightConnector1">
            <a:avLst/>
          </a:prstGeom>
          <a:ln w="349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2"/>
          </p:cNvCxnSpPr>
          <p:nvPr/>
        </p:nvCxnSpPr>
        <p:spPr>
          <a:xfrm flipV="1">
            <a:off x="5939554" y="1847949"/>
            <a:ext cx="4967602" cy="1758831"/>
          </a:xfrm>
          <a:prstGeom prst="straightConnector1">
            <a:avLst/>
          </a:prstGeom>
          <a:ln w="34925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88472" y="3547358"/>
            <a:ext cx="3175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3753" y="206016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258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12385" y="401483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78081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04706" y="3605233"/>
            <a:ext cx="2714980" cy="1948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6264" y="355428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56010" y="3831288"/>
            <a:ext cx="17611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0" y="992542"/>
            <a:ext cx="665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 EP-centric Computation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730" y="15164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8872" y="1519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05" y="15164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592" y="1509395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553" y="150939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 U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600" y="2037052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266" y="2030826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56035" y="2030826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5781" y="2307825"/>
            <a:ext cx="1769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495" y="3554289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6" name="Rectangle 5"/>
          <p:cNvSpPr/>
          <p:nvPr/>
        </p:nvSpPr>
        <p:spPr>
          <a:xfrm>
            <a:off x="-243070" y="3460832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3753" y="2060165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8861" y="2007165"/>
            <a:ext cx="2969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88471" y="3547358"/>
            <a:ext cx="30333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02787" y="3605233"/>
            <a:ext cx="180482" cy="220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0" y="258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12385" y="401483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4229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43926" y="3863545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43926" y="4122412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04706" y="3605233"/>
            <a:ext cx="2714980" cy="215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9414" y="355428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56010" y="3831288"/>
            <a:ext cx="1788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0" y="992542"/>
            <a:ext cx="665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 EP-centric Computation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730" y="15164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8872" y="1519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05" y="15164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592" y="1509395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553" y="150939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 U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600" y="2037052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266" y="2030826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56035" y="2030826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5782" y="2307825"/>
            <a:ext cx="1904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495" y="3554289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</a:t>
            </a: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,</a:t>
            </a: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6" name="Rectangle 5"/>
          <p:cNvSpPr/>
          <p:nvPr/>
        </p:nvSpPr>
        <p:spPr>
          <a:xfrm>
            <a:off x="-243070" y="3460832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753" y="206016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8860" y="2007165"/>
            <a:ext cx="293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88472" y="3547358"/>
            <a:ext cx="3175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</a:t>
            </a: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,</a:t>
            </a: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02787" y="3605233"/>
            <a:ext cx="180482" cy="220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58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2385" y="401483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9968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786317" y="4180426"/>
            <a:ext cx="2671396" cy="249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84386" y="4444717"/>
            <a:ext cx="2671396" cy="249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0776" y="3863545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55501" y="4122412"/>
            <a:ext cx="1523414" cy="233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04706" y="3575457"/>
            <a:ext cx="2671396" cy="249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6264" y="355428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56010" y="3831288"/>
            <a:ext cx="1767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0" y="992542"/>
            <a:ext cx="665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 EP-centric Computation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730" y="15164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8872" y="1519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05" y="15164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592" y="1509395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553" y="150939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 U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600" y="2037052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266" y="2030826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56035" y="2030826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5782" y="2307825"/>
            <a:ext cx="1752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495" y="3554289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</a:t>
            </a:r>
            <a:r>
              <a:rPr lang="en-US" sz="1400" b="1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2,3,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6" name="Rectangle 5"/>
          <p:cNvSpPr/>
          <p:nvPr/>
        </p:nvSpPr>
        <p:spPr>
          <a:xfrm>
            <a:off x="-243070" y="3460832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3753" y="206016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8861" y="2007165"/>
            <a:ext cx="294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88471" y="3547358"/>
            <a:ext cx="3008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</a:t>
            </a:r>
            <a:r>
              <a:rPr lang="en-US" sz="1400" b="1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4,5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b="1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: 5,17,18,20,21,22,23,24</a:t>
            </a:r>
          </a:p>
          <a:p>
            <a:r>
              <a:rPr lang="en-US" sz="1400" b="1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: 20,21,22,23,24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02787" y="3605233"/>
            <a:ext cx="180482" cy="220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ookman Old Style" panose="02050604050505020204" pitchFamily="18" charset="0"/>
              <a:ea typeface="Microsoft JhengHei" panose="020B0604030504040204" pitchFamily="34" charset="-12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0" y="258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12385" y="401483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886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756264" y="3554289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56011" y="3831288"/>
            <a:ext cx="1756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0" y="992542"/>
            <a:ext cx="6657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Parallel EP-centric Computation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730" y="15164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8872" y="15195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8205" y="1516442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592" y="1509395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delta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3553" y="1509395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old U new U delta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9600" y="2037052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266" y="2030826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56035" y="2030826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4,5,7,8,9,13,15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5781" y="2307825"/>
            <a:ext cx="1782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495" y="3554289"/>
            <a:ext cx="1747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</a:t>
            </a:r>
            <a:r>
              <a:rPr lang="en-US" sz="1400" b="1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2,3,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10,11,12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4,13,15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</a:t>
            </a:r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: 5,7,8,9,10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6" name="Rectangle 5"/>
          <p:cNvSpPr/>
          <p:nvPr/>
        </p:nvSpPr>
        <p:spPr>
          <a:xfrm>
            <a:off x="-243070" y="3460832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753" y="206016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68861" y="2007165"/>
            <a:ext cx="29350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88472" y="3547358"/>
            <a:ext cx="2997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1: 2,3,4,5,7,8,9,10,11,12,13,15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2: 4,5,13,15,17,18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3: 5,7,8,9,10,20,21,22,23,24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4: 5,17,18,20,21,22,23,24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5: 20,21,22,23,24</a:t>
            </a:r>
          </a:p>
        </p:txBody>
      </p:sp>
      <p:sp>
        <p:nvSpPr>
          <p:cNvPr id="14" name="Freeform 13"/>
          <p:cNvSpPr/>
          <p:nvPr/>
        </p:nvSpPr>
        <p:spPr>
          <a:xfrm>
            <a:off x="8168640" y="4216400"/>
            <a:ext cx="355600" cy="284480"/>
          </a:xfrm>
          <a:custGeom>
            <a:avLst/>
            <a:gdLst>
              <a:gd name="connsiteX0" fmla="*/ 0 w 355600"/>
              <a:gd name="connsiteY0" fmla="*/ 121920 h 284480"/>
              <a:gd name="connsiteX1" fmla="*/ 30480 w 355600"/>
              <a:gd name="connsiteY1" fmla="*/ 172720 h 284480"/>
              <a:gd name="connsiteX2" fmla="*/ 50800 w 355600"/>
              <a:gd name="connsiteY2" fmla="*/ 233680 h 284480"/>
              <a:gd name="connsiteX3" fmla="*/ 71120 w 355600"/>
              <a:gd name="connsiteY3" fmla="*/ 284480 h 284480"/>
              <a:gd name="connsiteX4" fmla="*/ 121920 w 355600"/>
              <a:gd name="connsiteY4" fmla="*/ 233680 h 284480"/>
              <a:gd name="connsiteX5" fmla="*/ 172720 w 355600"/>
              <a:gd name="connsiteY5" fmla="*/ 172720 h 284480"/>
              <a:gd name="connsiteX6" fmla="*/ 182880 w 355600"/>
              <a:gd name="connsiteY6" fmla="*/ 142240 h 284480"/>
              <a:gd name="connsiteX7" fmla="*/ 274320 w 355600"/>
              <a:gd name="connsiteY7" fmla="*/ 50800 h 284480"/>
              <a:gd name="connsiteX8" fmla="*/ 304800 w 355600"/>
              <a:gd name="connsiteY8" fmla="*/ 20320 h 284480"/>
              <a:gd name="connsiteX9" fmla="*/ 355600 w 355600"/>
              <a:gd name="connsiteY9" fmla="*/ 0 h 28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600" h="284480">
                <a:moveTo>
                  <a:pt x="0" y="121920"/>
                </a:moveTo>
                <a:cubicBezTo>
                  <a:pt x="10160" y="138853"/>
                  <a:pt x="22308" y="154743"/>
                  <a:pt x="30480" y="172720"/>
                </a:cubicBezTo>
                <a:cubicBezTo>
                  <a:pt x="39343" y="192219"/>
                  <a:pt x="42845" y="213793"/>
                  <a:pt x="50800" y="233680"/>
                </a:cubicBezTo>
                <a:lnTo>
                  <a:pt x="71120" y="284480"/>
                </a:lnTo>
                <a:cubicBezTo>
                  <a:pt x="88053" y="267547"/>
                  <a:pt x="107218" y="252583"/>
                  <a:pt x="121920" y="233680"/>
                </a:cubicBezTo>
                <a:cubicBezTo>
                  <a:pt x="177448" y="162287"/>
                  <a:pt x="105655" y="217430"/>
                  <a:pt x="172720" y="172720"/>
                </a:cubicBezTo>
                <a:cubicBezTo>
                  <a:pt x="176107" y="162560"/>
                  <a:pt x="176305" y="150694"/>
                  <a:pt x="182880" y="142240"/>
                </a:cubicBezTo>
                <a:lnTo>
                  <a:pt x="274320" y="50800"/>
                </a:lnTo>
                <a:cubicBezTo>
                  <a:pt x="284480" y="40640"/>
                  <a:pt x="290861" y="23805"/>
                  <a:pt x="304800" y="20320"/>
                </a:cubicBezTo>
                <a:cubicBezTo>
                  <a:pt x="350086" y="8998"/>
                  <a:pt x="335566" y="20034"/>
                  <a:pt x="355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0180793" y="4229884"/>
            <a:ext cx="355600" cy="284480"/>
          </a:xfrm>
          <a:custGeom>
            <a:avLst/>
            <a:gdLst>
              <a:gd name="connsiteX0" fmla="*/ 0 w 355600"/>
              <a:gd name="connsiteY0" fmla="*/ 121920 h 284480"/>
              <a:gd name="connsiteX1" fmla="*/ 30480 w 355600"/>
              <a:gd name="connsiteY1" fmla="*/ 172720 h 284480"/>
              <a:gd name="connsiteX2" fmla="*/ 50800 w 355600"/>
              <a:gd name="connsiteY2" fmla="*/ 233680 h 284480"/>
              <a:gd name="connsiteX3" fmla="*/ 71120 w 355600"/>
              <a:gd name="connsiteY3" fmla="*/ 284480 h 284480"/>
              <a:gd name="connsiteX4" fmla="*/ 121920 w 355600"/>
              <a:gd name="connsiteY4" fmla="*/ 233680 h 284480"/>
              <a:gd name="connsiteX5" fmla="*/ 172720 w 355600"/>
              <a:gd name="connsiteY5" fmla="*/ 172720 h 284480"/>
              <a:gd name="connsiteX6" fmla="*/ 182880 w 355600"/>
              <a:gd name="connsiteY6" fmla="*/ 142240 h 284480"/>
              <a:gd name="connsiteX7" fmla="*/ 274320 w 355600"/>
              <a:gd name="connsiteY7" fmla="*/ 50800 h 284480"/>
              <a:gd name="connsiteX8" fmla="*/ 304800 w 355600"/>
              <a:gd name="connsiteY8" fmla="*/ 20320 h 284480"/>
              <a:gd name="connsiteX9" fmla="*/ 355600 w 355600"/>
              <a:gd name="connsiteY9" fmla="*/ 0 h 28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600" h="284480">
                <a:moveTo>
                  <a:pt x="0" y="121920"/>
                </a:moveTo>
                <a:cubicBezTo>
                  <a:pt x="10160" y="138853"/>
                  <a:pt x="22308" y="154743"/>
                  <a:pt x="30480" y="172720"/>
                </a:cubicBezTo>
                <a:cubicBezTo>
                  <a:pt x="39343" y="192219"/>
                  <a:pt x="42845" y="213793"/>
                  <a:pt x="50800" y="233680"/>
                </a:cubicBezTo>
                <a:lnTo>
                  <a:pt x="71120" y="284480"/>
                </a:lnTo>
                <a:cubicBezTo>
                  <a:pt x="88053" y="267547"/>
                  <a:pt x="107218" y="252583"/>
                  <a:pt x="121920" y="233680"/>
                </a:cubicBezTo>
                <a:cubicBezTo>
                  <a:pt x="177448" y="162287"/>
                  <a:pt x="105655" y="217430"/>
                  <a:pt x="172720" y="172720"/>
                </a:cubicBezTo>
                <a:cubicBezTo>
                  <a:pt x="176107" y="162560"/>
                  <a:pt x="176305" y="150694"/>
                  <a:pt x="182880" y="142240"/>
                </a:cubicBezTo>
                <a:lnTo>
                  <a:pt x="274320" y="50800"/>
                </a:lnTo>
                <a:cubicBezTo>
                  <a:pt x="284480" y="40640"/>
                  <a:pt x="290861" y="23805"/>
                  <a:pt x="304800" y="20320"/>
                </a:cubicBezTo>
                <a:cubicBezTo>
                  <a:pt x="350086" y="8998"/>
                  <a:pt x="335566" y="20034"/>
                  <a:pt x="355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-476750" y="4995843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3592" y="619875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&lt;EMPTY&gt;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90033" y="5074472"/>
            <a:ext cx="242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.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.</a:t>
            </a:r>
          </a:p>
          <a:p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561216" y="6044309"/>
            <a:ext cx="13415058" cy="10519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25848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-12385" y="401483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499" y="619601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#</a:t>
            </a:r>
            <a:r>
              <a:rPr lang="en-US" sz="1400" i="1" dirty="0">
                <a:solidFill>
                  <a:srgbClr val="0070C0"/>
                </a:solidFill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12642" y="6196013"/>
            <a:ext cx="258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ookman Old Style" panose="02050604050505020204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&lt;COMPUTATION O/P&gt;</a:t>
            </a:r>
          </a:p>
        </p:txBody>
      </p:sp>
    </p:spTree>
    <p:extLst>
      <p:ext uri="{BB962C8B-B14F-4D97-AF65-F5344CB8AC3E}">
        <p14:creationId xmlns:p14="http://schemas.microsoft.com/office/powerpoint/2010/main" val="40079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 animBg="1"/>
      <p:bldP spid="49" grpId="0"/>
      <p:bldP spid="4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Scheduling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199679" y="2384349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2866" y="3896525"/>
            <a:ext cx="1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tantia" panose="02030602050306030303" pitchFamily="18" charset="0"/>
                <a:cs typeface="Adobe Devanagari" panose="02040503050201020203" pitchFamily="18" charset="0"/>
              </a:rPr>
              <a:t>Loaded Partitions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5504644" y="3046068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20343712">
            <a:off x="5423949" y="3398662"/>
            <a:ext cx="675409" cy="5523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5502730" y="3000940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2594" y="3400432"/>
            <a:ext cx="142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tantia" panose="02030602050306030303" pitchFamily="18" charset="0"/>
                <a:cs typeface="Adobe Devanagari" panose="02040503050201020203" pitchFamily="18" charset="0"/>
              </a:rPr>
              <a:t>Priority Map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0682" y="3543727"/>
            <a:ext cx="142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tantia" panose="02030602050306030303" pitchFamily="18" charset="0"/>
                <a:cs typeface="Adobe Devanagari" panose="02040503050201020203" pitchFamily="18" charset="0"/>
              </a:rPr>
              <a:t>Termination Map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79301" y="1907947"/>
            <a:ext cx="2422508" cy="2180127"/>
            <a:chOff x="1579301" y="1907947"/>
            <a:chExt cx="2422508" cy="2180127"/>
          </a:xfrm>
        </p:grpSpPr>
        <p:sp>
          <p:nvSpPr>
            <p:cNvPr id="14" name="Flowchart: Process 13"/>
            <p:cNvSpPr/>
            <p:nvPr/>
          </p:nvSpPr>
          <p:spPr>
            <a:xfrm>
              <a:off x="2112218" y="238936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491429" y="238936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870640" y="238936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7" name="Flowchart: Process 16"/>
            <p:cNvSpPr/>
            <p:nvPr/>
          </p:nvSpPr>
          <p:spPr>
            <a:xfrm>
              <a:off x="3243387" y="238936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3622598" y="238936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>
            <a:xfrm>
              <a:off x="2112218" y="2722174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491429" y="2722174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2870640" y="2722174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3243387" y="2722174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5" name="Flowchart: Process 24"/>
            <p:cNvSpPr/>
            <p:nvPr/>
          </p:nvSpPr>
          <p:spPr>
            <a:xfrm>
              <a:off x="3622598" y="2722174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2112218" y="305498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0</a:t>
              </a:r>
            </a:p>
          </p:txBody>
        </p:sp>
        <p:sp>
          <p:nvSpPr>
            <p:cNvPr id="27" name="Flowchart: Process 26"/>
            <p:cNvSpPr/>
            <p:nvPr/>
          </p:nvSpPr>
          <p:spPr>
            <a:xfrm>
              <a:off x="2491429" y="305498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2870640" y="3054988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3243387" y="3054988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3622598" y="3054988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2112218" y="338780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0</a:t>
              </a:r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2491429" y="338780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0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2870640" y="338780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0</a:t>
              </a:r>
            </a:p>
          </p:txBody>
        </p:sp>
        <p:sp>
          <p:nvSpPr>
            <p:cNvPr id="34" name="Flowchart: Process 33"/>
            <p:cNvSpPr/>
            <p:nvPr/>
          </p:nvSpPr>
          <p:spPr>
            <a:xfrm>
              <a:off x="3243387" y="338780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3622598" y="3387801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2112218" y="372061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491429" y="372061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2870640" y="372061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0</a:t>
              </a: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3243387" y="372061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0</a:t>
              </a:r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3622598" y="3720615"/>
              <a:ext cx="379211" cy="332813"/>
            </a:xfrm>
            <a:prstGeom prst="flowChartProcess">
              <a:avLst/>
            </a:prstGeom>
            <a:pattFill prst="pct30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6159" y="3021712"/>
              <a:ext cx="1424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Part. Ids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47826" y="1907947"/>
              <a:ext cx="1424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Part. Ids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22545" y="2377876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09183" y="2699479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6311" y="3053915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02949" y="3375518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13194" y="371874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03308" y="2111597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86405" y="211038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65856" y="210657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31374" y="210657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17451" y="2109178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4065581" y="3072097"/>
            <a:ext cx="484940" cy="493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64665" y="3624081"/>
            <a:ext cx="939316" cy="159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/>
          <p:cNvSpPr/>
          <p:nvPr/>
        </p:nvSpPr>
        <p:spPr>
          <a:xfrm rot="16200000">
            <a:off x="5505999" y="2033401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89815" y="1816389"/>
            <a:ext cx="1683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2. Request parts. to load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79089" y="2782553"/>
            <a:ext cx="1389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1. Consult info.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02240" y="1897467"/>
            <a:ext cx="2488316" cy="2180127"/>
            <a:chOff x="7602240" y="1897467"/>
            <a:chExt cx="2488316" cy="2180127"/>
          </a:xfrm>
        </p:grpSpPr>
        <p:sp>
          <p:nvSpPr>
            <p:cNvPr id="53" name="Flowchart: Process 52"/>
            <p:cNvSpPr/>
            <p:nvPr/>
          </p:nvSpPr>
          <p:spPr>
            <a:xfrm>
              <a:off x="8133740" y="237888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4" name="Flowchart: Process 53"/>
            <p:cNvSpPr/>
            <p:nvPr/>
          </p:nvSpPr>
          <p:spPr>
            <a:xfrm>
              <a:off x="8512951" y="237888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5" name="Flowchart: Process 54"/>
            <p:cNvSpPr/>
            <p:nvPr/>
          </p:nvSpPr>
          <p:spPr>
            <a:xfrm>
              <a:off x="8892162" y="237888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6" name="Flowchart: Process 55"/>
            <p:cNvSpPr/>
            <p:nvPr/>
          </p:nvSpPr>
          <p:spPr>
            <a:xfrm>
              <a:off x="9264909" y="237888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9644120" y="237888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8" name="Flowchart: Process 57"/>
            <p:cNvSpPr/>
            <p:nvPr/>
          </p:nvSpPr>
          <p:spPr>
            <a:xfrm>
              <a:off x="8133740" y="2711694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9" name="Flowchart: Process 58"/>
            <p:cNvSpPr/>
            <p:nvPr/>
          </p:nvSpPr>
          <p:spPr>
            <a:xfrm>
              <a:off x="8512951" y="2711694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0" name="Flowchart: Process 59"/>
            <p:cNvSpPr/>
            <p:nvPr/>
          </p:nvSpPr>
          <p:spPr>
            <a:xfrm>
              <a:off x="8892162" y="2711694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9264909" y="2711694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9644120" y="2711694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8133740" y="304450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4" name="Flowchart: Process 63"/>
            <p:cNvSpPr/>
            <p:nvPr/>
          </p:nvSpPr>
          <p:spPr>
            <a:xfrm>
              <a:off x="8512951" y="304450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5" name="Flowchart: Process 64"/>
            <p:cNvSpPr/>
            <p:nvPr/>
          </p:nvSpPr>
          <p:spPr>
            <a:xfrm>
              <a:off x="8892162" y="304450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9264909" y="304450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7" name="Flowchart: Process 66"/>
            <p:cNvSpPr/>
            <p:nvPr/>
          </p:nvSpPr>
          <p:spPr>
            <a:xfrm>
              <a:off x="9644120" y="3044508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8" name="Flowchart: Process 67"/>
            <p:cNvSpPr/>
            <p:nvPr/>
          </p:nvSpPr>
          <p:spPr>
            <a:xfrm>
              <a:off x="8133740" y="337732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9" name="Flowchart: Process 68"/>
            <p:cNvSpPr/>
            <p:nvPr/>
          </p:nvSpPr>
          <p:spPr>
            <a:xfrm>
              <a:off x="8512951" y="337732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0" name="Flowchart: Process 69"/>
            <p:cNvSpPr/>
            <p:nvPr/>
          </p:nvSpPr>
          <p:spPr>
            <a:xfrm>
              <a:off x="8892162" y="337732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1" name="Flowchart: Process 70"/>
            <p:cNvSpPr/>
            <p:nvPr/>
          </p:nvSpPr>
          <p:spPr>
            <a:xfrm>
              <a:off x="9264909" y="337732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9644120" y="3377321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3" name="Flowchart: Process 72"/>
            <p:cNvSpPr/>
            <p:nvPr/>
          </p:nvSpPr>
          <p:spPr>
            <a:xfrm>
              <a:off x="8133740" y="371013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4" name="Flowchart: Process 73"/>
            <p:cNvSpPr/>
            <p:nvPr/>
          </p:nvSpPr>
          <p:spPr>
            <a:xfrm>
              <a:off x="8512951" y="371013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5" name="Flowchart: Process 74"/>
            <p:cNvSpPr/>
            <p:nvPr/>
          </p:nvSpPr>
          <p:spPr>
            <a:xfrm>
              <a:off x="8892162" y="371013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6" name="Flowchart: Process 75"/>
            <p:cNvSpPr/>
            <p:nvPr/>
          </p:nvSpPr>
          <p:spPr>
            <a:xfrm>
              <a:off x="9264909" y="371013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9644120" y="3710135"/>
              <a:ext cx="379211" cy="33281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7059098" y="3036055"/>
              <a:ext cx="1424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Part. Ids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369348" y="1897467"/>
              <a:ext cx="1424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Part. Ids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44067" y="2367396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30705" y="2688999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37833" y="3043435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24471" y="3365038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34716" y="370826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24830" y="2101117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07927" y="209990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987378" y="209609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352896" y="2096092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738973" y="2098698"/>
              <a:ext cx="18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Constantia" panose="02030602050306030303" pitchFamily="18" charset="0"/>
                  <a:cs typeface="Adobe Devanagari" panose="02040503050201020203" pitchFamily="18" charset="0"/>
                </a:rPr>
                <a:t>5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106806" y="2389003"/>
              <a:ext cx="4395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1,1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114029" y="2748063"/>
              <a:ext cx="4603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2,1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107917" y="3046979"/>
              <a:ext cx="4603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3,1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474357" y="2389003"/>
              <a:ext cx="4667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1,2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485587" y="2748063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2,2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479475" y="3046979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3,2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851672" y="2389003"/>
              <a:ext cx="4667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1,3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862902" y="2748063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2,3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856790" y="3046979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3,3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32848" y="2389003"/>
              <a:ext cx="4667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1,4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9238467" y="2748063"/>
              <a:ext cx="4908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2,4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9232355" y="3046979"/>
              <a:ext cx="4908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3,4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086994" y="3398127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4,1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80882" y="3697043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5,1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462559" y="3398127"/>
              <a:ext cx="4908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4,2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462058" y="3697043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5,2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39874" y="3398127"/>
              <a:ext cx="4908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4,3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839373" y="3697043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5,3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216241" y="3398127"/>
              <a:ext cx="500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4,4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214136" y="3697043"/>
              <a:ext cx="4924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5,4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599708" y="2396354"/>
              <a:ext cx="4667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1,5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610938" y="2755414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2,5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04826" y="3054330"/>
              <a:ext cx="4796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3,5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587108" y="3405478"/>
              <a:ext cx="4924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4,5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585004" y="3704394"/>
              <a:ext cx="4844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X</a:t>
              </a:r>
              <a:r>
                <a:rPr lang="en-US" sz="1100" i="1" dirty="0">
                  <a:solidFill>
                    <a:schemeClr val="tx1"/>
                  </a:solidFill>
                  <a:latin typeface="Constantia" panose="02030602050306030303" pitchFamily="18" charset="0"/>
                  <a:cs typeface="Adobe Devanagari" panose="02040503050201020203" pitchFamily="18" charset="0"/>
                </a:rPr>
                <a:t>5,5</a:t>
              </a: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955151" y="4860111"/>
            <a:ext cx="7841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Our goal is to maximize the number of in-memory computations in a 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single load, and thus minimize the number of loads. </a:t>
            </a:r>
          </a:p>
          <a:p>
            <a:endParaRPr lang="en-US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Different metrics can be used to guide us fulfill this objective.</a:t>
            </a:r>
          </a:p>
        </p:txBody>
      </p:sp>
    </p:spTree>
    <p:extLst>
      <p:ext uri="{BB962C8B-B14F-4D97-AF65-F5344CB8AC3E}">
        <p14:creationId xmlns:p14="http://schemas.microsoft.com/office/powerpoint/2010/main" val="37668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/>
      <p:bldP spid="92" grpId="0" animBg="1"/>
      <p:bldP spid="93" grpId="0"/>
      <p:bldP spid="94" grpId="0"/>
      <p:bldP spid="12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Scheduling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47920" y="2013747"/>
            <a:ext cx="423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 Destination Count Metric</a:t>
            </a:r>
          </a:p>
        </p:txBody>
      </p:sp>
      <p:sp>
        <p:nvSpPr>
          <p:cNvPr id="125" name="Folded Corner 124"/>
          <p:cNvSpPr/>
          <p:nvPr/>
        </p:nvSpPr>
        <p:spPr>
          <a:xfrm>
            <a:off x="4834592" y="2692485"/>
            <a:ext cx="1624028" cy="2293462"/>
          </a:xfrm>
          <a:prstGeom prst="foldedCorner">
            <a:avLst>
              <a:gd name="adj" fmla="val 162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Constantia" panose="020306020503060303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6" name="Folded Corner 125"/>
          <p:cNvSpPr/>
          <p:nvPr/>
        </p:nvSpPr>
        <p:spPr>
          <a:xfrm>
            <a:off x="2617417" y="2710396"/>
            <a:ext cx="1614179" cy="2275551"/>
          </a:xfrm>
          <a:prstGeom prst="foldedCorner">
            <a:avLst>
              <a:gd name="adj" fmla="val 1629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1"/>
              </a:solidFill>
              <a:latin typeface="Constantia" panose="020306020503060303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2898070" y="2911130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898070" y="3065156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898070" y="3211884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898070" y="3353718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2897833" y="3490861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2897833" y="3632695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661760" y="2783214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658531" y="2927270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655302" y="3071326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658531" y="3221286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655302" y="3365342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652073" y="3509398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2897833" y="3794910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897833" y="3948936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2897833" y="4095664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2897833" y="4237498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897596" y="4374641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897596" y="4516475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661523" y="3666994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58294" y="3811050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655065" y="3955106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658294" y="4105066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655065" y="4249122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651836" y="4393178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5</a:t>
            </a: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5136445" y="3063530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136445" y="3217556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5136445" y="3364284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136445" y="3506118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5136208" y="3643261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136208" y="3785095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685553" y="2917016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682324" y="3061072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679095" y="3205128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682324" y="3355088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679095" y="3499144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675866" y="3643200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7030A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16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5136208" y="3947310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136208" y="4101336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5136208" y="4248064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5136208" y="4389898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5135971" y="4527041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4685316" y="3800796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7030A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682087" y="3944852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7030A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678858" y="4088908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17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682087" y="4238868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672508" y="4382924"/>
            <a:ext cx="507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815818" y="2783214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812589" y="2927270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809360" y="3071326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21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812589" y="3221286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23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809360" y="3365342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806131" y="3509398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815581" y="3666994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812352" y="3811050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17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809123" y="3955106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812352" y="4105066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17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09123" y="4249122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16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805894" y="4393178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19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6064850" y="2949375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061621" y="3093431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058392" y="3237487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061621" y="3387447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058392" y="3531503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055163" y="3675559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064613" y="3833155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33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6061384" y="3977211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31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058155" y="4121267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24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061384" y="4271227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18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6058155" y="4415283"/>
            <a:ext cx="5050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3</a:t>
            </a:r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2897833" y="4656598"/>
            <a:ext cx="963907" cy="12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w="lg" len="sm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658294" y="4554646"/>
            <a:ext cx="336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812352" y="4544486"/>
            <a:ext cx="38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15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207426" y="2479320"/>
            <a:ext cx="2382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Partition #1 (1-5)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4426627" y="2469551"/>
            <a:ext cx="23825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Partition #8 (15-18)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404163" y="5083944"/>
            <a:ext cx="1103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any partition pair </a:t>
            </a:r>
            <a:r>
              <a:rPr lang="en-US" sz="2000" i="1" dirty="0">
                <a:solidFill>
                  <a:srgbClr val="000000"/>
                </a:solidFill>
                <a:latin typeface="Adobe Devanagari" panose="02040503050201020203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(Pi, </a:t>
            </a:r>
            <a:r>
              <a:rPr lang="en-US" sz="2000" i="1" dirty="0" err="1">
                <a:solidFill>
                  <a:srgbClr val="000000"/>
                </a:solidFill>
                <a:latin typeface="Adobe Devanagari" panose="02040503050201020203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Pj</a:t>
            </a:r>
            <a:r>
              <a:rPr lang="en-US" sz="2000" i="1" dirty="0">
                <a:solidFill>
                  <a:srgbClr val="000000"/>
                </a:solidFill>
                <a:latin typeface="Adobe Devanagari" panose="02040503050201020203" pitchFamily="18" charset="0"/>
                <a:ea typeface="Microsoft JhengHei" panose="020B0604030504040204" pitchFamily="34" charset="-120"/>
                <a:cs typeface="Adobe Devanagari" panose="02040503050201020203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metric can be </a:t>
            </a:r>
            <a:r>
              <a:rPr lang="en-US" sz="1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edge based </a:t>
            </a:r>
          </a:p>
          <a:p>
            <a:r>
              <a:rPr 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(count  # of edges in a partition that have source = to a target vertex in another partition),</a:t>
            </a:r>
          </a:p>
          <a:p>
            <a:endParaRPr lang="en-US" sz="16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or </a:t>
            </a:r>
            <a:r>
              <a:rPr lang="en-US" sz="1600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vertex based</a:t>
            </a:r>
          </a:p>
          <a:p>
            <a:r>
              <a:rPr lang="en-US" sz="16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(count  # of unique source vertices in a partition = to a target vertex in another partition)</a:t>
            </a:r>
          </a:p>
          <a:p>
            <a:endParaRPr lang="en-US" sz="16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0012" y="3353718"/>
            <a:ext cx="3597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Aims to maximize the number of such matches.</a:t>
            </a:r>
          </a:p>
        </p:txBody>
      </p:sp>
    </p:spTree>
    <p:extLst>
      <p:ext uri="{BB962C8B-B14F-4D97-AF65-F5344CB8AC3E}">
        <p14:creationId xmlns:p14="http://schemas.microsoft.com/office/powerpoint/2010/main" val="10513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Repartitioning</a:t>
            </a:r>
          </a:p>
        </p:txBody>
      </p:sp>
      <p:sp>
        <p:nvSpPr>
          <p:cNvPr id="67" name="Oval 66"/>
          <p:cNvSpPr/>
          <p:nvPr/>
        </p:nvSpPr>
        <p:spPr>
          <a:xfrm>
            <a:off x="3945909" y="2196572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4423428" y="2196572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400678" y="2196572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70" name="Flowchart: Process 69"/>
          <p:cNvSpPr/>
          <p:nvPr/>
        </p:nvSpPr>
        <p:spPr>
          <a:xfrm>
            <a:off x="2141809" y="2196572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1593575" y="2327727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3395776" y="2327727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97083" y="1650356"/>
            <a:ext cx="142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Request to load parts. </a:t>
            </a:r>
          </a:p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 and 2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5459750" y="2196572"/>
            <a:ext cx="1308432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4929936" y="2327727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7377211" y="2196572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77" name="Oval 76"/>
          <p:cNvSpPr/>
          <p:nvPr/>
        </p:nvSpPr>
        <p:spPr>
          <a:xfrm>
            <a:off x="7864891" y="2196572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6857559" y="2327727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79" name="Right Arrow 78"/>
          <p:cNvSpPr/>
          <p:nvPr/>
        </p:nvSpPr>
        <p:spPr>
          <a:xfrm>
            <a:off x="8351079" y="2327727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28441" y="2043515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81" name="Flowchart: Process 80"/>
          <p:cNvSpPr/>
          <p:nvPr/>
        </p:nvSpPr>
        <p:spPr>
          <a:xfrm>
            <a:off x="8867748" y="1995691"/>
            <a:ext cx="1308432" cy="7112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Post- computation Processor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39131" y="2043515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83" name="Oval 82"/>
          <p:cNvSpPr/>
          <p:nvPr/>
        </p:nvSpPr>
        <p:spPr>
          <a:xfrm>
            <a:off x="10745140" y="2196572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84" name="Oval 83"/>
          <p:cNvSpPr/>
          <p:nvPr/>
        </p:nvSpPr>
        <p:spPr>
          <a:xfrm>
            <a:off x="11232820" y="2196572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10225487" y="2327727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96369" y="2043515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195532" y="2048897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R</a:t>
            </a:r>
          </a:p>
        </p:txBody>
      </p:sp>
      <p:sp>
        <p:nvSpPr>
          <p:cNvPr id="88" name="Oval 87"/>
          <p:cNvSpPr/>
          <p:nvPr/>
        </p:nvSpPr>
        <p:spPr>
          <a:xfrm>
            <a:off x="11703115" y="219119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686610" y="2043515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N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1314101" y="2706890"/>
            <a:ext cx="73152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789252" y="2712272"/>
            <a:ext cx="36576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945909" y="421555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93" name="Oval 92"/>
          <p:cNvSpPr/>
          <p:nvPr/>
        </p:nvSpPr>
        <p:spPr>
          <a:xfrm>
            <a:off x="4423428" y="421555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94" name="Flowchart: Process 93"/>
          <p:cNvSpPr/>
          <p:nvPr/>
        </p:nvSpPr>
        <p:spPr>
          <a:xfrm>
            <a:off x="400678" y="4215550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Scheduler</a:t>
            </a:r>
          </a:p>
        </p:txBody>
      </p:sp>
      <p:sp>
        <p:nvSpPr>
          <p:cNvPr id="95" name="Flowchart: Process 94"/>
          <p:cNvSpPr/>
          <p:nvPr/>
        </p:nvSpPr>
        <p:spPr>
          <a:xfrm>
            <a:off x="2141809" y="4215550"/>
            <a:ext cx="1123950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Loader</a:t>
            </a:r>
          </a:p>
        </p:txBody>
      </p:sp>
      <p:sp>
        <p:nvSpPr>
          <p:cNvPr id="96" name="Right Arrow 95"/>
          <p:cNvSpPr/>
          <p:nvPr/>
        </p:nvSpPr>
        <p:spPr>
          <a:xfrm>
            <a:off x="1593575" y="434670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3395776" y="434670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98" name="Flowchart: Process 97"/>
          <p:cNvSpPr/>
          <p:nvPr/>
        </p:nvSpPr>
        <p:spPr>
          <a:xfrm>
            <a:off x="5459750" y="4215550"/>
            <a:ext cx="1308432" cy="395658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DTC Computer</a:t>
            </a:r>
          </a:p>
        </p:txBody>
      </p:sp>
      <p:sp>
        <p:nvSpPr>
          <p:cNvPr id="99" name="Right Arrow 98"/>
          <p:cNvSpPr/>
          <p:nvPr/>
        </p:nvSpPr>
        <p:spPr>
          <a:xfrm>
            <a:off x="4929936" y="434670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377211" y="421555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7864891" y="421555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6857559" y="434670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03" name="Right Arrow 102"/>
          <p:cNvSpPr/>
          <p:nvPr/>
        </p:nvSpPr>
        <p:spPr>
          <a:xfrm>
            <a:off x="8351079" y="434670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28441" y="4062493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05" name="Flowchart: Process 104"/>
          <p:cNvSpPr/>
          <p:nvPr/>
        </p:nvSpPr>
        <p:spPr>
          <a:xfrm>
            <a:off x="8867748" y="4014668"/>
            <a:ext cx="1308432" cy="711200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Post- computation Processor</a:t>
            </a:r>
          </a:p>
        </p:txBody>
      </p:sp>
      <p:sp>
        <p:nvSpPr>
          <p:cNvPr id="106" name="Oval 105"/>
          <p:cNvSpPr/>
          <p:nvPr/>
        </p:nvSpPr>
        <p:spPr>
          <a:xfrm>
            <a:off x="10745140" y="421555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11232820" y="4215550"/>
            <a:ext cx="416560" cy="3956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08" name="Right Arrow 107"/>
          <p:cNvSpPr/>
          <p:nvPr/>
        </p:nvSpPr>
        <p:spPr>
          <a:xfrm>
            <a:off x="10225487" y="434670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696369" y="4062493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10" name="Right Arrow 109"/>
          <p:cNvSpPr/>
          <p:nvPr/>
        </p:nvSpPr>
        <p:spPr>
          <a:xfrm rot="5400000">
            <a:off x="11441099" y="2908925"/>
            <a:ext cx="457200" cy="1333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11" name="Flowchart: Magnetic Disk 110"/>
          <p:cNvSpPr/>
          <p:nvPr/>
        </p:nvSpPr>
        <p:spPr>
          <a:xfrm>
            <a:off x="11499483" y="3199807"/>
            <a:ext cx="332687" cy="365376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Constantia" panose="020306020503060303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714015" y="3153310"/>
            <a:ext cx="1793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Save repartitioned and newly generated parts.</a:t>
            </a:r>
          </a:p>
        </p:txBody>
      </p:sp>
      <p:sp>
        <p:nvSpPr>
          <p:cNvPr id="113" name="Bent Arrow 112"/>
          <p:cNvSpPr/>
          <p:nvPr/>
        </p:nvSpPr>
        <p:spPr>
          <a:xfrm rot="16200000" flipH="1">
            <a:off x="6902701" y="56789"/>
            <a:ext cx="1203032" cy="6918957"/>
          </a:xfrm>
          <a:prstGeom prst="bentArrow">
            <a:avLst>
              <a:gd name="adj1" fmla="val 5633"/>
              <a:gd name="adj2" fmla="val 8256"/>
              <a:gd name="adj3" fmla="val 11170"/>
              <a:gd name="adj4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13470" y="1614979"/>
            <a:ext cx="102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Load parts. 1 and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18286" y="3682926"/>
            <a:ext cx="142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Request to load parts. </a:t>
            </a:r>
          </a:p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1 and 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204432" y="3670420"/>
            <a:ext cx="830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Load part. 3 only</a:t>
            </a:r>
          </a:p>
        </p:txBody>
      </p:sp>
      <p:sp>
        <p:nvSpPr>
          <p:cNvPr id="117" name="Flowchart: Process 116"/>
          <p:cNvSpPr/>
          <p:nvPr/>
        </p:nvSpPr>
        <p:spPr>
          <a:xfrm>
            <a:off x="10915319" y="2739659"/>
            <a:ext cx="64008" cy="246888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Constantia" panose="02030602050306030303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54188" y="3190107"/>
            <a:ext cx="179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Preserve partition to reload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57911" y="4084239"/>
            <a:ext cx="86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-616254" y="2197403"/>
            <a:ext cx="14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Load #1</a:t>
            </a: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-607804" y="4192817"/>
            <a:ext cx="142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Load #2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522564" y="4917940"/>
            <a:ext cx="1424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.</a:t>
            </a:r>
          </a:p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.</a:t>
            </a:r>
          </a:p>
          <a:p>
            <a:pPr algn="ctr"/>
            <a:r>
              <a:rPr lang="en-US" sz="1400" i="1" dirty="0">
                <a:latin typeface="Constantia" panose="02030602050306030303" pitchFamily="18" charset="0"/>
                <a:cs typeface="Adobe Devanagari" panose="02040503050201020203" pitchFamily="18" charset="0"/>
              </a:rPr>
              <a:t>.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50844" y="3934814"/>
            <a:ext cx="0" cy="9144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50844" y="1921964"/>
            <a:ext cx="0" cy="9144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/>
          <p:cNvSpPr/>
          <p:nvPr/>
        </p:nvSpPr>
        <p:spPr>
          <a:xfrm>
            <a:off x="250844" y="4969636"/>
            <a:ext cx="3498793" cy="97802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Partition Symbols:</a:t>
            </a:r>
          </a:p>
          <a:p>
            <a:r>
              <a:rPr lang="en-US" sz="1400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 – Partition contains new edges.</a:t>
            </a:r>
          </a:p>
          <a:p>
            <a:r>
              <a:rPr lang="en-US" sz="1400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R</a:t>
            </a:r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 – Partition has been repartitioned.</a:t>
            </a:r>
          </a:p>
          <a:p>
            <a:r>
              <a:rPr lang="en-US" sz="1400" i="1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  <a:cs typeface="Adobe Devanagari" panose="02040503050201020203" pitchFamily="18" charset="0"/>
              </a:rPr>
              <a:t> – Newly generated partition</a:t>
            </a:r>
          </a:p>
        </p:txBody>
      </p:sp>
    </p:spTree>
    <p:extLst>
      <p:ext uri="{BB962C8B-B14F-4D97-AF65-F5344CB8AC3E}">
        <p14:creationId xmlns:p14="http://schemas.microsoft.com/office/powerpoint/2010/main" val="34824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46211"/>
            <a:ext cx="6073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Graspan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2501" y="992542"/>
            <a:ext cx="607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523" y="1821680"/>
            <a:ext cx="2361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76423"/>
              </p:ext>
            </p:extLst>
          </p:nvPr>
        </p:nvGraphicFramePr>
        <p:xfrm>
          <a:off x="675523" y="2798360"/>
          <a:ext cx="4131665" cy="1052422"/>
        </p:xfrm>
        <a:graphic>
          <a:graphicData uri="http://schemas.openxmlformats.org/drawingml/2006/table">
            <a:tbl>
              <a:tblPr/>
              <a:tblGrid>
                <a:gridCol w="117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Program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Version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#LOC</a:t>
                      </a:r>
                    </a:p>
                  </a:txBody>
                  <a:tcPr marL="22860" marR="228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Linux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4.4.0-rc5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16M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PostgreSQL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8.3.9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700K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Apache </a:t>
                      </a:r>
                      <a:r>
                        <a:rPr lang="en-US" sz="1200" b="1" dirty="0" err="1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httpd</a:t>
                      </a:r>
                      <a:endParaRPr lang="en-US" sz="1200" b="1" dirty="0"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2.2.18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300K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675523" y="2466284"/>
            <a:ext cx="60923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Programs analyzed</a:t>
            </a:r>
            <a:endParaRPr lang="en-US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5522" y="4211122"/>
            <a:ext cx="25786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Execution Environment</a:t>
            </a:r>
            <a:endParaRPr lang="en-US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5522" y="4877015"/>
            <a:ext cx="4671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Dell Desktop Computer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Quad-Core 3.2GHZ Intel i5-4570 CPU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8GB Memory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1TB SSD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Linux 4.2.0</a:t>
            </a:r>
          </a:p>
          <a:p>
            <a:endParaRPr lang="en-US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79460" y="2466284"/>
            <a:ext cx="6092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Graph Generation</a:t>
            </a:r>
            <a:endParaRPr lang="en-US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79460" y="2835119"/>
            <a:ext cx="4671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Built graph generators based on LLVM Clang for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analysis (1.2K LOC) and 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Dataflow analysis (800 LOC)</a:t>
            </a:r>
          </a:p>
          <a:p>
            <a:r>
              <a:rPr 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C++</a:t>
            </a:r>
          </a:p>
        </p:txBody>
      </p:sp>
    </p:spTree>
    <p:extLst>
      <p:ext uri="{BB962C8B-B14F-4D97-AF65-F5344CB8AC3E}">
        <p14:creationId xmlns:p14="http://schemas.microsoft.com/office/powerpoint/2010/main" val="2918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94016" y="1053099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Analyzing code without executing it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20480" y="992542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94015" y="1577807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Useful for bug finding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4015" y="2121597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existing techniques use pattern matching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9784" y="2939642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matching static analysis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568011" y="3425379"/>
            <a:ext cx="6599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6731" y="3464350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Simple, easy to implement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723293" y="1053099"/>
            <a:ext cx="8792" cy="19351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36730" y="4015780"/>
            <a:ext cx="838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Heuristic based and can miss deep bugs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09785" y="2137823"/>
            <a:ext cx="54762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 checker </a:t>
            </a:r>
            <a:r>
              <a:rPr lang="en-US" sz="11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1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Palix</a:t>
            </a:r>
            <a:r>
              <a:rPr lang="en-US" sz="11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et al. ASPLOS 2011)</a:t>
            </a:r>
          </a:p>
          <a:p>
            <a:endParaRPr lang="en-US" sz="2000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Finds whether pointers that can potentially return NULL values are checked before they are used. </a:t>
            </a:r>
          </a:p>
          <a:p>
            <a:endParaRPr lang="en-US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bug</a:t>
            </a:r>
          </a:p>
          <a:p>
            <a:r>
              <a:rPr lang="en-US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If there is no such check.</a:t>
            </a:r>
          </a:p>
          <a:p>
            <a:endParaRPr lang="en-US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Pattern used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See whether a check is used before using a 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pointer returned by a function that is known 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 always return NULL.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18430" y="2246798"/>
            <a:ext cx="2659879" cy="3385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func1 ()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* a= </a:t>
            </a:r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funcN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if (b!=NULL)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{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 = *a;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endParaRPr lang="en-US" sz="1600" b="1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* </a:t>
            </a:r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funcN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()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return NULL;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33781" y="2270300"/>
            <a:ext cx="2629176" cy="336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func1 ()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* a= func2();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//code works on </a:t>
            </a:r>
            <a:r>
              <a:rPr lang="en-US" sz="1600" b="1" i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</a:p>
          <a:p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 = *a;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endParaRPr lang="en-US" sz="1600" b="1" dirty="0">
              <a:solidFill>
                <a:srgbClr val="22222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sz="1600" b="1" dirty="0" err="1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</a:t>
            </a:r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* func2 ()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//code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return x;</a:t>
            </a:r>
          </a:p>
          <a:p>
            <a:r>
              <a:rPr lang="en-US" sz="16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  <a:endParaRPr 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0" y="346211"/>
            <a:ext cx="6154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Static Analysis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9784" y="5791244"/>
            <a:ext cx="6712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Such techniques have been found to miss bugs. 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0247 -0.2435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21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-0.00039 -0.241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9" grpId="0"/>
      <p:bldP spid="16" grpId="0"/>
      <p:bldP spid="17" grpId="0" animBg="1"/>
      <p:bldP spid="20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10738</Words>
  <Application>Microsoft Office PowerPoint</Application>
  <PresentationFormat>Widescreen</PresentationFormat>
  <Paragraphs>2612</Paragraphs>
  <Slides>136</Slides>
  <Notes>135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54" baseType="lpstr">
      <vt:lpstr>Microsoft JhengHei</vt:lpstr>
      <vt:lpstr>Microsoft YaHei Light</vt:lpstr>
      <vt:lpstr>Adobe Devanagari</vt:lpstr>
      <vt:lpstr>Arial</vt:lpstr>
      <vt:lpstr>Arial Rounded MT Bold</vt:lpstr>
      <vt:lpstr>Book Antiqua</vt:lpstr>
      <vt:lpstr>Bookman Old Style</vt:lpstr>
      <vt:lpstr>Calibri</vt:lpstr>
      <vt:lpstr>Calibri Light</vt:lpstr>
      <vt:lpstr>Century Gothic</vt:lpstr>
      <vt:lpstr>Constantia</vt:lpstr>
      <vt:lpstr>Courier New</vt:lpstr>
      <vt:lpstr>Gill Sans MT</vt:lpstr>
      <vt:lpstr>Segoe Print</vt:lpstr>
      <vt:lpstr>Segoe UI Emoji</vt:lpstr>
      <vt:lpstr>Times New Roman</vt:lpstr>
      <vt:lpstr>Times-Bold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Hussain</dc:creator>
  <cp:lastModifiedBy>Aftab Hussain</cp:lastModifiedBy>
  <cp:revision>9</cp:revision>
  <dcterms:created xsi:type="dcterms:W3CDTF">2020-02-25T19:37:08Z</dcterms:created>
  <dcterms:modified xsi:type="dcterms:W3CDTF">2020-02-25T23:40:55Z</dcterms:modified>
</cp:coreProperties>
</file>