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56" r:id="rId2"/>
    <p:sldId id="288" r:id="rId3"/>
    <p:sldId id="257" r:id="rId4"/>
    <p:sldId id="258" r:id="rId5"/>
    <p:sldId id="275" r:id="rId6"/>
    <p:sldId id="283" r:id="rId7"/>
    <p:sldId id="274" r:id="rId8"/>
    <p:sldId id="260" r:id="rId9"/>
    <p:sldId id="261" r:id="rId10"/>
    <p:sldId id="289" r:id="rId11"/>
    <p:sldId id="262" r:id="rId12"/>
    <p:sldId id="263" r:id="rId13"/>
    <p:sldId id="284" r:id="rId14"/>
    <p:sldId id="285" r:id="rId15"/>
    <p:sldId id="293" r:id="rId16"/>
    <p:sldId id="278" r:id="rId17"/>
    <p:sldId id="290" r:id="rId18"/>
    <p:sldId id="267" r:id="rId19"/>
    <p:sldId id="268" r:id="rId20"/>
    <p:sldId id="280" r:id="rId21"/>
    <p:sldId id="292" r:id="rId22"/>
    <p:sldId id="287" r:id="rId23"/>
    <p:sldId id="270" r:id="rId24"/>
    <p:sldId id="29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3799"/>
    <a:srgbClr val="B2FEFC"/>
    <a:srgbClr val="056F6F"/>
    <a:srgbClr val="182A5C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-8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576A18-EBE6-456B-96E3-4AE428F44633}" type="datetimeFigureOut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EAA5C6-25F3-4573-8F88-8F3381A1F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3E71A4-4FB3-4B60-9EF2-41F41D9FA02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A1E9DC-D977-46B2-855C-C7151F764F59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6" name="Rectangle 12"/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7" name="Rectangle 13"/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2350B8-68C5-4D19-88BB-36CB5ED19168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09DAF-92B2-4C7B-B79F-30B431125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16141-0764-4333-9A1E-62281A1AFACF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F315E-1008-4719-B335-94FD6C638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5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6" name="Rectangle 8"/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7" name="Rectangle 9"/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C44E9-570B-4964-B3AE-40289CFFC7EE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14A54-A815-405E-96A5-C78BFFCB2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3" y="282575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42963" y="1716088"/>
            <a:ext cx="8229600" cy="48387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60766-6895-4D0C-8C99-9A32B39A3C84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2D163-919F-4D2E-9383-A04B01792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30870-D2B6-4451-82A0-37DBEB35F20A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90481-E99A-4942-BDFD-A7ADD8075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2928938"/>
            <a:ext cx="9144000" cy="285750"/>
            <a:chOff x="0" y="2928934"/>
            <a:chExt cx="9144000" cy="285752"/>
          </a:xfrm>
        </p:grpSpPr>
        <p:sp>
          <p:nvSpPr>
            <p:cNvPr id="5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6" name="Rectangle 8"/>
            <p:cNvSpPr/>
            <p:nvPr userDrawn="1"/>
          </p:nvSpPr>
          <p:spPr>
            <a:xfrm flipH="1">
              <a:off x="8334375" y="2963859"/>
              <a:ext cx="809625" cy="214313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7" name="Rectangle 9"/>
            <p:cNvSpPr/>
            <p:nvPr userDrawn="1"/>
          </p:nvSpPr>
          <p:spPr>
            <a:xfrm flipH="1">
              <a:off x="0" y="2967034"/>
              <a:ext cx="8286750" cy="214313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7638"/>
            <a:ext cx="1800225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79E0E-A96D-4652-8689-E4A6A5E62329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275" y="6497638"/>
            <a:ext cx="2879725" cy="36036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375" y="2928938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16FA3-21C5-4CE9-92A1-2EC09722A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B4110-6FDE-4A8E-A588-7F49B474A4AF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0C1F-E686-4629-BFE7-C0E06CD25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1ACC7-E379-4612-8AE8-19A7BBA3C6CD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3C29C-772F-42C5-A92B-9818DA3B6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4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5" name="Rectangle 7"/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6" name="Rectangle 8"/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E7FD2-1803-4772-A808-FC976360E7F0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00E-53CA-4BC4-A7DB-44C7C7D0D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6286500"/>
            <a:ext cx="9144000" cy="285750"/>
            <a:chOff x="0" y="1428736"/>
            <a:chExt cx="9144000" cy="285752"/>
          </a:xfrm>
        </p:grpSpPr>
        <p:sp>
          <p:nvSpPr>
            <p:cNvPr id="3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4" name="Rectangle 6"/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5" name="Rectangle 7"/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</p:grp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930A6-25B2-4E28-A2F8-82409FE915C6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00"/>
            <a:ext cx="809625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231B8-F2F8-42C2-A97F-648EA8B12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D3EC9-4C43-4E46-B471-498F95777B20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4E6E-B8DD-4FC5-8D85-A75E859A9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103E6-D34E-4FAB-8237-FE1ECF4D6CFE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00C2-A7B5-458E-95AA-AC5796DFD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/>
          <p:cNvGrpSpPr>
            <a:grpSpLocks/>
          </p:cNvGrpSpPr>
          <p:nvPr/>
        </p:nvGrpSpPr>
        <p:grpSpPr bwMode="auto">
          <a:xfrm>
            <a:off x="0" y="1428750"/>
            <a:ext cx="9144000" cy="285750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661"/>
              <a:ext cx="809625" cy="214315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50" y="1466836"/>
              <a:ext cx="8286750" cy="214315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/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2963" y="1716088"/>
            <a:ext cx="8229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50"/>
            <a:ext cx="1800225" cy="285750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8FFF81-ADEC-455A-8B2F-A09C4172FCE0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275" y="6572250"/>
            <a:ext cx="28797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mbria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50"/>
            <a:ext cx="809625" cy="285750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E236E6-8A2D-467F-95C9-F53A3A1C9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63" y="282575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8" r:id="rId2"/>
    <p:sldLayoutId id="2147483830" r:id="rId3"/>
    <p:sldLayoutId id="2147483827" r:id="rId4"/>
    <p:sldLayoutId id="2147483826" r:id="rId5"/>
    <p:sldLayoutId id="2147483831" r:id="rId6"/>
    <p:sldLayoutId id="2147483832" r:id="rId7"/>
    <p:sldLayoutId id="2147483825" r:id="rId8"/>
    <p:sldLayoutId id="2147483824" r:id="rId9"/>
    <p:sldLayoutId id="2147483823" r:id="rId10"/>
    <p:sldLayoutId id="2147483833" r:id="rId11"/>
    <p:sldLayoutId id="214748382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itchFamily="18" charset="2"/>
        <a:buChar char="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itchFamily="18" charset="2"/>
        <a:buChar char="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3" pitchFamily="18" charset="2"/>
        <a:buChar char="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nli1@gm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.gmu.edu:8080/offutt/covera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5F866F-97C2-457E-BE55-D6E3D489E5B8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8C6BA-594B-4CCC-9C79-038B78F9601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620000" cy="1752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An Experimental Comparison of Four Unit Test Criteria: Mutation, Edge-Pair, All-uses and Prime Path Coverage</a:t>
            </a:r>
          </a:p>
        </p:txBody>
      </p:sp>
      <p:sp>
        <p:nvSpPr>
          <p:cNvPr id="15364" name="Subtitle 2"/>
          <p:cNvSpPr>
            <a:spLocks/>
          </p:cNvSpPr>
          <p:nvPr/>
        </p:nvSpPr>
        <p:spPr bwMode="auto">
          <a:xfrm>
            <a:off x="1524000" y="337185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</a:pPr>
            <a:r>
              <a:rPr lang="en-US" altLang="zh-CN" sz="3200">
                <a:solidFill>
                  <a:srgbClr val="B2FEFC"/>
                </a:solidFill>
                <a:latin typeface="Cambria" pitchFamily="18" charset="0"/>
              </a:rPr>
              <a:t>Presented by 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</a:pPr>
            <a:r>
              <a:rPr lang="en-US" altLang="zh-CN" sz="3200">
                <a:solidFill>
                  <a:srgbClr val="B2FEFC"/>
                </a:solidFill>
                <a:latin typeface="Cambria" pitchFamily="18" charset="0"/>
              </a:rPr>
              <a:t>Nan Li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None/>
            </a:pPr>
            <a:r>
              <a:rPr lang="en-US" altLang="zh-CN" sz="3200">
                <a:solidFill>
                  <a:srgbClr val="B2FEFC"/>
                </a:solidFill>
                <a:latin typeface="Cambria" pitchFamily="18" charset="0"/>
              </a:rPr>
              <a:t>George Mason University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334375" y="2928938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DBD3D02-A009-47E0-9E5C-CC4AD871A8AE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6" name="Footer Placeholder 6"/>
          <p:cNvSpPr txBox="1">
            <a:spLocks noGrp="1"/>
          </p:cNvSpPr>
          <p:nvPr/>
        </p:nvSpPr>
        <p:spPr bwMode="auto">
          <a:xfrm>
            <a:off x="6264275" y="6497638"/>
            <a:ext cx="2879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altLang="zh-CN" sz="1200">
              <a:solidFill>
                <a:srgbClr val="FFFF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B18B58-577A-490C-B634-7D09AD862DEF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ABA25-6167-422B-82A6-274110EDFCE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533799"/>
                </a:solidFill>
              </a:rPr>
              <a:t>Tools (muJava)</a:t>
            </a:r>
            <a:endParaRPr lang="en-US" altLang="zh-CN" dirty="0">
              <a:solidFill>
                <a:srgbClr val="533799"/>
              </a:solidFill>
            </a:endParaRP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smtClean="0">
                <a:ea typeface="宋体" charset="-122"/>
              </a:rPr>
              <a:t>muJava</a:t>
            </a:r>
            <a:r>
              <a:rPr lang="en-US" altLang="zh-CN" sz="3600" smtClean="0">
                <a:ea typeface="宋体" charset="-122"/>
              </a:rPr>
              <a:t>: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smtClean="0">
                <a:ea typeface="宋体" charset="-122"/>
              </a:rPr>
              <a:t>Generate mutants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smtClean="0">
                <a:ea typeface="宋体" charset="-122"/>
              </a:rPr>
              <a:t>Analyze mutants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400" smtClean="0">
                <a:ea typeface="宋体" charset="-122"/>
              </a:rPr>
              <a:t>Run tests cases</a:t>
            </a: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61081D9-F6E8-4D7F-87BE-D721F1D126E3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6630" name="Picture 1"/>
          <p:cNvPicPr>
            <a:picLocks noChangeAspect="1" noChangeArrowheads="1"/>
          </p:cNvPicPr>
          <p:nvPr/>
        </p:nvPicPr>
        <p:blipFill>
          <a:blip r:embed="rId2"/>
          <a:srcRect l="-84" t="2773" r="493" b="10481"/>
          <a:stretch>
            <a:fillRect/>
          </a:stretch>
        </p:blipFill>
        <p:spPr bwMode="auto">
          <a:xfrm>
            <a:off x="3657600" y="1828800"/>
            <a:ext cx="5486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1E7857-460A-472C-BD5B-B01F368C99E3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1632C-1B0E-4FC0-9E33-BEFB481A9FC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Experiment Goal</a:t>
            </a:r>
            <a:endParaRPr lang="en-US" altLang="zh-CN" sz="4000" strike="sngStrike" dirty="0">
              <a:solidFill>
                <a:srgbClr val="533799"/>
              </a:solidFill>
            </a:endParaRP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Goal: to compare the four coverage criteria based on effectiveness and efficiency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Effectiveness : number of faults detected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Efficiency: number of tests needed to satisfy the criteria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7FB8E40-C3E8-4818-8E9C-6698EFC9D4C6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Footer Placeholder 7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0E2580-9C63-4075-9C61-BB12D8443FF1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D0669-B6D6-4975-8A9E-7953E51C748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Independent variables: four test criteria used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Dependent variables: number of tests and number of faults found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Subjects: 29 fault-seeded Java programs 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z="1600" smtClean="0">
              <a:ea typeface="宋体" charset="-12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600" smtClean="0">
                <a:ea typeface="宋体" charset="-122"/>
              </a:rPr>
              <a:t>                               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sp>
        <p:nvSpPr>
          <p:cNvPr id="25602" name="Rectangle 5"/>
          <p:cNvSpPr>
            <a:spLocks/>
          </p:cNvSpPr>
          <p:nvPr/>
        </p:nvSpPr>
        <p:spPr bwMode="auto">
          <a:xfrm>
            <a:off x="6096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rgbClr val="533799"/>
                </a:soli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Calibri" pitchFamily="34" charset="0"/>
                <a:ea typeface="+mj-ea"/>
                <a:cs typeface="+mj-cs"/>
              </a:rPr>
              <a:t>Experiment (Variables and Subjects)</a:t>
            </a:r>
          </a:p>
        </p:txBody>
      </p:sp>
      <p:graphicFrame>
        <p:nvGraphicFramePr>
          <p:cNvPr id="24736" name="Group 160"/>
          <p:cNvGraphicFramePr>
            <a:graphicFrameLocks noGrp="1"/>
          </p:cNvGraphicFramePr>
          <p:nvPr/>
        </p:nvGraphicFramePr>
        <p:xfrm>
          <a:off x="2057400" y="4572000"/>
          <a:ext cx="5181600" cy="2214563"/>
        </p:xfrm>
        <a:graphic>
          <a:graphicData uri="http://schemas.openxmlformats.org/drawingml/2006/table">
            <a:tbl>
              <a:tblPr/>
              <a:tblGrid>
                <a:gridCol w="1676400"/>
                <a:gridCol w="1066800"/>
                <a:gridCol w="1066800"/>
                <a:gridCol w="1371600"/>
              </a:tblGrid>
              <a:tr h="3727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Total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776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Lines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618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2909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8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Classes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7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Faults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4994627-6A2A-49D9-B872-8C4AA9F7F02C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400" y="3965575"/>
            <a:ext cx="609600" cy="454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Footer Placeholder 8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4CFD68-4CAA-4982-8784-65CCC2A2A453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6ED7-22D8-497B-A488-DBC75C6900D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7649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Experiment (Faults)</a:t>
            </a:r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Seeded by the second author (Upsorn)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To avoid possible interactions among the faults, each fault was seeded into a separate copy of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Side effect: some faults are similar to mutants and others are exact mutants created by muJava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F5E50D0-A754-4FD3-AAC5-476E19C9FA77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E1DF8C-D8C0-459A-A613-74F4D4E7F1C7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C178A-C884-422B-8D09-2DE25FBDB5B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8673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Experiment (Test Set Values)</a:t>
            </a:r>
            <a:endParaRPr lang="zh-CN" altLang="en-US" sz="4000" dirty="0" smtClean="0">
              <a:solidFill>
                <a:srgbClr val="533799"/>
              </a:solidFill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716088"/>
            <a:ext cx="8305800" cy="5141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Goal: four sets of tests of each program overlapped as much as possible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charset="-122"/>
              </a:rPr>
              <a:t>Four steps to generate test cases:  </a:t>
            </a:r>
            <a:endParaRPr lang="en-US" altLang="zh-CN" sz="2000" smtClean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charset="-122"/>
              </a:rPr>
              <a:t>generate test cases for edge-pair, prime path, all-uses, mutation coverage in order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2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2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2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000" smtClean="0">
                <a:ea typeface="宋体" charset="-122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000" smtClean="0">
                <a:ea typeface="宋体" charset="-122"/>
              </a:rPr>
              <a:t>			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1400" smtClean="0">
                <a:ea typeface="宋体" charset="-122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0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en-US" altLang="zh-CN" sz="1000" smtClean="0">
              <a:ea typeface="宋体" charset="-122"/>
            </a:endParaRPr>
          </a:p>
        </p:txBody>
      </p:sp>
      <p:graphicFrame>
        <p:nvGraphicFramePr>
          <p:cNvPr id="30762" name="Group 42"/>
          <p:cNvGraphicFramePr>
            <a:graphicFrameLocks noGrp="1"/>
          </p:cNvGraphicFramePr>
          <p:nvPr>
            <p:ph idx="1"/>
          </p:nvPr>
        </p:nvGraphicFramePr>
        <p:xfrm>
          <a:off x="685800" y="3581400"/>
          <a:ext cx="8153400" cy="3189288"/>
        </p:xfrm>
        <a:graphic>
          <a:graphicData uri="http://schemas.openxmlformats.org/drawingml/2006/table">
            <a:tbl>
              <a:tblPr/>
              <a:tblGrid>
                <a:gridCol w="1690688"/>
                <a:gridCol w="1968500"/>
                <a:gridCol w="3101975"/>
                <a:gridCol w="1392237"/>
              </a:tblGrid>
              <a:tr h="696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Requirements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Infeasible Requirements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Tests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Edge-Pair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684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 (1%)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344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All-Uses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453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62 (13.7%)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362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Prime Paths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849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175 (20.6%)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436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Mutation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2919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562 (19.3%)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269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2C3CC22-E6F1-4E40-928F-491ABB3B41F2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Footer Placeholder 8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05200" y="6251575"/>
            <a:ext cx="838200" cy="454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Oval 12"/>
          <p:cNvSpPr/>
          <p:nvPr/>
        </p:nvSpPr>
        <p:spPr>
          <a:xfrm>
            <a:off x="8229600" y="6248400"/>
            <a:ext cx="609600" cy="454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810CDA-951F-4D27-BE7D-077A480D7AFD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533799"/>
                </a:solidFill>
              </a:rPr>
              <a:t>Experiment (Test Set Values 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14CE7-DD63-4D45-B564-737F15A7EA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1600200"/>
            <a:ext cx="71628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Prime path: 436</a:t>
            </a:r>
          </a:p>
        </p:txBody>
      </p:sp>
      <p:sp>
        <p:nvSpPr>
          <p:cNvPr id="5" name="Oval 4"/>
          <p:cNvSpPr/>
          <p:nvPr/>
        </p:nvSpPr>
        <p:spPr>
          <a:xfrm>
            <a:off x="1295400" y="1828800"/>
            <a:ext cx="47244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Edge-pair: 344</a:t>
            </a:r>
          </a:p>
        </p:txBody>
      </p:sp>
      <p:sp>
        <p:nvSpPr>
          <p:cNvPr id="9" name="Oval 8"/>
          <p:cNvSpPr/>
          <p:nvPr/>
        </p:nvSpPr>
        <p:spPr>
          <a:xfrm>
            <a:off x="2667000" y="2438400"/>
            <a:ext cx="5181600" cy="25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5"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All-uses: 362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1981200"/>
            <a:ext cx="3352800" cy="434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/>
          </a:p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Mutation: 269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EBD142-2A97-49FF-B540-7473FC40B6E9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46173-8D63-421F-B46F-1D5F580434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2277" name="Rectangle 2"/>
          <p:cNvSpPr>
            <a:spLocks/>
          </p:cNvSpPr>
          <p:nvPr/>
        </p:nvSpPr>
        <p:spPr bwMode="auto">
          <a:xfrm>
            <a:off x="6096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5337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黑体" pitchFamily="2" charset="-122"/>
              </a:rPr>
              <a:t>Experiment (Results)</a:t>
            </a:r>
            <a:endParaRPr lang="zh-CN" altLang="en-US" sz="4000">
              <a:solidFill>
                <a:srgbClr val="5337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69CABBE-3E14-4E5E-8BC2-26C987A6BC5E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1747" name="Chart 8"/>
          <p:cNvGraphicFramePr>
            <a:graphicFrameLocks/>
          </p:cNvGraphicFramePr>
          <p:nvPr/>
        </p:nvGraphicFramePr>
        <p:xfrm>
          <a:off x="304800" y="1752600"/>
          <a:ext cx="8610600" cy="5486400"/>
        </p:xfrm>
        <a:graphic>
          <a:graphicData uri="http://schemas.openxmlformats.org/presentationml/2006/ole">
            <p:oleObj spid="_x0000_s31747" r:id="rId3" imgW="7541406" imgH="4340728" progId="Excel.Sheet.8">
              <p:embed/>
            </p:oleObj>
          </a:graphicData>
        </a:graphic>
      </p:graphicFrame>
      <p:sp>
        <p:nvSpPr>
          <p:cNvPr id="10" name="Footer Placeholder 9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07A959-249B-4E2E-8347-0ADCCFD9C872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C8B4F-FC62-4606-BE38-1DFB10F7F81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53F837D-3001-4F06-9D55-FACD949E17C6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4875" name="Group 59"/>
          <p:cNvGraphicFramePr>
            <a:graphicFrameLocks noGrp="1"/>
          </p:cNvGraphicFramePr>
          <p:nvPr/>
        </p:nvGraphicFramePr>
        <p:xfrm>
          <a:off x="381000" y="2209800"/>
          <a:ext cx="8610600" cy="3681413"/>
        </p:xfrm>
        <a:graphic>
          <a:graphicData uri="http://schemas.openxmlformats.org/drawingml/2006/table">
            <a:tbl>
              <a:tblPr/>
              <a:tblGrid>
                <a:gridCol w="2133600"/>
                <a:gridCol w="1600200"/>
                <a:gridCol w="1219200"/>
                <a:gridCol w="1143000"/>
                <a:gridCol w="1295400"/>
                <a:gridCol w="12192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Number of faults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Number of faults found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Type of faults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Edge-pair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All-uses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Prime Path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Mutation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muJava faults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Mutant-like faults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Non mutant-like faults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Sum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6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277" name="Rectangle 2"/>
          <p:cNvSpPr>
            <a:spLocks/>
          </p:cNvSpPr>
          <p:nvPr/>
        </p:nvSpPr>
        <p:spPr bwMode="auto">
          <a:xfrm>
            <a:off x="6096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5337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黑体" pitchFamily="2" charset="-122"/>
              </a:rPr>
              <a:t>Experiment (Results cont.)</a:t>
            </a:r>
            <a:endParaRPr lang="zh-CN" altLang="en-US" sz="4000">
              <a:solidFill>
                <a:srgbClr val="5337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36DC02-2A13-4B54-919D-0F7875C74366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23271-B547-4B24-A14B-DE3412FDC50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Analysis and discussion (1)</a:t>
            </a:r>
            <a:endParaRPr lang="en-US" altLang="zh-CN" sz="4000" dirty="0">
              <a:solidFill>
                <a:srgbClr val="533799"/>
              </a:solidFill>
            </a:endParaRP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Prime path coverage subsumes edge-pair coverage and all-uses coverage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Prime path coverage only found one and two more faults than edge-pair and all-uses coverage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F3861ED-B6FA-410B-AC86-DBA6FFFD6AE7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C3C4F-EC92-4854-A697-54F00BA9BB69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A5723-DC62-4E1B-B605-B73401ACB6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Analysis and discussion (2)</a:t>
            </a:r>
            <a:endParaRPr lang="en-US" altLang="zh-CN" sz="4000" dirty="0">
              <a:solidFill>
                <a:srgbClr val="533799"/>
              </a:solidFill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Mutation coverage found more faults than prime path coverage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Mutation coverage needed fewer test cases than prime path coverage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Cost / benefit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B3C04D4-8E90-478E-9CDF-6A009F30CC3E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66800" y="2743200"/>
            <a:ext cx="7848600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A5FD99-91CE-456E-951B-EE78EFAA25CF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2785E-2C05-42FF-949A-4B336F8A9BB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3" y="236537"/>
            <a:ext cx="8229600" cy="114300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533799"/>
                </a:solidFill>
              </a:rPr>
              <a:t>Overview</a:t>
            </a:r>
            <a:endParaRPr lang="en-US" dirty="0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Motivation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Graph-based criteria/mutation criterion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Tools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Experiment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Analysis and discussion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Threats to validity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Conclusion</a:t>
            </a: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0911C4-318F-48E2-BCD4-1854C5C1FAE5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357D31-C446-44FB-8673-86CD9A2CF40C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2C7AC-A75C-4C89-8E42-591BFD64096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Analysis</a:t>
            </a:r>
            <a:r>
              <a:rPr lang="en-US" dirty="0" smtClean="0"/>
              <a:t> </a:t>
            </a:r>
            <a:r>
              <a:rPr lang="en-US" altLang="zh-CN" sz="4000" dirty="0" smtClean="0">
                <a:solidFill>
                  <a:srgbClr val="533799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altLang="zh-CN" sz="4000" dirty="0" smtClean="0">
                <a:solidFill>
                  <a:srgbClr val="533799"/>
                </a:solidFill>
              </a:rPr>
              <a:t>discussion (2 cont.)</a:t>
            </a:r>
            <a:endParaRPr lang="en-US" altLang="zh-CN" sz="4000" dirty="0">
              <a:solidFill>
                <a:srgbClr val="533799"/>
              </a:solidFill>
            </a:endParaRPr>
          </a:p>
        </p:txBody>
      </p:sp>
      <p:graphicFrame>
        <p:nvGraphicFramePr>
          <p:cNvPr id="34854" name="Group 38"/>
          <p:cNvGraphicFramePr>
            <a:graphicFrameLocks noGrp="1"/>
          </p:cNvGraphicFramePr>
          <p:nvPr>
            <p:ph idx="1"/>
          </p:nvPr>
        </p:nvGraphicFramePr>
        <p:xfrm>
          <a:off x="381000" y="2362200"/>
          <a:ext cx="8458200" cy="3994150"/>
        </p:xfrm>
        <a:graphic>
          <a:graphicData uri="http://schemas.openxmlformats.org/drawingml/2006/table">
            <a:tbl>
              <a:tblPr/>
              <a:tblGrid>
                <a:gridCol w="1516092"/>
                <a:gridCol w="2553419"/>
                <a:gridCol w="2792802"/>
                <a:gridCol w="1595887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Number of test cases (cost)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Number of faults found (benefit)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Cost / benefit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Edge-pair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344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6.3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All-uses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362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6.7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Prime path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436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7.8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Mutation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269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D8E7B0E-ED14-4FFF-8428-9E180135A21E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001000" y="5638800"/>
            <a:ext cx="914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62FC00-2A52-4187-9A05-4D2332604F0C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6E6E5-70AF-47D6-A878-835C2AD48D2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33799"/>
                </a:solidFill>
              </a:rPr>
              <a:t>Analysis of a specific fault</a:t>
            </a:r>
            <a:endParaRPr lang="en-US" dirty="0"/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public static int lastZero (int[] x)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{  // if x==null throw NullPointerException else return index of the LAST 0 in x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   // Return -1 if 0 is not in x</a:t>
            </a:r>
          </a:p>
          <a:p>
            <a:pPr>
              <a:buFont typeface="Wingdings 3" pitchFamily="18" charset="2"/>
              <a:buNone/>
            </a:pPr>
            <a:r>
              <a:rPr lang="nn-NO" altLang="zh-CN" sz="1800" smtClean="0">
                <a:ea typeface="宋体" charset="-122"/>
              </a:rPr>
              <a:t>   for (int i = 0; i &lt; x.length; i++)</a:t>
            </a:r>
            <a:r>
              <a:rPr lang="en-US" altLang="zh-CN" sz="1800" smtClean="0">
                <a:ea typeface="宋体" charset="-122"/>
              </a:rPr>
              <a:t>{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	if (x[i] == 0)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	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smtClean="0">
                <a:ea typeface="宋体" charset="-122"/>
              </a:rPr>
              <a:t>return i;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	}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    }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    return -1;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}</a:t>
            </a:r>
          </a:p>
          <a:p>
            <a:pPr>
              <a:buFont typeface="Wingdings 3" pitchFamily="18" charset="2"/>
              <a:buNone/>
            </a:pPr>
            <a:endParaRPr lang="en-US" altLang="zh-CN" sz="1800" smtClean="0">
              <a:ea typeface="宋体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Tests for mutation coverage: {0}, {2}, {1, 0}, {-1}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The fault can have been found by {0, 1, 0}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C01967A-AE22-4D38-964D-CBB781379E68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6FF827-53D8-4461-AFF4-1B6A6E5AB921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9C3C5-9134-4462-BACE-8309D89FB92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Threats to validity</a:t>
            </a:r>
            <a:endParaRPr lang="zh-CN" altLang="en-US" sz="4000" dirty="0" smtClean="0">
              <a:solidFill>
                <a:srgbClr val="533799"/>
              </a:solidFill>
            </a:endParaRPr>
          </a:p>
        </p:txBody>
      </p:sp>
      <p:sp>
        <p:nvSpPr>
          <p:cNvPr id="3994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External validity: not sure the subjects are representative</a:t>
            </a:r>
          </a:p>
          <a:p>
            <a:r>
              <a:rPr lang="en-US" altLang="zh-CN" smtClean="0">
                <a:ea typeface="宋体" charset="-122"/>
              </a:rPr>
              <a:t>Internal validity:  faults were seeded by hand and the specific tools used</a:t>
            </a:r>
          </a:p>
          <a:p>
            <a:r>
              <a:rPr lang="en-US" altLang="zh-CN" smtClean="0">
                <a:ea typeface="宋体" charset="-122"/>
              </a:rPr>
              <a:t>Construct validity: faults were generated by only one person and test cases were generated manually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28D3BBE-5D7C-420C-B250-83195A895464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4380C1-9A17-43A7-BC03-C4AF743A39DA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93A68-FD8C-46D4-A96E-9E91579A263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Conclusions </a:t>
            </a:r>
            <a:endParaRPr lang="en-US" altLang="zh-CN" sz="4000" dirty="0">
              <a:solidFill>
                <a:srgbClr val="533799"/>
              </a:solidFill>
            </a:endParaRPr>
          </a:p>
        </p:txBody>
      </p:sp>
      <p:sp>
        <p:nvSpPr>
          <p:cNvPr id="409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As expected, mutation testing can find more faults than other criteria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Contrary to what we expected, the experiment found mutation to be the most efficient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>
                <a:ea typeface="宋体" charset="-122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A774EF1-5C4A-4F14-AE6D-07434EA5F8EB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FC744B-43F2-4305-AED4-CEB7ED79E887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956E8-5099-4CC0-8D81-587668AA8AC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533799"/>
                </a:solidFill>
              </a:rPr>
              <a:t>Contact</a:t>
            </a:r>
            <a:endParaRPr lang="en-US" dirty="0"/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E406D0C-526C-4931-959A-096B022A30D7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2057400" y="2971800"/>
            <a:ext cx="5334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latin typeface="Times New Roman" pitchFamily="18" charset="0"/>
                <a:cs typeface="Times New Roman" pitchFamily="18" charset="0"/>
              </a:rPr>
              <a:t>Nan Li</a:t>
            </a:r>
          </a:p>
          <a:p>
            <a:pPr algn="ctr"/>
            <a:r>
              <a:rPr lang="en-US" altLang="zh-CN" sz="4000">
                <a:latin typeface="Times New Roman" pitchFamily="18" charset="0"/>
                <a:cs typeface="Times New Roman" pitchFamily="18" charset="0"/>
                <a:hlinkClick r:id="rId2"/>
              </a:rPr>
              <a:t>nli1@gmu.edu</a:t>
            </a:r>
            <a:endParaRPr lang="en-US" altLang="zh-CN" sz="40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4000">
                <a:latin typeface="Times New Roman" pitchFamily="18" charset="0"/>
                <a:cs typeface="Times New Roman" pitchFamily="18" charset="0"/>
              </a:rPr>
              <a:t>http://cs.gmu.edu/~nli1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D1CE08-DE46-4BFF-AFDB-7FF2F7915464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8498C-FEC3-492A-9C5D-548D60CF5C2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Motivation </a:t>
            </a:r>
            <a:endParaRPr lang="en-US" altLang="zh-CN" sz="4000" dirty="0">
              <a:solidFill>
                <a:srgbClr val="533799"/>
              </a:solidFill>
            </a:endParaRP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Unit testing is increasingly becoming important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It’s difficult to decide which criterion should be used and when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Previous comparisons have not included edge-pair and prime paths coverage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03AD357-71FF-4E81-9C16-F0F891039187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462" name="Footer Placeholder 6"/>
          <p:cNvSpPr txBox="1">
            <a:spLocks noGrp="1"/>
          </p:cNvSpPr>
          <p:nvPr/>
        </p:nvSpPr>
        <p:spPr bwMode="auto">
          <a:xfrm>
            <a:off x="6264275" y="6572250"/>
            <a:ext cx="2879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altLang="zh-CN" sz="1200">
              <a:solidFill>
                <a:srgbClr val="898989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5A4906-66E5-4D7A-8602-509172E9ED12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AE882-FD24-40F8-B47F-56516EED582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(1) Graph-based coverage criteria – Edge Pair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Edge-pair coverage is based on control flow graphs</a:t>
            </a:r>
          </a:p>
          <a:p>
            <a:pPr eaLnBrk="1" hangingPunct="1"/>
            <a:r>
              <a:rPr lang="en-US" altLang="zh-CN" sz="3000" smtClean="0">
                <a:ea typeface="宋体" charset="-122"/>
              </a:rPr>
              <a:t>Edge-pair coverage criterion : covers each reachable path of length up to 2, inclusive, in G</a:t>
            </a:r>
          </a:p>
          <a:p>
            <a:pPr eaLnBrk="1" hangingPunct="1"/>
            <a:endParaRPr lang="en-US" altLang="zh-CN" sz="3000" smtClean="0">
              <a:ea typeface="宋体" charset="-12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3000" smtClean="0">
                <a:ea typeface="宋体" charset="-122"/>
              </a:rPr>
              <a:t>		                                  </a:t>
            </a:r>
            <a:r>
              <a:rPr lang="en-US" altLang="zh-CN" sz="2400" smtClean="0">
                <a:ea typeface="宋体" charset="-122"/>
              </a:rPr>
              <a:t>Test Requirements: [0, 2, 3]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400" smtClean="0">
                <a:ea typeface="宋体" charset="-122"/>
              </a:rPr>
              <a:t>						                            [0, 2, 4] </a:t>
            </a:r>
          </a:p>
          <a:p>
            <a:pPr lvl="4" eaLnBrk="1" hangingPunct="1">
              <a:buFont typeface="Wingdings 3" pitchFamily="18" charset="2"/>
              <a:buNone/>
            </a:pPr>
            <a:r>
              <a:rPr lang="en-US" altLang="zh-CN" sz="2400" smtClean="0">
                <a:ea typeface="宋体" charset="-122"/>
              </a:rPr>
              <a:t>                                                                     [1, 2, 3]</a:t>
            </a:r>
          </a:p>
          <a:p>
            <a:pPr lvl="4" eaLnBrk="1" hangingPunct="1">
              <a:buFont typeface="Wingdings 3" pitchFamily="18" charset="2"/>
              <a:buNone/>
            </a:pPr>
            <a:r>
              <a:rPr lang="en-US" altLang="zh-CN" sz="2400" smtClean="0">
                <a:ea typeface="宋体" charset="-122"/>
              </a:rPr>
              <a:t>				                            [1, 2, 4]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sz="2000" smtClean="0">
              <a:ea typeface="宋体" charset="-12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6C7269A-9F89-4FBC-988E-968199FA0F7B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486" name="Oval 2"/>
          <p:cNvSpPr>
            <a:spLocks noChangeArrowheads="1"/>
          </p:cNvSpPr>
          <p:nvPr/>
        </p:nvSpPr>
        <p:spPr bwMode="auto">
          <a:xfrm>
            <a:off x="2743200" y="4191000"/>
            <a:ext cx="4572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600">
                <a:latin typeface="Calibri" pitchFamily="34" charset="0"/>
                <a:cs typeface="Arial" charset="0"/>
              </a:rPr>
              <a:t>0</a:t>
            </a:r>
            <a:endParaRPr lang="en-US" altLang="zh-CN" sz="1600">
              <a:latin typeface="Times New Roman" pitchFamily="18" charset="0"/>
              <a:cs typeface="Arial" charset="0"/>
            </a:endParaRPr>
          </a:p>
          <a:p>
            <a:endParaRPr lang="en-US" altLang="zh-CN" sz="1800">
              <a:cs typeface="Arial" charset="0"/>
            </a:endParaRPr>
          </a:p>
        </p:txBody>
      </p:sp>
      <p:sp>
        <p:nvSpPr>
          <p:cNvPr id="20487" name="Oval 2"/>
          <p:cNvSpPr>
            <a:spLocks noChangeArrowheads="1"/>
          </p:cNvSpPr>
          <p:nvPr/>
        </p:nvSpPr>
        <p:spPr bwMode="auto">
          <a:xfrm>
            <a:off x="3810000" y="4191000"/>
            <a:ext cx="4572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600">
                <a:latin typeface="Calibri" pitchFamily="34" charset="0"/>
                <a:cs typeface="Arial" charset="0"/>
              </a:rPr>
              <a:t>1</a:t>
            </a:r>
            <a:endParaRPr lang="en-US" altLang="zh-CN" sz="1600">
              <a:latin typeface="Times New Roman" pitchFamily="18" charset="0"/>
              <a:cs typeface="Arial" charset="0"/>
            </a:endParaRPr>
          </a:p>
          <a:p>
            <a:endParaRPr lang="en-US" altLang="zh-CN" sz="1800">
              <a:cs typeface="Arial" charset="0"/>
            </a:endParaRPr>
          </a:p>
        </p:txBody>
      </p:sp>
      <p:sp>
        <p:nvSpPr>
          <p:cNvPr id="20488" name="Oval 2"/>
          <p:cNvSpPr>
            <a:spLocks noChangeArrowheads="1"/>
          </p:cNvSpPr>
          <p:nvPr/>
        </p:nvSpPr>
        <p:spPr bwMode="auto">
          <a:xfrm>
            <a:off x="3276600" y="5105400"/>
            <a:ext cx="4572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600">
                <a:latin typeface="Calibri" pitchFamily="34" charset="0"/>
                <a:cs typeface="Arial" charset="0"/>
              </a:rPr>
              <a:t>2</a:t>
            </a:r>
            <a:endParaRPr lang="en-US" altLang="zh-CN" sz="1600">
              <a:latin typeface="Times New Roman" pitchFamily="18" charset="0"/>
              <a:cs typeface="Arial" charset="0"/>
            </a:endParaRPr>
          </a:p>
          <a:p>
            <a:endParaRPr lang="en-US" altLang="zh-CN" sz="1800">
              <a:cs typeface="Arial" charset="0"/>
            </a:endParaRPr>
          </a:p>
        </p:txBody>
      </p:sp>
      <p:sp>
        <p:nvSpPr>
          <p:cNvPr id="20489" name="Oval 2"/>
          <p:cNvSpPr>
            <a:spLocks noChangeArrowheads="1"/>
          </p:cNvSpPr>
          <p:nvPr/>
        </p:nvSpPr>
        <p:spPr bwMode="auto">
          <a:xfrm>
            <a:off x="2743200" y="6096000"/>
            <a:ext cx="457200" cy="381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600">
                <a:latin typeface="Times New Roman" pitchFamily="18" charset="0"/>
                <a:cs typeface="Arial" charset="0"/>
              </a:rPr>
              <a:t>3</a:t>
            </a:r>
          </a:p>
          <a:p>
            <a:endParaRPr lang="en-US" altLang="zh-CN" sz="1800">
              <a:cs typeface="Arial" charset="0"/>
            </a:endParaRPr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3886200" y="6096000"/>
            <a:ext cx="457200" cy="40798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600">
                <a:latin typeface="Times New Roman" pitchFamily="18" charset="0"/>
                <a:cs typeface="Arial" charset="0"/>
              </a:rPr>
              <a:t>4</a:t>
            </a:r>
          </a:p>
          <a:p>
            <a:endParaRPr lang="en-US" altLang="zh-CN" sz="1800">
              <a:cs typeface="Arial" charset="0"/>
            </a:endParaRPr>
          </a:p>
        </p:txBody>
      </p:sp>
      <p:cxnSp>
        <p:nvCxnSpPr>
          <p:cNvPr id="20491" name="AutoShape 4"/>
          <p:cNvCxnSpPr>
            <a:cxnSpLocks noChangeShapeType="1"/>
          </p:cNvCxnSpPr>
          <p:nvPr/>
        </p:nvCxnSpPr>
        <p:spPr bwMode="auto">
          <a:xfrm>
            <a:off x="2743200" y="3886200"/>
            <a:ext cx="1524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0492" name="AutoShape 4"/>
          <p:cNvCxnSpPr>
            <a:cxnSpLocks noChangeShapeType="1"/>
            <a:stCxn id="20486" idx="4"/>
            <a:endCxn id="20488" idx="1"/>
          </p:cNvCxnSpPr>
          <p:nvPr/>
        </p:nvCxnSpPr>
        <p:spPr bwMode="auto">
          <a:xfrm>
            <a:off x="2971800" y="4572000"/>
            <a:ext cx="371475" cy="5889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0493" name="AutoShape 4"/>
          <p:cNvCxnSpPr>
            <a:cxnSpLocks noChangeShapeType="1"/>
            <a:stCxn id="20487" idx="4"/>
            <a:endCxn id="20488" idx="7"/>
          </p:cNvCxnSpPr>
          <p:nvPr/>
        </p:nvCxnSpPr>
        <p:spPr bwMode="auto">
          <a:xfrm flipH="1">
            <a:off x="3667125" y="4572000"/>
            <a:ext cx="371475" cy="5889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0494" name="AutoShape 4"/>
          <p:cNvCxnSpPr>
            <a:cxnSpLocks noChangeShapeType="1"/>
            <a:stCxn id="20488" idx="5"/>
            <a:endCxn id="20490" idx="0"/>
          </p:cNvCxnSpPr>
          <p:nvPr/>
        </p:nvCxnSpPr>
        <p:spPr bwMode="auto">
          <a:xfrm>
            <a:off x="3667125" y="5430838"/>
            <a:ext cx="447675" cy="650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0495" name="AutoShape 4"/>
          <p:cNvCxnSpPr>
            <a:cxnSpLocks noChangeShapeType="1"/>
            <a:stCxn id="20488" idx="3"/>
            <a:endCxn id="20489" idx="0"/>
          </p:cNvCxnSpPr>
          <p:nvPr/>
        </p:nvCxnSpPr>
        <p:spPr bwMode="auto">
          <a:xfrm flipH="1">
            <a:off x="2971800" y="5430838"/>
            <a:ext cx="371475" cy="650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0496" name="AutoShape 4"/>
          <p:cNvCxnSpPr>
            <a:cxnSpLocks noChangeShapeType="1"/>
          </p:cNvCxnSpPr>
          <p:nvPr/>
        </p:nvCxnSpPr>
        <p:spPr bwMode="auto">
          <a:xfrm>
            <a:off x="3810000" y="3886200"/>
            <a:ext cx="1524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8B8912-5A84-4FD3-BCB2-0A919AE6BFBF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2B273-5296-4090-90D5-55E161E529D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2575"/>
            <a:ext cx="8539163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(2) Graph-based coverage criteria – </a:t>
            </a:r>
            <a:br>
              <a:rPr lang="en-US" altLang="zh-CN" sz="4000" dirty="0" smtClean="0">
                <a:solidFill>
                  <a:srgbClr val="533799"/>
                </a:solidFill>
              </a:rPr>
            </a:br>
            <a:r>
              <a:rPr lang="en-US" altLang="zh-CN" sz="4000" dirty="0" smtClean="0">
                <a:solidFill>
                  <a:srgbClr val="533799"/>
                </a:solidFill>
              </a:rPr>
              <a:t>Prime Paths</a:t>
            </a:r>
            <a:endParaRPr lang="en-US" altLang="zh-CN" sz="4000" dirty="0">
              <a:solidFill>
                <a:srgbClr val="533799"/>
              </a:solidFill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b="1" dirty="0" smtClean="0">
                <a:ea typeface="宋体" charset="-122"/>
              </a:rPr>
              <a:t>Simple path</a:t>
            </a:r>
            <a:r>
              <a:rPr lang="en-US" altLang="zh-CN" sz="2800" dirty="0" smtClean="0">
                <a:ea typeface="宋体" charset="-122"/>
              </a:rPr>
              <a:t>: A path from node n</a:t>
            </a:r>
            <a:r>
              <a:rPr lang="en-US" altLang="zh-CN" sz="2800" baseline="-25000" dirty="0" smtClean="0">
                <a:ea typeface="宋体" charset="-122"/>
              </a:rPr>
              <a:t>i </a:t>
            </a:r>
            <a:r>
              <a:rPr lang="en-US" altLang="zh-CN" sz="2800" dirty="0" smtClean="0">
                <a:ea typeface="宋体" charset="-122"/>
              </a:rPr>
              <a:t>to n</a:t>
            </a:r>
            <a:r>
              <a:rPr lang="en-US" altLang="zh-CN" sz="2800" baseline="-25000" dirty="0" smtClean="0">
                <a:ea typeface="宋体" charset="-122"/>
              </a:rPr>
              <a:t>j</a:t>
            </a:r>
            <a:r>
              <a:rPr lang="en-US" altLang="zh-CN" sz="2800" dirty="0" smtClean="0">
                <a:ea typeface="宋体" charset="-122"/>
              </a:rPr>
              <a:t> is simple if no node appears more than once, except possibly the first and last nodes are the same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</a:tabLst>
              <a:defRPr/>
            </a:pPr>
            <a:r>
              <a:rPr lang="en-US" altLang="zh-CN" dirty="0" smtClean="0">
                <a:ea typeface="宋体" charset="-122"/>
              </a:rPr>
              <a:t>  E.g. [1, 2, 3], [1, 2, 3, 2], [1, 2, 1]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</a:tabLst>
              <a:defRPr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b="1" dirty="0" smtClean="0">
                <a:ea typeface="宋体" charset="-122"/>
              </a:rPr>
              <a:t>Prime path</a:t>
            </a:r>
            <a:r>
              <a:rPr lang="en-US" altLang="zh-CN" sz="2800" dirty="0" smtClean="0">
                <a:ea typeface="宋体" charset="-122"/>
              </a:rPr>
              <a:t>: A simple path that does not appear as a proper subpath of any other simple path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 smtClean="0">
                <a:ea typeface="宋体" charset="-122"/>
              </a:rPr>
              <a:t>  E.g. [1, 2, 3], [1, 2, 3, 4]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>
                <a:ea typeface="宋体" charset="-122"/>
              </a:rPr>
              <a:t>Prime path coverage criterion: contains each prime path in G</a:t>
            </a:r>
            <a:endParaRPr lang="en-US" altLang="zh-CN" sz="2800" strike="sngStrike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dirty="0" smtClean="0">
              <a:ea typeface="宋体" charset="-12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9C0450F-0B3D-46B5-98AD-103D1A994760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0" y="2819400"/>
            <a:ext cx="121920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86200" y="2819400"/>
            <a:ext cx="121920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14600" y="4495800"/>
            <a:ext cx="91440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4495800"/>
            <a:ext cx="99060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48270B-FBBB-4B4A-AAD9-ECE226474571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65EFB-54A3-4057-9AE1-D02B79B2ED0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9457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(3) Graph-based coverage criteria – </a:t>
            </a:r>
            <a:br>
              <a:rPr lang="en-US" altLang="zh-CN" sz="4000" dirty="0" smtClean="0">
                <a:solidFill>
                  <a:srgbClr val="533799"/>
                </a:solidFill>
              </a:rPr>
            </a:br>
            <a:r>
              <a:rPr lang="en-US" altLang="zh-CN" sz="4000" dirty="0" smtClean="0">
                <a:solidFill>
                  <a:srgbClr val="533799"/>
                </a:solidFill>
              </a:rPr>
              <a:t>All-Uses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All-uses coverage is based on data flow graphs</a:t>
            </a:r>
          </a:p>
          <a:p>
            <a:pPr lvl="1" eaLnBrk="1" hangingPunct="1"/>
            <a:r>
              <a:rPr lang="en-US" altLang="zh-CN" i="1" smtClean="0">
                <a:ea typeface="宋体" charset="-122"/>
              </a:rPr>
              <a:t>Definitions</a:t>
            </a:r>
            <a:r>
              <a:rPr lang="en-US" altLang="zh-CN" smtClean="0">
                <a:ea typeface="宋体" charset="-122"/>
              </a:rPr>
              <a:t> or </a:t>
            </a:r>
            <a:r>
              <a:rPr lang="en-US" altLang="zh-CN" i="1" smtClean="0">
                <a:ea typeface="宋体" charset="-122"/>
              </a:rPr>
              <a:t>defs:</a:t>
            </a:r>
            <a:r>
              <a:rPr lang="en-US" altLang="zh-CN" smtClean="0">
                <a:ea typeface="宋体" charset="-122"/>
              </a:rPr>
              <a:t> Nodes or edges where a variable is assigned a value</a:t>
            </a:r>
          </a:p>
          <a:p>
            <a:pPr lvl="1" eaLnBrk="1" hangingPunct="1"/>
            <a:r>
              <a:rPr lang="en-US" altLang="zh-CN" i="1" smtClean="0">
                <a:ea typeface="宋体" charset="-122"/>
              </a:rPr>
              <a:t>Uses:</a:t>
            </a:r>
            <a:r>
              <a:rPr lang="en-US" altLang="zh-CN" smtClean="0">
                <a:ea typeface="宋体" charset="-122"/>
              </a:rPr>
              <a:t> nodes or edges where the value of a variable is accessed</a:t>
            </a:r>
            <a:endParaRPr lang="en-US" altLang="zh-CN" i="1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All-uses coverage criterion requires tests to tour at least one subpath from each definition to each reachable use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5466C62-2740-4559-AF34-F2DA7B07BC64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CB0CEB-9F36-4019-B338-82378E54CA51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70C5F-6911-4359-B83F-0D005ACF03D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Graph-based coverage criteria (cont.)</a:t>
            </a:r>
            <a:endParaRPr lang="en-US" altLang="zh-CN" sz="4000" dirty="0">
              <a:solidFill>
                <a:srgbClr val="533799"/>
              </a:solidFill>
            </a:endParaRP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 example:                                   </a:t>
            </a:r>
            <a:r>
              <a:rPr lang="en-US" altLang="zh-CN" sz="1400" smtClean="0">
                <a:ea typeface="宋体" charset="-122"/>
              </a:rPr>
              <a:t>i = x. length – 1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600" smtClean="0">
                <a:ea typeface="宋体" charset="-122"/>
              </a:rPr>
              <a:t>// return index of the last element in X that equals y		 </a:t>
            </a:r>
            <a:r>
              <a:rPr lang="en-US" altLang="zh-CN" sz="1400" smtClean="0">
                <a:ea typeface="宋体" charset="-122"/>
              </a:rPr>
              <a:t>def (0) = { x, y, i } use (0) = { x }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600" smtClean="0">
                <a:ea typeface="宋体" charset="-122"/>
              </a:rPr>
              <a:t>// if y is not in X, return -1				 </a:t>
            </a:r>
            <a:r>
              <a:rPr lang="en-US" altLang="zh-CN" sz="1400" smtClean="0">
                <a:ea typeface="宋体" charset="-122"/>
              </a:rPr>
              <a:t>use (1) = { i }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600" b="1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public class findLast {</a:t>
            </a:r>
            <a:r>
              <a:rPr lang="en-US" altLang="zh-CN" sz="1200" smtClean="0">
                <a:ea typeface="宋体" charset="-122"/>
              </a:rPr>
              <a:t>				</a:t>
            </a:r>
            <a:endParaRPr lang="en-US" altLang="zh-CN" sz="1400" smtClean="0">
              <a:ea typeface="宋体" charset="-12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600" b="1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public int findLast (int [] x, int y) {</a:t>
            </a:r>
            <a:r>
              <a:rPr lang="en-US" altLang="zh-CN" sz="1200" smtClean="0">
                <a:ea typeface="宋体" charset="-122"/>
              </a:rPr>
              <a:t>  	                      </a:t>
            </a:r>
            <a:r>
              <a:rPr lang="en-US" altLang="zh-CN" sz="1400" smtClean="0">
                <a:ea typeface="宋体" charset="-122"/>
              </a:rPr>
              <a:t>i &gt;= 0            i &lt; 0                                                     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200" smtClean="0">
                <a:ea typeface="宋体" charset="-122"/>
              </a:rPr>
              <a:t>       </a:t>
            </a:r>
            <a:r>
              <a:rPr lang="en-US" altLang="zh-CN" sz="1600" b="1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for (int i = x.length-1; i &gt;= 0; i--)</a:t>
            </a:r>
            <a:r>
              <a:rPr lang="en-US" altLang="zh-CN" sz="1600" smtClean="0">
                <a:ea typeface="宋体" charset="-122"/>
              </a:rPr>
              <a:t>    </a:t>
            </a:r>
            <a:r>
              <a:rPr lang="en-US" altLang="zh-CN" sz="1400" smtClean="0">
                <a:ea typeface="宋体" charset="-122"/>
              </a:rPr>
              <a:t>use (2) = { x, y, i } </a:t>
            </a:r>
            <a:endParaRPr lang="en-US" altLang="zh-CN" sz="1600" smtClean="0">
              <a:ea typeface="宋体" charset="-12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200" b="1" smtClean="0">
                <a:ea typeface="宋体" charset="-122"/>
              </a:rPr>
              <a:t>       </a:t>
            </a:r>
            <a:r>
              <a:rPr lang="en-US" altLang="zh-CN" sz="1600" b="1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{</a:t>
            </a:r>
            <a:r>
              <a:rPr lang="en-US" altLang="zh-CN" sz="1600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	</a:t>
            </a:r>
            <a:r>
              <a:rPr lang="en-US" altLang="zh-CN" sz="1200" smtClean="0">
                <a:ea typeface="宋体" charset="-122"/>
              </a:rPr>
              <a:t>				                      </a:t>
            </a:r>
            <a:r>
              <a:rPr lang="en-US" altLang="zh-CN" sz="1400" smtClean="0">
                <a:ea typeface="宋体" charset="-122"/>
              </a:rPr>
              <a:t>x[i] != y     x[i] == y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600" smtClean="0">
                <a:ea typeface="宋体" charset="-122"/>
              </a:rPr>
              <a:t>	    </a:t>
            </a:r>
            <a:r>
              <a:rPr lang="en-US" altLang="zh-CN" sz="1600" b="1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if (x[i] == y)</a:t>
            </a:r>
            <a:r>
              <a:rPr lang="en-US" altLang="zh-CN" sz="1200" smtClean="0">
                <a:ea typeface="宋体" charset="-122"/>
              </a:rPr>
              <a:t> 			 </a:t>
            </a:r>
            <a:r>
              <a:rPr lang="en-US" altLang="zh-CN" sz="1400" smtClean="0">
                <a:ea typeface="宋体" charset="-122"/>
              </a:rPr>
              <a:t>i-- </a:t>
            </a:r>
            <a:r>
              <a:rPr lang="en-US" altLang="zh-CN" sz="1200" smtClean="0">
                <a:ea typeface="宋体" charset="-122"/>
              </a:rPr>
              <a:t>	</a:t>
            </a:r>
            <a:endParaRPr lang="en-US" altLang="zh-CN" sz="1400" smtClean="0">
              <a:ea typeface="宋体" charset="-12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400" smtClean="0">
                <a:ea typeface="宋体" charset="-122"/>
              </a:rPr>
              <a:t>	       </a:t>
            </a:r>
            <a:r>
              <a:rPr lang="en-US" altLang="zh-CN" sz="1600" b="1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return i;</a:t>
            </a:r>
            <a:r>
              <a:rPr lang="en-US" altLang="zh-CN" sz="1400" smtClean="0">
                <a:ea typeface="宋体" charset="-122"/>
              </a:rPr>
              <a:t> 		def (3) = { i }  use(3) = { i }              use (5) = { i }</a:t>
            </a:r>
            <a:endParaRPr lang="en-US" altLang="zh-CN" sz="1200" smtClean="0">
              <a:ea typeface="宋体" charset="-12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200" smtClean="0">
                <a:ea typeface="宋体" charset="-122"/>
              </a:rPr>
              <a:t>       </a:t>
            </a:r>
            <a:r>
              <a:rPr lang="en-US" altLang="zh-CN" sz="1600" b="1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}</a:t>
            </a:r>
            <a:r>
              <a:rPr lang="en-US" altLang="zh-CN" sz="1600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600" smtClean="0">
                <a:ea typeface="宋体" charset="-122"/>
              </a:rPr>
              <a:t>      </a:t>
            </a:r>
            <a:r>
              <a:rPr lang="en-US" altLang="zh-CN" sz="1600" b="1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return -1;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1600" smtClean="0">
                <a:ea typeface="宋体" charset="-122"/>
              </a:rPr>
              <a:t> </a:t>
            </a:r>
            <a:r>
              <a:rPr lang="en-US" altLang="zh-CN" sz="1600" b="1" smtClean="0">
                <a:solidFill>
                  <a:srgbClr val="533799"/>
                </a:solidFill>
                <a:latin typeface="Calibri" pitchFamily="34" charset="0"/>
                <a:ea typeface="黑体" pitchFamily="2" charset="-122"/>
              </a:rPr>
              <a:t>}</a:t>
            </a:r>
          </a:p>
          <a:p>
            <a:pPr eaLnBrk="1" hangingPunct="1"/>
            <a:r>
              <a:rPr lang="en-US" altLang="zh-CN" sz="1600" smtClean="0">
                <a:ea typeface="宋体" charset="-122"/>
              </a:rPr>
              <a:t>Edge-pair coverage: [0, 1, 2], [1, 2, 3]…</a:t>
            </a:r>
          </a:p>
          <a:p>
            <a:pPr eaLnBrk="1" hangingPunct="1"/>
            <a:r>
              <a:rPr lang="en-US" altLang="zh-CN" sz="1600" smtClean="0">
                <a:ea typeface="宋体" charset="-122"/>
              </a:rPr>
              <a:t>Prime path coverage: [0, 1, 2, 5], [1, 2, 3, 1]…</a:t>
            </a:r>
          </a:p>
          <a:p>
            <a:pPr eaLnBrk="1" hangingPunct="1"/>
            <a:r>
              <a:rPr lang="en-US" altLang="zh-CN" sz="1600" smtClean="0">
                <a:ea typeface="宋体" charset="-122"/>
              </a:rPr>
              <a:t>All-uses coverage: (0, 0, x),</a:t>
            </a:r>
            <a:r>
              <a:rPr lang="en-US" altLang="zh-CN" sz="1600" baseline="-25000" smtClean="0">
                <a:ea typeface="宋体" charset="-122"/>
              </a:rPr>
              <a:t>,</a:t>
            </a:r>
            <a:r>
              <a:rPr lang="en-US" altLang="zh-CN" sz="1600" smtClean="0">
                <a:ea typeface="宋体" charset="-122"/>
              </a:rPr>
              <a:t> (0, 2, x), (0, 2, y), (0, 3, i), (0, 5, i), (3, 3, i)…</a:t>
            </a:r>
          </a:p>
        </p:txBody>
      </p:sp>
      <p:sp>
        <p:nvSpPr>
          <p:cNvPr id="23557" name="Oval 2"/>
          <p:cNvSpPr>
            <a:spLocks noChangeArrowheads="1"/>
          </p:cNvSpPr>
          <p:nvPr/>
        </p:nvSpPr>
        <p:spPr bwMode="auto">
          <a:xfrm>
            <a:off x="6019800" y="1981200"/>
            <a:ext cx="4572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400">
                <a:latin typeface="Calibri" pitchFamily="34" charset="0"/>
                <a:cs typeface="Arial" charset="0"/>
              </a:rPr>
              <a:t>0</a:t>
            </a:r>
            <a:endParaRPr lang="en-US" altLang="zh-CN" sz="1400">
              <a:latin typeface="Times New Roman" pitchFamily="18" charset="0"/>
              <a:cs typeface="Arial" charset="0"/>
            </a:endParaRPr>
          </a:p>
          <a:p>
            <a:endParaRPr lang="en-US" altLang="zh-CN" sz="1800">
              <a:cs typeface="Arial" charset="0"/>
            </a:endParaRPr>
          </a:p>
        </p:txBody>
      </p:sp>
      <p:cxnSp>
        <p:nvCxnSpPr>
          <p:cNvPr id="23558" name="AutoShape 3"/>
          <p:cNvCxnSpPr>
            <a:cxnSpLocks noChangeShapeType="1"/>
            <a:stCxn id="23557" idx="4"/>
          </p:cNvCxnSpPr>
          <p:nvPr/>
        </p:nvCxnSpPr>
        <p:spPr bwMode="auto">
          <a:xfrm rot="16200000" flipH="1">
            <a:off x="6057900" y="2552700"/>
            <a:ext cx="387350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3559" name="AutoShape 4"/>
          <p:cNvCxnSpPr>
            <a:cxnSpLocks noChangeShapeType="1"/>
          </p:cNvCxnSpPr>
          <p:nvPr/>
        </p:nvCxnSpPr>
        <p:spPr bwMode="auto">
          <a:xfrm>
            <a:off x="6248400" y="1676400"/>
            <a:ext cx="1588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23560" name="Oval 5"/>
          <p:cNvSpPr>
            <a:spLocks noChangeArrowheads="1"/>
          </p:cNvSpPr>
          <p:nvPr/>
        </p:nvSpPr>
        <p:spPr bwMode="auto">
          <a:xfrm>
            <a:off x="6019800" y="2743200"/>
            <a:ext cx="4572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400">
                <a:latin typeface="Calibri" pitchFamily="34" charset="0"/>
                <a:cs typeface="Arial" charset="0"/>
              </a:rPr>
              <a:t>1</a:t>
            </a:r>
            <a:endParaRPr lang="en-US" altLang="zh-CN" sz="1400">
              <a:latin typeface="Times New Roman" pitchFamily="18" charset="0"/>
              <a:cs typeface="Arial" charset="0"/>
            </a:endParaRPr>
          </a:p>
          <a:p>
            <a:pPr>
              <a:spcAft>
                <a:spcPts val="1000"/>
              </a:spcAft>
            </a:pPr>
            <a:endParaRPr lang="en-US" altLang="zh-CN" sz="1100">
              <a:latin typeface="Times New Roman" pitchFamily="18" charset="0"/>
              <a:cs typeface="Arial" charset="0"/>
            </a:endParaRPr>
          </a:p>
          <a:p>
            <a:pPr>
              <a:spcAft>
                <a:spcPts val="1000"/>
              </a:spcAft>
            </a:pPr>
            <a:endParaRPr lang="en-US" altLang="zh-CN" sz="1100">
              <a:latin typeface="Times New Roman" pitchFamily="18" charset="0"/>
              <a:cs typeface="Arial" charset="0"/>
            </a:endParaRPr>
          </a:p>
          <a:p>
            <a:endParaRPr lang="en-US" altLang="zh-CN" sz="1800">
              <a:cs typeface="Arial" charset="0"/>
            </a:endParaRPr>
          </a:p>
        </p:txBody>
      </p:sp>
      <p:cxnSp>
        <p:nvCxnSpPr>
          <p:cNvPr id="23561" name="AutoShape 6"/>
          <p:cNvCxnSpPr>
            <a:cxnSpLocks noChangeShapeType="1"/>
            <a:stCxn id="23563" idx="3"/>
            <a:endCxn id="23568" idx="0"/>
          </p:cNvCxnSpPr>
          <p:nvPr/>
        </p:nvCxnSpPr>
        <p:spPr bwMode="auto">
          <a:xfrm flipH="1">
            <a:off x="5102225" y="3754438"/>
            <a:ext cx="373063" cy="284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3562" name="AutoShape 7"/>
          <p:cNvCxnSpPr>
            <a:cxnSpLocks noChangeShapeType="1"/>
            <a:endCxn id="23563" idx="0"/>
          </p:cNvCxnSpPr>
          <p:nvPr/>
        </p:nvCxnSpPr>
        <p:spPr bwMode="auto">
          <a:xfrm rot="10800000" flipV="1">
            <a:off x="5635625" y="3048000"/>
            <a:ext cx="384175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5410200" y="3429000"/>
            <a:ext cx="449263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400">
                <a:latin typeface="Calibri" pitchFamily="34" charset="0"/>
                <a:cs typeface="Arial" charset="0"/>
              </a:rPr>
              <a:t>2</a:t>
            </a:r>
            <a:endParaRPr lang="en-US" altLang="zh-CN" sz="1400">
              <a:cs typeface="Arial" charset="0"/>
            </a:endParaRPr>
          </a:p>
        </p:txBody>
      </p:sp>
      <p:cxnSp>
        <p:nvCxnSpPr>
          <p:cNvPr id="23564" name="AutoShape 9"/>
          <p:cNvCxnSpPr>
            <a:cxnSpLocks noChangeShapeType="1"/>
            <a:stCxn id="23563" idx="5"/>
            <a:endCxn id="23565" idx="0"/>
          </p:cNvCxnSpPr>
          <p:nvPr/>
        </p:nvCxnSpPr>
        <p:spPr bwMode="auto">
          <a:xfrm rot="16200000" flipH="1">
            <a:off x="5801519" y="3747294"/>
            <a:ext cx="284162" cy="298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23565" name="Oval 10"/>
          <p:cNvSpPr>
            <a:spLocks noChangeArrowheads="1"/>
          </p:cNvSpPr>
          <p:nvPr/>
        </p:nvSpPr>
        <p:spPr bwMode="auto">
          <a:xfrm>
            <a:off x="5867400" y="4038600"/>
            <a:ext cx="450850" cy="37147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400">
                <a:latin typeface="Calibri" pitchFamily="34" charset="0"/>
                <a:cs typeface="Arial" charset="0"/>
              </a:rPr>
              <a:t>5</a:t>
            </a:r>
            <a:endParaRPr lang="en-US" altLang="zh-CN" sz="1400">
              <a:latin typeface="Times New Roman" pitchFamily="18" charset="0"/>
              <a:cs typeface="Arial" charset="0"/>
            </a:endParaRPr>
          </a:p>
          <a:p>
            <a:endParaRPr lang="en-US" altLang="zh-CN" sz="1800">
              <a:cs typeface="Arial" charset="0"/>
            </a:endParaRPr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6629400" y="3352800"/>
            <a:ext cx="457200" cy="40798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400">
                <a:latin typeface="Times New Roman" pitchFamily="18" charset="0"/>
                <a:cs typeface="Arial" charset="0"/>
              </a:rPr>
              <a:t>4</a:t>
            </a:r>
          </a:p>
          <a:p>
            <a:endParaRPr lang="en-US" altLang="zh-CN" sz="1800">
              <a:cs typeface="Arial" charset="0"/>
            </a:endParaRPr>
          </a:p>
        </p:txBody>
      </p:sp>
      <p:cxnSp>
        <p:nvCxnSpPr>
          <p:cNvPr id="23567" name="AutoShape 12"/>
          <p:cNvCxnSpPr>
            <a:cxnSpLocks noChangeShapeType="1"/>
          </p:cNvCxnSpPr>
          <p:nvPr/>
        </p:nvCxnSpPr>
        <p:spPr bwMode="auto">
          <a:xfrm>
            <a:off x="6400800" y="3048000"/>
            <a:ext cx="290513" cy="346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23568" name="Oval 8"/>
          <p:cNvSpPr>
            <a:spLocks noChangeArrowheads="1"/>
          </p:cNvSpPr>
          <p:nvPr/>
        </p:nvSpPr>
        <p:spPr bwMode="auto">
          <a:xfrm>
            <a:off x="4876800" y="4038600"/>
            <a:ext cx="449263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1400">
                <a:latin typeface="Calibri" pitchFamily="34" charset="0"/>
                <a:cs typeface="Arial" charset="0"/>
              </a:rPr>
              <a:t>3</a:t>
            </a:r>
            <a:endParaRPr lang="en-US" altLang="zh-CN" sz="1400">
              <a:latin typeface="Times New Roman" pitchFamily="18" charset="0"/>
              <a:cs typeface="Arial" charset="0"/>
            </a:endParaRPr>
          </a:p>
          <a:p>
            <a:endParaRPr lang="en-US" altLang="zh-CN" sz="1800">
              <a:cs typeface="Arial" charset="0"/>
            </a:endParaRPr>
          </a:p>
        </p:txBody>
      </p:sp>
      <p:cxnSp>
        <p:nvCxnSpPr>
          <p:cNvPr id="23569" name="AutoShape 6"/>
          <p:cNvCxnSpPr>
            <a:cxnSpLocks noChangeShapeType="1"/>
          </p:cNvCxnSpPr>
          <p:nvPr/>
        </p:nvCxnSpPr>
        <p:spPr bwMode="auto">
          <a:xfrm rot="-5400000">
            <a:off x="4911725" y="2936875"/>
            <a:ext cx="1160463" cy="107791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7" name="Slide Number Placeholder 16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1A15ABB-BCEA-4E7D-A7EE-F4C28D9D09C7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Footer Placeholder 19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F064AC-996C-4B72-ACD3-10B610679CAE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83F44-7DF0-41B7-A895-5B9F98DC9A1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533799"/>
                </a:solidFill>
              </a:rPr>
              <a:t>(4) Mutation coverage </a:t>
            </a:r>
            <a:endParaRPr lang="en-US" altLang="zh-CN" sz="4000" dirty="0">
              <a:solidFill>
                <a:srgbClr val="533799"/>
              </a:solidFill>
            </a:endParaRP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Mutation coverage is a syntax-based criterion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Two steps to generate tests</a:t>
            </a:r>
          </a:p>
          <a:p>
            <a:pPr marL="971550" lvl="1" indent="-514350" eaLnBrk="1" hangingPunct="1"/>
            <a:r>
              <a:rPr lang="en-US" altLang="zh-CN" smtClean="0">
                <a:ea typeface="宋体" charset="-122"/>
              </a:rPr>
              <a:t>Create mutants (small changes) on the source code by applying mutation operators</a:t>
            </a:r>
          </a:p>
          <a:p>
            <a:pPr marL="971550" lvl="1" indent="-514350" eaLnBrk="1" hangingPunct="1"/>
            <a:r>
              <a:rPr lang="en-US" altLang="zh-CN" smtClean="0">
                <a:ea typeface="宋体" charset="-122"/>
              </a:rPr>
              <a:t>Generate tests by “killing” mutants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4309F8E-1CF0-4CD4-8A94-524D76E794E3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3CE331-E186-4257-9099-7EE7AF745DAA}" type="datetime1">
              <a:rPr lang="en-US"/>
              <a:pPr>
                <a:defRPr/>
              </a:pPr>
              <a:t>4/4/2009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5C79E-E691-4E03-B666-F8586D93218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Graph coverage web application: </a:t>
            </a:r>
            <a:r>
              <a:rPr lang="en-US" altLang="zh-CN" sz="2800" smtClean="0">
                <a:ea typeface="宋体" charset="-122"/>
                <a:hlinkClick r:id="rId2"/>
              </a:rPr>
              <a:t>http://cs.gmu.edu:8080/offutt/coverage/</a:t>
            </a:r>
            <a:endParaRPr lang="en-US" altLang="zh-CN" sz="2800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Get test requirements and test paths for prime path coverage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Require graph information: edges, initial nodes, and final nodes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Get test paths for all-uses coverage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Require graph information: edges, initial nodes, and final nodes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Require data flow information: defs and uses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600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z="1600" smtClean="0">
              <a:ea typeface="宋体" charset="-122"/>
            </a:endParaRPr>
          </a:p>
          <a:p>
            <a:pPr eaLnBrk="1" hangingPunct="1"/>
            <a:endParaRPr lang="en-US" altLang="zh-CN" sz="2000" smtClean="0">
              <a:ea typeface="宋体" charset="-122"/>
            </a:endParaRPr>
          </a:p>
        </p:txBody>
      </p:sp>
      <p:sp>
        <p:nvSpPr>
          <p:cNvPr id="23555" name="Rectangle 5"/>
          <p:cNvSpPr>
            <a:spLocks/>
          </p:cNvSpPr>
          <p:nvPr/>
        </p:nvSpPr>
        <p:spPr bwMode="auto">
          <a:xfrm>
            <a:off x="6096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533799"/>
                </a:solidFill>
                <a:effectLst>
                  <a:outerShdw blurRad="50800" dist="50800" dir="18900000" algn="tl" rotWithShape="0">
                    <a:schemeClr val="tx2">
                      <a:alpha val="43000"/>
                    </a:schemeClr>
                  </a:outerShdw>
                </a:effectLst>
                <a:latin typeface="Calibri" pitchFamily="34" charset="0"/>
                <a:ea typeface="+mj-ea"/>
                <a:cs typeface="+mj-cs"/>
              </a:rPr>
              <a:t>Tools (Graph Coverage Web Application)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0" y="1428750"/>
            <a:ext cx="809625" cy="2857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15074AD-AFCF-4C96-8505-E33264044139}" type="slidenum">
              <a:rPr lang="en-US" sz="1200">
                <a:solidFill>
                  <a:schemeClr val="tx1">
                    <a:tint val="50000"/>
                  </a:schemeClr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200">
              <a:solidFill>
                <a:schemeClr val="tx1">
                  <a:tint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Footer Placeholder 8"/>
          <p:cNvSpPr txBox="1">
            <a:spLocks noGrp="1"/>
          </p:cNvSpPr>
          <p:nvPr/>
        </p:nvSpPr>
        <p:spPr>
          <a:xfrm>
            <a:off x="6264275" y="6572250"/>
            <a:ext cx="2879725" cy="2857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ppt/theme/themeOverride2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ppt/theme/themeOverride3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ppt/theme/themeOverride4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ppt/theme/themeOverride5.xml><?xml version="1.0" encoding="utf-8"?>
<a:themeOverride xmlns:a="http://schemas.openxmlformats.org/drawingml/2006/main">
  <a:clrScheme name="Book">
    <a:dk1>
      <a:sysClr val="windowText" lastClr="000000"/>
    </a:dk1>
    <a:lt1>
      <a:sysClr val="window" lastClr="FFFFFF"/>
    </a:lt1>
    <a:dk2>
      <a:srgbClr val="000082"/>
    </a:dk2>
    <a:lt2>
      <a:srgbClr val="F3F3FF"/>
    </a:lt2>
    <a:accent1>
      <a:srgbClr val="828200"/>
    </a:accent1>
    <a:accent2>
      <a:srgbClr val="1B582B"/>
    </a:accent2>
    <a:accent3>
      <a:srgbClr val="009FEC"/>
    </a:accent3>
    <a:accent4>
      <a:srgbClr val="00BDBD"/>
    </a:accent4>
    <a:accent5>
      <a:srgbClr val="7C5BAE"/>
    </a:accent5>
    <a:accent6>
      <a:srgbClr val="0055AA"/>
    </a:accent6>
    <a:hlink>
      <a:srgbClr val="FC9658"/>
    </a:hlink>
    <a:folHlink>
      <a:srgbClr val="E800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910</Words>
  <Application>Microsoft Office PowerPoint</Application>
  <PresentationFormat>On-screen Show (4:3)</PresentationFormat>
  <Paragraphs>318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Arial</vt:lpstr>
      <vt:lpstr>宋体</vt:lpstr>
      <vt:lpstr>Calibri</vt:lpstr>
      <vt:lpstr>Cambria</vt:lpstr>
      <vt:lpstr>Wingdings 3</vt:lpstr>
      <vt:lpstr>Wingdings</vt:lpstr>
      <vt:lpstr>方正舒体</vt:lpstr>
      <vt:lpstr>黑体</vt:lpstr>
      <vt:lpstr>Times New Roman</vt:lpstr>
      <vt:lpstr>Book</vt:lpstr>
      <vt:lpstr>Book</vt:lpstr>
      <vt:lpstr>Book</vt:lpstr>
      <vt:lpstr>Book</vt:lpstr>
      <vt:lpstr>Book</vt:lpstr>
      <vt:lpstr>Book</vt:lpstr>
      <vt:lpstr>Microsoft Excel Worksheet</vt:lpstr>
      <vt:lpstr>Slide 1</vt:lpstr>
      <vt:lpstr>Slide 2</vt:lpstr>
      <vt:lpstr>Motivation </vt:lpstr>
      <vt:lpstr>(1) Graph-based coverage criteria – Edge Pair</vt:lpstr>
      <vt:lpstr>(2) Graph-based coverage criteria –  Prime Paths</vt:lpstr>
      <vt:lpstr>(3) Graph-based coverage criteria –  All-Uses</vt:lpstr>
      <vt:lpstr>Graph-based coverage criteria (cont.)</vt:lpstr>
      <vt:lpstr>(4) Mutation coverage </vt:lpstr>
      <vt:lpstr>Slide 9</vt:lpstr>
      <vt:lpstr>Tools (muJava)</vt:lpstr>
      <vt:lpstr>Slide 11</vt:lpstr>
      <vt:lpstr>Slide 12</vt:lpstr>
      <vt:lpstr>Experiment (Faults)</vt:lpstr>
      <vt:lpstr>Experiment (Test Set Values)</vt:lpstr>
      <vt:lpstr>Slide 15</vt:lpstr>
      <vt:lpstr>Slide 16</vt:lpstr>
      <vt:lpstr>Slide 17</vt:lpstr>
      <vt:lpstr>Analysis and discussion (1)</vt:lpstr>
      <vt:lpstr>Analysis and discussion (2)</vt:lpstr>
      <vt:lpstr>Slide 20</vt:lpstr>
      <vt:lpstr>Slide 21</vt:lpstr>
      <vt:lpstr>Threats to validity</vt:lpstr>
      <vt:lpstr>Conclusions 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Criteria Comparison</dc:title>
  <dc:creator/>
  <cp:lastModifiedBy>Nan</cp:lastModifiedBy>
  <cp:revision>170</cp:revision>
  <dcterms:created xsi:type="dcterms:W3CDTF">2006-08-16T00:00:00Z</dcterms:created>
  <dcterms:modified xsi:type="dcterms:W3CDTF">2009-04-04T15:14:05Z</dcterms:modified>
</cp:coreProperties>
</file>