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33" r:id="rId2"/>
    <p:sldId id="302" r:id="rId3"/>
    <p:sldId id="325" r:id="rId4"/>
    <p:sldId id="326" r:id="rId5"/>
    <p:sldId id="327" r:id="rId6"/>
    <p:sldId id="306" r:id="rId7"/>
    <p:sldId id="328" r:id="rId8"/>
    <p:sldId id="329" r:id="rId9"/>
    <p:sldId id="307" r:id="rId10"/>
    <p:sldId id="311" r:id="rId11"/>
    <p:sldId id="316" r:id="rId12"/>
    <p:sldId id="322" r:id="rId13"/>
    <p:sldId id="317" r:id="rId14"/>
    <p:sldId id="318" r:id="rId15"/>
    <p:sldId id="319" r:id="rId16"/>
    <p:sldId id="332" r:id="rId17"/>
    <p:sldId id="320" r:id="rId18"/>
    <p:sldId id="334" r:id="rId19"/>
    <p:sldId id="323" r:id="rId20"/>
    <p:sldId id="324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99"/>
    <a:srgbClr val="000000"/>
    <a:srgbClr val="00003C"/>
    <a:srgbClr val="000050"/>
    <a:srgbClr val="0099FF"/>
    <a:srgbClr val="003399"/>
    <a:srgbClr val="0033CC"/>
    <a:srgbClr val="0000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85417" autoAdjust="0"/>
  </p:normalViewPr>
  <p:slideViewPr>
    <p:cSldViewPr>
      <p:cViewPr varScale="1">
        <p:scale>
          <a:sx n="70" d="100"/>
          <a:sy n="70" d="100"/>
        </p:scale>
        <p:origin x="-7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3AAD136-9BDB-414F-B42E-BAB685C5DD12}" type="datetime1">
              <a:rPr lang="zh-CN" altLang="en-US"/>
              <a:pPr>
                <a:defRPr/>
              </a:pPr>
              <a:t>2011/3/25</a:t>
            </a:fld>
            <a:endParaRPr lang="en-US" altLang="zh-CN"/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455857D-13BE-499D-90D4-FE70DE6B2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8787F51-9C5B-4B76-B109-F214A06FB09D}" type="datetime1">
              <a:rPr lang="zh-CN" altLang="en-US"/>
              <a:pPr>
                <a:defRPr/>
              </a:pPr>
              <a:t>2011/3/25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8013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18C5D37-8A1E-4F32-A802-57440D996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D2EB-E066-4F97-B3D0-10618CC42CD2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BFB79-2315-4BAB-A23C-06EB16776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C638-BFBA-4AA4-867F-337CBBB3AD3E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8D28A-ABB7-423F-B00C-35A450CE37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B5B92-22FF-4E70-8C82-A59BBCE568FC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09BC-1E37-4D39-82E9-60833E4350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8200"/>
            <a:ext cx="4495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8446B-394A-4D9F-9327-97BF2B722A8D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1BB32-002B-49D5-8766-5D15C1E58B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65D6E-A3A9-4CB4-99CA-E02697B50A01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BD471-5DFA-4EF5-A991-1708D2B95E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B46C9-DF3B-4941-9A1E-89E2BF22A085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737C-F55F-47F5-BF56-8212DFC12B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266D8-C342-44EC-99DF-03BA1CA8C794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5649-8CCB-4160-886F-E95A133CB1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5CFF6-1042-4701-BA94-F1D520EF02B9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4F437-9FA7-43A0-A8D9-4260245D01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95C3C-6987-4CC3-81EC-1BF56FF4A86F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6B77-9ECC-41EA-826C-BA284103C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A8A6-3908-4808-8EBB-11101A11F629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83C5-D62D-4260-8E2C-3E3DBFBDAD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BB31-14FC-4F3F-AE68-B9A4C04C9CB7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98E5-9401-4A75-9082-77C13AE9B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A83B4-32E5-43DF-8A6D-9A93FFB24402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EF568-AD25-49E9-9D33-7EAAE9202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9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94F64D35-FC94-4FED-BCCA-676A48C4FCA8}" type="datetime1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Nan Li, 2011</a:t>
            </a:r>
          </a:p>
        </p:txBody>
      </p:sp>
      <p:pic>
        <p:nvPicPr>
          <p:cNvPr id="1030" name="Picture 7" descr="gmulogo-color15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01000" y="0"/>
            <a:ext cx="11430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8"/>
          <p:cNvGrpSpPr>
            <a:grpSpLocks/>
          </p:cNvGrpSpPr>
          <p:nvPr/>
        </p:nvGrpSpPr>
        <p:grpSpPr bwMode="auto">
          <a:xfrm>
            <a:off x="0" y="0"/>
            <a:ext cx="1219200" cy="838200"/>
            <a:chOff x="4648200" y="2971800"/>
            <a:chExt cx="1676401" cy="914400"/>
          </a:xfrm>
        </p:grpSpPr>
        <p:sp>
          <p:nvSpPr>
            <p:cNvPr id="2" name="Rectangle 10"/>
            <p:cNvSpPr/>
            <p:nvPr/>
          </p:nvSpPr>
          <p:spPr>
            <a:xfrm>
              <a:off x="4648200" y="2971800"/>
              <a:ext cx="1676401" cy="9144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none">
              <a:prstTxWarp prst="textRingInsid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Times New Roman" charset="0"/>
                  <a:cs typeface="+mn-cs"/>
                </a:rPr>
                <a:t>Software Engineering</a:t>
              </a:r>
            </a:p>
          </p:txBody>
        </p:sp>
        <p:sp>
          <p:nvSpPr>
            <p:cNvPr id="3" name="Rectangle 11"/>
            <p:cNvSpPr/>
            <p:nvPr/>
          </p:nvSpPr>
          <p:spPr>
            <a:xfrm>
              <a:off x="5018243" y="3248689"/>
              <a:ext cx="936314" cy="36062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Times New Roman" charset="0"/>
                  <a:cs typeface="+mn-cs"/>
                </a:rPr>
                <a:t>@ GMU</a:t>
              </a: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838200"/>
            <a:ext cx="80010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cs typeface="+mn-cs"/>
            </a:endParaRPr>
          </a:p>
        </p:txBody>
      </p:sp>
      <p:pic>
        <p:nvPicPr>
          <p:cNvPr id="1033" name="Picture 7" descr="gmulogo-color15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01000" y="0"/>
            <a:ext cx="11430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4" name="Group 8"/>
          <p:cNvGrpSpPr>
            <a:grpSpLocks/>
          </p:cNvGrpSpPr>
          <p:nvPr userDrawn="1"/>
        </p:nvGrpSpPr>
        <p:grpSpPr bwMode="auto">
          <a:xfrm>
            <a:off x="0" y="0"/>
            <a:ext cx="1219200" cy="838200"/>
            <a:chOff x="4648200" y="2971800"/>
            <a:chExt cx="1676401" cy="914400"/>
          </a:xfrm>
        </p:grpSpPr>
        <p:sp>
          <p:nvSpPr>
            <p:cNvPr id="11" name="Rectangle 10"/>
            <p:cNvSpPr/>
            <p:nvPr/>
          </p:nvSpPr>
          <p:spPr>
            <a:xfrm>
              <a:off x="4648200" y="2971800"/>
              <a:ext cx="1676401" cy="9144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none">
              <a:prstTxWarp prst="textRingInsid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Times New Roman" charset="0"/>
                  <a:cs typeface="+mn-cs"/>
                </a:rPr>
                <a:t>Software Engineering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18243" y="3248689"/>
              <a:ext cx="936314" cy="36062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Times New Roman" charset="0"/>
                  <a:cs typeface="+mn-cs"/>
                </a:rPr>
                <a:t>@ GMU</a:t>
              </a:r>
            </a:p>
          </p:txBody>
        </p:sp>
      </p:grp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838200"/>
            <a:ext cx="80010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905087C3-DD04-4FA8-A90B-8456E446CC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ransition spd="slow" advClick="0" advTm="3000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6002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An Analysis of OO Mutation Operators</a:t>
            </a:r>
            <a:r>
              <a:rPr lang="en-US" altLang="zh-CN" sz="2800" smtClean="0">
                <a:ea typeface="宋体" pitchFamily="2" charset="-122"/>
              </a:rPr>
              <a:t/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Jingyu Hu, Nan Li, and Jeff Offutt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Presented by</a:t>
            </a:r>
          </a:p>
          <a:p>
            <a:r>
              <a:rPr lang="en-US" altLang="zh-CN" smtClean="0">
                <a:ea typeface="宋体" pitchFamily="2" charset="-122"/>
              </a:rPr>
              <a:t>Nan Li</a:t>
            </a:r>
          </a:p>
          <a:p>
            <a:r>
              <a:rPr lang="en-US" altLang="zh-CN" smtClean="0">
                <a:ea typeface="宋体" pitchFamily="2" charset="-122"/>
              </a:rPr>
              <a:t>03/25/2011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Equivalence Condition Summary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ea typeface="宋体" pitchFamily="2" charset="-122"/>
              </a:rPr>
              <a:t>We determined equivalent mutants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by hand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3965</a:t>
            </a:r>
            <a:r>
              <a:rPr lang="en-US" altLang="zh-CN" sz="2800" dirty="0" smtClean="0">
                <a:ea typeface="宋体" pitchFamily="2" charset="-122"/>
              </a:rPr>
              <a:t> mutants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492</a:t>
            </a:r>
            <a:r>
              <a:rPr lang="en-US" altLang="zh-CN" sz="2800" dirty="0" smtClean="0">
                <a:ea typeface="宋体" pitchFamily="2" charset="-122"/>
              </a:rPr>
              <a:t> equivalent mutants (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12.4%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ea typeface="宋体" pitchFamily="2" charset="-122"/>
              </a:rPr>
              <a:t>Designed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new equivalence conditions</a:t>
            </a:r>
            <a:r>
              <a:rPr lang="en-US" altLang="zh-CN" sz="2800" dirty="0" smtClean="0">
                <a:ea typeface="宋体" pitchFamily="2" charset="-122"/>
              </a:rPr>
              <a:t> for 5 operators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ea typeface="宋体" pitchFamily="2" charset="-122"/>
              </a:rPr>
              <a:t>If included in muJava, these equivalence conditions would have avoided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269</a:t>
            </a:r>
            <a:r>
              <a:rPr lang="en-US" altLang="zh-CN" sz="2800" dirty="0" smtClean="0">
                <a:ea typeface="宋体" pitchFamily="2" charset="-122"/>
              </a:rPr>
              <a:t> equivalent mutants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Leaving only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223</a:t>
            </a:r>
            <a:r>
              <a:rPr lang="en-US" altLang="zh-CN" sz="2400" dirty="0" smtClean="0">
                <a:ea typeface="宋体" pitchFamily="2" charset="-122"/>
              </a:rPr>
              <a:t> (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5.6%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Example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JSD 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  <a:cs typeface="+mn-cs"/>
              </a:rPr>
              <a:t>(Static modifier deletion)</a:t>
            </a:r>
            <a:r>
              <a:rPr lang="en-US" altLang="zh-CN" sz="2400" dirty="0">
                <a:ea typeface="宋体" pitchFamily="2" charset="-122"/>
                <a:cs typeface="+mn-cs"/>
              </a:rPr>
              <a:t>: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  <a:cs typeface="+mn-cs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deletes the static keyword, thus instead of one copy of a variable being shared among all objects, each object gets a unique copy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Equivalence condition</a:t>
            </a:r>
            <a:r>
              <a:rPr lang="en-US" altLang="zh-CN" sz="2400" dirty="0" smtClean="0">
                <a:ea typeface="宋体" pitchFamily="2" charset="-122"/>
              </a:rPr>
              <a:t>: If a primitive variable is also defined as final, the variable cannot be changed, thus whether it is static does not matter and mutants cannot be killed</a:t>
            </a:r>
          </a:p>
        </p:txBody>
      </p:sp>
      <p:sp>
        <p:nvSpPr>
          <p:cNvPr id="993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25ACA5-932F-4C95-B864-1E117C61DC7B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9933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993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03959-2F16-4BA4-91F8-18FD6EE5393A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Killing Mutants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Procedure</a:t>
            </a:r>
            <a:r>
              <a:rPr lang="en-US" altLang="zh-CN" smtClean="0">
                <a:ea typeface="宋体" pitchFamily="2" charset="-122"/>
              </a:rPr>
              <a:t> :</a:t>
            </a:r>
            <a:endParaRPr lang="en-US" altLang="zh-CN" sz="28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Create tests to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kill all mutants</a:t>
            </a:r>
            <a:r>
              <a:rPr lang="en-US" altLang="zh-CN" smtClean="0">
                <a:ea typeface="宋体" pitchFamily="2" charset="-122"/>
              </a:rPr>
              <a:t> in each class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Eliminate</a:t>
            </a:r>
            <a:r>
              <a:rPr lang="en-US" altLang="zh-CN" smtClean="0">
                <a:ea typeface="宋体" pitchFamily="2" charset="-122"/>
              </a:rPr>
              <a:t> duplicate (ineffective) tests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Run each test against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</a:rPr>
              <a:t>each</a:t>
            </a:r>
            <a:r>
              <a:rPr lang="en-US" altLang="zh-CN" smtClean="0">
                <a:ea typeface="宋体" pitchFamily="2" charset="-122"/>
              </a:rPr>
              <a:t> mutant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575</a:t>
            </a:r>
            <a:r>
              <a:rPr lang="en-US" altLang="zh-CN" smtClean="0">
                <a:ea typeface="宋体" pitchFamily="2" charset="-122"/>
              </a:rPr>
              <a:t> tests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3398</a:t>
            </a:r>
            <a:r>
              <a:rPr lang="en-US" altLang="zh-CN" smtClean="0">
                <a:ea typeface="宋体" pitchFamily="2" charset="-122"/>
              </a:rPr>
              <a:t> mutants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are</a:t>
            </a:r>
            <a:r>
              <a:rPr lang="en-US" altLang="zh-CN" smtClean="0">
                <a:ea typeface="宋体" pitchFamily="2" charset="-122"/>
              </a:rPr>
              <a:t> killed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492</a:t>
            </a:r>
            <a:r>
              <a:rPr lang="en-US" altLang="zh-CN" smtClean="0">
                <a:ea typeface="宋体" pitchFamily="2" charset="-122"/>
              </a:rPr>
              <a:t> equivalent mutants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75</a:t>
            </a:r>
            <a:r>
              <a:rPr lang="en-US" altLang="zh-CN" smtClean="0">
                <a:ea typeface="宋体" pitchFamily="2" charset="-122"/>
              </a:rPr>
              <a:t> mutants were not killed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Overall mutation score is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0.98</a:t>
            </a:r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1003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72EAC0-407B-47DA-B39A-F97D7E2684D5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03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FAE84-B8EC-4174-B437-7AD9914E5AFC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Threats to Validity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8100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External threat</a:t>
            </a:r>
            <a:r>
              <a:rPr lang="en-US" altLang="zh-CN" sz="3600" smtClean="0">
                <a:ea typeface="宋体" pitchFamily="2" charset="-122"/>
              </a:rPr>
              <a:t> : subjects may not be representative</a:t>
            </a:r>
          </a:p>
          <a:p>
            <a:endParaRPr lang="en-US" altLang="zh-CN" sz="3600" smtClean="0">
              <a:ea typeface="宋体" pitchFamily="2" charset="-122"/>
            </a:endParaRPr>
          </a:p>
          <a:p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Internal threats </a:t>
            </a:r>
            <a:r>
              <a:rPr lang="en-US" altLang="zh-CN" sz="360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Only one test suite was generated for each class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Equivalent mutants were determined by hand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Possible flaws in muJava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Order in which we generated tests for killing mutants</a:t>
            </a:r>
          </a:p>
        </p:txBody>
      </p:sp>
      <p:sp>
        <p:nvSpPr>
          <p:cNvPr id="1013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5F92A3-FDCD-4307-BC6E-727E8614CD67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138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13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9FEAC-1E15-4F6A-B331-98312CD027D4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010400" cy="1371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Number of Tests That Killed Each Mutant</a:t>
            </a:r>
          </a:p>
        </p:txBody>
      </p:sp>
      <p:graphicFrame>
        <p:nvGraphicFramePr>
          <p:cNvPr id="85005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439863"/>
          <a:ext cx="8001000" cy="4960937"/>
        </p:xfrm>
        <a:graphic>
          <a:graphicData uri="http://schemas.openxmlformats.org/presentationml/2006/ole">
            <p:oleObj spid="_x0000_s85005" name="Visio" r:id="rId3" imgW="6793851" imgH="4822405" progId="Visio.Drawing.11">
              <p:embed/>
            </p:oleObj>
          </a:graphicData>
        </a:graphic>
      </p:graphicFrame>
      <p:sp>
        <p:nvSpPr>
          <p:cNvPr id="850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C7C740-6C96-41EE-ADAB-F79438128006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850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850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01110-1665-48E3-B538-6FCEBDFE92D7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Mutation Operator Strength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An operator is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strong</a:t>
            </a:r>
            <a:r>
              <a:rPr lang="en-US" altLang="zh-CN" smtClean="0">
                <a:ea typeface="宋体" pitchFamily="2" charset="-122"/>
              </a:rPr>
              <a:t> if mutants generated for that operator are killed by relatively few tests</a:t>
            </a:r>
          </a:p>
          <a:p>
            <a:r>
              <a:rPr lang="en-US" altLang="zh-CN" smtClean="0">
                <a:ea typeface="宋体" pitchFamily="2" charset="-122"/>
              </a:rPr>
              <a:t>Mutation Operator Strength (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MOS</a:t>
            </a:r>
            <a:r>
              <a:rPr lang="en-US" altLang="zh-CN" smtClean="0">
                <a:ea typeface="宋体" pitchFamily="2" charset="-122"/>
              </a:rPr>
              <a:t>):</a:t>
            </a:r>
          </a:p>
          <a:p>
            <a:pPr lvl="1">
              <a:buFontTx/>
              <a:buNone/>
            </a:pP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                #minTests / (#muts - #notKilled)</a:t>
            </a:r>
          </a:p>
          <a:p>
            <a:pPr lvl="1"/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#minTest </a:t>
            </a:r>
            <a:r>
              <a:rPr lang="en-US" altLang="zh-CN" smtClean="0">
                <a:ea typeface="宋体" pitchFamily="2" charset="-122"/>
              </a:rPr>
              <a:t>: minimal number of tests needed to kill all mutants of that type in that class</a:t>
            </a:r>
          </a:p>
          <a:p>
            <a:pPr lvl="1"/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#muts</a:t>
            </a:r>
            <a:r>
              <a:rPr lang="en-US" altLang="zh-CN" smtClean="0">
                <a:ea typeface="宋体" pitchFamily="2" charset="-122"/>
              </a:rPr>
              <a:t> : number of mutants that are created from that operator</a:t>
            </a:r>
          </a:p>
          <a:p>
            <a:pPr lvl="1"/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#notKilled</a:t>
            </a:r>
            <a:r>
              <a:rPr lang="en-US" altLang="zh-CN" smtClean="0">
                <a:ea typeface="宋体" pitchFamily="2" charset="-122"/>
              </a:rPr>
              <a:t> : number of equivalent mutants and number of mutants our tests were not able to kill</a:t>
            </a:r>
          </a:p>
        </p:txBody>
      </p:sp>
      <p:sp>
        <p:nvSpPr>
          <p:cNvPr id="1034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A4D071-5BBD-4011-940E-DB333AD10C07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342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34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CEB2A-5173-4AB8-85EE-A13A284FCCE7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6294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Strength of Mutation Operators</a:t>
            </a:r>
          </a:p>
        </p:txBody>
      </p:sp>
      <p:graphicFrame>
        <p:nvGraphicFramePr>
          <p:cNvPr id="87053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228600" y="1676400"/>
          <a:ext cx="8763000" cy="4191000"/>
        </p:xfrm>
        <a:graphic>
          <a:graphicData uri="http://schemas.openxmlformats.org/presentationml/2006/ole">
            <p:oleObj spid="_x0000_s87053" name="Visio" r:id="rId3" imgW="9457147" imgH="3208559" progId="Visio.Drawing.11">
              <p:embed/>
            </p:oleObj>
          </a:graphicData>
        </a:graphic>
      </p:graphicFrame>
      <p:sp>
        <p:nvSpPr>
          <p:cNvPr id="870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9EC02B-ADC0-4434-8024-FEBF76C79310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8705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870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144B61-7EAB-4C3D-91B9-9EAFB6FF10B2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6781800" cy="12192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Findings and Recommendations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OAC (Arguments of Overloading Method Call Change)</a:t>
            </a:r>
            <a:r>
              <a:rPr lang="en-US" altLang="zh-CN" sz="2400" smtClean="0">
                <a:ea typeface="宋体" pitchFamily="2" charset="-122"/>
              </a:rPr>
              <a:t> operator only has strength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0.011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934</a:t>
            </a:r>
            <a:r>
              <a:rPr lang="en-US" altLang="zh-CN" sz="2400" smtClean="0">
                <a:ea typeface="宋体" pitchFamily="2" charset="-122"/>
              </a:rPr>
              <a:t> OAC mutants –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23.6%</a:t>
            </a:r>
            <a:r>
              <a:rPr lang="en-US" altLang="zh-CN" sz="2400" smtClean="0">
                <a:ea typeface="宋体" pitchFamily="2" charset="-122"/>
              </a:rPr>
              <a:t> of all mutants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PCI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(Type Cast Operator Insertion) </a:t>
            </a:r>
            <a:r>
              <a:rPr lang="en-US" altLang="zh-CN" sz="2400" smtClean="0">
                <a:ea typeface="宋体" pitchFamily="2" charset="-122"/>
              </a:rPr>
              <a:t>operator only has strength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0.079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1282</a:t>
            </a:r>
            <a:r>
              <a:rPr lang="en-US" altLang="zh-CN" sz="2400" smtClean="0">
                <a:ea typeface="宋体" pitchFamily="2" charset="-122"/>
              </a:rPr>
              <a:t> PCI mutants –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32.3%</a:t>
            </a:r>
            <a:r>
              <a:rPr lang="en-US" altLang="zh-CN" sz="2400" smtClean="0">
                <a:ea typeface="宋体" pitchFamily="2" charset="-122"/>
              </a:rPr>
              <a:t> of all mutants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Test that killed all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EAM (Accessor Method Change)</a:t>
            </a:r>
            <a:r>
              <a:rPr lang="en-US" altLang="zh-CN" sz="2400" smtClean="0">
                <a:ea typeface="宋体" pitchFamily="2" charset="-122"/>
              </a:rPr>
              <a:t> mutants also killed most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EMM (Modifier Method Change)</a:t>
            </a:r>
            <a:r>
              <a:rPr lang="en-US" altLang="zh-CN" sz="2400" smtClean="0">
                <a:ea typeface="宋体" pitchFamily="2" charset="-122"/>
              </a:rPr>
              <a:t> mutants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Conversely, tests that killed all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EMM</a:t>
            </a:r>
            <a:r>
              <a:rPr lang="en-US" altLang="zh-CN" sz="2400" smtClean="0">
                <a:ea typeface="宋体" pitchFamily="2" charset="-122"/>
              </a:rPr>
              <a:t> mutants killed most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EAM</a:t>
            </a:r>
            <a:r>
              <a:rPr lang="en-US" altLang="zh-CN" sz="2400" smtClean="0">
                <a:ea typeface="宋体" pitchFamily="2" charset="-122"/>
              </a:rPr>
              <a:t> mutants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438" y="4495800"/>
            <a:ext cx="8534400" cy="18161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 eaLnBrk="0" hangingPunct="0">
              <a:spcBef>
                <a:spcPct val="50000"/>
              </a:spcBef>
            </a:pPr>
            <a:r>
              <a:rPr lang="en-US" altLang="zh-CN" sz="2800" b="1" u="sng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Recommendations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arenBoth"/>
            </a:pPr>
            <a:r>
              <a:rPr lang="en-US" altLang="zh-CN" sz="28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 Eliminate OAC and PCI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arenBoth"/>
            </a:pPr>
            <a:r>
              <a:rPr lang="en-US" altLang="zh-CN" sz="28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 Use EAM or EMM but not both</a:t>
            </a:r>
          </a:p>
        </p:txBody>
      </p:sp>
      <p:sp>
        <p:nvSpPr>
          <p:cNvPr id="10547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994722D-963D-43CC-8030-8481BFE1668E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547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547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7CEB1-088F-4F5A-82C9-B65CDD4E6137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Findings and Recommendations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104</a:t>
            </a:r>
            <a:r>
              <a:rPr lang="en-US" altLang="zh-CN" smtClean="0">
                <a:ea typeface="宋体" pitchFamily="2" charset="-122"/>
              </a:rPr>
              <a:t> class-level mutants per class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12.4%</a:t>
            </a:r>
            <a:r>
              <a:rPr lang="en-US" altLang="zh-CN" smtClean="0">
                <a:ea typeface="宋体" pitchFamily="2" charset="-122"/>
              </a:rPr>
              <a:t> of the mutants are equivalent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would be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5.6%</a:t>
            </a:r>
            <a:r>
              <a:rPr lang="en-US" altLang="zh-CN" smtClean="0">
                <a:ea typeface="宋体" pitchFamily="2" charset="-122"/>
              </a:rPr>
              <a:t> if the new equivalence conditions are used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Most statement-level mutants are killed by far more tests than most class-level mutants</a:t>
            </a:r>
          </a:p>
        </p:txBody>
      </p:sp>
      <p:sp>
        <p:nvSpPr>
          <p:cNvPr id="1064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44C69C9-744B-427D-9D9C-9C0B10B3E6D9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65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0A338-AC15-4F33-8DB5-087C4400B338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6702425" cy="132397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We cannot find a selective set of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OO mutation operators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Empirical Questions &amp; Answers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7315200" cy="5638800"/>
          </a:xfrm>
        </p:spPr>
        <p:txBody>
          <a:bodyPr/>
          <a:lstStyle/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use 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fewer</a:t>
            </a:r>
            <a:r>
              <a:rPr lang="en-US" altLang="zh-CN" sz="3600" smtClean="0">
                <a:ea typeface="宋体" pitchFamily="2" charset="-122"/>
              </a:rPr>
              <a:t> mutation operators?</a:t>
            </a:r>
          </a:p>
          <a:p>
            <a:pPr marL="1143000" lvl="1" indent="-742950">
              <a:buFontTx/>
              <a:buNone/>
            </a:pPr>
            <a:r>
              <a:rPr lang="en-US" altLang="zh-CN" smtClean="0">
                <a:ea typeface="宋体" pitchFamily="2" charset="-122"/>
              </a:rPr>
              <a:t> 1.1. Do some operators create mutants that are really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easy to kill</a:t>
            </a:r>
            <a:r>
              <a:rPr lang="en-US" altLang="zh-CN" smtClean="0">
                <a:ea typeface="宋体" pitchFamily="2" charset="-122"/>
              </a:rPr>
              <a:t>?</a:t>
            </a:r>
          </a:p>
          <a:p>
            <a:pPr marL="1143000" lvl="1" indent="-742950">
              <a:buFontTx/>
              <a:buNone/>
            </a:pPr>
            <a:r>
              <a:rPr lang="en-US" altLang="zh-CN" smtClean="0">
                <a:ea typeface="宋体" pitchFamily="2" charset="-122"/>
              </a:rPr>
              <a:t> 1.2. Can we eliminate some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overlapping</a:t>
            </a:r>
            <a:r>
              <a:rPr lang="en-US" altLang="zh-CN" smtClean="0">
                <a:ea typeface="宋体" pitchFamily="2" charset="-122"/>
              </a:rPr>
              <a:t> operators?</a:t>
            </a:r>
            <a:endParaRPr lang="en-US" altLang="zh-CN" sz="3200" smtClean="0">
              <a:ea typeface="宋体" pitchFamily="2" charset="-122"/>
            </a:endParaRP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create a “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selective set</a:t>
            </a:r>
            <a:r>
              <a:rPr lang="en-US" altLang="zh-CN" sz="3600" smtClean="0">
                <a:ea typeface="宋体" pitchFamily="2" charset="-122"/>
              </a:rPr>
              <a:t>” of mutation operators?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avoid creating some 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equivalent</a:t>
            </a:r>
            <a:r>
              <a:rPr lang="en-US" altLang="zh-CN" sz="3600" smtClean="0">
                <a:ea typeface="宋体" pitchFamily="2" charset="-122"/>
              </a:rPr>
              <a:t> mutants?</a:t>
            </a:r>
          </a:p>
        </p:txBody>
      </p:sp>
      <p:sp>
        <p:nvSpPr>
          <p:cNvPr id="1075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1BF7744-4839-4F24-B1BB-B0676513F738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752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75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D6E0-54FB-4A6C-AC91-BC78219E04D3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315200" y="1066800"/>
            <a:ext cx="1371600" cy="739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ＭＳ Ｐゴシック"/>
                <a:cs typeface="ＭＳ Ｐゴシック"/>
              </a:rPr>
              <a:t>Yes</a:t>
            </a:r>
            <a:endParaRPr lang="sv-SE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315200" y="2133600"/>
            <a:ext cx="1333500" cy="67945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ＭＳ Ｐゴシック"/>
                <a:cs typeface="ＭＳ Ｐゴシック"/>
              </a:rPr>
              <a:t>Yes</a:t>
            </a:r>
            <a:endParaRPr lang="sv-SE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315200" y="3124200"/>
            <a:ext cx="1333500" cy="67945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ＭＳ Ｐゴシック"/>
                <a:cs typeface="ＭＳ Ｐゴシック"/>
              </a:rPr>
              <a:t>Yes</a:t>
            </a:r>
            <a:endParaRPr lang="sv-SE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4191000"/>
            <a:ext cx="1371600" cy="739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ＭＳ Ｐゴシック"/>
                <a:cs typeface="ＭＳ Ｐゴシック"/>
              </a:rPr>
              <a:t>No</a:t>
            </a:r>
            <a:endParaRPr lang="sv-SE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315200" y="5410200"/>
            <a:ext cx="1371600" cy="739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ＭＳ Ｐゴシック"/>
                <a:cs typeface="ＭＳ Ｐゴシック"/>
              </a:rPr>
              <a:t>Yes</a:t>
            </a:r>
            <a:endParaRPr lang="sv-SE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Conclusions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0678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Most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comprehensive</a:t>
            </a:r>
            <a:r>
              <a:rPr lang="en-US" altLang="zh-CN" sz="2400" smtClean="0">
                <a:ea typeface="宋体" pitchFamily="2" charset="-122"/>
              </a:rPr>
              <a:t> study of killing class-level mutants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How many equivalent class-level mutants can be expected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Detailed data on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killing mutants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3398 mutants were killed by 575 tests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Equivalence conditions</a:t>
            </a:r>
            <a:r>
              <a:rPr lang="en-US" altLang="zh-CN" sz="2400" smtClean="0">
                <a:ea typeface="宋体" pitchFamily="2" charset="-122"/>
              </a:rPr>
              <a:t> for EAM, JSD, JSI (Static Modifier Insertion), PCI, and PPD (Parameter Variable Declaration with Parent Class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Equivalence conditions would eliminate 269 equivalent mutants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Bring equivalent mutants down from 12.4% to 5.6%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Ran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every test </a:t>
            </a:r>
            <a:r>
              <a:rPr lang="en-US" altLang="zh-CN" sz="2400" smtClean="0">
                <a:ea typeface="宋体" pitchFamily="2" charset="-122"/>
              </a:rPr>
              <a:t>against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every mutant </a:t>
            </a:r>
            <a:r>
              <a:rPr lang="en-US" altLang="zh-CN" sz="2400" smtClean="0">
                <a:ea typeface="宋体" pitchFamily="2" charset="-122"/>
              </a:rPr>
              <a:t>to measure how hard it is to kill individual mutants, and mutation operators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Recommend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eliminating</a:t>
            </a:r>
            <a:r>
              <a:rPr lang="en-US" altLang="zh-CN" sz="2400" smtClean="0">
                <a:ea typeface="宋体" pitchFamily="2" charset="-122"/>
              </a:rPr>
              <a:t> the mutation operators OAC, PCI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Recommend using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EAM xor EMM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1085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E0438C1-34F6-4868-8166-4C7C8F780BB4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85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B68A6-AB81-4722-BDCC-A69BE464CF84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Overview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6248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Motivation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Experiment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Equivalence Conditions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Analysis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Findings and Recommendations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Threats to Validity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Conclusions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09428-ADE0-4B32-A12E-4464E6AB4AB6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6E64A-7E45-407B-8D8D-DC294DBC815B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Contact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239000" cy="441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mtClean="0">
                <a:ea typeface="宋体" pitchFamily="2" charset="-122"/>
              </a:rPr>
              <a:t>Nan Li</a:t>
            </a:r>
          </a:p>
          <a:p>
            <a:pPr algn="ctr">
              <a:buFontTx/>
              <a:buNone/>
            </a:pPr>
            <a:r>
              <a:rPr lang="en-US" altLang="zh-CN" smtClean="0">
                <a:ea typeface="宋体" pitchFamily="2" charset="-122"/>
              </a:rPr>
              <a:t>Email: nli1@gmu.edu</a:t>
            </a:r>
          </a:p>
          <a:p>
            <a:pPr algn="ctr">
              <a:buFontTx/>
              <a:buNone/>
            </a:pPr>
            <a:r>
              <a:rPr lang="en-US" altLang="zh-CN" smtClean="0">
                <a:ea typeface="宋体" pitchFamily="2" charset="-122"/>
              </a:rPr>
              <a:t>Homepage: </a:t>
            </a:r>
            <a:r>
              <a:rPr lang="en-US" altLang="zh-CN" i="1" smtClean="0">
                <a:ea typeface="宋体" pitchFamily="2" charset="-122"/>
              </a:rPr>
              <a:t>http://cs.gmu.edu/~nli1/</a:t>
            </a:r>
          </a:p>
          <a:p>
            <a:pPr algn="ctr">
              <a:buFontTx/>
              <a:buNone/>
            </a:pPr>
            <a:r>
              <a:rPr lang="en-US" altLang="zh-CN" smtClean="0">
                <a:ea typeface="宋体" pitchFamily="2" charset="-122"/>
              </a:rPr>
              <a:t>MuJava: </a:t>
            </a:r>
            <a:r>
              <a:rPr lang="en-US" altLang="zh-CN" i="1" smtClean="0">
                <a:ea typeface="宋体" pitchFamily="2" charset="-122"/>
              </a:rPr>
              <a:t>http://cs.gmu.edu/~offutt/mujava/</a:t>
            </a:r>
          </a:p>
        </p:txBody>
      </p:sp>
      <p:sp>
        <p:nvSpPr>
          <p:cNvPr id="1095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124338-5666-4D9A-A0F6-EA6B234EEA40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0957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095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CE445-80E6-4B1B-93E0-14846FE132A3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OO Mutation Operators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Modify OO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language features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Inheritance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Polymorphism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Dynamic binding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Access control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Type conversion</a:t>
            </a:r>
          </a:p>
          <a:p>
            <a:r>
              <a:rPr lang="en-US" altLang="zh-CN" smtClean="0">
                <a:ea typeface="宋体" pitchFamily="2" charset="-122"/>
              </a:rPr>
              <a:t>Developed around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10 years ago</a:t>
            </a:r>
          </a:p>
          <a:p>
            <a:r>
              <a:rPr lang="en-US" altLang="zh-CN" smtClean="0">
                <a:ea typeface="宋体" pitchFamily="2" charset="-122"/>
              </a:rPr>
              <a:t>Implemented in several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mutation tools</a:t>
            </a:r>
            <a:endParaRPr lang="en-US" altLang="zh-CN" sz="2400" smtClean="0">
              <a:ea typeface="宋体" pitchFamily="2" charset="-122"/>
            </a:endParaRPr>
          </a:p>
          <a:p>
            <a:pPr lvl="1"/>
            <a:r>
              <a:rPr lang="en-US" altLang="zh-CN" smtClean="0">
                <a:ea typeface="宋体" pitchFamily="2" charset="-122"/>
              </a:rPr>
              <a:t>28 OO mutation operators in muJava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5638800"/>
            <a:ext cx="7391400" cy="60801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Are these the right operators?</a:t>
            </a:r>
            <a:endParaRPr lang="en-US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C99A3AF-C0E4-4852-AC51-CA558F351721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1946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19462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85F86-5248-48D3-908B-7E5A5E1ED753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Our Empirical Questions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419600"/>
          </a:xfrm>
        </p:spPr>
        <p:txBody>
          <a:bodyPr/>
          <a:lstStyle/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use 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fewer</a:t>
            </a:r>
            <a:r>
              <a:rPr lang="en-US" altLang="zh-CN" sz="3600" smtClean="0">
                <a:ea typeface="宋体" pitchFamily="2" charset="-122"/>
              </a:rPr>
              <a:t> mutation operators?</a:t>
            </a:r>
          </a:p>
          <a:p>
            <a:pPr marL="1143000" lvl="1" indent="-742950">
              <a:buFontTx/>
              <a:buNone/>
            </a:pPr>
            <a:r>
              <a:rPr lang="en-US" altLang="zh-CN" smtClean="0">
                <a:ea typeface="宋体" pitchFamily="2" charset="-122"/>
              </a:rPr>
              <a:t> 1.1. Do some operators create mutants that are really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easy to kill</a:t>
            </a:r>
            <a:r>
              <a:rPr lang="en-US" altLang="zh-CN" smtClean="0">
                <a:ea typeface="宋体" pitchFamily="2" charset="-122"/>
              </a:rPr>
              <a:t>?</a:t>
            </a:r>
          </a:p>
          <a:p>
            <a:pPr marL="1143000" lvl="1" indent="-742950">
              <a:buFontTx/>
              <a:buNone/>
            </a:pPr>
            <a:r>
              <a:rPr lang="en-US" altLang="zh-CN" smtClean="0">
                <a:ea typeface="宋体" pitchFamily="2" charset="-122"/>
              </a:rPr>
              <a:t> 1.2. Can we eliminate some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overlapping</a:t>
            </a:r>
            <a:r>
              <a:rPr lang="en-US" altLang="zh-CN" smtClean="0">
                <a:ea typeface="宋体" pitchFamily="2" charset="-122"/>
              </a:rPr>
              <a:t> operators?</a:t>
            </a:r>
            <a:endParaRPr lang="en-US" altLang="zh-CN" sz="3200" smtClean="0">
              <a:ea typeface="宋体" pitchFamily="2" charset="-122"/>
            </a:endParaRP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create a “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selective set</a:t>
            </a:r>
            <a:r>
              <a:rPr lang="en-US" altLang="zh-CN" sz="3600" smtClean="0">
                <a:ea typeface="宋体" pitchFamily="2" charset="-122"/>
              </a:rPr>
              <a:t>” of mutation operators?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altLang="zh-CN" sz="3600" smtClean="0">
                <a:ea typeface="宋体" pitchFamily="2" charset="-122"/>
              </a:rPr>
              <a:t>Can we avoid creating some </a:t>
            </a:r>
            <a:r>
              <a:rPr lang="en-US" altLang="zh-CN" sz="3600" smtClean="0">
                <a:solidFill>
                  <a:schemeClr val="tx2"/>
                </a:solidFill>
                <a:ea typeface="宋体" pitchFamily="2" charset="-122"/>
              </a:rPr>
              <a:t>equivalent</a:t>
            </a:r>
            <a:r>
              <a:rPr lang="en-US" altLang="zh-CN" sz="3600" smtClean="0">
                <a:ea typeface="宋体" pitchFamily="2" charset="-122"/>
              </a:rPr>
              <a:t> mutants?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D20FB0A-78FD-419B-A843-38419CDFA1A6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DA671-AA13-4F79-B07D-9668C176F4DD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Empirical Study Summary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572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Choose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classes</a:t>
            </a:r>
            <a:r>
              <a:rPr lang="en-US" altLang="zh-CN" smtClean="0">
                <a:ea typeface="宋体" pitchFamily="2" charset="-122"/>
              </a:rPr>
              <a:t> to study (subjects)</a:t>
            </a:r>
          </a:p>
          <a:p>
            <a:r>
              <a:rPr lang="en-US" altLang="zh-CN" smtClean="0">
                <a:ea typeface="宋体" pitchFamily="2" charset="-122"/>
              </a:rPr>
              <a:t>Generate all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OO mutants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 - muJava</a:t>
            </a:r>
          </a:p>
          <a:p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Document numbers</a:t>
            </a:r>
            <a:r>
              <a:rPr lang="en-US" altLang="zh-CN" smtClean="0">
                <a:ea typeface="宋体" pitchFamily="2" charset="-122"/>
              </a:rPr>
              <a:t> of mutants of each type</a:t>
            </a:r>
          </a:p>
          <a:p>
            <a:r>
              <a:rPr lang="en-US" altLang="zh-CN" smtClean="0">
                <a:ea typeface="宋体" pitchFamily="2" charset="-122"/>
              </a:rPr>
              <a:t>Create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tests to kill</a:t>
            </a:r>
            <a:r>
              <a:rPr lang="en-US" altLang="zh-CN" smtClean="0">
                <a:ea typeface="宋体" pitchFamily="2" charset="-122"/>
              </a:rPr>
              <a:t> as many mutants as possible</a:t>
            </a:r>
          </a:p>
          <a:p>
            <a:r>
              <a:rPr lang="en-US" altLang="zh-CN" smtClean="0">
                <a:ea typeface="宋体" pitchFamily="2" charset="-122"/>
              </a:rPr>
              <a:t>Determine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equivalent mutants</a:t>
            </a:r>
            <a:r>
              <a:rPr lang="en-US" altLang="zh-CN" smtClean="0">
                <a:ea typeface="宋体" pitchFamily="2" charset="-122"/>
              </a:rPr>
              <a:t> by hand</a:t>
            </a:r>
          </a:p>
          <a:p>
            <a:r>
              <a:rPr lang="en-US" altLang="zh-CN" smtClean="0">
                <a:ea typeface="宋体" pitchFamily="2" charset="-122"/>
              </a:rPr>
              <a:t>Run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all</a:t>
            </a:r>
            <a:r>
              <a:rPr lang="en-US" altLang="zh-CN" smtClean="0">
                <a:ea typeface="宋体" pitchFamily="2" charset="-122"/>
              </a:rPr>
              <a:t> tests on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all</a:t>
            </a:r>
            <a:r>
              <a:rPr lang="en-US" altLang="zh-CN" smtClean="0">
                <a:ea typeface="宋体" pitchFamily="2" charset="-122"/>
              </a:rPr>
              <a:t> mutants</a:t>
            </a:r>
          </a:p>
          <a:p>
            <a:r>
              <a:rPr lang="en-US" altLang="zh-CN" smtClean="0">
                <a:ea typeface="宋体" pitchFamily="2" charset="-122"/>
              </a:rPr>
              <a:t>Measure “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strength</a:t>
            </a:r>
            <a:r>
              <a:rPr lang="en-US" altLang="zh-CN" smtClean="0">
                <a:ea typeface="宋体" pitchFamily="2" charset="-122"/>
              </a:rPr>
              <a:t>” of mutation operators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B71A47-BA34-4F34-ABDA-22DCB4DE9360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62C0E-B4F4-4417-B36F-422C8D88D427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Previous Similar Study</a:t>
            </a:r>
          </a:p>
        </p:txBody>
      </p:sp>
      <p:graphicFrame>
        <p:nvGraphicFramePr>
          <p:cNvPr id="24606" name="Group 30"/>
          <p:cNvGraphicFramePr>
            <a:graphicFrameLocks noGrp="1"/>
          </p:cNvGraphicFramePr>
          <p:nvPr>
            <p:ph sz="half" idx="2"/>
          </p:nvPr>
        </p:nvGraphicFramePr>
        <p:xfrm>
          <a:off x="304800" y="1600200"/>
          <a:ext cx="8458200" cy="4692650"/>
        </p:xfrm>
        <a:graphic>
          <a:graphicData uri="http://schemas.openxmlformats.org/drawingml/2006/table">
            <a:tbl>
              <a:tblPr/>
              <a:tblGrid>
                <a:gridCol w="2667000"/>
                <a:gridCol w="3200400"/>
                <a:gridCol w="25908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Ma,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Harrold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, and Kwon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ICSE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Our paper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Number of 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 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   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Number of mutants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Number of mutation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   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Can tests that kill all traditional mutants also kill OO mutants?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How hard is it to kill mutants created from each operator?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2255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14700F-747A-4AAD-8729-18B7C3D46250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2255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2255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516B8-4EF6-4733-84AC-E7291C3A8098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Experimental Subjects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9144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38 classes from 5 programs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Two programs from Deitel’s Java textbook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One classroom assignment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One program from </a:t>
            </a:r>
            <a:r>
              <a:rPr lang="en-US" altLang="zh-CN" i="1" smtClean="0">
                <a:ea typeface="宋体" pitchFamily="2" charset="-122"/>
              </a:rPr>
              <a:t>org.joda.time 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One program from </a:t>
            </a:r>
            <a:r>
              <a:rPr lang="en-US" altLang="zh-CN" i="1" smtClean="0">
                <a:ea typeface="宋体" pitchFamily="2" charset="-122"/>
              </a:rPr>
              <a:t>javassist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4C6E60-A528-478A-AB4C-6C9E612E0144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57E92-59D9-41C8-B73B-91409981C4D3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Statistics About Classes</a:t>
            </a:r>
          </a:p>
        </p:txBody>
      </p:sp>
      <p:graphicFrame>
        <p:nvGraphicFramePr>
          <p:cNvPr id="97293" name="Object 1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295400"/>
          <a:ext cx="9144000" cy="4951413"/>
        </p:xfrm>
        <a:graphic>
          <a:graphicData uri="http://schemas.openxmlformats.org/presentationml/2006/ole">
            <p:oleObj spid="_x0000_s97293" name="Visio" r:id="rId3" imgW="10380550" imgH="5615823" progId="Visio.Drawing.11">
              <p:embed/>
            </p:oleObj>
          </a:graphicData>
        </a:graphic>
      </p:graphicFrame>
      <p:sp>
        <p:nvSpPr>
          <p:cNvPr id="972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60DC7C8-CE66-4810-877B-F28B3B9C943B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9729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972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CC348-54A0-4A76-BA99-E3B211111407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Equivalence Conditions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657600"/>
          </a:xfrm>
        </p:spPr>
        <p:txBody>
          <a:bodyPr/>
          <a:lstStyle/>
          <a:p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Detection</a:t>
            </a:r>
            <a:r>
              <a:rPr lang="en-US" altLang="zh-CN" smtClean="0">
                <a:ea typeface="宋体" pitchFamily="2" charset="-122"/>
              </a:rPr>
              <a:t> : Recognizing that a mutant is equivalent after it is created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Undecidable problem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Several useful heuristics</a:t>
            </a:r>
          </a:p>
          <a:p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Avoidance</a:t>
            </a:r>
            <a:r>
              <a:rPr lang="en-US" altLang="zh-CN" smtClean="0">
                <a:ea typeface="宋体" pitchFamily="2" charset="-122"/>
              </a:rPr>
              <a:t> : Do not create a mutant that will be equivalent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7391400" cy="1570038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rPr>
              <a:t>An equivalence condition gives a rule that can be used to avoid creating a mutant that cannot be killed</a:t>
            </a:r>
            <a:endParaRPr lang="en-US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30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E51D24-0C28-45DC-9A95-04D96C2115B2}" type="datetime1">
              <a:rPr lang="en-US" altLang="zh-CN" smtClean="0"/>
              <a:pPr/>
              <a:t>3/25/2011</a:t>
            </a:fld>
            <a:endParaRPr lang="en-US" altLang="zh-CN" smtClean="0"/>
          </a:p>
        </p:txBody>
      </p:sp>
      <p:sp>
        <p:nvSpPr>
          <p:cNvPr id="9830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© Nan Li, 2011</a:t>
            </a:r>
          </a:p>
        </p:txBody>
      </p:sp>
      <p:sp>
        <p:nvSpPr>
          <p:cNvPr id="9831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728CF-DD87-488F-AC98-C1660DFC7160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66"/>
      </a:dk2>
      <a:lt2>
        <a:srgbClr val="FFFF00"/>
      </a:lt2>
      <a:accent1>
        <a:srgbClr val="00CC99"/>
      </a:accent1>
      <a:accent2>
        <a:srgbClr val="3333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913</Words>
  <Application>Microsoft Office PowerPoint</Application>
  <PresentationFormat>On-screen Show (4:3)</PresentationFormat>
  <Paragraphs>212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Times New Roman</vt:lpstr>
      <vt:lpstr>Comic Sans MS</vt:lpstr>
      <vt:lpstr>宋体</vt:lpstr>
      <vt:lpstr>Arial Black</vt:lpstr>
      <vt:lpstr>ＭＳ Ｐゴシック</vt:lpstr>
      <vt:lpstr>Default Design</vt:lpstr>
      <vt:lpstr>Visio</vt:lpstr>
      <vt:lpstr>An Analysis of OO Mutation Operators Jingyu Hu, Nan Li, and Jeff Offutt</vt:lpstr>
      <vt:lpstr>Overview</vt:lpstr>
      <vt:lpstr>OO Mutation Operators</vt:lpstr>
      <vt:lpstr>Our Empirical Questions</vt:lpstr>
      <vt:lpstr>Empirical Study Summary</vt:lpstr>
      <vt:lpstr>Previous Similar Study</vt:lpstr>
      <vt:lpstr>Experimental Subjects</vt:lpstr>
      <vt:lpstr>Statistics About Classes</vt:lpstr>
      <vt:lpstr>Equivalence Conditions</vt:lpstr>
      <vt:lpstr>Equivalence Condition Summary</vt:lpstr>
      <vt:lpstr>Killing Mutants</vt:lpstr>
      <vt:lpstr>Threats to Validity</vt:lpstr>
      <vt:lpstr>Number of Tests That Killed Each Mutant</vt:lpstr>
      <vt:lpstr>Mutation Operator Strength</vt:lpstr>
      <vt:lpstr>Strength of Mutation Operators</vt:lpstr>
      <vt:lpstr>Findings and Recommendations</vt:lpstr>
      <vt:lpstr>Findings and Recommendations</vt:lpstr>
      <vt:lpstr>Empirical Questions &amp; Answers</vt:lpstr>
      <vt:lpstr>Conclusions</vt:lpstr>
      <vt:lpstr>Contact</vt:lpstr>
    </vt:vector>
  </TitlesOfParts>
  <Company>GMU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Mutation Analysis</dc:title>
  <dc:creator>Nan Li and Jeff Offutt</dc:creator>
  <cp:lastModifiedBy>Nan Li</cp:lastModifiedBy>
  <cp:revision>135</cp:revision>
  <dcterms:created xsi:type="dcterms:W3CDTF">2001-09-18T20:16:12Z</dcterms:created>
  <dcterms:modified xsi:type="dcterms:W3CDTF">2011-03-25T09:08:47Z</dcterms:modified>
</cp:coreProperties>
</file>