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55" r:id="rId4"/>
    <p:sldId id="363" r:id="rId5"/>
    <p:sldId id="357" r:id="rId6"/>
    <p:sldId id="364" r:id="rId7"/>
    <p:sldId id="366" r:id="rId8"/>
    <p:sldId id="368" r:id="rId9"/>
    <p:sldId id="367" r:id="rId10"/>
    <p:sldId id="358" r:id="rId11"/>
    <p:sldId id="369" r:id="rId12"/>
    <p:sldId id="370" r:id="rId13"/>
    <p:sldId id="371" r:id="rId14"/>
    <p:sldId id="360" r:id="rId15"/>
    <p:sldId id="374" r:id="rId16"/>
    <p:sldId id="373" r:id="rId17"/>
    <p:sldId id="376" r:id="rId18"/>
    <p:sldId id="375" r:id="rId19"/>
    <p:sldId id="377" r:id="rId20"/>
    <p:sldId id="372" r:id="rId21"/>
    <p:sldId id="378" r:id="rId22"/>
    <p:sldId id="379" r:id="rId23"/>
    <p:sldId id="380" r:id="rId24"/>
    <p:sldId id="35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C891"/>
    <a:srgbClr val="000000"/>
    <a:srgbClr val="33CC33"/>
    <a:srgbClr val="FFFF00"/>
    <a:srgbClr val="666699"/>
    <a:srgbClr val="FF0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8577D411-E8EC-4540-8B5D-9A7E344D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113E-0C5D-456B-814B-D1059D897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229E-B5F2-4731-963A-FBF0AFEF7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DBD9C-33DA-4817-A9BC-2A8575F10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6DF3-FDAE-4905-BBD6-A98EE1D2B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C8DB2-2C39-432A-AF21-69C38C010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8123-FBCD-4EDC-98AB-EB14FCD45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BDADF-85FD-4561-A5A8-5D21F646F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D951D-25C8-41FD-AA62-E665FE3DA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CE07-338B-4D66-AD8D-52F0562C2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75FA4-8213-4C37-AFFA-830283ED8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B4E9-0B2D-4102-8157-EC8896BB8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458F-1E67-479D-AC43-BF125B2D4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fld id="{E1B54B06-446B-4716-B9EC-8B85063DF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763000" cy="2743200"/>
          </a:xfrm>
        </p:spPr>
        <p:txBody>
          <a:bodyPr/>
          <a:lstStyle/>
          <a:p>
            <a:pPr eaLnBrk="1" hangingPunct="1"/>
            <a:r>
              <a:rPr lang="en-US" sz="5400" i="1" dirty="0" smtClean="0">
                <a:solidFill>
                  <a:schemeClr val="tx1"/>
                </a:solidFill>
                <a:ea typeface="ＭＳ Ｐゴシック" pitchFamily="34" charset="-128"/>
              </a:rPr>
              <a:t>Para</a:t>
            </a:r>
            <a:r>
              <a:rPr lang="el-GR" sz="5400" i="1" dirty="0" smtClean="0">
                <a:solidFill>
                  <a:schemeClr val="tx1"/>
                </a:solidFill>
                <a:ea typeface="ＭＳ Ｐゴシック" pitchFamily="34" charset="-128"/>
              </a:rPr>
              <a:t>μ</a:t>
            </a:r>
            <a:r>
              <a:rPr lang="en-US" sz="4000" b="1" dirty="0" smtClean="0">
                <a:solidFill>
                  <a:schemeClr val="tx1"/>
                </a:solidFill>
                <a:ea typeface="ＭＳ Ｐゴシック" pitchFamily="34" charset="-128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4000" b="1" dirty="0" smtClean="0">
                <a:solidFill>
                  <a:schemeClr val="tx1"/>
                </a:solidFill>
                <a:ea typeface="ＭＳ Ｐゴシック" pitchFamily="34" charset="-128"/>
              </a:rPr>
              <a:t>A Partial and Higher-Order Mutation Tool with Concurrency Operators </a:t>
            </a:r>
            <a:br>
              <a:rPr lang="en-US" sz="4000" b="1" dirty="0" smtClean="0">
                <a:solidFill>
                  <a:schemeClr val="tx1"/>
                </a:solidFill>
                <a:ea typeface="ＭＳ Ｐゴシック" pitchFamily="34" charset="-128"/>
              </a:rPr>
            </a:br>
            <a:endParaRPr lang="en-US" sz="3200" b="1" i="1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15414" name="Group 54"/>
          <p:cNvGraphicFramePr>
            <a:graphicFrameLocks noGrp="1"/>
          </p:cNvGraphicFramePr>
          <p:nvPr/>
        </p:nvGraphicFramePr>
        <p:xfrm>
          <a:off x="228600" y="3048000"/>
          <a:ext cx="8458200" cy="1676400"/>
        </p:xfrm>
        <a:graphic>
          <a:graphicData uri="http://schemas.openxmlformats.org/drawingml/2006/table">
            <a:tbl>
              <a:tblPr/>
              <a:tblGrid>
                <a:gridCol w="3886200"/>
                <a:gridCol w="457200"/>
                <a:gridCol w="41148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Pratyusha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Madiraju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AdVanced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 Empirical Software Testing and Analysis (AVESTA)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Department of Computer Science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Texas Tech University, USA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pratyusha.madiraju@ttu.edu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Akbar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Siami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Namin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AdVanced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 Empirical Software Testing and Analysis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 (AVESTA)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Department of Computer Science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Texas Tech University, USA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akbar.namin@ttu.edu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57200" y="5791200"/>
            <a:ext cx="8229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i="1"/>
              <a:t>The 6</a:t>
            </a:r>
            <a:r>
              <a:rPr lang="en-US" sz="1200" i="1" baseline="30000"/>
              <a:t>th</a:t>
            </a:r>
            <a:r>
              <a:rPr lang="en-US" sz="1200" i="1"/>
              <a:t> International Workshop on Mutation Analysis (Mutation 2011) </a:t>
            </a:r>
          </a:p>
          <a:p>
            <a:pPr algn="ctr">
              <a:spcBef>
                <a:spcPct val="50000"/>
              </a:spcBef>
            </a:pPr>
            <a:r>
              <a:rPr lang="en-US" sz="1200" i="1"/>
              <a:t>Berlin, Germany,   March 2011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27138" y="4953000"/>
          <a:ext cx="601662" cy="703263"/>
        </p:xfrm>
        <a:graphic>
          <a:graphicData uri="http://schemas.openxmlformats.org/presentationml/2006/ole">
            <p:oleObj spid="_x0000_s1026" name="Bitmap Image" r:id="rId3" imgW="1676634" imgH="1961905" progId="PBrush">
              <p:embed/>
            </p:oleObj>
          </a:graphicData>
        </a:graphic>
      </p:graphicFrame>
      <p:pic>
        <p:nvPicPr>
          <p:cNvPr id="1034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876800"/>
            <a:ext cx="118268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Partial Mutation</a:t>
            </a:r>
          </a:p>
          <a:p>
            <a:r>
              <a:rPr lang="en-US" sz="2800" i="1" dirty="0" smtClean="0"/>
              <a:t>Any Correlation between #faults and Complexity?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6146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858625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Mutating only the complex parts </a:t>
            </a:r>
            <a:r>
              <a:rPr lang="en-US" dirty="0" smtClean="0"/>
              <a:t>of a given code instead of the entire program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Reducing the cost of mutation 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Avoiding generation of less important mutants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research hypothesis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The Hypothesis: </a:t>
            </a:r>
            <a:r>
              <a:rPr lang="en-US" dirty="0" smtClean="0"/>
              <a:t> There </a:t>
            </a:r>
            <a:r>
              <a:rPr lang="en-US" b="1" i="1" u="sng" dirty="0" smtClean="0"/>
              <a:t>might</a:t>
            </a:r>
            <a:r>
              <a:rPr lang="en-US" dirty="0" smtClean="0"/>
              <a:t> be a positive correlation between the complexity of a method and the number of faults which may exist in the complex parts of a given </a:t>
            </a:r>
            <a:r>
              <a:rPr lang="en-US" dirty="0" smtClean="0"/>
              <a:t>code</a:t>
            </a:r>
            <a:endParaRPr lang="en-US" dirty="0" smtClean="0"/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/>
              <a:t>Empirical studies are needed to confirm or reject the above hypothesis</a:t>
            </a:r>
            <a:r>
              <a:rPr lang="en-US" i="1" dirty="0" smtClean="0"/>
              <a:t>.!!!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/>
              <a:t>If so, how can we automate the processes?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Higher-Order Mutation</a:t>
            </a:r>
          </a:p>
          <a:p>
            <a:r>
              <a:rPr lang="en-US" sz="2800" i="1" dirty="0" smtClean="0"/>
              <a:t>Is Higher-Order Better </a:t>
            </a:r>
            <a:r>
              <a:rPr lang="en-US" sz="2800" i="1" dirty="0" smtClean="0"/>
              <a:t>than </a:t>
            </a:r>
            <a:r>
              <a:rPr lang="en-US" sz="2800" i="1" dirty="0" smtClean="0"/>
              <a:t>First-Order?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2770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858625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Mutating a given code more than once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combinatorial </a:t>
            </a:r>
            <a:r>
              <a:rPr lang="en-US" dirty="0" smtClean="0"/>
              <a:t>generation</a:t>
            </a:r>
            <a:endParaRPr lang="en-US" dirty="0" smtClean="0"/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Applying the same operator more than once!!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Applying different operators only once!!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research hypothesis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The Hypothesis</a:t>
            </a:r>
            <a:r>
              <a:rPr lang="en-US" dirty="0" smtClean="0"/>
              <a:t>: Higher-order mutants are </a:t>
            </a:r>
            <a:r>
              <a:rPr lang="en-US" b="1" u="sng" dirty="0" smtClean="0"/>
              <a:t>easier to kill</a:t>
            </a:r>
            <a:r>
              <a:rPr lang="en-US" dirty="0" smtClean="0"/>
              <a:t> than first-order mutants!!!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/>
              <a:t>Empirical studies are needed to confirm or reject the above hypothesis</a:t>
            </a:r>
            <a:r>
              <a:rPr lang="en-US" i="1" dirty="0" smtClean="0"/>
              <a:t>.!!!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/>
              <a:t>The number of h/o mutants will be extremely large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Byte Code Mutation </a:t>
            </a:r>
          </a:p>
          <a:p>
            <a:r>
              <a:rPr lang="en-US" sz="2800" i="1" dirty="0" smtClean="0"/>
              <a:t>A </a:t>
            </a:r>
            <a:r>
              <a:rPr lang="en-US" sz="2800" i="1" dirty="0" smtClean="0"/>
              <a:t>Restricted, </a:t>
            </a:r>
            <a:r>
              <a:rPr lang="en-US" sz="2800" i="1" dirty="0" smtClean="0"/>
              <a:t>But Less Expensive Approach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3794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858625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Mutating Byte Code instead of </a:t>
            </a:r>
            <a:r>
              <a:rPr lang="en-US" dirty="0" smtClean="0"/>
              <a:t>source </a:t>
            </a:r>
            <a:r>
              <a:rPr lang="en-US" dirty="0" smtClean="0"/>
              <a:t>code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Avoiding </a:t>
            </a:r>
            <a:r>
              <a:rPr lang="en-US" dirty="0" smtClean="0"/>
              <a:t>compilation </a:t>
            </a:r>
            <a:r>
              <a:rPr lang="en-US" dirty="0" smtClean="0"/>
              <a:t>of mutants generated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Restriction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Not all mutation operators are easy to implement in the byte code level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single command in the source code may be translated to several byte code level commands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Needs manual or automatic update of  the </a:t>
            </a:r>
            <a:r>
              <a:rPr lang="en-US" b="1" dirty="0" smtClean="0">
                <a:latin typeface="Lucida Sans Typewriter" pitchFamily="49" charset="0"/>
              </a:rPr>
              <a:t>constant pool</a:t>
            </a:r>
            <a:r>
              <a:rPr lang="en-US" b="1" dirty="0" smtClean="0"/>
              <a:t>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Needs verification of the byte code generated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Harder to trace the mutated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Byte Code Mutation </a:t>
            </a:r>
          </a:p>
          <a:p>
            <a:r>
              <a:rPr lang="en-US" sz="2800" i="1" dirty="0" smtClean="0"/>
              <a:t>Some of the Byte Code Manipulation Tools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4818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858625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066800"/>
          <a:ext cx="85344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3238500"/>
                <a:gridCol w="2133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Toolkit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Advantages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Disadvantages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Suitable for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BCEL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Avoids</a:t>
                      </a:r>
                      <a:r>
                        <a:rPr lang="en-US" sz="1600" baseline="0" dirty="0" smtClean="0"/>
                        <a:t> (de)-serialization problem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Avoids manual update of instruction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No need to modify 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Manual update of constant pool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Difficult to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r>
                        <a:rPr lang="en-US" sz="1600" baseline="0" dirty="0" smtClean="0"/>
                        <a:t> and class level mutation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Avoids</a:t>
                      </a:r>
                      <a:r>
                        <a:rPr lang="en-US" sz="1600" baseline="0" dirty="0" smtClean="0"/>
                        <a:t> (de)-serialization problem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No need to manually update the </a:t>
                      </a:r>
                      <a:r>
                        <a:rPr lang="en-US" sz="1600" b="1" baseline="0" dirty="0" smtClean="0">
                          <a:latin typeface="Lucida Sans Typewriter" pitchFamily="49" charset="0"/>
                        </a:rPr>
                        <a:t>constant pool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Avoids manual update of instruction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No need to modify JVM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 smtClean="0"/>
                        <a:t> Provides data and control flow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Difficult</a:t>
                      </a:r>
                      <a:r>
                        <a:rPr lang="en-US" sz="1600" baseline="0" dirty="0" smtClean="0"/>
                        <a:t> to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and class level mutation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Easy to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Some restriction on</a:t>
                      </a:r>
                      <a:r>
                        <a:rPr lang="en-US" sz="1600" baseline="0" dirty="0" smtClean="0"/>
                        <a:t> modification of class files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 smtClean="0"/>
                        <a:t>Requires modification of JVM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level mutation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Javaassist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Easy to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Some restriction on</a:t>
                      </a:r>
                      <a:r>
                        <a:rPr lang="en-US" sz="1600" baseline="0" dirty="0" smtClean="0"/>
                        <a:t> modification of class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level mutation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A Partial &amp; </a:t>
            </a:r>
            <a:r>
              <a:rPr lang="en-US" sz="2800" i="1" dirty="0" smtClean="0"/>
              <a:t>H/O </a:t>
            </a:r>
            <a:r>
              <a:rPr lang="en-US" sz="2800" i="1" dirty="0" smtClean="0"/>
              <a:t>Mutation </a:t>
            </a:r>
            <a:r>
              <a:rPr lang="en-US" sz="2800" i="1" dirty="0" smtClean="0"/>
              <a:t>with</a:t>
            </a:r>
            <a:r>
              <a:rPr lang="en-US" sz="2800" i="1" dirty="0" smtClean="0"/>
              <a:t> Concurrency Op’s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22530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mutation tool for: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/>
              <a:t>Java</a:t>
            </a:r>
            <a:r>
              <a:rPr lang="en-US" dirty="0" smtClean="0"/>
              <a:t> programs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/>
              <a:t>Byte code level manipulation</a:t>
            </a:r>
            <a:r>
              <a:rPr lang="en-US" dirty="0" smtClean="0"/>
              <a:t> using Byte Code Engineering Library (BCEL)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Introducing </a:t>
            </a:r>
            <a:r>
              <a:rPr lang="en-US" b="1" dirty="0" smtClean="0"/>
              <a:t>partial</a:t>
            </a:r>
            <a:r>
              <a:rPr lang="en-US" dirty="0" smtClean="0"/>
              <a:t> mutation to mutate complex parts of a given code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Providing </a:t>
            </a:r>
            <a:r>
              <a:rPr lang="en-US" b="1" dirty="0" smtClean="0"/>
              <a:t>higher-order</a:t>
            </a:r>
            <a:r>
              <a:rPr lang="en-US" dirty="0" smtClean="0"/>
              <a:t> mutation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Implementing </a:t>
            </a:r>
            <a:r>
              <a:rPr lang="en-US" b="1" dirty="0" smtClean="0"/>
              <a:t>concurrency</a:t>
            </a:r>
            <a:r>
              <a:rPr lang="en-US" dirty="0" smtClean="0"/>
              <a:t> operators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A Partial &amp; </a:t>
            </a:r>
            <a:r>
              <a:rPr lang="en-US" sz="2800" i="1" dirty="0" smtClean="0"/>
              <a:t>H/O </a:t>
            </a:r>
            <a:r>
              <a:rPr lang="en-US" sz="2800" i="1" dirty="0" smtClean="0"/>
              <a:t>Mutation for </a:t>
            </a:r>
            <a:r>
              <a:rPr lang="en-US" sz="2800" i="1" dirty="0" smtClean="0"/>
              <a:t>Concurrency Op’s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9938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082809"/>
            <a:ext cx="6781800" cy="569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A Partial &amp; Higher-Order Mutation for Concurrency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8914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4478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400" dirty="0" smtClean="0"/>
              <a:t>A short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A Partial &amp; Higher-Order Mutation for Concurrency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1986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3" y="2162175"/>
            <a:ext cx="88296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096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Mutation operators implemented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Discussion – Source vs. Byte Code Mutations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0962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Advantages of mutating byte code instead of the source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Mutating </a:t>
            </a:r>
            <a:r>
              <a:rPr lang="en-US" b="1" u="sng" dirty="0" smtClean="0"/>
              <a:t>off-the-shelf</a:t>
            </a:r>
            <a:r>
              <a:rPr lang="en-US" dirty="0" smtClean="0"/>
              <a:t> applications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Avoiding </a:t>
            </a:r>
            <a:r>
              <a:rPr lang="en-US" b="1" u="sng" dirty="0" smtClean="0"/>
              <a:t>re-compilation</a:t>
            </a:r>
            <a:r>
              <a:rPr lang="en-US" dirty="0" smtClean="0"/>
              <a:t> of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Discussion – Source vs. Byte Code Mutations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3010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47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Limitations of mutating byte code instead of the source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Difficulty in mutating some operators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E.g. switching concurrent objects</a:t>
            </a:r>
          </a:p>
          <a:p>
            <a:pPr marL="1828800" lvl="3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/>
              <a:t>Exchange Explicit Lock Objects</a:t>
            </a:r>
            <a:r>
              <a:rPr lang="en-US" dirty="0" smtClean="0"/>
              <a:t> (</a:t>
            </a:r>
            <a:r>
              <a:rPr lang="en-US" b="1" dirty="0" smtClean="0"/>
              <a:t>EELO</a:t>
            </a:r>
            <a:r>
              <a:rPr lang="en-US" dirty="0" smtClean="0"/>
              <a:t>) </a:t>
            </a:r>
          </a:p>
          <a:p>
            <a:pPr marL="1828800" lvl="3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1828800" lvl="3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1828800" lvl="3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1828800" lvl="3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1828800" lvl="3" indent="-457200">
              <a:spcBef>
                <a:spcPct val="50000"/>
              </a:spcBef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0300" y="3581400"/>
            <a:ext cx="42291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B0B2E-FEAA-4A00-8E2B-6E5083C4E557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3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/>
              <a:t>Motivation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Contributions</a:t>
            </a:r>
            <a:endParaRPr lang="en-CA" dirty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Related work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/>
              <a:t>P</a:t>
            </a:r>
            <a:r>
              <a:rPr lang="en-CA" dirty="0" smtClean="0"/>
              <a:t>artial </a:t>
            </a:r>
            <a:r>
              <a:rPr lang="en-CA" dirty="0" smtClean="0"/>
              <a:t>mutation</a:t>
            </a:r>
            <a:endParaRPr lang="en-CA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Higher-order </a:t>
            </a:r>
            <a:r>
              <a:rPr lang="en-CA" dirty="0" smtClean="0"/>
              <a:t>mutation</a:t>
            </a:r>
            <a:endParaRPr lang="en-CA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Byte code manipulation</a:t>
            </a:r>
            <a:endParaRPr lang="en-CA" dirty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The </a:t>
            </a:r>
            <a:r>
              <a:rPr lang="en-US" i="1" dirty="0" smtClean="0"/>
              <a:t>Para</a:t>
            </a:r>
            <a:r>
              <a:rPr lang="el-GR" i="1" dirty="0" smtClean="0"/>
              <a:t>μ </a:t>
            </a:r>
            <a:r>
              <a:rPr lang="en-US" dirty="0" smtClean="0"/>
              <a:t>mutation </a:t>
            </a:r>
            <a:r>
              <a:rPr lang="en-CA" dirty="0" smtClean="0"/>
              <a:t>tool</a:t>
            </a:r>
            <a:endParaRPr lang="en-CA" dirty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A short demo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Some technical </a:t>
            </a:r>
            <a:r>
              <a:rPr lang="en-CA" dirty="0" smtClean="0"/>
              <a:t>issues</a:t>
            </a:r>
            <a:endParaRPr lang="en-CA" dirty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Future work</a:t>
            </a:r>
            <a:endParaRPr lang="en-CA" dirty="0"/>
          </a:p>
          <a:p>
            <a:pPr marL="457200" indent="-457200">
              <a:spcBef>
                <a:spcPct val="50000"/>
              </a:spcBef>
            </a:pPr>
            <a:endParaRPr lang="en-CA" dirty="0"/>
          </a:p>
        </p:txBody>
      </p:sp>
      <p:sp>
        <p:nvSpPr>
          <p:cNvPr id="2054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/>
              <a:t>Outline</a:t>
            </a:r>
            <a:br>
              <a:rPr lang="en-US" sz="3600"/>
            </a:br>
            <a:endParaRPr lang="en-US"/>
          </a:p>
        </p:txBody>
      </p:sp>
      <p:cxnSp>
        <p:nvCxnSpPr>
          <p:cNvPr id="2055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2050" name="Bitmap Image" r:id="rId3" imgW="1676634" imgH="1961905" progId="PBrush">
              <p:embed/>
            </p:oleObj>
          </a:graphicData>
        </a:graphic>
      </p:graphicFrame>
      <p:pic>
        <p:nvPicPr>
          <p:cNvPr id="2056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Discussion – Non-Deterministic Executions  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7890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447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Concurrent programs my exhibit non-deterministic behavior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u="sng" dirty="0" smtClean="0"/>
              <a:t>interleaving</a:t>
            </a:r>
            <a:r>
              <a:rPr lang="en-US" dirty="0" smtClean="0"/>
              <a:t> of threads  may cause non-deterministic executions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E.g. </a:t>
            </a:r>
            <a:r>
              <a:rPr lang="en-US" i="1" dirty="0" smtClean="0"/>
              <a:t>Remove Synchronized Keyword Method </a:t>
            </a:r>
            <a:r>
              <a:rPr lang="en-US" dirty="0" smtClean="0"/>
              <a:t>(</a:t>
            </a:r>
            <a:r>
              <a:rPr lang="en-US" b="1" dirty="0" smtClean="0"/>
              <a:t>RSK</a:t>
            </a:r>
            <a:r>
              <a:rPr lang="en-US" dirty="0" smtClean="0"/>
              <a:t>)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mutants generated by RSK </a:t>
            </a:r>
            <a:r>
              <a:rPr lang="en-US" b="1" u="sng" dirty="0" smtClean="0"/>
              <a:t>may</a:t>
            </a:r>
            <a:r>
              <a:rPr lang="en-US" dirty="0" smtClean="0"/>
              <a:t> exhibit different behavior than the original program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3886200"/>
            <a:ext cx="3562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Discussion – Non-Deterministic Executions  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4034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447800"/>
            <a:ext cx="7543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A Hypothesis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mutants generated by some of the concurrency mutation operators are either </a:t>
            </a:r>
            <a:r>
              <a:rPr lang="en-US" b="1" u="sng" dirty="0" smtClean="0"/>
              <a:t>easy to kill</a:t>
            </a:r>
            <a:r>
              <a:rPr lang="en-US" dirty="0" smtClean="0"/>
              <a:t> or </a:t>
            </a:r>
            <a:r>
              <a:rPr lang="en-US" b="1" u="sng" dirty="0" smtClean="0"/>
              <a:t>equivalent</a:t>
            </a:r>
            <a:r>
              <a:rPr lang="en-US" dirty="0" smtClean="0"/>
              <a:t> to the original program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A Hypothesis: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/>
              <a:t>primary purpose</a:t>
            </a:r>
            <a:r>
              <a:rPr lang="en-US" dirty="0" smtClean="0"/>
              <a:t> of using such concurrency mutation operators could be: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Exploring some of the possible threads’ </a:t>
            </a:r>
            <a:r>
              <a:rPr lang="en-US" b="1" u="sng" dirty="0" err="1" smtClean="0"/>
              <a:t>interleavings</a:t>
            </a:r>
            <a:r>
              <a:rPr lang="en-US" b="1" u="sng" dirty="0" smtClean="0"/>
              <a:t> domain </a:t>
            </a:r>
            <a:r>
              <a:rPr lang="en-US" b="1" u="sng" dirty="0" smtClean="0"/>
              <a:t>space and testing the program according to the mutated </a:t>
            </a:r>
            <a:r>
              <a:rPr lang="en-US" b="1" u="sng" dirty="0" smtClean="0"/>
              <a:t>schedules</a:t>
            </a:r>
            <a:r>
              <a:rPr lang="en-US" b="1" u="sng" dirty="0" smtClean="0"/>
              <a:t> </a:t>
            </a:r>
            <a:endParaRPr lang="en-US" b="1" u="sng" dirty="0" smtClean="0"/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Not useful for assessing the adequacy of test cases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Discussion – Non-Deterministic Executions  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5058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2192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/>
              <a:t>primary purpose</a:t>
            </a:r>
            <a:r>
              <a:rPr lang="en-US" dirty="0" smtClean="0"/>
              <a:t> of using such concurrency mutation operators could be: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Exploring some of the possible threads’ </a:t>
            </a:r>
            <a:r>
              <a:rPr lang="en-US" b="1" u="sng" dirty="0" err="1" smtClean="0"/>
              <a:t>interleavings</a:t>
            </a:r>
            <a:r>
              <a:rPr lang="en-US" b="1" u="sng" dirty="0" smtClean="0"/>
              <a:t> domain space and testing the program according to the mutated schedules</a:t>
            </a:r>
            <a:endParaRPr lang="en-US" b="1" u="sng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u="sng" dirty="0" smtClean="0"/>
              <a:t>Not useful for assessing the adequacy of test cases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E.g. </a:t>
            </a:r>
            <a:r>
              <a:rPr lang="en-US" i="1" dirty="0" smtClean="0"/>
              <a:t>Modify Method-X Timeout</a:t>
            </a:r>
            <a:r>
              <a:rPr lang="en-US" dirty="0" smtClean="0"/>
              <a:t> (</a:t>
            </a:r>
            <a:r>
              <a:rPr lang="en-US" b="1" dirty="0" smtClean="0"/>
              <a:t>MXT</a:t>
            </a:r>
            <a:r>
              <a:rPr lang="en-US" dirty="0" smtClean="0"/>
              <a:t>)</a:t>
            </a:r>
          </a:p>
          <a:p>
            <a:pPr marL="457200" indent="-457200">
              <a:spcBef>
                <a:spcPct val="50000"/>
              </a:spcBef>
            </a:pPr>
            <a:endParaRPr lang="en-US" dirty="0" smtClean="0"/>
          </a:p>
          <a:p>
            <a:pPr marL="457200" indent="-457200">
              <a:spcBef>
                <a:spcPct val="50000"/>
              </a:spcBef>
            </a:pPr>
            <a:endParaRPr lang="en-US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Explores some of the possible thread’s </a:t>
            </a:r>
            <a:r>
              <a:rPr lang="en-US" dirty="0" err="1" smtClean="0"/>
              <a:t>interleavings</a:t>
            </a:r>
            <a:r>
              <a:rPr lang="en-US" dirty="0" smtClean="0"/>
              <a:t> by values passed to </a:t>
            </a:r>
            <a:r>
              <a:rPr lang="en-US" dirty="0" smtClean="0">
                <a:latin typeface="Lucida Sans Typewriter" pitchFamily="49" charset="0"/>
              </a:rPr>
              <a:t>wait( )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sleep( ),    join( )</a:t>
            </a:r>
            <a:r>
              <a:rPr lang="en-US" dirty="0" smtClean="0"/>
              <a:t>, and </a:t>
            </a:r>
            <a:r>
              <a:rPr lang="en-US" dirty="0" smtClean="0">
                <a:latin typeface="Lucida Sans Typewriter" pitchFamily="49" charset="0"/>
              </a:rPr>
              <a:t>await( )</a:t>
            </a:r>
            <a:endParaRPr lang="en-US" dirty="0">
              <a:latin typeface="Lucida Sans Typewriter" pitchFamily="49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38675"/>
            <a:ext cx="44386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35944-6772-4345-8C68-B8D9D099948F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69"/>
          <p:cNvSpPr>
            <a:spLocks noChangeArrowheads="1"/>
          </p:cNvSpPr>
          <p:nvPr/>
        </p:nvSpPr>
        <p:spPr bwMode="auto">
          <a:xfrm>
            <a:off x="6096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i="1" dirty="0" smtClean="0"/>
              <a:t>Para</a:t>
            </a:r>
            <a:r>
              <a:rPr lang="el-GR" sz="3600" i="1" dirty="0" smtClean="0"/>
              <a:t>μ</a:t>
            </a:r>
            <a:endParaRPr lang="en-US" sz="3600" i="1" dirty="0" smtClean="0"/>
          </a:p>
          <a:p>
            <a:r>
              <a:rPr lang="en-US" sz="2800" i="1" dirty="0" smtClean="0"/>
              <a:t>Future Work</a:t>
            </a:r>
            <a:endParaRPr lang="en-US" sz="2800" i="1" dirty="0"/>
          </a:p>
        </p:txBody>
      </p:sp>
      <p:cxnSp>
        <p:nvCxnSpPr>
          <p:cNvPr id="6151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46082" name="Bitmap Image" r:id="rId3" imgW="1676634" imgH="1961905" progId="PBrush">
              <p:embed/>
            </p:oleObj>
          </a:graphicData>
        </a:graphic>
      </p:graphicFrame>
      <p:pic>
        <p:nvPicPr>
          <p:cNvPr id="6152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 </a:t>
            </a:r>
            <a:r>
              <a:rPr lang="en-US" dirty="0" smtClean="0"/>
              <a:t>most of the </a:t>
            </a:r>
            <a:r>
              <a:rPr lang="en-US" dirty="0" smtClean="0"/>
              <a:t>concurrency mutation operators as proposed by Bradbury et </a:t>
            </a:r>
            <a:r>
              <a:rPr lang="en-US" dirty="0" smtClean="0"/>
              <a:t>al.</a:t>
            </a:r>
            <a:endParaRPr lang="en-US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Integrate mutation analysis, test case execution, measuring mutation score, identifying killed and alive mutants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Use machine learning techniques to analyze complexity of methods automatically and automate the partial </a:t>
            </a:r>
            <a:r>
              <a:rPr lang="en-US" dirty="0" smtClean="0"/>
              <a:t>mutation processes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Investigate whether there is any correlation between the complexity of methods and the frequency of faults observed (partial mutation)</a:t>
            </a:r>
            <a:endParaRPr lang="en-US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Investigate </a:t>
            </a:r>
            <a:r>
              <a:rPr lang="en-US" dirty="0" smtClean="0"/>
              <a:t>cost-effectiveness of </a:t>
            </a:r>
            <a:r>
              <a:rPr lang="en-US" dirty="0" smtClean="0"/>
              <a:t>implementing higher order </a:t>
            </a:r>
            <a:r>
              <a:rPr lang="en-US" dirty="0" smtClean="0"/>
              <a:t>mutations (a </a:t>
            </a:r>
            <a:r>
              <a:rPr lang="en-US" b="1" dirty="0" smtClean="0"/>
              <a:t>HUGE</a:t>
            </a:r>
            <a:r>
              <a:rPr lang="en-US" dirty="0" smtClean="0"/>
              <a:t> number of mutants expected)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B71EF-3D92-4F40-90DF-CF04588A5B09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04800" y="762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/>
              <a:t>Thank You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endParaRPr lang="en-US" sz="2000"/>
          </a:p>
        </p:txBody>
      </p:sp>
      <p:sp>
        <p:nvSpPr>
          <p:cNvPr id="7174" name="Text Box 19"/>
          <p:cNvSpPr txBox="1">
            <a:spLocks noChangeArrowheads="1"/>
          </p:cNvSpPr>
          <p:nvPr/>
        </p:nvSpPr>
        <p:spPr bwMode="auto">
          <a:xfrm>
            <a:off x="609600" y="5622925"/>
            <a:ext cx="8229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i="1"/>
              <a:t>The 6</a:t>
            </a:r>
            <a:r>
              <a:rPr lang="en-US" sz="1200" i="1" baseline="30000"/>
              <a:t>th</a:t>
            </a:r>
            <a:r>
              <a:rPr lang="en-US" sz="1200" i="1"/>
              <a:t> International Workshop on Mutation Analysis (Mutation 2011) </a:t>
            </a:r>
          </a:p>
          <a:p>
            <a:pPr algn="ctr">
              <a:spcBef>
                <a:spcPct val="50000"/>
              </a:spcBef>
            </a:pPr>
            <a:r>
              <a:rPr lang="en-US" sz="1200" i="1"/>
              <a:t>Berlin, Germany,   March 2011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20938" y="4241800"/>
          <a:ext cx="601662" cy="703263"/>
        </p:xfrm>
        <a:graphic>
          <a:graphicData uri="http://schemas.openxmlformats.org/presentationml/2006/ole">
            <p:oleObj spid="_x0000_s7170" name="Bitmap Image" r:id="rId3" imgW="1676634" imgH="1961905" progId="PBrush">
              <p:embed/>
            </p:oleObj>
          </a:graphicData>
        </a:graphic>
      </p:graphicFrame>
      <p:pic>
        <p:nvPicPr>
          <p:cNvPr id="7175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191000"/>
            <a:ext cx="118268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696D1-DCA2-4B5F-B42A-2AF3DF5C189D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Needs...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Tool supports</a:t>
            </a:r>
            <a:endParaRPr lang="en-CA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Mutation testing of concurrent applications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Reducing </a:t>
            </a:r>
            <a:r>
              <a:rPr lang="en-CA" dirty="0" smtClean="0"/>
              <a:t>the cost of mutation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Tool </a:t>
            </a:r>
            <a:r>
              <a:rPr lang="en-CA" dirty="0" smtClean="0"/>
              <a:t>supports </a:t>
            </a:r>
            <a:r>
              <a:rPr lang="en-CA" dirty="0" smtClean="0"/>
              <a:t>for higher-order mutation</a:t>
            </a:r>
          </a:p>
          <a:p>
            <a:pPr marL="457200" indent="-457200">
              <a:spcBef>
                <a:spcPct val="50000"/>
              </a:spcBef>
            </a:pPr>
            <a:endParaRPr lang="en-CA" dirty="0"/>
          </a:p>
        </p:txBody>
      </p:sp>
      <p:sp>
        <p:nvSpPr>
          <p:cNvPr id="3078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Motivation</a:t>
            </a:r>
            <a:br>
              <a:rPr lang="en-US" sz="3600" dirty="0" smtClean="0"/>
            </a:br>
            <a:endParaRPr lang="en-US" dirty="0"/>
          </a:p>
        </p:txBody>
      </p:sp>
      <p:cxnSp>
        <p:nvCxnSpPr>
          <p:cNvPr id="3079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074" name="Bitmap Image" r:id="rId3" imgW="1676634" imgH="1961905" progId="PBrush">
              <p:embed/>
            </p:oleObj>
          </a:graphicData>
        </a:graphic>
      </p:graphicFrame>
      <p:pic>
        <p:nvPicPr>
          <p:cNvPr id="3080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696D1-DCA2-4B5F-B42A-2AF3DF5C189D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Supporting and promoting mutation testing for multi-core platforms and </a:t>
            </a:r>
            <a:r>
              <a:rPr lang="en-CA" b="1" u="sng" dirty="0" smtClean="0"/>
              <a:t>parallel</a:t>
            </a:r>
            <a:r>
              <a:rPr lang="en-CA" dirty="0" smtClean="0"/>
              <a:t> application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b="1" u="sng" dirty="0" smtClean="0"/>
              <a:t>Concurrency</a:t>
            </a:r>
            <a:r>
              <a:rPr lang="en-CA" dirty="0" smtClean="0"/>
              <a:t> mutation operators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Reducing cost of mutation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b="1" u="sng" dirty="0" smtClean="0"/>
              <a:t>Byte code</a:t>
            </a:r>
            <a:r>
              <a:rPr lang="en-CA" dirty="0" smtClean="0"/>
              <a:t> manipulation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Introducing </a:t>
            </a:r>
            <a:r>
              <a:rPr lang="en-CA" b="1" u="sng" dirty="0" smtClean="0"/>
              <a:t>partial</a:t>
            </a:r>
            <a:r>
              <a:rPr lang="en-CA" dirty="0" smtClean="0"/>
              <a:t> mutation testing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Mutating only complex methods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Supporting </a:t>
            </a:r>
            <a:r>
              <a:rPr lang="en-CA" b="1" u="sng" dirty="0" smtClean="0"/>
              <a:t>higher-order</a:t>
            </a:r>
            <a:r>
              <a:rPr lang="en-CA" dirty="0" smtClean="0"/>
              <a:t> mutation testing </a:t>
            </a:r>
          </a:p>
          <a:p>
            <a:pPr marL="457200" indent="-457200">
              <a:spcBef>
                <a:spcPct val="50000"/>
              </a:spcBef>
            </a:pPr>
            <a:endParaRPr lang="en-CA" dirty="0"/>
          </a:p>
        </p:txBody>
      </p:sp>
      <p:sp>
        <p:nvSpPr>
          <p:cNvPr id="3078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Contributions of </a:t>
            </a:r>
            <a:r>
              <a:rPr lang="en-US" sz="3600" i="1" dirty="0" smtClean="0"/>
              <a:t>Para</a:t>
            </a:r>
            <a:r>
              <a:rPr lang="el-GR" sz="3600" i="1" dirty="0" smtClean="0"/>
              <a:t>μ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cxnSp>
        <p:nvCxnSpPr>
          <p:cNvPr id="3079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26626" name="Bitmap Image" r:id="rId3" imgW="1676634" imgH="1961905" progId="PBrush">
              <p:embed/>
            </p:oleObj>
          </a:graphicData>
        </a:graphic>
      </p:graphicFrame>
      <p:pic>
        <p:nvPicPr>
          <p:cNvPr id="3080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733C-0CA2-42EF-8BCD-3E00D02381BC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err="1" smtClean="0"/>
              <a:t>Mothra</a:t>
            </a:r>
            <a:r>
              <a:rPr lang="en-CA" dirty="0" smtClean="0"/>
              <a:t> for Fortran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err="1" smtClean="0"/>
              <a:t>Proteum</a:t>
            </a:r>
            <a:r>
              <a:rPr lang="en-CA" dirty="0" smtClean="0"/>
              <a:t> for C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err="1" smtClean="0"/>
              <a:t>MuJava</a:t>
            </a:r>
            <a:r>
              <a:rPr lang="en-CA" dirty="0" smtClean="0"/>
              <a:t> for Java (traditional and class level)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err="1" smtClean="0"/>
              <a:t>MuClipse</a:t>
            </a:r>
            <a:endParaRPr lang="en-CA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Jumble for Java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Byte code level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Traditional mutations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Pester for Python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Nester for C#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CA" dirty="0" smtClean="0"/>
              <a:t>And a few more...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CA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CA" dirty="0" smtClean="0"/>
          </a:p>
        </p:txBody>
      </p:sp>
      <p:sp>
        <p:nvSpPr>
          <p:cNvPr id="5126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Existing Mutation Testing Tools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cxnSp>
        <p:nvCxnSpPr>
          <p:cNvPr id="5127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5122" name="Bitmap Image" r:id="rId3" imgW="1676634" imgH="1961905" progId="PBrush">
              <p:embed/>
            </p:oleObj>
          </a:graphicData>
        </a:graphic>
      </p:graphicFrame>
      <p:pic>
        <p:nvPicPr>
          <p:cNvPr id="5128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733C-0CA2-42EF-8BCD-3E00D02381BC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Traditional mutation operators designed for </a:t>
            </a:r>
            <a:r>
              <a:rPr lang="en-US" dirty="0" smtClean="0"/>
              <a:t>C</a:t>
            </a:r>
            <a:endParaRPr lang="en-US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err="1" smtClean="0"/>
              <a:t>Agrawal</a:t>
            </a:r>
            <a:r>
              <a:rPr lang="en-US" dirty="0" smtClean="0"/>
              <a:t> et al.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Method and class level mutation </a:t>
            </a:r>
            <a:r>
              <a:rPr lang="en-US" dirty="0" smtClean="0"/>
              <a:t>operators for OO</a:t>
            </a:r>
            <a:endParaRPr lang="en-US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err="1" smtClean="0"/>
              <a:t>MuJava</a:t>
            </a:r>
            <a:r>
              <a:rPr lang="en-US" dirty="0" smtClean="0"/>
              <a:t>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Concurrency mutation operators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Bradbury et al.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CA" dirty="0" smtClean="0"/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endParaRPr lang="en-CA" dirty="0" smtClean="0"/>
          </a:p>
        </p:txBody>
      </p:sp>
      <p:sp>
        <p:nvSpPr>
          <p:cNvPr id="5126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Existing Mutation Operators</a:t>
            </a:r>
            <a:endParaRPr lang="en-US" dirty="0"/>
          </a:p>
        </p:txBody>
      </p:sp>
      <p:cxnSp>
        <p:nvCxnSpPr>
          <p:cNvPr id="5127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27650" name="Bitmap Image" r:id="rId3" imgW="1676634" imgH="1961905" progId="PBrush">
              <p:embed/>
            </p:oleObj>
          </a:graphicData>
        </a:graphic>
      </p:graphicFrame>
      <p:pic>
        <p:nvPicPr>
          <p:cNvPr id="5128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733C-0CA2-42EF-8BCD-3E00D02381BC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12 </a:t>
            </a:r>
            <a:r>
              <a:rPr lang="en-US" b="1" u="sng" dirty="0" smtClean="0"/>
              <a:t>Method</a:t>
            </a:r>
            <a:r>
              <a:rPr lang="en-US" dirty="0" smtClean="0"/>
              <a:t> </a:t>
            </a:r>
            <a:r>
              <a:rPr lang="en-US" dirty="0" smtClean="0"/>
              <a:t>level operators as implemented in </a:t>
            </a:r>
            <a:r>
              <a:rPr lang="en-US" dirty="0" err="1" smtClean="0"/>
              <a:t>MuJava</a:t>
            </a:r>
            <a:endParaRPr lang="en-CA" dirty="0" smtClean="0"/>
          </a:p>
        </p:txBody>
      </p:sp>
      <p:sp>
        <p:nvSpPr>
          <p:cNvPr id="5126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Existing Mutation Operators</a:t>
            </a:r>
          </a:p>
          <a:p>
            <a:r>
              <a:rPr lang="en-US" sz="2800" i="1" dirty="0" smtClean="0"/>
              <a:t>Method and Class Level Mutation Operators</a:t>
            </a:r>
            <a:endParaRPr lang="en-US" sz="2800" i="1" dirty="0"/>
          </a:p>
        </p:txBody>
      </p:sp>
      <p:cxnSp>
        <p:nvCxnSpPr>
          <p:cNvPr id="5127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29698" name="Bitmap Image" r:id="rId3" imgW="1676634" imgH="1961905" progId="PBrush">
              <p:embed/>
            </p:oleObj>
          </a:graphicData>
        </a:graphic>
      </p:graphicFrame>
      <p:pic>
        <p:nvPicPr>
          <p:cNvPr id="5128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090634"/>
            <a:ext cx="4924425" cy="354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733C-0CA2-42EF-8BCD-3E00D02381BC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24 </a:t>
            </a:r>
            <a:r>
              <a:rPr lang="en-US" b="1" u="sng" dirty="0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level operators as implemented in </a:t>
            </a:r>
            <a:r>
              <a:rPr lang="en-US" dirty="0" err="1" smtClean="0"/>
              <a:t>MuJava</a:t>
            </a:r>
            <a:endParaRPr lang="en-CA" dirty="0" smtClean="0"/>
          </a:p>
        </p:txBody>
      </p:sp>
      <p:sp>
        <p:nvSpPr>
          <p:cNvPr id="5126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Existing Mutation Operators</a:t>
            </a:r>
          </a:p>
          <a:p>
            <a:r>
              <a:rPr lang="en-US" sz="2800" i="1" dirty="0" smtClean="0"/>
              <a:t>Method and Class Level Mutation Operators</a:t>
            </a:r>
            <a:endParaRPr lang="en-US" sz="2800" i="1" dirty="0"/>
          </a:p>
        </p:txBody>
      </p:sp>
      <p:cxnSp>
        <p:nvCxnSpPr>
          <p:cNvPr id="5127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1746" name="Bitmap Image" r:id="rId3" imgW="1676634" imgH="1961905" progId="PBrush">
              <p:embed/>
            </p:oleObj>
          </a:graphicData>
        </a:graphic>
      </p:graphicFrame>
      <p:pic>
        <p:nvPicPr>
          <p:cNvPr id="5128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761917"/>
            <a:ext cx="7010400" cy="48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733C-0CA2-42EF-8BCD-3E00D02381BC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33400" y="12954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24 </a:t>
            </a:r>
            <a:r>
              <a:rPr lang="en-US" b="1" u="sng" dirty="0" smtClean="0"/>
              <a:t>Concurrency</a:t>
            </a:r>
            <a:r>
              <a:rPr lang="en-US" dirty="0" smtClean="0"/>
              <a:t> </a:t>
            </a:r>
            <a:r>
              <a:rPr lang="en-US" dirty="0" smtClean="0"/>
              <a:t>operators designed by Bradbury et al.</a:t>
            </a:r>
            <a:endParaRPr lang="en-CA" dirty="0" smtClean="0"/>
          </a:p>
        </p:txBody>
      </p:sp>
      <p:sp>
        <p:nvSpPr>
          <p:cNvPr id="5126" name="Rectangle 69"/>
          <p:cNvSpPr>
            <a:spLocks noChangeArrowheads="1"/>
          </p:cNvSpPr>
          <p:nvPr/>
        </p:nvSpPr>
        <p:spPr bwMode="auto">
          <a:xfrm>
            <a:off x="685800" y="762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 smtClean="0"/>
              <a:t>The Existing Mutation Operators</a:t>
            </a:r>
          </a:p>
          <a:p>
            <a:r>
              <a:rPr lang="en-US" sz="2800" i="1" dirty="0" smtClean="0"/>
              <a:t>Concurrency Mutation Operators</a:t>
            </a:r>
            <a:endParaRPr lang="en-US" sz="2800" i="1" dirty="0"/>
          </a:p>
        </p:txBody>
      </p:sp>
      <p:cxnSp>
        <p:nvCxnSpPr>
          <p:cNvPr id="5127" name="AutoShape 70"/>
          <p:cNvCxnSpPr>
            <a:cxnSpLocks noChangeShapeType="1"/>
          </p:cNvCxnSpPr>
          <p:nvPr/>
        </p:nvCxnSpPr>
        <p:spPr bwMode="auto">
          <a:xfrm>
            <a:off x="609600" y="990600"/>
            <a:ext cx="792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4138" y="152400"/>
          <a:ext cx="601662" cy="703263"/>
        </p:xfrm>
        <a:graphic>
          <a:graphicData uri="http://schemas.openxmlformats.org/presentationml/2006/ole">
            <p:oleObj spid="_x0000_s30722" name="Bitmap Image" r:id="rId3" imgW="1676634" imgH="1961905" progId="PBrush">
              <p:embed/>
            </p:oleObj>
          </a:graphicData>
        </a:graphic>
      </p:graphicFrame>
      <p:pic>
        <p:nvPicPr>
          <p:cNvPr id="5128" name="Picture 11" descr="AVESTA Research Gro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04775"/>
            <a:ext cx="1182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828800"/>
            <a:ext cx="43243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1828800"/>
            <a:ext cx="43243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7767</TotalTime>
  <Words>1090</Words>
  <Application>Microsoft Office PowerPoint</Application>
  <PresentationFormat>On-screen Show (4:3)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Bitmap Image</vt:lpstr>
      <vt:lpstr>Paraμ A Partial and Higher-Order Mutation Tool with Concurrency Operators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</dc:creator>
  <cp:lastModifiedBy>Lenovo User</cp:lastModifiedBy>
  <cp:revision>558</cp:revision>
  <dcterms:created xsi:type="dcterms:W3CDTF">2009-07-13T15:29:28Z</dcterms:created>
  <dcterms:modified xsi:type="dcterms:W3CDTF">2011-03-24T17:42:08Z</dcterms:modified>
</cp:coreProperties>
</file>