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2"/>
  </p:notesMasterIdLst>
  <p:sldIdLst>
    <p:sldId id="862" r:id="rId2"/>
    <p:sldId id="558" r:id="rId3"/>
    <p:sldId id="1049" r:id="rId4"/>
    <p:sldId id="538" r:id="rId5"/>
    <p:sldId id="1050" r:id="rId6"/>
    <p:sldId id="1051" r:id="rId7"/>
    <p:sldId id="1054" r:id="rId8"/>
    <p:sldId id="1052" r:id="rId9"/>
    <p:sldId id="476" r:id="rId10"/>
    <p:sldId id="1055" r:id="rId11"/>
  </p:sldIdLst>
  <p:sldSz cx="9144000" cy="6858000" type="screen4x3"/>
  <p:notesSz cx="6858000" cy="9144000"/>
  <p:custDataLst>
    <p:tags r:id="rId13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9900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59" autoAdjust="0"/>
    <p:restoredTop sz="94695" autoAdjust="0"/>
  </p:normalViewPr>
  <p:slideViewPr>
    <p:cSldViewPr>
      <p:cViewPr varScale="1">
        <p:scale>
          <a:sx n="104" d="100"/>
          <a:sy n="104" d="100"/>
        </p:scale>
        <p:origin x="-84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97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D131C665-D018-4547-BF0B-527669923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D27A87-90E8-425E-9C93-5A15CC6A705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/>
              <a:t>Software decay is linked to hacking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31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E315FD7-453E-46DD-BC75-6A5C22064202}" type="slidenum">
              <a:rPr lang="en-US" sz="1200">
                <a:latin typeface="Arial" charset="0"/>
              </a:rPr>
              <a:pPr algn="r"/>
              <a:t>5</a:t>
            </a:fld>
            <a:endParaRPr lang="en-US" sz="120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/>
              <a:t>Software decay is linked to hacking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31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8B908F9-B232-42E3-8B5F-0FBDC450637E}" type="slidenum">
              <a:rPr lang="en-US" sz="1200">
                <a:latin typeface="Arial" charset="0"/>
              </a:rPr>
              <a:pPr algn="r"/>
              <a:t>6</a:t>
            </a:fld>
            <a:endParaRPr lang="en-US" sz="1200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/>
              <a:t>Software decay is linked to hacking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31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8E40CE8-593C-44D3-A573-51223DC6FA8B}" type="slidenum">
              <a:rPr lang="en-US" sz="1200">
                <a:latin typeface="Arial" charset="0"/>
              </a:rPr>
              <a:pPr algn="r"/>
              <a:t>7</a:t>
            </a:fld>
            <a:endParaRPr lang="en-US" sz="1200">
              <a:latin typeface="Arial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/>
              <a:t>Software decay is linked to hacking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31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3CF5B7D-5C3A-4150-A72D-231BF46EF805}" type="slidenum">
              <a:rPr lang="en-US" sz="1200">
                <a:latin typeface="Arial" charset="0"/>
              </a:rPr>
              <a:pPr algn="r"/>
              <a:t>8</a:t>
            </a:fld>
            <a:endParaRPr lang="en-US" sz="1200">
              <a:latin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/>
              <a:t>Software decay is linked to hacking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04250" y="6308725"/>
            <a:ext cx="3937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5BEA9-3410-4D7E-808E-32CBC4603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D6869-BDDB-4AFD-B3AF-9E0FE56CBF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04813"/>
            <a:ext cx="1943100" cy="5691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404813"/>
            <a:ext cx="5678487" cy="5691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5B1C3-EC81-4764-85D5-D033EF7426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BB0CD-D13D-4EFF-AF1D-1C2592DCF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09A11-FCC8-47CE-ABAB-C818B00261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964F1-99DE-47EF-96E0-197DCF708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5845A-6E79-4085-A31F-8365A756C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D4080-65C1-4510-BA3A-FBF7FB740B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0DD7E-133D-4019-8A17-5EF6F6D47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44B4A-48E5-498F-8CAC-DC6F541394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3B946-DE61-414D-A1A2-CC25032DF3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404813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0163"/>
            <a:ext cx="608012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95AAD8CF-BDD7-4680-B7E3-B667136708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6FE059-1802-4292-94E6-4684F96BB76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Type Sensitive Application of Mutation Operators for Dynamically Typed Programs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001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GB" kern="0" dirty="0" smtClean="0">
                <a:latin typeface="+mn-lt"/>
              </a:rPr>
              <a:t>Leonardo Bottaci</a:t>
            </a:r>
            <a:r>
              <a:rPr lang="en-GB" kern="0" dirty="0">
                <a:latin typeface="+mn-lt"/>
              </a:rPr>
              <a:t/>
            </a:r>
            <a:br>
              <a:rPr lang="en-GB" kern="0" dirty="0">
                <a:latin typeface="+mn-lt"/>
              </a:rPr>
            </a:br>
            <a:r>
              <a:rPr lang="en-GB" kern="0" dirty="0">
                <a:latin typeface="+mn-lt"/>
              </a:rPr>
              <a:t>Department of Computer Science</a:t>
            </a:r>
            <a:br>
              <a:rPr lang="en-GB" kern="0" dirty="0">
                <a:latin typeface="+mn-lt"/>
              </a:rPr>
            </a:br>
            <a:r>
              <a:rPr lang="en-GB" kern="0" dirty="0">
                <a:latin typeface="+mn-lt"/>
              </a:rPr>
              <a:t>University of Hull, Hull, UK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/>
          <p:cNvSpPr txBox="1">
            <a:spLocks noGrp="1"/>
          </p:cNvSpPr>
          <p:nvPr/>
        </p:nvSpPr>
        <p:spPr bwMode="auto">
          <a:xfrm>
            <a:off x="8243888" y="6380163"/>
            <a:ext cx="608012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074F588-1E4F-49FF-B721-0BB1A89C0FF4}" type="slidenum">
              <a:rPr lang="en-US" sz="1400">
                <a:latin typeface="Times New Roman" pitchFamily="18" charset="0"/>
              </a:rPr>
              <a:pPr algn="r"/>
              <a:t>10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z="4000" smtClean="0"/>
              <a:t>Issues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JavaScript programs make use large objects created outside of the program, e.g. browser document objects, - to what extent should these be mutated?</a:t>
            </a:r>
          </a:p>
          <a:p>
            <a:pPr eaLnBrk="1" hangingPunct="1"/>
            <a:r>
              <a:rPr lang="en-GB" sz="2800" smtClean="0"/>
              <a:t>The JavaScript execution environments, language implementations, vary – good source for mutations.</a:t>
            </a:r>
          </a:p>
          <a:p>
            <a:pPr eaLnBrk="1" hangingPunct="1"/>
            <a:r>
              <a:rPr lang="en-GB" sz="2800" smtClean="0"/>
              <a:t>How weakly typed are programs in practice?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A4DBED-F8F4-45B4-938E-FAC8D39AD12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863600"/>
          </a:xfrm>
        </p:spPr>
        <p:txBody>
          <a:bodyPr/>
          <a:lstStyle/>
          <a:p>
            <a:pPr eaLnBrk="1" hangingPunct="1"/>
            <a:r>
              <a:rPr lang="en-GB" sz="4000" smtClean="0"/>
              <a:t>Mutation of Strongly typed Programs</a:t>
            </a:r>
            <a:r>
              <a:rPr lang="en-GB" smtClean="0"/>
              <a:t>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800" dirty="0" smtClean="0"/>
              <a:t>Variables and operators in expressions are typed.</a:t>
            </a:r>
          </a:p>
          <a:p>
            <a:pPr eaLnBrk="1" hangingPunct="1"/>
            <a:r>
              <a:rPr lang="en-GB" sz="2800" dirty="0" smtClean="0"/>
              <a:t>Mutation operators can be applied in a type sensitive manner. </a:t>
            </a:r>
          </a:p>
          <a:p>
            <a:pPr eaLnBrk="1" hangingPunct="1">
              <a:buNone/>
            </a:pPr>
            <a:r>
              <a:rPr lang="en-GB" sz="2800" dirty="0" smtClean="0"/>
              <a:t>original program                  mutant program</a:t>
            </a:r>
            <a:endParaRPr lang="en-GB" sz="2800" dirty="0" smtClean="0"/>
          </a:p>
          <a:p>
            <a:pPr eaLnBrk="1" hangingPunct="1">
              <a:buNone/>
            </a:pPr>
            <a:r>
              <a:rPr lang="en-GB" sz="2800" dirty="0" smtClean="0">
                <a:latin typeface="Arial" pitchFamily="34" charset="0"/>
              </a:rPr>
              <a:t> String s;                           String </a:t>
            </a:r>
            <a:r>
              <a:rPr lang="en-GB" sz="2800" dirty="0" smtClean="0">
                <a:latin typeface="Arial" pitchFamily="34" charset="0"/>
              </a:rPr>
              <a:t>s</a:t>
            </a:r>
          </a:p>
          <a:p>
            <a:pPr eaLnBrk="1" hangingPunct="1">
              <a:buNone/>
            </a:pPr>
            <a:r>
              <a:rPr lang="en-GB" sz="2800" dirty="0" smtClean="0">
                <a:latin typeface="Arial" pitchFamily="34" charset="0"/>
              </a:rPr>
              <a:t> </a:t>
            </a:r>
            <a:r>
              <a:rPr lang="en-GB" sz="2800" dirty="0" err="1" smtClean="0">
                <a:latin typeface="Arial" pitchFamily="34" charset="0"/>
              </a:rPr>
              <a:t>int</a:t>
            </a:r>
            <a:r>
              <a:rPr lang="en-GB" sz="2800" dirty="0" smtClean="0">
                <a:latin typeface="Arial" pitchFamily="34" charset="0"/>
              </a:rPr>
              <a:t> </a:t>
            </a:r>
            <a:r>
              <a:rPr lang="en-GB" sz="2800" dirty="0" err="1" smtClean="0">
                <a:latin typeface="Arial" pitchFamily="34" charset="0"/>
              </a:rPr>
              <a:t>i</a:t>
            </a:r>
            <a:r>
              <a:rPr lang="en-GB" sz="2800" dirty="0" smtClean="0">
                <a:latin typeface="Arial" pitchFamily="34" charset="0"/>
              </a:rPr>
              <a:t>, j;                               </a:t>
            </a:r>
            <a:r>
              <a:rPr lang="en-GB" sz="2800" dirty="0" err="1" smtClean="0">
                <a:latin typeface="Arial" pitchFamily="34" charset="0"/>
              </a:rPr>
              <a:t>int</a:t>
            </a:r>
            <a:r>
              <a:rPr lang="en-GB" sz="2800" dirty="0" smtClean="0">
                <a:latin typeface="Arial" pitchFamily="34" charset="0"/>
              </a:rPr>
              <a:t> </a:t>
            </a:r>
            <a:r>
              <a:rPr lang="en-GB" sz="2800" dirty="0" err="1" smtClean="0">
                <a:latin typeface="Arial" pitchFamily="34" charset="0"/>
              </a:rPr>
              <a:t>i</a:t>
            </a:r>
            <a:r>
              <a:rPr lang="en-GB" sz="2800" dirty="0" smtClean="0">
                <a:latin typeface="Arial" pitchFamily="34" charset="0"/>
              </a:rPr>
              <a:t>, j;</a:t>
            </a:r>
            <a:endParaRPr lang="en-GB" sz="2800" dirty="0" smtClean="0">
              <a:latin typeface="Arial" pitchFamily="34" charset="0"/>
            </a:endParaRPr>
          </a:p>
          <a:p>
            <a:pPr eaLnBrk="1" hangingPunct="1">
              <a:buNone/>
            </a:pPr>
            <a:r>
              <a:rPr lang="en-GB" sz="2800" dirty="0" smtClean="0">
                <a:latin typeface="Arial" pitchFamily="34" charset="0"/>
              </a:rPr>
              <a:t>  …                                </a:t>
            </a:r>
            <a:r>
              <a:rPr lang="en-GB" sz="2800" dirty="0" smtClean="0">
                <a:latin typeface="Arial" pitchFamily="34" charset="0"/>
              </a:rPr>
              <a:t>    </a:t>
            </a:r>
            <a:r>
              <a:rPr lang="en-GB" sz="2800" dirty="0" smtClean="0">
                <a:latin typeface="Arial" pitchFamily="34" charset="0"/>
              </a:rPr>
              <a:t>…</a:t>
            </a:r>
          </a:p>
          <a:p>
            <a:pPr eaLnBrk="1" hangingPunct="1">
              <a:buNone/>
            </a:pPr>
            <a:r>
              <a:rPr lang="en-GB" sz="2800" dirty="0" smtClean="0">
                <a:latin typeface="Arial" pitchFamily="34" charset="0"/>
              </a:rPr>
              <a:t>    </a:t>
            </a:r>
            <a:r>
              <a:rPr lang="en-GB" sz="2800" dirty="0" err="1" smtClean="0">
                <a:latin typeface="Arial" pitchFamily="34" charset="0"/>
              </a:rPr>
              <a:t>i</a:t>
            </a:r>
            <a:r>
              <a:rPr lang="en-GB" sz="2800" dirty="0" smtClean="0">
                <a:latin typeface="Arial" pitchFamily="34" charset="0"/>
              </a:rPr>
              <a:t>                                  </a:t>
            </a:r>
            <a:r>
              <a:rPr lang="en-GB" sz="2800" dirty="0" smtClean="0">
                <a:latin typeface="Arial" pitchFamily="34" charset="0"/>
              </a:rPr>
              <a:t>   abs(</a:t>
            </a:r>
            <a:r>
              <a:rPr lang="en-GB" sz="2800" dirty="0" err="1" smtClean="0">
                <a:latin typeface="Arial" pitchFamily="34" charset="0"/>
              </a:rPr>
              <a:t>i</a:t>
            </a:r>
            <a:r>
              <a:rPr lang="en-GB" sz="2800" dirty="0" smtClean="0">
                <a:latin typeface="Arial" pitchFamily="34" charset="0"/>
              </a:rPr>
              <a:t>),     …  j</a:t>
            </a:r>
            <a:endParaRPr lang="en-GB" sz="2800" dirty="0" smtClean="0">
              <a:latin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 txBox="1">
            <a:spLocks noGrp="1"/>
          </p:cNvSpPr>
          <p:nvPr/>
        </p:nvSpPr>
        <p:spPr bwMode="auto">
          <a:xfrm>
            <a:off x="8243888" y="6380163"/>
            <a:ext cx="608012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4F61B13-E299-4C7F-AD08-CBE64974C0CB}" type="slidenum">
              <a:rPr lang="en-US" sz="1400">
                <a:latin typeface="Times New Roman" pitchFamily="18" charset="0"/>
              </a:rPr>
              <a:pPr algn="r"/>
              <a:t>3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260350"/>
            <a:ext cx="7772400" cy="863600"/>
          </a:xfrm>
        </p:spPr>
        <p:txBody>
          <a:bodyPr/>
          <a:lstStyle/>
          <a:p>
            <a:pPr eaLnBrk="1" hangingPunct="1"/>
            <a:r>
              <a:rPr lang="en-GB" sz="4000" smtClean="0"/>
              <a:t>Mutation of Weakly Typed Programs</a:t>
            </a:r>
            <a:r>
              <a:rPr lang="en-GB" smtClean="0"/>
              <a:t> 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341438"/>
            <a:ext cx="8135937" cy="4724400"/>
          </a:xfrm>
        </p:spPr>
        <p:txBody>
          <a:bodyPr/>
          <a:lstStyle/>
          <a:p>
            <a:pPr eaLnBrk="1" hangingPunct="1"/>
            <a:r>
              <a:rPr lang="en-GB" sz="2800" dirty="0" smtClean="0"/>
              <a:t>Variables and operators in expressions are not typed.</a:t>
            </a:r>
          </a:p>
          <a:p>
            <a:pPr eaLnBrk="1" hangingPunct="1"/>
            <a:r>
              <a:rPr lang="en-GB" sz="2800" dirty="0" smtClean="0"/>
              <a:t>How can mutation operators can be applied in a type sensitive manner?</a:t>
            </a:r>
          </a:p>
          <a:p>
            <a:pPr eaLnBrk="1" hangingPunct="1">
              <a:buNone/>
            </a:pPr>
            <a:r>
              <a:rPr lang="en-GB" sz="2800" dirty="0" smtClean="0"/>
              <a:t>original program                  mutant program</a:t>
            </a:r>
          </a:p>
          <a:p>
            <a:pPr eaLnBrk="1" hangingPunct="1">
              <a:buNone/>
            </a:pPr>
            <a:r>
              <a:rPr lang="en-GB" sz="2800" dirty="0" smtClean="0">
                <a:latin typeface="Arial" pitchFamily="34" charset="0"/>
              </a:rPr>
              <a:t> </a:t>
            </a:r>
            <a:r>
              <a:rPr lang="en-GB" sz="2800" dirty="0" smtClean="0">
                <a:latin typeface="Arial" pitchFamily="34" charset="0"/>
              </a:rPr>
              <a:t> </a:t>
            </a:r>
            <a:r>
              <a:rPr lang="en-GB" sz="2800" dirty="0" err="1" smtClean="0">
                <a:latin typeface="Arial" pitchFamily="34" charset="0"/>
              </a:rPr>
              <a:t>var</a:t>
            </a:r>
            <a:r>
              <a:rPr lang="en-GB" sz="2800" dirty="0" smtClean="0">
                <a:latin typeface="Arial" pitchFamily="34" charset="0"/>
              </a:rPr>
              <a:t> </a:t>
            </a:r>
            <a:r>
              <a:rPr lang="en-GB" sz="2800" dirty="0" smtClean="0">
                <a:latin typeface="Arial" pitchFamily="34" charset="0"/>
              </a:rPr>
              <a:t>s;                           </a:t>
            </a:r>
            <a:r>
              <a:rPr lang="en-GB" sz="2800" dirty="0" smtClean="0">
                <a:latin typeface="Arial" pitchFamily="34" charset="0"/>
              </a:rPr>
              <a:t>  </a:t>
            </a:r>
            <a:r>
              <a:rPr lang="en-GB" sz="2800" dirty="0" err="1" smtClean="0">
                <a:latin typeface="Arial" pitchFamily="34" charset="0"/>
              </a:rPr>
              <a:t>var</a:t>
            </a:r>
            <a:r>
              <a:rPr lang="en-GB" sz="2800" dirty="0" smtClean="0">
                <a:latin typeface="Arial" pitchFamily="34" charset="0"/>
              </a:rPr>
              <a:t> </a:t>
            </a:r>
            <a:r>
              <a:rPr lang="en-GB" sz="2800" dirty="0" smtClean="0">
                <a:latin typeface="Arial" pitchFamily="34" charset="0"/>
              </a:rPr>
              <a:t>s</a:t>
            </a:r>
          </a:p>
          <a:p>
            <a:pPr eaLnBrk="1" hangingPunct="1">
              <a:buNone/>
            </a:pPr>
            <a:r>
              <a:rPr lang="en-GB" sz="2800" dirty="0" smtClean="0">
                <a:latin typeface="Arial" pitchFamily="34" charset="0"/>
              </a:rPr>
              <a:t> </a:t>
            </a:r>
            <a:r>
              <a:rPr lang="en-GB" sz="2800" dirty="0" smtClean="0">
                <a:latin typeface="Arial" pitchFamily="34" charset="0"/>
              </a:rPr>
              <a:t> </a:t>
            </a:r>
            <a:r>
              <a:rPr lang="en-GB" sz="2800" dirty="0" err="1" smtClean="0">
                <a:latin typeface="Arial" pitchFamily="34" charset="0"/>
              </a:rPr>
              <a:t>var</a:t>
            </a:r>
            <a:r>
              <a:rPr lang="en-GB" sz="2800" dirty="0" smtClean="0">
                <a:latin typeface="Arial" pitchFamily="34" charset="0"/>
              </a:rPr>
              <a:t> </a:t>
            </a:r>
            <a:r>
              <a:rPr lang="en-GB" sz="2800" dirty="0" err="1" smtClean="0">
                <a:latin typeface="Arial" pitchFamily="34" charset="0"/>
              </a:rPr>
              <a:t>i</a:t>
            </a:r>
            <a:r>
              <a:rPr lang="en-GB" sz="2800" dirty="0" smtClean="0">
                <a:latin typeface="Arial" pitchFamily="34" charset="0"/>
              </a:rPr>
              <a:t>, j;                          </a:t>
            </a:r>
            <a:r>
              <a:rPr lang="en-GB" sz="2800" dirty="0" smtClean="0">
                <a:latin typeface="Arial" pitchFamily="34" charset="0"/>
              </a:rPr>
              <a:t> </a:t>
            </a:r>
            <a:r>
              <a:rPr lang="en-GB" sz="2800" dirty="0" err="1" smtClean="0">
                <a:latin typeface="Arial" pitchFamily="34" charset="0"/>
              </a:rPr>
              <a:t>var</a:t>
            </a:r>
            <a:r>
              <a:rPr lang="en-GB" sz="2800" dirty="0" smtClean="0">
                <a:latin typeface="Arial" pitchFamily="34" charset="0"/>
              </a:rPr>
              <a:t> </a:t>
            </a:r>
            <a:r>
              <a:rPr lang="en-GB" sz="2800" dirty="0" err="1" smtClean="0">
                <a:latin typeface="Arial" pitchFamily="34" charset="0"/>
              </a:rPr>
              <a:t>i</a:t>
            </a:r>
            <a:r>
              <a:rPr lang="en-GB" sz="2800" dirty="0" smtClean="0">
                <a:latin typeface="Arial" pitchFamily="34" charset="0"/>
              </a:rPr>
              <a:t>, j;</a:t>
            </a:r>
          </a:p>
          <a:p>
            <a:pPr eaLnBrk="1" hangingPunct="1">
              <a:buNone/>
            </a:pPr>
            <a:r>
              <a:rPr lang="en-GB" sz="2800" dirty="0" smtClean="0">
                <a:latin typeface="Arial" pitchFamily="34" charset="0"/>
              </a:rPr>
              <a:t>  …                                    …</a:t>
            </a:r>
          </a:p>
          <a:p>
            <a:pPr eaLnBrk="1" hangingPunct="1">
              <a:buNone/>
            </a:pPr>
            <a:r>
              <a:rPr lang="en-GB" sz="2800" dirty="0" smtClean="0">
                <a:latin typeface="Arial" pitchFamily="34" charset="0"/>
              </a:rPr>
              <a:t>    </a:t>
            </a:r>
            <a:r>
              <a:rPr lang="en-GB" sz="2800" dirty="0" err="1" smtClean="0">
                <a:latin typeface="Arial" pitchFamily="34" charset="0"/>
              </a:rPr>
              <a:t>i</a:t>
            </a:r>
            <a:r>
              <a:rPr lang="en-GB" sz="2800" dirty="0" smtClean="0">
                <a:latin typeface="Arial" pitchFamily="34" charset="0"/>
              </a:rPr>
              <a:t>                                   </a:t>
            </a:r>
            <a:r>
              <a:rPr lang="en-GB" sz="2800" dirty="0" smtClean="0">
                <a:latin typeface="Arial" pitchFamily="34" charset="0"/>
              </a:rPr>
              <a:t>abs(</a:t>
            </a:r>
            <a:r>
              <a:rPr lang="en-GB" sz="2800" dirty="0" err="1" smtClean="0">
                <a:latin typeface="Arial" pitchFamily="34" charset="0"/>
              </a:rPr>
              <a:t>i</a:t>
            </a:r>
            <a:r>
              <a:rPr lang="en-GB" sz="2800" dirty="0" smtClean="0">
                <a:latin typeface="Arial" pitchFamily="34" charset="0"/>
              </a:rPr>
              <a:t>),  </a:t>
            </a:r>
            <a:r>
              <a:rPr lang="en-GB" sz="2800" dirty="0" smtClean="0">
                <a:latin typeface="Arial" pitchFamily="34" charset="0"/>
              </a:rPr>
              <a:t>abs(s)   </a:t>
            </a:r>
            <a:r>
              <a:rPr lang="en-GB" sz="2800" dirty="0" smtClean="0">
                <a:latin typeface="Arial" pitchFamily="34" charset="0"/>
              </a:rPr>
              <a:t>…  </a:t>
            </a:r>
            <a:r>
              <a:rPr lang="en-GB" sz="2800" dirty="0" smtClean="0">
                <a:latin typeface="Arial" pitchFamily="34" charset="0"/>
              </a:rPr>
              <a:t>j… s</a:t>
            </a:r>
            <a:endParaRPr lang="en-GB" sz="2800" dirty="0" smtClean="0">
              <a:latin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D305EC-9E52-4507-9280-7EFD4557611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792162"/>
          </a:xfrm>
        </p:spPr>
        <p:txBody>
          <a:bodyPr/>
          <a:lstStyle/>
          <a:p>
            <a:pPr eaLnBrk="1" hangingPunct="1"/>
            <a:r>
              <a:rPr lang="en-GB" sz="4000" smtClean="0"/>
              <a:t>Basic Idea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18487" cy="4897437"/>
          </a:xfrm>
        </p:spPr>
        <p:txBody>
          <a:bodyPr/>
          <a:lstStyle/>
          <a:p>
            <a:pPr eaLnBrk="1" hangingPunct="1"/>
            <a:r>
              <a:rPr lang="en-GB" sz="2800" smtClean="0"/>
              <a:t>Generate mutants dynamically.</a:t>
            </a:r>
          </a:p>
          <a:p>
            <a:pPr eaLnBrk="1" hangingPunct="1"/>
            <a:r>
              <a:rPr lang="en-GB" sz="2800" smtClean="0"/>
              <a:t>Represent mutants of the original program using a meta-mutant, (mutant schemata, parameterised mutant.)</a:t>
            </a:r>
          </a:p>
          <a:p>
            <a:pPr eaLnBrk="1" hangingPunct="1">
              <a:buFontTx/>
              <a:buNone/>
            </a:pPr>
            <a:r>
              <a:rPr lang="en-GB" sz="2800" smtClean="0"/>
              <a:t>   orig program                meta-mutant</a:t>
            </a:r>
          </a:p>
          <a:p>
            <a:pPr eaLnBrk="1" hangingPunct="1">
              <a:buFontTx/>
              <a:buNone/>
            </a:pPr>
            <a:r>
              <a:rPr lang="en-GB" smtClean="0">
                <a:latin typeface="Arial" charset="0"/>
              </a:rPr>
              <a:t>     x = y + z;                 assign(m(x), arith(m(y), m(z)))</a:t>
            </a:r>
          </a:p>
          <a:p>
            <a:pPr eaLnBrk="1" hangingPunct="1">
              <a:buFontTx/>
              <a:buNone/>
            </a:pPr>
            <a:endParaRPr lang="en-GB" smtClean="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GB" smtClean="0">
                <a:latin typeface="Arial" charset="0"/>
              </a:rPr>
              <a:t>m(x)            </a:t>
            </a:r>
            <a:r>
              <a:rPr lang="en-GB" sz="2800" smtClean="0"/>
              <a:t>mutates variable </a:t>
            </a:r>
            <a:r>
              <a:rPr lang="en-GB" smtClean="0">
                <a:latin typeface="Arial" charset="0"/>
              </a:rPr>
              <a:t>x, </a:t>
            </a:r>
            <a:r>
              <a:rPr lang="en-GB" sz="2800" smtClean="0"/>
              <a:t>e.g. abs</a:t>
            </a:r>
            <a:r>
              <a:rPr lang="en-GB" smtClean="0">
                <a:latin typeface="Arial" charset="0"/>
              </a:rPr>
              <a:t>(x) , y</a:t>
            </a:r>
          </a:p>
          <a:p>
            <a:pPr eaLnBrk="1" hangingPunct="1">
              <a:buFontTx/>
              <a:buNone/>
            </a:pPr>
            <a:r>
              <a:rPr lang="en-GB" smtClean="0">
                <a:latin typeface="Arial" charset="0"/>
              </a:rPr>
              <a:t>arith(y, z)    </a:t>
            </a:r>
            <a:r>
              <a:rPr lang="en-GB" sz="2800" smtClean="0"/>
              <a:t>mutates arithmetic operator</a:t>
            </a:r>
            <a:r>
              <a:rPr lang="en-GB" smtClean="0">
                <a:latin typeface="Arial" charset="0"/>
              </a:rPr>
              <a:t>, </a:t>
            </a:r>
            <a:r>
              <a:rPr lang="en-GB" sz="2800" smtClean="0"/>
              <a:t>e.g. </a:t>
            </a:r>
            <a:r>
              <a:rPr lang="en-GB" smtClean="0">
                <a:latin typeface="Arial" charset="0"/>
              </a:rPr>
              <a:t>z - y</a:t>
            </a:r>
          </a:p>
          <a:p>
            <a:pPr eaLnBrk="1" hangingPunct="1">
              <a:buFontTx/>
              <a:buNone/>
            </a:pPr>
            <a:r>
              <a:rPr lang="en-GB" smtClean="0">
                <a:latin typeface="Arial" charset="0"/>
              </a:rPr>
              <a:t>assign(x, e) </a:t>
            </a:r>
            <a:r>
              <a:rPr lang="en-GB" sz="2800" smtClean="0"/>
              <a:t>mutates assign operator</a:t>
            </a:r>
            <a:r>
              <a:rPr lang="en-GB" smtClean="0">
                <a:latin typeface="Arial" charset="0"/>
              </a:rPr>
              <a:t>, </a:t>
            </a:r>
            <a:r>
              <a:rPr lang="en-GB" sz="2800" smtClean="0"/>
              <a:t>e.g. </a:t>
            </a:r>
            <a:r>
              <a:rPr lang="en-GB" smtClean="0">
                <a:latin typeface="Arial" charset="0"/>
              </a:rPr>
              <a:t>x += e, x -= e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 txBox="1">
            <a:spLocks noGrp="1"/>
          </p:cNvSpPr>
          <p:nvPr/>
        </p:nvSpPr>
        <p:spPr bwMode="auto">
          <a:xfrm>
            <a:off x="8243888" y="6380163"/>
            <a:ext cx="608012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6AF0E71-A087-4CBA-91D0-7E2B2A93C3C6}" type="slidenum">
              <a:rPr lang="en-US" sz="1400">
                <a:latin typeface="Times New Roman" pitchFamily="18" charset="0"/>
              </a:rPr>
              <a:pPr algn="r"/>
              <a:t>5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404813"/>
            <a:ext cx="7772400" cy="792162"/>
          </a:xfrm>
        </p:spPr>
        <p:txBody>
          <a:bodyPr/>
          <a:lstStyle/>
          <a:p>
            <a:pPr eaLnBrk="1" hangingPunct="1"/>
            <a:r>
              <a:rPr lang="en-GB" sz="3600" smtClean="0"/>
              <a:t>Meta-mutant for Strongly Typed Program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412875"/>
            <a:ext cx="8218487" cy="48974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mtClean="0">
                <a:latin typeface="Arial" charset="0"/>
              </a:rPr>
              <a:t>m(x)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mtClean="0">
                <a:latin typeface="Arial" charset="0"/>
              </a:rPr>
              <a:t>   switch(mutantOfx)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mtClean="0">
                <a:latin typeface="Arial" charset="0"/>
              </a:rPr>
              <a:t>      none: return x;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mtClean="0">
                <a:latin typeface="Arial" charset="0"/>
              </a:rPr>
              <a:t>      abs: return abs(x);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mtClean="0">
                <a:latin typeface="Arial" charset="0"/>
              </a:rPr>
              <a:t>      inc: return x + 1;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mtClean="0">
                <a:latin typeface="Arial" charset="0"/>
              </a:rPr>
              <a:t>      y: return y;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mtClean="0">
                <a:latin typeface="Arial" charset="0"/>
              </a:rPr>
              <a:t>      </a:t>
            </a:r>
            <a:r>
              <a:rPr lang="en-GB" smtClean="0"/>
              <a:t>…</a:t>
            </a:r>
            <a:endParaRPr lang="en-GB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mtClean="0">
                <a:latin typeface="Arial" charset="0"/>
              </a:rPr>
              <a:t> }}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mtClean="0">
                <a:latin typeface="Arial" charset="0"/>
              </a:rPr>
              <a:t>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mtClean="0">
                <a:latin typeface="Arial" charset="0"/>
              </a:rPr>
              <a:t>x </a:t>
            </a:r>
            <a:r>
              <a:rPr lang="en-GB" sz="2800" smtClean="0"/>
              <a:t>is known to be of type int, say, this allows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800" smtClean="0"/>
              <a:t>cases to be determined at meta-mutant generation time.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 txBox="1">
            <a:spLocks noGrp="1"/>
          </p:cNvSpPr>
          <p:nvPr/>
        </p:nvSpPr>
        <p:spPr bwMode="auto">
          <a:xfrm>
            <a:off x="8243888" y="6380163"/>
            <a:ext cx="608012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C7B1366-2D9C-4934-832A-9642AA2FCCF6}" type="slidenum">
              <a:rPr lang="en-US" sz="1400">
                <a:latin typeface="Times New Roman" pitchFamily="18" charset="0"/>
              </a:rPr>
              <a:pPr algn="r"/>
              <a:t>6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404813"/>
            <a:ext cx="7772400" cy="792162"/>
          </a:xfrm>
        </p:spPr>
        <p:txBody>
          <a:bodyPr/>
          <a:lstStyle/>
          <a:p>
            <a:pPr eaLnBrk="1" hangingPunct="1"/>
            <a:r>
              <a:rPr lang="en-GB" sz="3600" smtClean="0"/>
              <a:t>Meta-mutant for Weakly Typed Program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268413"/>
            <a:ext cx="8218487" cy="4897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dirty="0" smtClean="0">
                <a:latin typeface="Arial" charset="0"/>
              </a:rPr>
              <a:t>m(x)   {</a:t>
            </a:r>
          </a:p>
          <a:p>
            <a:pPr eaLnBrk="1" hangingPunct="1">
              <a:buFontTx/>
              <a:buNone/>
            </a:pPr>
            <a:r>
              <a:rPr lang="en-GB" dirty="0" smtClean="0">
                <a:latin typeface="Arial" charset="0"/>
              </a:rPr>
              <a:t>  if (none) {</a:t>
            </a:r>
          </a:p>
          <a:p>
            <a:pPr eaLnBrk="1" hangingPunct="1">
              <a:buFontTx/>
              <a:buNone/>
            </a:pPr>
            <a:r>
              <a:rPr lang="en-GB" dirty="0" smtClean="0">
                <a:latin typeface="Arial" charset="0"/>
              </a:rPr>
              <a:t>     return x;</a:t>
            </a:r>
          </a:p>
          <a:p>
            <a:pPr eaLnBrk="1" hangingPunct="1">
              <a:buFontTx/>
              <a:buNone/>
            </a:pPr>
            <a:r>
              <a:rPr lang="en-GB" dirty="0" smtClean="0">
                <a:latin typeface="Arial" charset="0"/>
              </a:rPr>
              <a:t>  }</a:t>
            </a:r>
          </a:p>
          <a:p>
            <a:pPr eaLnBrk="1" hangingPunct="1">
              <a:buFontTx/>
              <a:buNone/>
            </a:pPr>
            <a:r>
              <a:rPr lang="en-GB" dirty="0" smtClean="0">
                <a:latin typeface="Arial" charset="0"/>
              </a:rPr>
              <a:t>  else {</a:t>
            </a:r>
          </a:p>
          <a:p>
            <a:pPr eaLnBrk="1" hangingPunct="1">
              <a:buFontTx/>
              <a:buNone/>
            </a:pPr>
            <a:r>
              <a:rPr lang="en-GB" dirty="0" smtClean="0">
                <a:latin typeface="Arial" charset="0"/>
              </a:rPr>
              <a:t>     </a:t>
            </a:r>
            <a:r>
              <a:rPr lang="en-GB" dirty="0" smtClean="0">
                <a:latin typeface="Arial" charset="0"/>
              </a:rPr>
              <a:t>determine, </a:t>
            </a:r>
            <a:r>
              <a:rPr lang="en-GB" dirty="0" smtClean="0">
                <a:latin typeface="Arial" charset="0"/>
              </a:rPr>
              <a:t>from the value of </a:t>
            </a:r>
            <a:r>
              <a:rPr lang="en-GB" dirty="0" smtClean="0">
                <a:latin typeface="Arial" charset="0"/>
              </a:rPr>
              <a:t>x, </a:t>
            </a:r>
            <a:r>
              <a:rPr lang="en-GB" dirty="0" smtClean="0">
                <a:latin typeface="Arial" charset="0"/>
              </a:rPr>
              <a:t>the appropriate mutants</a:t>
            </a:r>
          </a:p>
          <a:p>
            <a:pPr eaLnBrk="1" hangingPunct="1">
              <a:buFontTx/>
              <a:buNone/>
            </a:pPr>
            <a:r>
              <a:rPr lang="en-GB" dirty="0" smtClean="0">
                <a:latin typeface="Arial" charset="0"/>
              </a:rPr>
              <a:t>     update mutants in mutant table for x</a:t>
            </a:r>
          </a:p>
          <a:p>
            <a:pPr eaLnBrk="1" hangingPunct="1">
              <a:buFontTx/>
              <a:buNone/>
            </a:pPr>
            <a:r>
              <a:rPr lang="en-GB" dirty="0" smtClean="0">
                <a:latin typeface="Arial" charset="0"/>
              </a:rPr>
              <a:t>     set </a:t>
            </a:r>
            <a:r>
              <a:rPr lang="en-GB" dirty="0" err="1" smtClean="0">
                <a:latin typeface="Arial" charset="0"/>
              </a:rPr>
              <a:t>nextMutant</a:t>
            </a:r>
            <a:r>
              <a:rPr lang="en-GB" dirty="0" smtClean="0">
                <a:latin typeface="Arial" charset="0"/>
              </a:rPr>
              <a:t> in table</a:t>
            </a:r>
          </a:p>
          <a:p>
            <a:pPr eaLnBrk="1" hangingPunct="1">
              <a:buFontTx/>
              <a:buNone/>
            </a:pPr>
            <a:r>
              <a:rPr lang="en-GB" dirty="0" smtClean="0">
                <a:latin typeface="Arial" charset="0"/>
              </a:rPr>
              <a:t>     return </a:t>
            </a:r>
            <a:r>
              <a:rPr lang="en-GB" dirty="0" err="1" smtClean="0">
                <a:latin typeface="Arial" charset="0"/>
              </a:rPr>
              <a:t>mutantTable</a:t>
            </a:r>
            <a:r>
              <a:rPr lang="en-GB" dirty="0" smtClean="0">
                <a:latin typeface="Arial" charset="0"/>
              </a:rPr>
              <a:t>[</a:t>
            </a:r>
            <a:r>
              <a:rPr lang="en-GB" dirty="0" err="1" smtClean="0">
                <a:latin typeface="Arial" charset="0"/>
              </a:rPr>
              <a:t>nextMutant</a:t>
            </a:r>
            <a:r>
              <a:rPr lang="en-GB" dirty="0" smtClean="0">
                <a:latin typeface="Arial" charset="0"/>
              </a:rPr>
              <a:t>]</a:t>
            </a:r>
          </a:p>
          <a:p>
            <a:pPr eaLnBrk="1" hangingPunct="1">
              <a:buFontTx/>
              <a:buNone/>
            </a:pPr>
            <a:r>
              <a:rPr lang="en-GB" dirty="0" smtClean="0">
                <a:latin typeface="Arial" charset="0"/>
              </a:rPr>
              <a:t>}}</a:t>
            </a:r>
          </a:p>
          <a:p>
            <a:pPr eaLnBrk="1" hangingPunct="1">
              <a:buFontTx/>
              <a:buNone/>
            </a:pPr>
            <a:r>
              <a:rPr lang="en-GB" dirty="0" smtClean="0">
                <a:latin typeface="Arial" charset="0"/>
              </a:rPr>
              <a:t>       </a:t>
            </a:r>
          </a:p>
          <a:p>
            <a:pPr eaLnBrk="1" hangingPunct="1">
              <a:buFontTx/>
              <a:buNone/>
            </a:pPr>
            <a:endParaRPr lang="en-GB" sz="2800" dirty="0" smtClean="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/>
          <p:cNvSpPr txBox="1">
            <a:spLocks noGrp="1"/>
          </p:cNvSpPr>
          <p:nvPr/>
        </p:nvSpPr>
        <p:spPr bwMode="auto">
          <a:xfrm>
            <a:off x="8243888" y="6380163"/>
            <a:ext cx="608012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4A888FA-A24F-48C7-89B0-5BDFD1E3D44E}" type="slidenum">
              <a:rPr lang="en-US" sz="1400">
                <a:latin typeface="Times New Roman" pitchFamily="18" charset="0"/>
              </a:rPr>
              <a:pPr algn="r"/>
              <a:t>7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404813"/>
            <a:ext cx="7772400" cy="792162"/>
          </a:xfrm>
        </p:spPr>
        <p:txBody>
          <a:bodyPr/>
          <a:lstStyle/>
          <a:p>
            <a:pPr eaLnBrk="1" hangingPunct="1"/>
            <a:r>
              <a:rPr lang="en-GB" sz="3600" smtClean="0"/>
              <a:t>Object Value Mutations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268413"/>
            <a:ext cx="8218487" cy="518477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 sz="2800" smtClean="0"/>
              <a:t>In JavaScript, members of object are dynamic.</a:t>
            </a:r>
          </a:p>
          <a:p>
            <a:pPr eaLnBrk="1" hangingPunct="1">
              <a:spcBef>
                <a:spcPct val="0"/>
              </a:spcBef>
            </a:pPr>
            <a:endParaRPr lang="en-GB" smtClean="0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mtClean="0">
                <a:latin typeface="Arial" charset="0"/>
              </a:rPr>
              <a:t> </a:t>
            </a:r>
            <a:r>
              <a:rPr lang="en-GB" smtClean="0"/>
              <a:t> </a:t>
            </a:r>
            <a:r>
              <a:rPr lang="en-GB" smtClean="0">
                <a:latin typeface="Arial" charset="0"/>
              </a:rPr>
              <a:t>x = {student: {name: "John",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mtClean="0">
                <a:latin typeface="Arial" charset="0"/>
              </a:rPr>
              <a:t>                        number: "0232"},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mtClean="0">
                <a:latin typeface="Arial" charset="0"/>
              </a:rPr>
              <a:t>         grade: 45};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mtClean="0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mtClean="0">
                <a:latin typeface="Arial" charset="0"/>
              </a:rPr>
              <a:t>  x.student.name = "Jane";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GB" smtClean="0">
                <a:latin typeface="Arial" charset="0"/>
              </a:rPr>
              <a:t> </a:t>
            </a:r>
            <a:r>
              <a:rPr lang="en-GB" sz="2800" smtClean="0"/>
              <a:t>Mutate the terminal or leaf properties only.</a:t>
            </a:r>
          </a:p>
          <a:p>
            <a:pPr lvl="1">
              <a:lnSpc>
                <a:spcPct val="90000"/>
              </a:lnSpc>
            </a:pPr>
            <a:r>
              <a:rPr lang="en-GB" sz="2800" smtClean="0"/>
              <a:t>Property deletion, property value mutation.</a:t>
            </a:r>
          </a:p>
          <a:p>
            <a:pPr>
              <a:lnSpc>
                <a:spcPct val="90000"/>
              </a:lnSpc>
            </a:pPr>
            <a:r>
              <a:rPr lang="en-GB" sz="2800" smtClean="0"/>
              <a:t>Again, discover these properties at mutant execution time.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/>
          <p:cNvSpPr txBox="1">
            <a:spLocks noGrp="1"/>
          </p:cNvSpPr>
          <p:nvPr/>
        </p:nvSpPr>
        <p:spPr bwMode="auto">
          <a:xfrm>
            <a:off x="8243888" y="6380163"/>
            <a:ext cx="608012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E1288D4-65F3-412A-BA66-CC7D54A8191C}" type="slidenum">
              <a:rPr lang="en-US" sz="1400">
                <a:latin typeface="Times New Roman" pitchFamily="18" charset="0"/>
              </a:rPr>
              <a:pPr algn="r"/>
              <a:t>8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404813"/>
            <a:ext cx="7772400" cy="792162"/>
          </a:xfrm>
        </p:spPr>
        <p:txBody>
          <a:bodyPr/>
          <a:lstStyle/>
          <a:p>
            <a:pPr eaLnBrk="1" hangingPunct="1"/>
            <a:r>
              <a:rPr lang="en-GB" sz="3600" smtClean="0"/>
              <a:t>Variable Replacement Mutations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412875"/>
            <a:ext cx="8218487" cy="489743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 sz="2800" smtClean="0"/>
              <a:t>To replace variable </a:t>
            </a:r>
            <a:r>
              <a:rPr lang="en-GB" smtClean="0">
                <a:latin typeface="Arial" charset="0"/>
              </a:rPr>
              <a:t>x </a:t>
            </a:r>
            <a:r>
              <a:rPr lang="en-GB" sz="2800" smtClean="0"/>
              <a:t>with variable </a:t>
            </a:r>
            <a:r>
              <a:rPr lang="en-GB" smtClean="0">
                <a:latin typeface="Arial" charset="0"/>
              </a:rPr>
              <a:t>y,</a:t>
            </a:r>
            <a:r>
              <a:rPr lang="en-GB" sz="2800" smtClean="0"/>
              <a:t> they should hold values of compatible type.</a:t>
            </a:r>
          </a:p>
          <a:p>
            <a:pPr eaLnBrk="1" hangingPunct="1">
              <a:spcBef>
                <a:spcPct val="0"/>
              </a:spcBef>
            </a:pPr>
            <a:r>
              <a:rPr lang="en-GB" sz="2800" smtClean="0"/>
              <a:t> </a:t>
            </a:r>
            <a:r>
              <a:rPr lang="en-GB" smtClean="0">
                <a:latin typeface="Arial" charset="0"/>
              </a:rPr>
              <a:t>m(x) </a:t>
            </a:r>
            <a:r>
              <a:rPr lang="en-GB" sz="2800" smtClean="0"/>
              <a:t>can determine the type of </a:t>
            </a:r>
            <a:r>
              <a:rPr lang="en-GB" smtClean="0">
                <a:latin typeface="Arial" charset="0"/>
              </a:rPr>
              <a:t>x</a:t>
            </a:r>
            <a:r>
              <a:rPr lang="en-GB" sz="2800" smtClean="0"/>
              <a:t> only.</a:t>
            </a:r>
            <a:endParaRPr lang="en-GB" smtClean="0">
              <a:latin typeface="Arial" charset="0"/>
            </a:endParaRPr>
          </a:p>
          <a:p>
            <a:pPr eaLnBrk="1" hangingPunct="1"/>
            <a:r>
              <a:rPr lang="en-GB" smtClean="0">
                <a:latin typeface="Arial" charset="0"/>
              </a:rPr>
              <a:t> </a:t>
            </a:r>
            <a:r>
              <a:rPr lang="en-GB" sz="2800" smtClean="0"/>
              <a:t>Hence perform mutation in two phases</a:t>
            </a:r>
          </a:p>
          <a:p>
            <a:pPr lvl="1" eaLnBrk="1" hangingPunct="1"/>
            <a:r>
              <a:rPr lang="en-GB" sz="2800" smtClean="0"/>
              <a:t>Value mutation phase, e.g. </a:t>
            </a:r>
            <a:r>
              <a:rPr lang="en-GB" smtClean="0">
                <a:latin typeface="Arial" charset="0"/>
              </a:rPr>
              <a:t>return abs(x) </a:t>
            </a:r>
          </a:p>
          <a:p>
            <a:pPr lvl="2" eaLnBrk="1" hangingPunct="1"/>
            <a:r>
              <a:rPr lang="en-GB" sz="2800" smtClean="0"/>
              <a:t>Record types of all variables in this phase</a:t>
            </a:r>
            <a:endParaRPr lang="en-GB" smtClean="0">
              <a:latin typeface="Arial" charset="0"/>
            </a:endParaRPr>
          </a:p>
          <a:p>
            <a:pPr lvl="1" eaLnBrk="1" hangingPunct="1"/>
            <a:r>
              <a:rPr lang="en-GB" sz="2800" smtClean="0"/>
              <a:t>Replacement mutation phase, e.g. </a:t>
            </a:r>
            <a:r>
              <a:rPr lang="en-GB" smtClean="0">
                <a:latin typeface="Arial" charset="0"/>
              </a:rPr>
              <a:t>return y</a:t>
            </a:r>
          </a:p>
          <a:p>
            <a:pPr lvl="2" eaLnBrk="1" hangingPunct="1"/>
            <a:r>
              <a:rPr lang="en-GB" sz="2800" smtClean="0"/>
              <a:t>Use types recorded in value mutation phase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E3F485-5D88-4D6E-9AE4-A63A95504C9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/>
              <a:t>Summary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Weakly typed languages are popular, especially for web programming, (e.g. JavaScript).</a:t>
            </a:r>
          </a:p>
          <a:p>
            <a:pPr eaLnBrk="1" hangingPunct="1"/>
            <a:r>
              <a:rPr lang="en-GB" sz="2800" smtClean="0"/>
              <a:t>In such languages, type errors are not caught by the compiler and so additional testing is required.</a:t>
            </a:r>
          </a:p>
          <a:p>
            <a:pPr eaLnBrk="1" hangingPunct="1"/>
            <a:r>
              <a:rPr lang="en-GB" sz="2800" smtClean="0"/>
              <a:t>Investigate advantages and disadvantages of mutation testing for weakly typed languages.</a:t>
            </a:r>
          </a:p>
          <a:p>
            <a:pPr eaLnBrk="1" hangingPunct="1"/>
            <a:r>
              <a:rPr lang="en-GB" sz="2800" smtClean="0"/>
              <a:t>A prototype tool has been developed for mutating JavaScript programs.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SECONDARYMONITOR" val="True"/>
  <p:tag name="BULLETTYPE" val="3"/>
  <p:tag name="RESPCOUNTERSTYLE" val="-1"/>
  <p:tag name="INPUTSOURCE" val="1"/>
  <p:tag name="BACKUPSESSIONS" val="True"/>
  <p:tag name="REVIEWONLY" val="False"/>
  <p:tag name="PARTICIPANTSINLEADERBOARD" val="5"/>
  <p:tag name="BUBBLESIZEVISIBLE" val="True"/>
  <p:tag name="CUSTOMGRIDBACKCOLOR" val="-2830136"/>
  <p:tag name="CUSTOMCELLBACKCOLOR3" val="-268652"/>
  <p:tag name="DISPLAYDEVICENUMBER" val="True"/>
  <p:tag name="AUTOSIZEGRID" val="True"/>
  <p:tag name="CHARTCOLORS" val="0"/>
  <p:tag name="MULTIRESPDIVISOR" val="1"/>
  <p:tag name="CORRECTPOINTVALUE" val="100"/>
  <p:tag name="ADDINALWAYSLOADED" val="False"/>
  <p:tag name="TPVERSION" val="2006"/>
  <p:tag name="DEFAULTPORT" val="1001"/>
  <p:tag name="COUNTDOWNSTYLE" val="-1"/>
  <p:tag name="USEENTERPRISEMANAGER" val="False"/>
  <p:tag name="CHARTVALUEFORMAT" val="0%"/>
  <p:tag name="STDCHART" val="1"/>
  <p:tag name="BUBBLEVALUEFORMAT" val="0.0"/>
  <p:tag name="CUSTOMCELLBACKCOLOR1" val="-657956"/>
  <p:tag name="DISPLAYNAME" val="True"/>
  <p:tag name="GRIDSIZE" val="{Width=800, Height=600}"/>
  <p:tag name="RESETCHARTS" val="True"/>
  <p:tag name="ALLOWUSERFEEDBACK" val="True"/>
  <p:tag name="ZEROBASED" val="False"/>
  <p:tag name="EXPANDSHOWBAR" val="True"/>
  <p:tag name="ANSWERNOWTEXT" val="Answer Now"/>
  <p:tag name="NUMRESPONSES" val="1"/>
  <p:tag name="ROTATIONINTERVAL" val="2"/>
  <p:tag name="BUBBLENAMEVISIBLE" val="True"/>
  <p:tag name="CUSTOMCELLBACKCOLOR2" val="-13395457"/>
  <p:tag name="GRIDOPACITY" val="90"/>
  <p:tag name="CHARTLABELS" val="0"/>
  <p:tag name="INCORRECTPOINTVALUE" val="0"/>
  <p:tag name="CHARTSCALE" val="True"/>
  <p:tag name="ANSWERNOWSTYLE" val="-1"/>
  <p:tag name="ALLOWDUPLICATES" val="False"/>
  <p:tag name="TEAMSINLEADERBOARD" val="5"/>
  <p:tag name="CUSTOMCELLFORECOLOR" val="-16777216"/>
  <p:tag name="GRIDROTATIONINTERVAL" val="2"/>
  <p:tag name="PARTLISTDEFAULT" val="0"/>
  <p:tag name="AUTOADJUSTPARTRANGE" val="True"/>
  <p:tag name="RESPCOUNTERFORMAT" val="0"/>
  <p:tag name="AUTOADVANCE" val="False"/>
  <p:tag name="DEFAULTNUMTEAMS" val="5"/>
  <p:tag name="GRIDPOSITION" val="1"/>
  <p:tag name="REALTIMEBACKUP" val="False"/>
  <p:tag name="REQUIREPASSWORD" val="False"/>
  <p:tag name="AUTOUPDATEALIASES" val="True"/>
  <p:tag name="USESCHEMECOLORS" val="True"/>
  <p:tag name="INCLUDEPPT" val="True"/>
  <p:tag name="RESPTABLESTYLE" val="-1"/>
  <p:tag name="BUBBLEGROUPING" val="3"/>
  <p:tag name="INCLUDENONRESPONDERS" val="False"/>
  <p:tag name="COUNTDOWNSECONDS" val="10"/>
  <p:tag name="DISPLAYDEVICEID" val="True"/>
  <p:tag name="ENABLEPRESENTERVPAD" val="False"/>
  <p:tag name="POLLINGCYCLE" val="2"/>
  <p:tag name="MAXRESPONDERS" val="5"/>
  <p:tag name="BACKUPMAINTENANCE" val="7"/>
  <p:tag name="CUSTOMCELLBACKCOLOR4" val="-8355712"/>
  <p:tag name="SHOWBARVISIBLE" val="True"/>
  <p:tag name="REALTIMEBACKUPPATH" val="(None)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27411</TotalTime>
  <Words>619</Words>
  <Application>Microsoft Office PowerPoint</Application>
  <PresentationFormat>On-screen Show (4:3)</PresentationFormat>
  <Paragraphs>100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Design</vt:lpstr>
      <vt:lpstr>Type Sensitive Application of Mutation Operators for Dynamically Typed Programs</vt:lpstr>
      <vt:lpstr>Mutation of Strongly typed Programs </vt:lpstr>
      <vt:lpstr>Mutation of Weakly Typed Programs </vt:lpstr>
      <vt:lpstr>Basic Idea</vt:lpstr>
      <vt:lpstr>Meta-mutant for Strongly Typed Program</vt:lpstr>
      <vt:lpstr>Meta-mutant for Weakly Typed Program</vt:lpstr>
      <vt:lpstr>Object Value Mutations</vt:lpstr>
      <vt:lpstr>Variable Replacement Mutations</vt:lpstr>
      <vt:lpstr>Summary</vt:lpstr>
      <vt:lpstr>Issues</vt:lpstr>
    </vt:vector>
  </TitlesOfParts>
  <Company>University of Hull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Software Maintenance using .NET and Rotor</dc:title>
  <dc:creator>Bottaci</dc:creator>
  <cp:lastModifiedBy>csslb</cp:lastModifiedBy>
  <cp:revision>777</cp:revision>
  <dcterms:created xsi:type="dcterms:W3CDTF">2003-11-05T15:16:32Z</dcterms:created>
  <dcterms:modified xsi:type="dcterms:W3CDTF">2010-04-05T12:13:17Z</dcterms:modified>
</cp:coreProperties>
</file>