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9" r:id="rId4"/>
    <p:sldId id="260" r:id="rId5"/>
    <p:sldId id="262" r:id="rId6"/>
    <p:sldId id="268" r:id="rId7"/>
    <p:sldId id="269" r:id="rId8"/>
    <p:sldId id="263" r:id="rId9"/>
    <p:sldId id="270" r:id="rId10"/>
    <p:sldId id="265" r:id="rId11"/>
    <p:sldId id="277" r:id="rId12"/>
    <p:sldId id="273" r:id="rId13"/>
    <p:sldId id="272" r:id="rId14"/>
    <p:sldId id="274" r:id="rId15"/>
    <p:sldId id="275" r:id="rId16"/>
    <p:sldId id="276" r:id="rId17"/>
    <p:sldId id="278" r:id="rId18"/>
    <p:sldId id="279" r:id="rId19"/>
    <p:sldId id="280" r:id="rId20"/>
    <p:sldId id="281"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0145" autoAdjust="0"/>
  </p:normalViewPr>
  <p:slideViewPr>
    <p:cSldViewPr snapToGrid="0" snapToObjects="1">
      <p:cViewPr varScale="1">
        <p:scale>
          <a:sx n="72" d="100"/>
          <a:sy n="72" d="100"/>
        </p:scale>
        <p:origin x="-1314" y="-102"/>
      </p:cViewPr>
      <p:guideLst>
        <p:guide orient="horz" pos="2160"/>
        <p:guide pos="2880"/>
      </p:guideLst>
    </p:cSldViewPr>
  </p:slideViewPr>
  <p:outlineViewPr>
    <p:cViewPr>
      <p:scale>
        <a:sx n="33" d="100"/>
        <a:sy n="33" d="100"/>
      </p:scale>
      <p:origin x="0" y="361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EBA624-9C97-47C8-B11D-8C2A7D26C35A}" type="datetimeFigureOut">
              <a:rPr lang="en-US" smtClean="0"/>
              <a:pPr/>
              <a:t>4/6/2010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12A24A-9834-4F4E-B1D5-9A4161DB66A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While the Eclipse platform is designed to serve as an open tools platform, it is architected so that its components could be used to build just about any client application. The minimal set of plug-ins needed to build a rich client application is collectively known as the </a:t>
            </a:r>
            <a:r>
              <a:rPr lang="en-GB" sz="1200" b="1" i="0" kern="1200" dirty="0" smtClean="0">
                <a:solidFill>
                  <a:schemeClr val="tx1"/>
                </a:solidFill>
                <a:latin typeface="+mn-lt"/>
                <a:ea typeface="+mn-ea"/>
                <a:cs typeface="+mn-cs"/>
              </a:rPr>
              <a:t>Rich Client Platform</a:t>
            </a:r>
            <a:r>
              <a:rPr lang="en-GB" sz="1200" b="0" i="0" kern="1200" dirty="0" smtClean="0">
                <a:solidFill>
                  <a:schemeClr val="tx1"/>
                </a:solidFill>
                <a:latin typeface="+mn-lt"/>
                <a:ea typeface="+mn-ea"/>
                <a:cs typeface="+mn-cs"/>
              </a:rPr>
              <a:t>.</a:t>
            </a:r>
          </a:p>
          <a:p>
            <a:endParaRPr lang="en-GB" sz="1200" b="0" i="0" kern="1200" dirty="0" smtClean="0">
              <a:solidFill>
                <a:schemeClr val="tx1"/>
              </a:solidFill>
              <a:latin typeface="+mn-lt"/>
              <a:ea typeface="+mn-ea"/>
              <a:cs typeface="+mn-cs"/>
            </a:endParaRPr>
          </a:p>
          <a:p>
            <a:r>
              <a:rPr lang="en-GB" dirty="0" smtClean="0"/>
              <a:t>In eclipse,</a:t>
            </a:r>
            <a:r>
              <a:rPr lang="en-GB" baseline="0" dirty="0" smtClean="0"/>
              <a:t> </a:t>
            </a:r>
            <a:r>
              <a:rPr lang="en-GB" dirty="0" smtClean="0"/>
              <a:t>All </a:t>
            </a:r>
            <a:r>
              <a:rPr lang="en-GB" dirty="0" smtClean="0"/>
              <a:t>tools (ides) </a:t>
            </a:r>
            <a:r>
              <a:rPr lang="en-GB" baseline="0" dirty="0" smtClean="0"/>
              <a:t>are implemented as set of plug-ins based on Eclipse platform including CDT. All the existing plug-ins can be reused in newly developed Rich Client Application.</a:t>
            </a:r>
          </a:p>
          <a:p>
            <a:r>
              <a:rPr lang="en-GB" baseline="0" dirty="0" smtClean="0"/>
              <a:t>Eclipse platform is well designed, so development based on Eclipse can be more productive. However, it may have a steep learning curve for new programmer. Good java and design pattern knowledge are essential.   </a:t>
            </a:r>
          </a:p>
          <a:p>
            <a:r>
              <a:rPr lang="en-GB" baseline="0" dirty="0" smtClean="0"/>
              <a:t> </a:t>
            </a:r>
            <a:endParaRPr lang="en-GB" dirty="0" smtClean="0"/>
          </a:p>
          <a:p>
            <a:endParaRPr lang="en-GB" dirty="0"/>
          </a:p>
        </p:txBody>
      </p:sp>
      <p:sp>
        <p:nvSpPr>
          <p:cNvPr id="4" name="Slide Number Placeholder 3"/>
          <p:cNvSpPr>
            <a:spLocks noGrp="1"/>
          </p:cNvSpPr>
          <p:nvPr>
            <p:ph type="sldNum" sz="quarter" idx="10"/>
          </p:nvPr>
        </p:nvSpPr>
        <p:spPr/>
        <p:txBody>
          <a:bodyPr/>
          <a:lstStyle/>
          <a:p>
            <a:fld id="{FDF2BC9B-02BB-49DF-87C8-238EB1D80342}" type="slidenum">
              <a:rPr lang="en-GB" smtClean="0"/>
              <a:pPr/>
              <a:t>14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Easy to use.</a:t>
            </a:r>
            <a:r>
              <a:rPr lang="en-GB" baseline="0" dirty="0" smtClean="0"/>
              <a:t> </a:t>
            </a:r>
            <a:r>
              <a:rPr lang="en-GB" dirty="0" smtClean="0"/>
              <a:t>Good for prototype. Can be compiled to executables but there is no official way to seamlessly</a:t>
            </a:r>
            <a:r>
              <a:rPr lang="en-GB" baseline="0" dirty="0" smtClean="0"/>
              <a:t> integrated into other software. </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FDF2BC9B-02BB-49DF-87C8-238EB1D80342}" type="slidenum">
              <a:rPr lang="en-GB" smtClean="0"/>
              <a:pPr/>
              <a:t>15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Test fixture: setup and clear global environment</a:t>
            </a:r>
            <a:r>
              <a:rPr lang="en-GB" baseline="0" dirty="0" smtClean="0"/>
              <a:t> for all test cases in one run.</a:t>
            </a:r>
          </a:p>
          <a:p>
            <a:endParaRPr lang="en-GB" baseline="0" dirty="0" smtClean="0"/>
          </a:p>
          <a:p>
            <a:r>
              <a:rPr lang="en-GB" baseline="0" dirty="0" smtClean="0"/>
              <a:t>Looping test: tests are called with a new context for each loop iteration. Idea for table based tests.</a:t>
            </a:r>
          </a:p>
          <a:p>
            <a:endParaRPr lang="en-GB" baseline="0" dirty="0" smtClean="0"/>
          </a:p>
          <a:p>
            <a:r>
              <a:rPr lang="en-GB" baseline="0" dirty="0" smtClean="0"/>
              <a:t>Test timeouts;</a:t>
            </a:r>
            <a:endParaRPr lang="en-GB" dirty="0"/>
          </a:p>
        </p:txBody>
      </p:sp>
      <p:sp>
        <p:nvSpPr>
          <p:cNvPr id="4" name="Slide Number Placeholder 3"/>
          <p:cNvSpPr>
            <a:spLocks noGrp="1"/>
          </p:cNvSpPr>
          <p:nvPr>
            <p:ph type="sldNum" sz="quarter" idx="10"/>
          </p:nvPr>
        </p:nvSpPr>
        <p:spPr/>
        <p:txBody>
          <a:bodyPr/>
          <a:lstStyle/>
          <a:p>
            <a:fld id="{FDF2BC9B-02BB-49DF-87C8-238EB1D80342}" type="slidenum">
              <a:rPr lang="en-GB" smtClean="0"/>
              <a:pPr/>
              <a:t>16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Introducing</a:t>
            </a:r>
            <a:r>
              <a:rPr lang="en-GB" b="1" baseline="0" dirty="0" smtClean="0"/>
              <a:t> following parts.</a:t>
            </a:r>
            <a:endParaRPr lang="en-GB" b="1" dirty="0" smtClean="0"/>
          </a:p>
          <a:p>
            <a:r>
              <a:rPr lang="en-GB" b="1" dirty="0" smtClean="0"/>
              <a:t>CDT </a:t>
            </a:r>
            <a:r>
              <a:rPr lang="en-GB" b="1" dirty="0" err="1" smtClean="0"/>
              <a:t>CCditor</a:t>
            </a:r>
            <a:r>
              <a:rPr lang="en-GB" dirty="0" smtClean="0"/>
              <a:t>: syntax highlight, line number and more;</a:t>
            </a:r>
          </a:p>
          <a:p>
            <a:r>
              <a:rPr lang="en-GB" b="1" dirty="0" err="1" smtClean="0"/>
              <a:t>Exploror</a:t>
            </a:r>
            <a:r>
              <a:rPr lang="en-GB" b="1" dirty="0" smtClean="0"/>
              <a:t>:  </a:t>
            </a:r>
            <a:r>
              <a:rPr lang="en-GB" dirty="0" smtClean="0"/>
              <a:t>show projects and resource in open workspace;</a:t>
            </a:r>
          </a:p>
          <a:p>
            <a:r>
              <a:rPr lang="en-GB" b="1" dirty="0" smtClean="0"/>
              <a:t>Operator: </a:t>
            </a:r>
            <a:r>
              <a:rPr lang="en-GB" dirty="0" smtClean="0"/>
              <a:t>show applicable semantic mutation operators.</a:t>
            </a:r>
          </a:p>
          <a:p>
            <a:r>
              <a:rPr lang="en-GB" b="1" dirty="0" smtClean="0"/>
              <a:t>Mutant:</a:t>
            </a:r>
            <a:r>
              <a:rPr lang="en-GB" dirty="0" smtClean="0"/>
              <a:t> show generated mutants;</a:t>
            </a:r>
          </a:p>
          <a:p>
            <a:r>
              <a:rPr lang="en-GB" b="1" dirty="0" smtClean="0"/>
              <a:t>Test: </a:t>
            </a:r>
            <a:r>
              <a:rPr lang="en-GB" dirty="0" smtClean="0"/>
              <a:t>test runner and show test results;</a:t>
            </a:r>
          </a:p>
          <a:p>
            <a:r>
              <a:rPr lang="en-GB" b="1" dirty="0" smtClean="0"/>
              <a:t>Console: </a:t>
            </a:r>
            <a:r>
              <a:rPr lang="en-GB" dirty="0" smtClean="0"/>
              <a:t>runtime information.</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FDF2BC9B-02BB-49DF-87C8-238EB1D80342}" type="slidenum">
              <a:rPr lang="en-GB" smtClean="0"/>
              <a:pPr/>
              <a:t>17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Some different</a:t>
            </a:r>
            <a:r>
              <a:rPr lang="en-GB" baseline="0" dirty="0" smtClean="0"/>
              <a:t> between traditional mutants and semantic mutants</a:t>
            </a:r>
          </a:p>
          <a:p>
            <a:endParaRPr lang="en-GB" dirty="0" smtClean="0"/>
          </a:p>
          <a:p>
            <a:r>
              <a:rPr lang="en-GB" dirty="0" smtClean="0"/>
              <a:t>Project scope:</a:t>
            </a:r>
            <a:r>
              <a:rPr lang="en-GB" baseline="0" dirty="0" smtClean="0"/>
              <a:t> multiple modified files in one mutant;</a:t>
            </a:r>
          </a:p>
          <a:p>
            <a:r>
              <a:rPr lang="en-GB" dirty="0" smtClean="0"/>
              <a:t>File</a:t>
            </a:r>
            <a:r>
              <a:rPr lang="en-GB" baseline="0" dirty="0" smtClean="0"/>
              <a:t> scope: one file one mutant;</a:t>
            </a:r>
          </a:p>
          <a:p>
            <a:r>
              <a:rPr lang="en-GB" baseline="0" dirty="0" smtClean="0"/>
              <a:t>Occurrence scope: one file to multiple mutants;</a:t>
            </a:r>
            <a:endParaRPr lang="en-GB" dirty="0" smtClean="0"/>
          </a:p>
          <a:p>
            <a:endParaRPr lang="en-GB" dirty="0" smtClean="0"/>
          </a:p>
          <a:p>
            <a:r>
              <a:rPr lang="en-GB" dirty="0" smtClean="0"/>
              <a:t>More complex</a:t>
            </a:r>
            <a:r>
              <a:rPr lang="en-GB" baseline="0" dirty="0" smtClean="0"/>
              <a:t> operator.</a:t>
            </a:r>
            <a:endParaRPr lang="en-GB" dirty="0" smtClean="0"/>
          </a:p>
          <a:p>
            <a:r>
              <a:rPr lang="en-GB" dirty="0" smtClean="0"/>
              <a:t>Introduce MFC</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FDF2BC9B-02BB-49DF-87C8-238EB1D80342}" type="slidenum">
              <a:rPr lang="en-GB" smtClean="0"/>
              <a:pPr/>
              <a:t>18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83B9916E-28BE-F643-ADED-6745D148C688}" type="datetimeFigureOut">
              <a:rPr lang="en-US" smtClean="0"/>
              <a:pPr/>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3B9916E-28BE-F643-ADED-6745D148C688}" type="datetimeFigureOut">
              <a:rPr lang="en-US" smtClean="0"/>
              <a:pPr/>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3B9916E-28BE-F643-ADED-6745D148C688}" type="datetimeFigureOut">
              <a:rPr lang="en-US" smtClean="0"/>
              <a:pPr/>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3B9916E-28BE-F643-ADED-6745D148C688}" type="datetimeFigureOut">
              <a:rPr lang="en-US" smtClean="0"/>
              <a:pPr/>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3B9916E-28BE-F643-ADED-6745D148C688}" type="datetimeFigureOut">
              <a:rPr lang="en-US" smtClean="0"/>
              <a:pPr/>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83B9916E-28BE-F643-ADED-6745D148C688}" type="datetimeFigureOut">
              <a:rPr lang="en-US" smtClean="0"/>
              <a:pPr/>
              <a:t>4/6/2010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83B9916E-28BE-F643-ADED-6745D148C688}" type="datetimeFigureOut">
              <a:rPr lang="en-US" smtClean="0"/>
              <a:pPr/>
              <a:t>4/6/2010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83B9916E-28BE-F643-ADED-6745D148C688}" type="datetimeFigureOut">
              <a:rPr lang="en-US" smtClean="0"/>
              <a:pPr/>
              <a:t>4/6/2010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9916E-28BE-F643-ADED-6745D148C688}" type="datetimeFigureOut">
              <a:rPr lang="en-US" smtClean="0"/>
              <a:pPr/>
              <a:t>4/6/2010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3B9916E-28BE-F643-ADED-6745D148C688}" type="datetimeFigureOut">
              <a:rPr lang="en-US" smtClean="0"/>
              <a:pPr/>
              <a:t>4/6/2010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3B9916E-28BE-F643-ADED-6745D148C688}" type="datetimeFigureOut">
              <a:rPr lang="en-US" smtClean="0"/>
              <a:pPr/>
              <a:t>4/6/2010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F10C2-CA39-C74E-AD44-32A1800458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9916E-28BE-F643-ADED-6745D148C688}" type="datetimeFigureOut">
              <a:rPr lang="en-US" smtClean="0"/>
              <a:pPr/>
              <a:t>4/6/2010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F10C2-CA39-C74E-AD44-32A1800458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Semantic Mutation Testing</a:t>
            </a:r>
            <a:endParaRPr lang="en-US" dirty="0"/>
          </a:p>
        </p:txBody>
      </p:sp>
      <p:sp>
        <p:nvSpPr>
          <p:cNvPr id="3" name="Subtitle 2"/>
          <p:cNvSpPr>
            <a:spLocks noGrp="1"/>
          </p:cNvSpPr>
          <p:nvPr>
            <p:ph type="subTitle" idx="1"/>
          </p:nvPr>
        </p:nvSpPr>
        <p:spPr/>
        <p:txBody>
          <a:bodyPr/>
          <a:lstStyle/>
          <a:p>
            <a:r>
              <a:rPr lang="en-US" dirty="0" smtClean="0"/>
              <a:t>John A. Clark, </a:t>
            </a:r>
            <a:r>
              <a:rPr lang="en-US" dirty="0" err="1" smtClean="0"/>
              <a:t>Haitao</a:t>
            </a:r>
            <a:r>
              <a:rPr lang="en-US" dirty="0" smtClean="0"/>
              <a:t> Dan, Robert M Hierons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and future work</a:t>
            </a:r>
            <a:endParaRPr lang="en-US" dirty="0"/>
          </a:p>
        </p:txBody>
      </p:sp>
      <p:sp>
        <p:nvSpPr>
          <p:cNvPr id="3" name="Content Placeholder 2"/>
          <p:cNvSpPr>
            <a:spLocks noGrp="1"/>
          </p:cNvSpPr>
          <p:nvPr>
            <p:ph idx="1"/>
          </p:nvPr>
        </p:nvSpPr>
        <p:spPr/>
        <p:txBody>
          <a:bodyPr/>
          <a:lstStyle/>
          <a:p>
            <a:r>
              <a:rPr lang="en-US" dirty="0" smtClean="0"/>
              <a:t>Prototype tool being developed for C</a:t>
            </a:r>
          </a:p>
          <a:p>
            <a:r>
              <a:rPr lang="en-US" dirty="0" smtClean="0"/>
              <a:t>Will soon</a:t>
            </a:r>
            <a:r>
              <a:rPr lang="en-US" baseline="0" dirty="0" smtClean="0"/>
              <a:t> start experiments to explore nature of semantic mutants:</a:t>
            </a:r>
          </a:p>
          <a:p>
            <a:pPr lvl="1"/>
            <a:r>
              <a:rPr lang="en-US" dirty="0" smtClean="0"/>
              <a:t>How many are produced?</a:t>
            </a:r>
          </a:p>
          <a:p>
            <a:pPr lvl="1"/>
            <a:r>
              <a:rPr lang="en-US" dirty="0" smtClean="0"/>
              <a:t>How</a:t>
            </a:r>
            <a:r>
              <a:rPr lang="en-US" baseline="0" dirty="0" smtClean="0"/>
              <a:t> do they relate to traditional syntactic mutants?</a:t>
            </a:r>
          </a:p>
          <a:p>
            <a:pPr lvl="1"/>
            <a:r>
              <a:rPr lang="en-US" baseline="0" dirty="0" smtClean="0"/>
              <a:t>What are good operators?</a:t>
            </a:r>
          </a:p>
          <a:p>
            <a:pPr lvl="1"/>
            <a:r>
              <a:rPr lang="en-US" baseline="0" dirty="0" smtClean="0"/>
              <a:t>Are there many trivial or equivalent mutants?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Tool Intro and Demo</a:t>
            </a:r>
            <a:endParaRPr lang="en-GB" dirty="0"/>
          </a:p>
        </p:txBody>
      </p:sp>
      <p:sp>
        <p:nvSpPr>
          <p:cNvPr id="3" name="Subtitle 2"/>
          <p:cNvSpPr>
            <a:spLocks noGrp="1"/>
          </p:cNvSpPr>
          <p:nvPr>
            <p:ph type="subTitle" idx="1"/>
          </p:nvPr>
        </p:nvSpPr>
        <p:spPr/>
        <p:txBody>
          <a:bodyPr/>
          <a:lstStyle/>
          <a:p>
            <a:r>
              <a:rPr lang="en-GB" dirty="0" smtClean="0"/>
              <a:t>Architecture, GUI, mutant generation and test runner</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Overview</a:t>
            </a:r>
            <a:endParaRPr lang="en-GB" dirty="0"/>
          </a:p>
        </p:txBody>
      </p:sp>
      <p:sp>
        <p:nvSpPr>
          <p:cNvPr id="3" name="Content Placeholder 2"/>
          <p:cNvSpPr>
            <a:spLocks noGrp="1"/>
          </p:cNvSpPr>
          <p:nvPr>
            <p:ph idx="1"/>
          </p:nvPr>
        </p:nvSpPr>
        <p:spPr/>
        <p:txBody>
          <a:bodyPr/>
          <a:lstStyle/>
          <a:p>
            <a:r>
              <a:rPr lang="en-GB" dirty="0" smtClean="0"/>
              <a:t>The tool is developed using Java and </a:t>
            </a:r>
            <a:r>
              <a:rPr lang="en-GB" dirty="0" smtClean="0"/>
              <a:t>based on Eclipse platform.</a:t>
            </a:r>
            <a:endParaRPr lang="en-GB" dirty="0" smtClean="0"/>
          </a:p>
          <a:p>
            <a:r>
              <a:rPr lang="en-GB" dirty="0" smtClean="0"/>
              <a:t>Currently, it is developed </a:t>
            </a:r>
            <a:r>
              <a:rPr lang="en-GB" dirty="0" smtClean="0"/>
              <a:t>as </a:t>
            </a:r>
            <a:r>
              <a:rPr lang="en-GB" dirty="0" smtClean="0"/>
              <a:t>a rich client application of Eclipse and it also can be published as an eclipse plug-in in the future.</a:t>
            </a:r>
            <a:endParaRPr lang="en-GB" dirty="0" smtClean="0"/>
          </a:p>
          <a:p>
            <a:r>
              <a:rPr lang="en-GB" dirty="0" smtClean="0"/>
              <a:t>For </a:t>
            </a:r>
            <a:r>
              <a:rPr lang="en-GB" dirty="0" smtClean="0"/>
              <a:t>now</a:t>
            </a:r>
            <a:r>
              <a:rPr lang="en-GB" dirty="0" smtClean="0"/>
              <a:t>, </a:t>
            </a:r>
            <a:r>
              <a:rPr lang="en-GB" dirty="0" smtClean="0"/>
              <a:t>TXL is used to drive the semantic mutation and Check is used as test runner.</a:t>
            </a:r>
          </a:p>
          <a:p>
            <a:pPr>
              <a:buNone/>
            </a:pP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rchitecture.png"/>
          <p:cNvPicPr>
            <a:picLocks noChangeAspect="1"/>
          </p:cNvPicPr>
          <p:nvPr/>
        </p:nvPicPr>
        <p:blipFill>
          <a:blip r:embed="rId2"/>
          <a:stretch>
            <a:fillRect/>
          </a:stretch>
        </p:blipFill>
        <p:spPr>
          <a:xfrm>
            <a:off x="609892" y="1827070"/>
            <a:ext cx="7891198" cy="4195170"/>
          </a:xfrm>
          <a:prstGeom prst="rect">
            <a:avLst/>
          </a:prstGeom>
        </p:spPr>
      </p:pic>
      <p:sp>
        <p:nvSpPr>
          <p:cNvPr id="2" name="Title 1"/>
          <p:cNvSpPr>
            <a:spLocks noGrp="1"/>
          </p:cNvSpPr>
          <p:nvPr>
            <p:ph type="title"/>
          </p:nvPr>
        </p:nvSpPr>
        <p:spPr/>
        <p:txBody>
          <a:bodyPr/>
          <a:lstStyle/>
          <a:p>
            <a:r>
              <a:rPr lang="en-GB" dirty="0" smtClean="0"/>
              <a:t>Tool Architecture</a:t>
            </a:r>
            <a:endParaRPr lang="en-GB" dirty="0"/>
          </a:p>
        </p:txBody>
      </p:sp>
      <p:sp>
        <p:nvSpPr>
          <p:cNvPr id="5" name="Rectangle 4"/>
          <p:cNvSpPr/>
          <p:nvPr/>
        </p:nvSpPr>
        <p:spPr>
          <a:xfrm>
            <a:off x="1071538" y="1785926"/>
            <a:ext cx="2714644" cy="2714644"/>
          </a:xfrm>
          <a:prstGeom prst="rect">
            <a:avLst/>
          </a:prstGeom>
          <a:solidFill>
            <a:srgbClr val="FF0000">
              <a:alpha val="29000"/>
            </a:srgbClr>
          </a:solidFill>
          <a:ln>
            <a:solidFill>
              <a:srgbClr val="FF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ular Callout 5"/>
          <p:cNvSpPr/>
          <p:nvPr/>
        </p:nvSpPr>
        <p:spPr>
          <a:xfrm>
            <a:off x="3000364" y="1214422"/>
            <a:ext cx="2357454" cy="612648"/>
          </a:xfrm>
          <a:prstGeom prst="wedgeRoundRectCallout">
            <a:avLst>
              <a:gd name="adj1" fmla="val -44095"/>
              <a:gd name="adj2" fmla="val 842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had a version of mutation module</a:t>
            </a:r>
            <a:endParaRPr lang="en-GB" dirty="0"/>
          </a:p>
        </p:txBody>
      </p:sp>
      <p:sp>
        <p:nvSpPr>
          <p:cNvPr id="7" name="Rectangle 6"/>
          <p:cNvSpPr/>
          <p:nvPr/>
        </p:nvSpPr>
        <p:spPr>
          <a:xfrm>
            <a:off x="3714744" y="1785926"/>
            <a:ext cx="4786346" cy="2714644"/>
          </a:xfrm>
          <a:prstGeom prst="rect">
            <a:avLst/>
          </a:prstGeom>
          <a:solidFill>
            <a:srgbClr val="92D050">
              <a:alpha val="29000"/>
            </a:srgbClr>
          </a:solidFill>
          <a:ln>
            <a:solidFill>
              <a:srgbClr val="FF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ular Callout 7"/>
          <p:cNvSpPr/>
          <p:nvPr/>
        </p:nvSpPr>
        <p:spPr>
          <a:xfrm>
            <a:off x="6286512" y="1214422"/>
            <a:ext cx="2357454" cy="612648"/>
          </a:xfrm>
          <a:prstGeom prst="wedgeRoundRectCallout">
            <a:avLst>
              <a:gd name="adj1" fmla="val -44095"/>
              <a:gd name="adj2" fmla="val 842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Now, working on testing module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000"/>
                                        <p:tgtEl>
                                          <p:spTgt spid="6"/>
                                        </p:tgtEl>
                                      </p:cBhvr>
                                    </p:animEffect>
                                    <p:set>
                                      <p:cBhvr>
                                        <p:cTn id="15" dur="1" fill="hold">
                                          <p:stCondLst>
                                            <p:cond delay="19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2000"/>
                                        <p:tgtEl>
                                          <p:spTgt spid="5"/>
                                        </p:tgtEl>
                                      </p:cBhvr>
                                    </p:animEffect>
                                    <p:set>
                                      <p:cBhvr>
                                        <p:cTn id="18" dur="1" fill="hold">
                                          <p:stCondLst>
                                            <p:cond delay="1999"/>
                                          </p:stCondLst>
                                        </p:cTn>
                                        <p:tgtEl>
                                          <p:spTgt spid="5"/>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2000"/>
                                        <p:tgtEl>
                                          <p:spTgt spid="8"/>
                                        </p:tgtEl>
                                      </p:cBhvr>
                                    </p:animEffect>
                                    <p:set>
                                      <p:cBhvr>
                                        <p:cTn id="29" dur="1" fill="hold">
                                          <p:stCondLst>
                                            <p:cond delay="19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7"/>
                                        </p:tgtEl>
                                      </p:cBhvr>
                                    </p:animEffect>
                                    <p:set>
                                      <p:cBhvr>
                                        <p:cTn id="3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Eclipse Architecture and RCP</a:t>
            </a:r>
            <a:endParaRPr lang="en-GB" dirty="0"/>
          </a:p>
        </p:txBody>
      </p:sp>
      <p:pic>
        <p:nvPicPr>
          <p:cNvPr id="9" name="Content Placeholder 8" descr="eclipse.arch.jpg"/>
          <p:cNvPicPr>
            <a:picLocks noGrp="1" noChangeAspect="1"/>
          </p:cNvPicPr>
          <p:nvPr>
            <p:ph idx="1"/>
          </p:nvPr>
        </p:nvPicPr>
        <p:blipFill>
          <a:blip r:embed="rId3" cstate="print"/>
          <a:stretch>
            <a:fillRect/>
          </a:stretch>
        </p:blipFill>
        <p:spPr>
          <a:xfrm>
            <a:off x="693150" y="1600200"/>
            <a:ext cx="7757700" cy="45259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TXL – as a prototyping mutation engine</a:t>
            </a:r>
            <a:endParaRPr lang="en-GB" dirty="0"/>
          </a:p>
        </p:txBody>
      </p:sp>
      <p:sp>
        <p:nvSpPr>
          <p:cNvPr id="3" name="Content Placeholder 2"/>
          <p:cNvSpPr>
            <a:spLocks noGrp="1"/>
          </p:cNvSpPr>
          <p:nvPr>
            <p:ph idx="1"/>
          </p:nvPr>
        </p:nvSpPr>
        <p:spPr/>
        <p:txBody>
          <a:bodyPr>
            <a:normAutofit/>
          </a:bodyPr>
          <a:lstStyle/>
          <a:p>
            <a:r>
              <a:rPr lang="en-GB" dirty="0" smtClean="0"/>
              <a:t>It is </a:t>
            </a:r>
            <a:r>
              <a:rPr lang="en-GB" dirty="0"/>
              <a:t>a generalized source-to-source </a:t>
            </a:r>
            <a:r>
              <a:rPr lang="en-GB" dirty="0" smtClean="0"/>
              <a:t>translation system.</a:t>
            </a:r>
          </a:p>
          <a:p>
            <a:r>
              <a:rPr lang="en-GB" dirty="0" smtClean="0"/>
              <a:t>It takes </a:t>
            </a:r>
            <a:r>
              <a:rPr lang="en-GB" dirty="0"/>
              <a:t>as input an </a:t>
            </a:r>
            <a:r>
              <a:rPr lang="en-GB" dirty="0" smtClean="0"/>
              <a:t>piece of source code, </a:t>
            </a:r>
            <a:r>
              <a:rPr lang="en-GB" dirty="0"/>
              <a:t>and a set </a:t>
            </a:r>
            <a:r>
              <a:rPr lang="en-GB" dirty="0" smtClean="0"/>
              <a:t>of transformation.</a:t>
            </a:r>
          </a:p>
          <a:p>
            <a:r>
              <a:rPr lang="en-GB" dirty="0" smtClean="0"/>
              <a:t>It produces </a:t>
            </a:r>
            <a:r>
              <a:rPr lang="en-GB" dirty="0"/>
              <a:t>as output the transformed </a:t>
            </a:r>
            <a:r>
              <a:rPr lang="en-GB" dirty="0" smtClean="0"/>
              <a:t>source code.</a:t>
            </a:r>
          </a:p>
          <a:p>
            <a:r>
              <a:rPr lang="en-GB" dirty="0" smtClean="0"/>
              <a:t>Example: </a:t>
            </a:r>
          </a:p>
          <a:p>
            <a:pPr lvl="1"/>
            <a:r>
              <a:rPr lang="en-GB" dirty="0" smtClean="0"/>
              <a:t> </a:t>
            </a:r>
            <a:r>
              <a:rPr lang="en-GB" dirty="0" err="1" smtClean="0"/>
              <a:t>txl</a:t>
            </a:r>
            <a:r>
              <a:rPr lang="en-GB" dirty="0" smtClean="0"/>
              <a:t> source1.c tranform_rule.txl</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a:t>
            </a:r>
            <a:endParaRPr lang="en-GB" dirty="0"/>
          </a:p>
        </p:txBody>
      </p:sp>
      <p:sp>
        <p:nvSpPr>
          <p:cNvPr id="3" name="Content Placeholder 2"/>
          <p:cNvSpPr>
            <a:spLocks noGrp="1"/>
          </p:cNvSpPr>
          <p:nvPr>
            <p:ph idx="1"/>
          </p:nvPr>
        </p:nvSpPr>
        <p:spPr/>
        <p:txBody>
          <a:bodyPr>
            <a:normAutofit/>
          </a:bodyPr>
          <a:lstStyle/>
          <a:p>
            <a:r>
              <a:rPr lang="en-GB" dirty="0" smtClean="0"/>
              <a:t>A unit testing framework for C.</a:t>
            </a:r>
          </a:p>
          <a:p>
            <a:r>
              <a:rPr lang="en-GB" dirty="0" smtClean="0"/>
              <a:t>Check is based on </a:t>
            </a:r>
            <a:r>
              <a:rPr lang="en-GB" dirty="0" err="1" smtClean="0"/>
              <a:t>Autoconf</a:t>
            </a:r>
            <a:r>
              <a:rPr lang="en-GB" dirty="0" smtClean="0"/>
              <a:t>, </a:t>
            </a:r>
            <a:r>
              <a:rPr lang="en-GB" dirty="0" err="1" smtClean="0"/>
              <a:t>Automake</a:t>
            </a:r>
            <a:r>
              <a:rPr lang="en-GB" dirty="0" smtClean="0"/>
              <a:t>, and friends (collectively known as </a:t>
            </a:r>
            <a:r>
              <a:rPr lang="en-GB" dirty="0" err="1" smtClean="0"/>
              <a:t>Autotools</a:t>
            </a:r>
            <a:r>
              <a:rPr lang="en-GB" dirty="0" smtClean="0"/>
              <a:t>).</a:t>
            </a:r>
          </a:p>
          <a:p>
            <a:r>
              <a:rPr lang="en-GB" dirty="0" smtClean="0"/>
              <a:t>It has many </a:t>
            </a:r>
            <a:r>
              <a:rPr lang="en-GB" dirty="0" smtClean="0"/>
              <a:t>advanced features: run in fork mode (allow signal and early exit), test fixture, multiple suites in </a:t>
            </a:r>
            <a:r>
              <a:rPr lang="en-GB" smtClean="0"/>
              <a:t>one </a:t>
            </a:r>
            <a:r>
              <a:rPr lang="en-GB" smtClean="0"/>
              <a:t>runner, </a:t>
            </a:r>
            <a:r>
              <a:rPr lang="en-GB" dirty="0" smtClean="0"/>
              <a:t>test timeouts, determining test coverage, xml logging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in.png"/>
          <p:cNvPicPr>
            <a:picLocks noChangeAspect="1"/>
          </p:cNvPicPr>
          <p:nvPr/>
        </p:nvPicPr>
        <p:blipFill>
          <a:blip r:embed="rId3" cstate="print"/>
          <a:stretch>
            <a:fillRect/>
          </a:stretch>
        </p:blipFill>
        <p:spPr>
          <a:xfrm>
            <a:off x="642910" y="1285860"/>
            <a:ext cx="7715272" cy="5274111"/>
          </a:xfrm>
          <a:prstGeom prst="rect">
            <a:avLst/>
          </a:prstGeom>
        </p:spPr>
      </p:pic>
      <p:sp>
        <p:nvSpPr>
          <p:cNvPr id="3" name="Title 1"/>
          <p:cNvSpPr txBox="1">
            <a:spLocks/>
          </p:cNvSpPr>
          <p:nvPr/>
        </p:nvSpPr>
        <p:spPr>
          <a:xfrm>
            <a:off x="457200" y="274638"/>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Editor and Views of SMT-C* </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Mutant generation*</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descr="mutant gen.png"/>
          <p:cNvPicPr>
            <a:picLocks noChangeAspect="1"/>
          </p:cNvPicPr>
          <p:nvPr/>
        </p:nvPicPr>
        <p:blipFill>
          <a:blip r:embed="rId3" cstate="print"/>
          <a:stretch>
            <a:fillRect/>
          </a:stretch>
        </p:blipFill>
        <p:spPr>
          <a:xfrm>
            <a:off x="1000100" y="1928802"/>
            <a:ext cx="2076450" cy="2409825"/>
          </a:xfrm>
          <a:prstGeom prst="rect">
            <a:avLst/>
          </a:prstGeom>
        </p:spPr>
      </p:pic>
      <p:pic>
        <p:nvPicPr>
          <p:cNvPr id="4" name="Picture 3" descr="mugenout.png"/>
          <p:cNvPicPr>
            <a:picLocks noChangeAspect="1"/>
          </p:cNvPicPr>
          <p:nvPr/>
        </p:nvPicPr>
        <p:blipFill>
          <a:blip r:embed="rId4" cstate="print"/>
          <a:stretch>
            <a:fillRect/>
          </a:stretch>
        </p:blipFill>
        <p:spPr>
          <a:xfrm>
            <a:off x="5214942" y="2216268"/>
            <a:ext cx="2143125" cy="4010025"/>
          </a:xfrm>
          <a:prstGeom prst="rect">
            <a:avLst/>
          </a:prstGeom>
        </p:spPr>
      </p:pic>
      <p:sp>
        <p:nvSpPr>
          <p:cNvPr id="5" name="TextBox 4"/>
          <p:cNvSpPr txBox="1"/>
          <p:nvPr/>
        </p:nvSpPr>
        <p:spPr>
          <a:xfrm>
            <a:off x="1214414" y="4714884"/>
            <a:ext cx="1684435" cy="646331"/>
          </a:xfrm>
          <a:prstGeom prst="rect">
            <a:avLst/>
          </a:prstGeom>
          <a:noFill/>
        </p:spPr>
        <p:txBody>
          <a:bodyPr wrap="none" rtlCol="0">
            <a:spAutoFit/>
          </a:bodyPr>
          <a:lstStyle/>
          <a:p>
            <a:r>
              <a:rPr lang="en-GB" dirty="0" smtClean="0"/>
              <a:t>Support three </a:t>
            </a:r>
          </a:p>
          <a:p>
            <a:r>
              <a:rPr lang="en-GB" dirty="0" smtClean="0"/>
              <a:t>different scopes</a:t>
            </a:r>
            <a:endParaRPr lang="en-GB" dirty="0"/>
          </a:p>
        </p:txBody>
      </p:sp>
      <p:sp>
        <p:nvSpPr>
          <p:cNvPr id="6" name="TextBox 5"/>
          <p:cNvSpPr txBox="1"/>
          <p:nvPr/>
        </p:nvSpPr>
        <p:spPr>
          <a:xfrm>
            <a:off x="5214942" y="1219786"/>
            <a:ext cx="2198935" cy="923330"/>
          </a:xfrm>
          <a:prstGeom prst="rect">
            <a:avLst/>
          </a:prstGeom>
          <a:noFill/>
        </p:spPr>
        <p:txBody>
          <a:bodyPr wrap="none" rtlCol="0">
            <a:spAutoFit/>
          </a:bodyPr>
          <a:lstStyle/>
          <a:p>
            <a:r>
              <a:rPr lang="en-GB" dirty="0" smtClean="0"/>
              <a:t>Generate different </a:t>
            </a:r>
          </a:p>
          <a:p>
            <a:r>
              <a:rPr lang="en-GB" dirty="0" smtClean="0"/>
              <a:t>Semantic mutants for</a:t>
            </a:r>
          </a:p>
          <a:p>
            <a:r>
              <a:rPr lang="en-GB" dirty="0" smtClean="0"/>
              <a:t>different scopes</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runner (under construction)*</a:t>
            </a:r>
            <a:endParaRPr lang="en-GB" dirty="0"/>
          </a:p>
        </p:txBody>
      </p:sp>
      <p:pic>
        <p:nvPicPr>
          <p:cNvPr id="3" name="Picture 2" descr="testrun.png"/>
          <p:cNvPicPr>
            <a:picLocks noChangeAspect="1"/>
          </p:cNvPicPr>
          <p:nvPr/>
        </p:nvPicPr>
        <p:blipFill>
          <a:blip r:embed="rId2" cstate="print"/>
          <a:stretch>
            <a:fillRect/>
          </a:stretch>
        </p:blipFill>
        <p:spPr>
          <a:xfrm>
            <a:off x="785786" y="1571612"/>
            <a:ext cx="7505700" cy="2286000"/>
          </a:xfrm>
          <a:prstGeom prst="rect">
            <a:avLst/>
          </a:prstGeom>
        </p:spPr>
      </p:pic>
      <p:sp>
        <p:nvSpPr>
          <p:cNvPr id="4" name="TextBox 3"/>
          <p:cNvSpPr txBox="1"/>
          <p:nvPr/>
        </p:nvSpPr>
        <p:spPr>
          <a:xfrm>
            <a:off x="1071539" y="4071942"/>
            <a:ext cx="7215238" cy="2677656"/>
          </a:xfrm>
          <a:prstGeom prst="rect">
            <a:avLst/>
          </a:prstGeom>
          <a:noFill/>
        </p:spPr>
        <p:txBody>
          <a:bodyPr wrap="square" rtlCol="0">
            <a:spAutoFit/>
          </a:bodyPr>
          <a:lstStyle/>
          <a:p>
            <a:pPr>
              <a:buFont typeface="Arial" pitchFamily="34" charset="0"/>
              <a:buChar char="•"/>
            </a:pPr>
            <a:r>
              <a:rPr lang="en-GB" sz="2400" dirty="0" smtClean="0"/>
              <a:t>A clone of </a:t>
            </a:r>
            <a:r>
              <a:rPr lang="en-GB" sz="2400" dirty="0" err="1" smtClean="0"/>
              <a:t>JUnit</a:t>
            </a:r>
            <a:r>
              <a:rPr lang="en-GB" sz="2400" dirty="0" smtClean="0"/>
              <a:t> GUI;</a:t>
            </a:r>
          </a:p>
          <a:p>
            <a:pPr>
              <a:buFont typeface="Arial" pitchFamily="34" charset="0"/>
              <a:buChar char="•"/>
            </a:pPr>
            <a:r>
              <a:rPr lang="en-GB" sz="2400" dirty="0" smtClean="0"/>
              <a:t>Running results of test suites and </a:t>
            </a:r>
            <a:r>
              <a:rPr lang="en-GB" sz="2400" dirty="0" err="1" smtClean="0"/>
              <a:t>testcases</a:t>
            </a:r>
            <a:r>
              <a:rPr lang="en-GB" sz="2400" dirty="0" smtClean="0"/>
              <a:t>: statistics and the result for each test suite and </a:t>
            </a:r>
            <a:r>
              <a:rPr lang="en-GB" sz="2400" dirty="0" err="1" smtClean="0"/>
              <a:t>testcase</a:t>
            </a:r>
            <a:r>
              <a:rPr lang="en-GB" sz="2400" dirty="0" smtClean="0"/>
              <a:t> with graphic highlight;</a:t>
            </a:r>
          </a:p>
          <a:p>
            <a:pPr>
              <a:buFont typeface="Arial" pitchFamily="34" charset="0"/>
              <a:buChar char="•"/>
            </a:pPr>
            <a:r>
              <a:rPr lang="en-GB" sz="2400" dirty="0" smtClean="0"/>
              <a:t>Progress bar;</a:t>
            </a:r>
          </a:p>
          <a:p>
            <a:pPr>
              <a:buFont typeface="Arial" pitchFamily="34" charset="0"/>
              <a:buChar char="•"/>
            </a:pPr>
            <a:r>
              <a:rPr lang="en-GB" sz="2400" dirty="0" smtClean="0"/>
              <a:t>Test error traces;</a:t>
            </a:r>
          </a:p>
          <a:p>
            <a:pPr>
              <a:buFont typeface="Arial" pitchFamily="34" charset="0"/>
              <a:buChar char="•"/>
            </a:pPr>
            <a:r>
              <a:rPr lang="en-GB" sz="2400" dirty="0" smtClean="0"/>
              <a:t>Open </a:t>
            </a:r>
            <a:r>
              <a:rPr lang="en-GB" sz="2400" dirty="0" err="1" smtClean="0"/>
              <a:t>testcases</a:t>
            </a:r>
            <a:r>
              <a:rPr lang="en-GB" sz="2400" dirty="0" smtClean="0"/>
              <a:t> from the test result view.</a:t>
            </a:r>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cruise control</a:t>
            </a:r>
            <a:endParaRPr lang="en-US" dirty="0"/>
          </a:p>
        </p:txBody>
      </p:sp>
      <p:pic>
        <p:nvPicPr>
          <p:cNvPr id="4" name="Content Placeholder 3" descr="statechart.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594" r="-78594"/>
              <a:stretch>
                <a:fillRect/>
              </a:stretch>
            </p:blipFill>
          </mc:Choice>
          <mc:Fallback>
            <p:blipFill>
              <a:blip r:embed="rId3"/>
              <a:srcRect l="-78594" r="-78594"/>
              <a:stretch>
                <a:fillRect/>
              </a:stretch>
            </p:blipFill>
          </mc:Fallback>
        </mc:AlternateContent>
        <p:spPr>
          <a:xfrm>
            <a:off x="-2702944" y="-695438"/>
            <a:ext cx="16103155" cy="8856115"/>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work of SMT-C</a:t>
            </a:r>
            <a:endParaRPr lang="en-GB" dirty="0"/>
          </a:p>
        </p:txBody>
      </p:sp>
      <p:sp>
        <p:nvSpPr>
          <p:cNvPr id="3" name="Content Placeholder 2"/>
          <p:cNvSpPr>
            <a:spLocks noGrp="1"/>
          </p:cNvSpPr>
          <p:nvPr>
            <p:ph idx="1"/>
          </p:nvPr>
        </p:nvSpPr>
        <p:spPr/>
        <p:txBody>
          <a:bodyPr>
            <a:noAutofit/>
          </a:bodyPr>
          <a:lstStyle/>
          <a:p>
            <a:r>
              <a:rPr lang="en-GB" sz="2400" dirty="0" smtClean="0"/>
              <a:t>Implement more semantic mutation operators.</a:t>
            </a:r>
          </a:p>
          <a:p>
            <a:r>
              <a:rPr lang="en-GB" sz="2400" dirty="0" smtClean="0"/>
              <a:t>Testing runner for mutants.</a:t>
            </a:r>
          </a:p>
          <a:p>
            <a:r>
              <a:rPr lang="en-GB" sz="2400" dirty="0" smtClean="0"/>
              <a:t>Enhance mutant generation function: mutant generation statistics, better mutant management, function scope mutation and efficiency.</a:t>
            </a:r>
          </a:p>
          <a:p>
            <a:r>
              <a:rPr lang="en-GB" sz="2400" dirty="0" smtClean="0"/>
              <a:t>Integrate with CDT to provide better project navigator, integrated </a:t>
            </a:r>
            <a:r>
              <a:rPr lang="en-GB" sz="2400" dirty="0" err="1" smtClean="0"/>
              <a:t>toolchain</a:t>
            </a:r>
            <a:r>
              <a:rPr lang="en-GB" sz="2400" dirty="0" smtClean="0"/>
              <a:t> management and launcher for better C development / semantic mutation testing experience. </a:t>
            </a:r>
          </a:p>
          <a:p>
            <a:r>
              <a:rPr lang="en-GB" sz="2400" dirty="0" smtClean="0"/>
              <a:t>Reuse </a:t>
            </a:r>
            <a:r>
              <a:rPr lang="en-GB" sz="2400" i="1" dirty="0" smtClean="0"/>
              <a:t>compare</a:t>
            </a:r>
            <a:r>
              <a:rPr lang="en-GB" sz="2400" dirty="0" smtClean="0"/>
              <a:t> plug-in in eclipse to enhance the mutant viewer.</a:t>
            </a:r>
          </a:p>
          <a:p>
            <a:r>
              <a:rPr lang="en-GB" sz="2400" dirty="0" smtClean="0"/>
              <a:t>Accelerate the mutation generation and testing processes.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What happens in </a:t>
            </a:r>
            <a:r>
              <a:rPr lang="en-US" dirty="0" err="1" smtClean="0"/>
              <a:t>no_vehicle_in_front</a:t>
            </a:r>
            <a:r>
              <a:rPr lang="en-US" dirty="0" smtClean="0"/>
              <a:t> if brake and level=increase?</a:t>
            </a:r>
            <a:endParaRPr lang="en-US" dirty="0"/>
          </a:p>
        </p:txBody>
      </p:sp>
      <p:pic>
        <p:nvPicPr>
          <p:cNvPr id="4" name="Content Placeholder 3" descr="statechart.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rcRect l="-78594" r="-78594"/>
              <a:stretch>
                <a:fillRect/>
              </a:stretch>
            </p:blipFill>
          </mc:Choice>
          <mc:Fallback>
            <p:blipFill>
              <a:blip r:embed="rId3"/>
              <a:srcRect l="-78594" r="-78594"/>
              <a:stretch>
                <a:fillRect/>
              </a:stretch>
            </p:blipFill>
          </mc:Fallback>
        </mc:AlternateContent>
        <p:spPr>
          <a:xfrm>
            <a:off x="-2959989" y="274638"/>
            <a:ext cx="16103155" cy="88561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question</a:t>
            </a:r>
            <a:endParaRPr lang="en-US" dirty="0"/>
          </a:p>
        </p:txBody>
      </p:sp>
      <p:sp>
        <p:nvSpPr>
          <p:cNvPr id="3" name="Content Placeholder 2"/>
          <p:cNvSpPr>
            <a:spLocks noGrp="1"/>
          </p:cNvSpPr>
          <p:nvPr>
            <p:ph idx="1"/>
          </p:nvPr>
        </p:nvSpPr>
        <p:spPr/>
        <p:txBody>
          <a:bodyPr/>
          <a:lstStyle/>
          <a:p>
            <a:r>
              <a:rPr lang="en-US" dirty="0" smtClean="0"/>
              <a:t>What happens in </a:t>
            </a:r>
            <a:r>
              <a:rPr lang="en-US" dirty="0" err="1" smtClean="0"/>
              <a:t>no_vehicle_in_front</a:t>
            </a:r>
            <a:r>
              <a:rPr lang="en-US" baseline="0" dirty="0" smtClean="0"/>
              <a:t> if a vehicle is detected and level=increase?</a:t>
            </a:r>
            <a:endParaRPr lang="en-US" dirty="0"/>
          </a:p>
        </p:txBody>
      </p:sp>
      <p:pic>
        <p:nvPicPr>
          <p:cNvPr id="4" name="Content Placeholder 3" descr="statechart.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rcRect l="-78594" r="-78594"/>
              <a:stretch>
                <a:fillRect/>
              </a:stretch>
            </p:blipFill>
          </mc:Choice>
          <mc:Fallback>
            <p:blipFill>
              <a:blip r:embed="rId3"/>
              <a:srcRect l="-78594" r="-78594"/>
              <a:stretch>
                <a:fillRect/>
              </a:stretch>
            </p:blipFill>
          </mc:Fallback>
        </mc:AlternateContent>
        <p:spPr>
          <a:xfrm>
            <a:off x="-2959989" y="274638"/>
            <a:ext cx="16103155" cy="88561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smtClean="0"/>
              <a:t>Traditional mutation operators introduce changes similar to ‘slips’.</a:t>
            </a:r>
          </a:p>
          <a:p>
            <a:endParaRPr lang="en-US" dirty="0" smtClean="0"/>
          </a:p>
          <a:p>
            <a:r>
              <a:rPr lang="en-US" dirty="0" smtClean="0"/>
              <a:t>Sometimes a developer/user will make semantic mistakes:</a:t>
            </a:r>
          </a:p>
          <a:p>
            <a:pPr lvl="1"/>
            <a:r>
              <a:rPr lang="en-US" dirty="0" smtClean="0"/>
              <a:t>They will misunderstand</a:t>
            </a:r>
            <a:r>
              <a:rPr lang="en-US" baseline="0" dirty="0" smtClean="0"/>
              <a:t> the semantics of part of the language they are using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baseline="0" dirty="0" smtClean="0"/>
              <a:t> scenario</a:t>
            </a:r>
            <a:endParaRPr lang="en-US" dirty="0"/>
          </a:p>
        </p:txBody>
      </p:sp>
      <p:sp>
        <p:nvSpPr>
          <p:cNvPr id="3" name="Content Placeholder 2"/>
          <p:cNvSpPr>
            <a:spLocks noGrp="1"/>
          </p:cNvSpPr>
          <p:nvPr>
            <p:ph idx="1"/>
          </p:nvPr>
        </p:nvSpPr>
        <p:spPr/>
        <p:txBody>
          <a:bodyPr/>
          <a:lstStyle/>
          <a:p>
            <a:r>
              <a:rPr lang="en-US" dirty="0" smtClean="0"/>
              <a:t>A developer has been using language X with</a:t>
            </a:r>
            <a:r>
              <a:rPr lang="en-US" baseline="0" dirty="0" smtClean="0"/>
              <a:t> semantics L and moves to X with semantics L’.</a:t>
            </a:r>
          </a:p>
          <a:p>
            <a:endParaRPr lang="en-US" dirty="0" smtClean="0"/>
          </a:p>
          <a:p>
            <a:r>
              <a:rPr lang="en-US" dirty="0" smtClean="0"/>
              <a:t>How do we find test data to find resultant faults?</a:t>
            </a:r>
            <a:endParaRPr lang="en-US" baseline="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alternative: switching between programming languages</a:t>
            </a:r>
            <a:endParaRPr lang="en-US" dirty="0"/>
          </a:p>
        </p:txBody>
      </p:sp>
      <p:sp>
        <p:nvSpPr>
          <p:cNvPr id="3" name="Content Placeholder 2"/>
          <p:cNvSpPr>
            <a:spLocks noGrp="1"/>
          </p:cNvSpPr>
          <p:nvPr>
            <p:ph idx="1"/>
          </p:nvPr>
        </p:nvSpPr>
        <p:spPr/>
        <p:txBody>
          <a:bodyPr/>
          <a:lstStyle/>
          <a:p>
            <a:r>
              <a:rPr lang="en-US" dirty="0" smtClean="0"/>
              <a:t>Developer moves between two languages at the same level of abstraction that have different semantics for a common construct.</a:t>
            </a:r>
          </a:p>
          <a:p>
            <a:r>
              <a:rPr lang="en-US" dirty="0" smtClean="0"/>
              <a:t>Example:</a:t>
            </a:r>
          </a:p>
          <a:p>
            <a:pPr lvl="1"/>
            <a:r>
              <a:rPr lang="en-US" dirty="0" smtClean="0"/>
              <a:t>Logical connectives in C and </a:t>
            </a:r>
            <a:r>
              <a:rPr lang="en-US" dirty="0" err="1" smtClean="0"/>
              <a:t>Ada</a:t>
            </a:r>
            <a:r>
              <a:rPr lang="en-US" dirty="0" smtClean="0"/>
              <a:t>.</a:t>
            </a:r>
          </a:p>
          <a:p>
            <a:pPr lvl="2"/>
            <a:r>
              <a:rPr lang="en-US" dirty="0" smtClean="0"/>
              <a:t>C uses short-circuit evaluation;</a:t>
            </a:r>
          </a:p>
          <a:p>
            <a:pPr lvl="2"/>
            <a:r>
              <a:rPr lang="en-US" dirty="0" err="1" smtClean="0"/>
              <a:t>Ada</a:t>
            </a:r>
            <a:r>
              <a:rPr lang="en-US" dirty="0" smtClean="0"/>
              <a:t> has alternatives (with and without short-circuit evaluation)</a:t>
            </a:r>
          </a:p>
          <a:p>
            <a:pPr lvl="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refinement/retrenchment</a:t>
            </a:r>
            <a:endParaRPr lang="en-US" dirty="0"/>
          </a:p>
        </p:txBody>
      </p:sp>
      <p:sp>
        <p:nvSpPr>
          <p:cNvPr id="3" name="Content Placeholder 2"/>
          <p:cNvSpPr>
            <a:spLocks noGrp="1"/>
          </p:cNvSpPr>
          <p:nvPr>
            <p:ph idx="1"/>
          </p:nvPr>
        </p:nvSpPr>
        <p:spPr/>
        <p:txBody>
          <a:bodyPr/>
          <a:lstStyle/>
          <a:p>
            <a:r>
              <a:rPr lang="en-US" dirty="0" smtClean="0"/>
              <a:t>Similar constructs can have different semantics.</a:t>
            </a:r>
          </a:p>
          <a:p>
            <a:r>
              <a:rPr lang="en-US" dirty="0" smtClean="0"/>
              <a:t>Examples:</a:t>
            </a:r>
          </a:p>
          <a:p>
            <a:pPr lvl="1"/>
            <a:r>
              <a:rPr lang="en-US" dirty="0" smtClean="0"/>
              <a:t>integer division in Z and </a:t>
            </a:r>
            <a:r>
              <a:rPr lang="en-US" dirty="0" err="1" smtClean="0"/>
              <a:t>Ada</a:t>
            </a:r>
            <a:endParaRPr lang="en-US" dirty="0" smtClean="0"/>
          </a:p>
          <a:p>
            <a:pPr lvl="1"/>
            <a:r>
              <a:rPr lang="en-US" dirty="0" smtClean="0"/>
              <a:t>retrenching infinite types (issues with precision, bounds on the types)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simple framework</a:t>
            </a:r>
            <a:endParaRPr lang="en-US" dirty="0"/>
          </a:p>
        </p:txBody>
      </p:sp>
      <p:sp>
        <p:nvSpPr>
          <p:cNvPr id="3" name="Content Placeholder 2"/>
          <p:cNvSpPr>
            <a:spLocks noGrp="1"/>
          </p:cNvSpPr>
          <p:nvPr>
            <p:ph idx="1"/>
          </p:nvPr>
        </p:nvSpPr>
        <p:spPr/>
        <p:txBody>
          <a:bodyPr/>
          <a:lstStyle/>
          <a:p>
            <a:r>
              <a:rPr lang="en-US" dirty="0" smtClean="0"/>
              <a:t>We have a syntactic entity N in a language with semantics L.</a:t>
            </a:r>
          </a:p>
          <a:p>
            <a:r>
              <a:rPr lang="en-US" dirty="0" smtClean="0"/>
              <a:t>Traditional mutation operators transform (N,L) to some (N’,L)</a:t>
            </a:r>
          </a:p>
          <a:p>
            <a:r>
              <a:rPr lang="en-US" dirty="0" smtClean="0"/>
              <a:t>Semantic mutation operators transform (N,L) to some (N,L’) [or maybe even (N’,L’)]</a:t>
            </a:r>
          </a:p>
          <a:p>
            <a:r>
              <a:rPr lang="en-US" dirty="0" smtClean="0"/>
              <a:t>They aim to find a different type of mistake.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861</Words>
  <Application>Microsoft Office PowerPoint</Application>
  <PresentationFormat>On-screen Show (4:3)</PresentationFormat>
  <Paragraphs>111</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Semantic Mutation Testing</vt:lpstr>
      <vt:lpstr>An example: cruise control</vt:lpstr>
      <vt:lpstr>Question</vt:lpstr>
      <vt:lpstr>Another question</vt:lpstr>
      <vt:lpstr>The problem</vt:lpstr>
      <vt:lpstr>A scenario</vt:lpstr>
      <vt:lpstr>An alternative: switching between programming languages</vt:lpstr>
      <vt:lpstr>Scenario: refinement/retrenchment</vt:lpstr>
      <vt:lpstr> A simple framework</vt:lpstr>
      <vt:lpstr>Current status and future work</vt:lpstr>
      <vt:lpstr>Tool Intro and Demo</vt:lpstr>
      <vt:lpstr>Implementation Overview</vt:lpstr>
      <vt:lpstr>Tool Architecture</vt:lpstr>
      <vt:lpstr>Eclipse Architecture and RCP</vt:lpstr>
      <vt:lpstr>TXL – as a prototyping mutation engine</vt:lpstr>
      <vt:lpstr>Check</vt:lpstr>
      <vt:lpstr>Slide 17</vt:lpstr>
      <vt:lpstr>Slide 18</vt:lpstr>
      <vt:lpstr>Test runner (under construction)*</vt:lpstr>
      <vt:lpstr>Future work of SMT-C</vt:lpstr>
      <vt:lpstr>Questions?</vt:lpstr>
    </vt:vector>
  </TitlesOfParts>
  <Company>Brunel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Mutation Testing</dc:title>
  <dc:creator>Rob Hierons</dc:creator>
  <cp:lastModifiedBy>Dan</cp:lastModifiedBy>
  <cp:revision>31</cp:revision>
  <dcterms:created xsi:type="dcterms:W3CDTF">2010-04-01T08:18:05Z</dcterms:created>
  <dcterms:modified xsi:type="dcterms:W3CDTF">2010-04-06T06:23:49Z</dcterms:modified>
</cp:coreProperties>
</file>