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2" r:id="rId2"/>
    <p:sldId id="405" r:id="rId3"/>
    <p:sldId id="406" r:id="rId4"/>
    <p:sldId id="420" r:id="rId5"/>
    <p:sldId id="365" r:id="rId6"/>
    <p:sldId id="379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393" r:id="rId15"/>
    <p:sldId id="394" r:id="rId16"/>
    <p:sldId id="389" r:id="rId17"/>
    <p:sldId id="415" r:id="rId18"/>
    <p:sldId id="416" r:id="rId19"/>
    <p:sldId id="417" r:id="rId20"/>
    <p:sldId id="398" r:id="rId21"/>
    <p:sldId id="419" r:id="rId22"/>
    <p:sldId id="404" r:id="rId23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00FF"/>
    <a:srgbClr val="FF66FF"/>
    <a:srgbClr val="FF99FF"/>
    <a:srgbClr val="FFCCFF"/>
    <a:srgbClr val="CCFFFF"/>
    <a:srgbClr val="0000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55" autoAdjust="0"/>
    <p:restoredTop sz="93043" autoAdjust="0"/>
  </p:normalViewPr>
  <p:slideViewPr>
    <p:cSldViewPr>
      <p:cViewPr varScale="1">
        <p:scale>
          <a:sx n="83" d="100"/>
          <a:sy n="83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5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7850"/>
            <a:ext cx="51435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F0136-1ADC-465D-9B90-C4B23ACD2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4CEE9-8946-4111-8F4D-0E794C699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48C6-A948-49B1-AFED-B83994B9E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010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F7B08-5764-4468-B696-178B8B8CB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3F51C-2D28-4B1C-83C7-54E88C437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42C9A-1F8F-4995-9E2D-BDBA6538E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4495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495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ACACE-ABC5-4FC7-8D8A-0224CB16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876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876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DC44C-A1D7-4A65-BB72-57A9C1904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6B2CD-BCED-41C8-B007-9ED2CF09B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67729-D139-41DE-9887-46F755A98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6474-364D-4E26-AA0C-354464955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2EE84-6360-4B12-B1B1-48D5AB00A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0099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086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144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Mutation 2010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fld id="{AA0177D1-ED80-4AF3-8647-173A458EE4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0" y="0"/>
            <a:ext cx="1219200" cy="838200"/>
            <a:chOff x="4648200" y="2971800"/>
            <a:chExt cx="1676401" cy="914400"/>
          </a:xfrm>
        </p:grpSpPr>
        <p:sp>
          <p:nvSpPr>
            <p:cNvPr id="8" name="Rectangle 7"/>
            <p:cNvSpPr/>
            <p:nvPr/>
          </p:nvSpPr>
          <p:spPr>
            <a:xfrm>
              <a:off x="4648200" y="2971800"/>
              <a:ext cx="1676401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>
              <a:prstTxWarp prst="textRingInsid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Software Engineering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18243" y="3248689"/>
              <a:ext cx="936314" cy="360622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18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@ GMU</a:t>
              </a:r>
            </a:p>
          </p:txBody>
        </p:sp>
      </p:grpSp>
      <p:pic>
        <p:nvPicPr>
          <p:cNvPr id="10" name="Picture 9" descr="gmulogo-color15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01000" y="0"/>
            <a:ext cx="11430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0" y="838200"/>
            <a:ext cx="8001000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Applying Mutation Testing</a:t>
            </a:r>
            <a:br>
              <a:rPr lang="en-US" dirty="0" smtClean="0"/>
            </a:br>
            <a:r>
              <a:rPr lang="en-US" dirty="0" smtClean="0"/>
              <a:t>to Web Applications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7700" y="2895600"/>
            <a:ext cx="7848600" cy="2970213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Upsorn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Praphamontripong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and  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Jeff 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Offutt</a:t>
            </a:r>
            <a:endParaRPr lang="en-US" sz="3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Engineering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George Mason University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Fairfax, VA   USA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www.cs.gmu.edu/~offutt/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uprapham@gmu.edu, offutt@gmu.edu</a:t>
            </a: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86600" cy="1219200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Mut</a:t>
            </a:r>
            <a:r>
              <a:rPr lang="en-US" dirty="0" smtClean="0"/>
              <a:t> Operators—HTML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6B2CD-BCED-41C8-B007-9ED2CF09BE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15104" y="1200150"/>
            <a:ext cx="4304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i="1" dirty="0" smtClean="0">
                <a:latin typeface="Arial" pitchFamily="34" charset="0"/>
                <a:cs typeface="Arial" pitchFamily="34" charset="0"/>
              </a:rPr>
              <a:t>5.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WHR 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Hidden Form Field Replacement</a:t>
            </a:r>
            <a:endParaRPr lang="en-US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71852" y="2146280"/>
            <a:ext cx="4191000" cy="34163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&lt;html&gt;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&lt;form action = URL</a:t>
            </a:r>
            <a:r>
              <a:rPr lang="en-US" b="0" kern="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1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&lt;input type = “hidden” 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   name = n1 value = v1&gt;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&lt;input type = “hidden”</a:t>
            </a:r>
            <a:endParaRPr lang="en-US" b="0" kern="0" baseline="-250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         name = n1 value = </a:t>
            </a:r>
            <a:r>
              <a:rPr lang="en-US" b="0" i="1" kern="0" dirty="0" smtClean="0">
                <a:solidFill>
                  <a:schemeClr val="tx2"/>
                </a:solidFill>
                <a:latin typeface="Comic Sans MS" pitchFamily="66" charset="0"/>
              </a:rPr>
              <a:t>null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&gt;</a:t>
            </a:r>
            <a:endParaRPr lang="en-US" b="0" kern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&lt;/html&gt;</a:t>
            </a:r>
            <a:endParaRPr lang="en-US" b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 bwMode="auto">
          <a:xfrm>
            <a:off x="228600" y="4114800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687280" y="1981200"/>
            <a:ext cx="43805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i="1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WHD 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Hidden Form Field Deletion</a:t>
            </a:r>
            <a:endParaRPr lang="en-US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705840" y="2895600"/>
            <a:ext cx="4343400" cy="34163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&lt;html&gt;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&lt;form action = URL</a:t>
            </a:r>
            <a:r>
              <a:rPr lang="en-US" b="0" kern="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1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&lt;input type = “hidden” 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   name = n1 value = v1&gt;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&lt;!-- input type = “hidden”</a:t>
            </a:r>
            <a:endParaRPr lang="en-US" b="0" kern="0" baseline="-250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         name = n1 value = v1 --&gt;</a:t>
            </a:r>
            <a:endParaRPr lang="en-US" b="0" kern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&lt;/html&gt;</a:t>
            </a:r>
            <a:endParaRPr lang="en-US" b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4" name="Isosceles Triangle 13"/>
          <p:cNvSpPr>
            <a:spLocks noChangeAspect="1"/>
          </p:cNvSpPr>
          <p:nvPr/>
        </p:nvSpPr>
        <p:spPr bwMode="auto">
          <a:xfrm>
            <a:off x="4800600" y="4800600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86600" cy="1219200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Mut</a:t>
            </a:r>
            <a:r>
              <a:rPr lang="en-US" dirty="0" smtClean="0"/>
              <a:t> Operators—JSP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6B2CD-BCED-41C8-B007-9ED2CF09BE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" y="1200150"/>
            <a:ext cx="4495800" cy="4045982"/>
            <a:chOff x="76200" y="1200150"/>
            <a:chExt cx="4495800" cy="4045982"/>
          </a:xfrm>
        </p:grpSpPr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373201" y="1200150"/>
              <a:ext cx="39017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 WIR </a:t>
              </a:r>
              <a:r>
                <a:rPr lang="en-US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– </a:t>
              </a:r>
              <a:r>
                <a:rPr lang="en-US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Server-Side-Include Replacement</a:t>
              </a:r>
              <a:endPara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6200" y="2199144"/>
              <a:ext cx="4495800" cy="304698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&lt;html&gt;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…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&lt;%@ include file = URL</a:t>
              </a:r>
              <a:r>
                <a:rPr lang="en-US" b="0" kern="0" baseline="-250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1</a:t>
              </a: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%&gt;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</a:t>
              </a:r>
              <a:r>
                <a:rPr lang="en-US" b="0" kern="0" dirty="0" smtClean="0">
                  <a:solidFill>
                    <a:schemeClr val="tx2"/>
                  </a:solidFill>
                  <a:latin typeface="Comic Sans MS" pitchFamily="66" charset="0"/>
                </a:rPr>
                <a:t>&lt;%@ include file = URL</a:t>
              </a:r>
              <a:r>
                <a:rPr lang="en-US" b="0" kern="0" baseline="-25000" dirty="0" smtClean="0">
                  <a:solidFill>
                    <a:schemeClr val="tx2"/>
                  </a:solidFill>
                  <a:latin typeface="Comic Sans MS" pitchFamily="66" charset="0"/>
                </a:rPr>
                <a:t>2</a:t>
              </a:r>
              <a:r>
                <a:rPr lang="en-US" b="0" kern="0" dirty="0" smtClean="0">
                  <a:solidFill>
                    <a:schemeClr val="tx2"/>
                  </a:solidFill>
                  <a:latin typeface="Comic Sans MS" pitchFamily="66" charset="0"/>
                </a:rPr>
                <a:t> %&gt;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…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&lt;%@ include file = URL</a:t>
              </a:r>
              <a:r>
                <a:rPr lang="en-US" b="0" kern="0" baseline="-250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2</a:t>
              </a: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%&gt;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…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&lt;/html&gt;</a:t>
              </a:r>
              <a:endParaRPr lang="en-US" b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Isosceles Triangle 7"/>
          <p:cNvSpPr>
            <a:spLocks noChangeAspect="1"/>
          </p:cNvSpPr>
          <p:nvPr/>
        </p:nvSpPr>
        <p:spPr bwMode="auto">
          <a:xfrm>
            <a:off x="228600" y="3429000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686300" y="19050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i="1" dirty="0" smtClean="0">
                <a:latin typeface="Arial" pitchFamily="34" charset="0"/>
                <a:cs typeface="Arial" pitchFamily="34" charset="0"/>
              </a:rPr>
              <a:t>2. WID – Server-Side-Include Deletion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648200" y="2743200"/>
            <a:ext cx="4495800" cy="267765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&lt;html&gt;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&lt;%@ include file = URL</a:t>
            </a:r>
            <a:r>
              <a:rPr lang="en-US" b="0" kern="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1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%&gt;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&lt;!-- %@ include file =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            URL</a:t>
            </a:r>
            <a:r>
              <a:rPr lang="en-US" b="0" kern="0" baseline="-25000" dirty="0" smtClean="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 % --&gt;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&lt;/html&gt;</a:t>
            </a:r>
            <a:endParaRPr lang="en-US" b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 bwMode="auto">
          <a:xfrm>
            <a:off x="4724400" y="3962400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86600" cy="1219200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Mut</a:t>
            </a:r>
            <a:r>
              <a:rPr lang="en-US" dirty="0" smtClean="0"/>
              <a:t> Operators—JSP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6B2CD-BCED-41C8-B007-9ED2CF09BE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9" name="Group 12"/>
          <p:cNvGrpSpPr/>
          <p:nvPr/>
        </p:nvGrpSpPr>
        <p:grpSpPr>
          <a:xfrm>
            <a:off x="76200" y="1200150"/>
            <a:ext cx="4495800" cy="4045982"/>
            <a:chOff x="76200" y="1200150"/>
            <a:chExt cx="4495800" cy="4045982"/>
          </a:xfrm>
        </p:grpSpPr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373201" y="1200150"/>
              <a:ext cx="39017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 WRR </a:t>
              </a:r>
              <a:r>
                <a:rPr lang="en-US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– </a:t>
              </a:r>
              <a:r>
                <a:rPr lang="en-US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Redirect Transition Replacement</a:t>
              </a:r>
              <a:endPara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6200" y="2199144"/>
              <a:ext cx="4495800" cy="304698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&lt;html&gt;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…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&lt;</a:t>
              </a:r>
              <a:r>
                <a:rPr lang="en-US" b="0" kern="0" dirty="0" err="1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jsp:forward</a:t>
              </a: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page = URL</a:t>
              </a:r>
              <a:r>
                <a:rPr lang="en-US" b="0" kern="0" baseline="-250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1</a:t>
              </a: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/&gt;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</a:t>
              </a:r>
              <a:r>
                <a:rPr lang="en-US" b="0" kern="0" dirty="0" smtClean="0">
                  <a:solidFill>
                    <a:schemeClr val="tx2"/>
                  </a:solidFill>
                  <a:latin typeface="Comic Sans MS" pitchFamily="66" charset="0"/>
                </a:rPr>
                <a:t>&lt;</a:t>
              </a:r>
              <a:r>
                <a:rPr lang="en-US" b="0" kern="0" dirty="0" err="1" smtClean="0">
                  <a:solidFill>
                    <a:schemeClr val="tx2"/>
                  </a:solidFill>
                  <a:latin typeface="Comic Sans MS" pitchFamily="66" charset="0"/>
                </a:rPr>
                <a:t>jsp:forward</a:t>
              </a:r>
              <a:r>
                <a:rPr lang="en-US" b="0" kern="0" dirty="0" smtClean="0">
                  <a:solidFill>
                    <a:schemeClr val="tx2"/>
                  </a:solidFill>
                  <a:latin typeface="Comic Sans MS" pitchFamily="66" charset="0"/>
                </a:rPr>
                <a:t> page = URL</a:t>
              </a:r>
              <a:r>
                <a:rPr lang="en-US" b="0" kern="0" baseline="-25000" dirty="0" smtClean="0">
                  <a:solidFill>
                    <a:schemeClr val="tx2"/>
                  </a:solidFill>
                  <a:latin typeface="Comic Sans MS" pitchFamily="66" charset="0"/>
                </a:rPr>
                <a:t>2</a:t>
              </a:r>
              <a:r>
                <a:rPr lang="en-US" b="0" kern="0" dirty="0" smtClean="0">
                  <a:solidFill>
                    <a:schemeClr val="tx2"/>
                  </a:solidFill>
                  <a:latin typeface="Comic Sans MS" pitchFamily="66" charset="0"/>
                </a:rPr>
                <a:t> /&gt;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…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&lt;</a:t>
              </a:r>
              <a:r>
                <a:rPr lang="en-US" b="0" kern="0" dirty="0" err="1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jsp:forward</a:t>
              </a: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page = URL</a:t>
              </a:r>
              <a:r>
                <a:rPr lang="en-US" b="0" kern="0" baseline="-250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2</a:t>
              </a: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/&gt;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…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&lt;/html&gt;</a:t>
              </a:r>
              <a:endParaRPr lang="en-US" b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Isosceles Triangle 7"/>
          <p:cNvSpPr>
            <a:spLocks noChangeAspect="1"/>
          </p:cNvSpPr>
          <p:nvPr/>
        </p:nvSpPr>
        <p:spPr bwMode="auto">
          <a:xfrm>
            <a:off x="228600" y="3429000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686300" y="19050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i="1" dirty="0" smtClean="0">
                <a:latin typeface="Arial" pitchFamily="34" charset="0"/>
                <a:cs typeface="Arial" pitchFamily="34" charset="0"/>
              </a:rPr>
              <a:t>4. WRD – Redirect Transition Deletion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648200" y="2743200"/>
            <a:ext cx="4495800" cy="267765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&lt;html&gt;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&lt;</a:t>
            </a:r>
            <a:r>
              <a:rPr lang="en-US" b="0" kern="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jsp:forward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page = URL</a:t>
            </a:r>
            <a:r>
              <a:rPr lang="en-US" b="0" kern="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1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/&gt;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&lt;!-- </a:t>
            </a:r>
            <a:r>
              <a:rPr lang="en-US" b="0" kern="0" dirty="0" err="1" smtClean="0">
                <a:solidFill>
                  <a:schemeClr val="tx2"/>
                </a:solidFill>
                <a:latin typeface="Comic Sans MS" pitchFamily="66" charset="0"/>
              </a:rPr>
              <a:t>jsp:forward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 page =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            URL</a:t>
            </a:r>
            <a:r>
              <a:rPr lang="en-US" b="0" kern="0" baseline="-25000" dirty="0" smtClean="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 / --&gt;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&lt;/html&gt;</a:t>
            </a:r>
            <a:endParaRPr lang="en-US" b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 bwMode="auto">
          <a:xfrm>
            <a:off x="4800600" y="3962400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86600" cy="1219200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Mut</a:t>
            </a:r>
            <a:r>
              <a:rPr lang="en-US" dirty="0" smtClean="0"/>
              <a:t> Operators—JSP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6B2CD-BCED-41C8-B007-9ED2CF09BE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9" name="Group 12"/>
          <p:cNvGrpSpPr/>
          <p:nvPr/>
        </p:nvGrpSpPr>
        <p:grpSpPr>
          <a:xfrm>
            <a:off x="1828800" y="2052935"/>
            <a:ext cx="5410199" cy="3128665"/>
            <a:chOff x="-381000" y="1748135"/>
            <a:chExt cx="5410199" cy="3128665"/>
          </a:xfrm>
        </p:grpSpPr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-381000" y="1748135"/>
              <a:ext cx="54101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 WGR </a:t>
              </a:r>
              <a:r>
                <a:rPr lang="en-US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– </a:t>
              </a:r>
              <a:r>
                <a:rPr lang="en-US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Get Session Replacement</a:t>
              </a:r>
              <a:endPara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-76201" y="2568476"/>
              <a:ext cx="4800600" cy="230832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&lt;html&gt;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…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session = </a:t>
              </a:r>
              <a:r>
                <a:rPr lang="en-US" b="0" kern="0" dirty="0" err="1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get.session</a:t>
              </a: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(true);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</a:t>
              </a:r>
              <a:r>
                <a:rPr lang="en-US" b="0" kern="0" dirty="0" smtClean="0">
                  <a:solidFill>
                    <a:schemeClr val="tx2"/>
                  </a:solidFill>
                  <a:latin typeface="Comic Sans MS" pitchFamily="66" charset="0"/>
                </a:rPr>
                <a:t>session = </a:t>
              </a:r>
              <a:r>
                <a:rPr lang="en-US" b="0" kern="0" dirty="0" err="1" smtClean="0">
                  <a:solidFill>
                    <a:schemeClr val="tx2"/>
                  </a:solidFill>
                  <a:latin typeface="Comic Sans MS" pitchFamily="66" charset="0"/>
                </a:rPr>
                <a:t>get.session</a:t>
              </a:r>
              <a:r>
                <a:rPr lang="en-US" b="0" kern="0" dirty="0" smtClean="0">
                  <a:solidFill>
                    <a:schemeClr val="tx2"/>
                  </a:solidFill>
                  <a:latin typeface="Comic Sans MS" pitchFamily="66" charset="0"/>
                </a:rPr>
                <a:t> (false);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    …</a:t>
              </a:r>
            </a:p>
            <a:p>
              <a:pPr lvl="0" eaLnBrk="0" hangingPunct="0">
                <a:spcBef>
                  <a:spcPts val="0"/>
                </a:spcBef>
                <a:defRPr/>
              </a:pPr>
              <a:r>
                <a:rPr lang="en-US" b="0" kern="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mic Sans MS" pitchFamily="66" charset="0"/>
                </a:rPr>
                <a:t>&lt;/html&gt;</a:t>
              </a:r>
              <a:endParaRPr lang="en-US" b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Isosceles Triangle 7"/>
          <p:cNvSpPr>
            <a:spLocks noChangeAspect="1"/>
          </p:cNvSpPr>
          <p:nvPr/>
        </p:nvSpPr>
        <p:spPr bwMode="auto">
          <a:xfrm>
            <a:off x="2286000" y="4114800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Mutation 2010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Praphamontripong and Offutt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A2A724-B74F-4296-8F8F-C7D22233EFA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webMujava</a:t>
            </a:r>
            <a:r>
              <a:rPr lang="en-US" dirty="0" smtClean="0"/>
              <a:t> : Generation</a:t>
            </a:r>
          </a:p>
        </p:txBody>
      </p:sp>
      <p:pic>
        <p:nvPicPr>
          <p:cNvPr id="18439" name="Picture 21" descr="GenMutantsMai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66" y="914399"/>
            <a:ext cx="7800433" cy="574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Mutation 2010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Praphamontripong and Offutt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72C3A-2A16-49E9-BA5B-2889D1D155F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webMuJava</a:t>
            </a:r>
            <a:r>
              <a:rPr lang="en-US" dirty="0" smtClean="0"/>
              <a:t> : Mutants</a:t>
            </a:r>
          </a:p>
        </p:txBody>
      </p:sp>
      <p:pic>
        <p:nvPicPr>
          <p:cNvPr id="19463" name="Picture 12" descr="WebMutantsView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511" y="885825"/>
            <a:ext cx="7552289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 bwMode="auto">
          <a:xfrm>
            <a:off x="5334000" y="5029200"/>
            <a:ext cx="60960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2819400"/>
            <a:ext cx="60960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Mutation 2010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Praphamontripong and Offutt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A3F80-E405-411C-B584-08A816FAB17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Case Study : STIS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600200"/>
          <a:ext cx="8534400" cy="493979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371600"/>
                <a:gridCol w="990600"/>
                <a:gridCol w="1143000"/>
                <a:gridCol w="1569308"/>
                <a:gridCol w="1326292"/>
                <a:gridCol w="1066800"/>
                <a:gridCol w="10668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JSP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</a:rPr>
                        <a:t> file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Java lines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HTML lines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Java/HTML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</a:rPr>
                        <a:t> ratio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Comment lines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Blank lines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008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124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browse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62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83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238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192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categories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0.69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141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84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category_edit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0.38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86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68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login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0.59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44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logout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0.48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192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navigation_bar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0.12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page_footer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0.50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3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page_header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1.29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3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record_add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0.09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86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92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record_delete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0.60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record_edit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0.65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146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record_insert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0.26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record_search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0.17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73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update_search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224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581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0.39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298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226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1329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914400"/>
            <a:ext cx="9014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Helps users store, access and </a:t>
            </a:r>
            <a:r>
              <a:rPr lang="en-US" sz="3200" dirty="0" smtClean="0"/>
              <a:t>category </a:t>
            </a:r>
            <a:r>
              <a:rPr lang="en-US" sz="3200" dirty="0" smtClean="0"/>
              <a:t>information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 bwMode="auto">
          <a:xfrm>
            <a:off x="4495800" y="1981200"/>
            <a:ext cx="1219200" cy="4648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Mutation 2010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Praphamontripong and Offutt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A3F80-E405-411C-B584-08A816FAB17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Mutants and Tests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990600"/>
          <a:ext cx="8305800" cy="535128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10146"/>
                <a:gridCol w="1258454"/>
                <a:gridCol w="1727824"/>
                <a:gridCol w="1460260"/>
                <a:gridCol w="1174558"/>
                <a:gridCol w="1174558"/>
              </a:tblGrid>
              <a:tr h="3484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JSP</a:t>
                      </a:r>
                      <a:r>
                        <a:rPr lang="en-US" sz="1800" b="1" baseline="0" dirty="0" smtClean="0">
                          <a:solidFill>
                            <a:sysClr val="windowText" lastClr="000000"/>
                          </a:solidFill>
                        </a:rPr>
                        <a:t> file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Tests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Live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Killed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browse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categories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0.85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category_edit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login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logout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0.71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navigation_bar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page_footer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page_header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0.67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27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record_add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record_delete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record_edit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0.71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record_insert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record_search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update_search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8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219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190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0.87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2209800" y="5867400"/>
            <a:ext cx="6629400" cy="685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 mutants (38%) were </a:t>
            </a:r>
            <a:r>
              <a:rPr lang="en-US" dirty="0" smtClean="0">
                <a:solidFill>
                  <a:schemeClr val="tx2"/>
                </a:solidFill>
              </a:rPr>
              <a:t>WHR</a:t>
            </a:r>
            <a:r>
              <a:rPr lang="en-US" dirty="0" smtClean="0"/>
              <a:t> (Hidden Form Field Replacement)</a:t>
            </a:r>
          </a:p>
          <a:p>
            <a:pPr marL="342900" lvl="1" indent="-342900">
              <a:buFontTx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Equivalent</a:t>
            </a:r>
            <a:r>
              <a:rPr lang="en-US" dirty="0" smtClean="0"/>
              <a:t> mutants : Changes of values of non-keys of records to be updated to or deleted from the database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&lt;input type = “hidden” name = “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rec_category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” value = “” &gt; </a:t>
            </a:r>
          </a:p>
          <a:p>
            <a:pPr lvl="2">
              <a:spcBef>
                <a:spcPct val="3500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&lt;input type = “hidden” name=“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rec_category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” value =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null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 &gt;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  <a:p>
            <a:pPr marL="742950" lvl="2" indent="-342900">
              <a:buNone/>
            </a:pPr>
            <a:r>
              <a:rPr lang="en-US" dirty="0" smtClean="0"/>
              <a:t>This was </a:t>
            </a:r>
            <a:r>
              <a:rPr lang="en-US" dirty="0" smtClean="0">
                <a:solidFill>
                  <a:schemeClr val="tx2"/>
                </a:solidFill>
              </a:rPr>
              <a:t>appropriately checked</a:t>
            </a:r>
            <a:r>
              <a:rPr lang="en-US" dirty="0" smtClean="0"/>
              <a:t> on the server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Mutants </a:t>
            </a:r>
            <a:r>
              <a:rPr lang="en-US" dirty="0" smtClean="0">
                <a:solidFill>
                  <a:schemeClr val="tx2"/>
                </a:solidFill>
              </a:rPr>
              <a:t>not killed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&lt;input type=“hidden” name=“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rec_sort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” value =“” &gt; </a:t>
            </a:r>
          </a:p>
          <a:p>
            <a:pPr lvl="2">
              <a:spcBef>
                <a:spcPct val="3500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&lt;input type=“hidden” name=“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rec_sort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” value =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“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0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”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charset="0"/>
              </a:rPr>
              <a:t> &gt;</a:t>
            </a:r>
            <a:endParaRPr lang="en-US" sz="200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  <a:cs typeface="Arial" charset="0"/>
            </a:endParaRPr>
          </a:p>
          <a:p>
            <a:pPr lvl="2">
              <a:spcBef>
                <a:spcPct val="35000"/>
              </a:spcBef>
              <a:buFontTx/>
              <a:buNone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3F51C-2D28-4B1C-83C7-54E88C437A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 bwMode="auto">
          <a:xfrm>
            <a:off x="609600" y="3657600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320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 bwMode="auto">
          <a:xfrm>
            <a:off x="609600" y="5105400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Mutation 2010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Praphamontripong and Offutt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A3F80-E405-411C-B584-08A816FAB17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Hand-Seeded Faults Detected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0600" y="990600"/>
          <a:ext cx="7131242" cy="535128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10146"/>
                <a:gridCol w="1258454"/>
                <a:gridCol w="1727824"/>
                <a:gridCol w="1460260"/>
                <a:gridCol w="1174558"/>
              </a:tblGrid>
              <a:tr h="3484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JSP</a:t>
                      </a:r>
                      <a:r>
                        <a:rPr lang="en-US" sz="1800" b="1" baseline="0" dirty="0" smtClean="0">
                          <a:solidFill>
                            <a:sysClr val="windowText" lastClr="000000"/>
                          </a:solidFill>
                        </a:rPr>
                        <a:t> file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# Faults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# Tests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Found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browse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0.80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categories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0.81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category_edit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0.82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login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logout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0.67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navigation_bar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page_footer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page_header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27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record_add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record_delete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n/a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n/a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n/a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record_edit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0.67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record_insert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record_search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</a:rPr>
                        <a:t>update_search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8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147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118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0.80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2209800" y="5867400"/>
            <a:ext cx="6629400" cy="685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Software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Huge losses </a:t>
            </a:r>
            <a:r>
              <a:rPr lang="en-US" sz="2800" dirty="0" smtClean="0"/>
              <a:t>due to web application failures</a:t>
            </a:r>
            <a:endParaRPr lang="en-US" sz="1400" baseline="80000" dirty="0" smtClean="0"/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Financial</a:t>
            </a:r>
            <a:r>
              <a:rPr lang="en-US" sz="2400" dirty="0" smtClean="0"/>
              <a:t> services : $6.5 million per hour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Credit card sales</a:t>
            </a:r>
            <a:r>
              <a:rPr lang="en-US" sz="2400" dirty="0" smtClean="0"/>
              <a:t> applications : $2.4 million per hour</a:t>
            </a:r>
          </a:p>
          <a:p>
            <a:r>
              <a:rPr lang="en-US" sz="2800" dirty="0" smtClean="0"/>
              <a:t>Oct 2004: </a:t>
            </a:r>
            <a:r>
              <a:rPr lang="en-US" sz="2800" dirty="0" err="1" smtClean="0"/>
              <a:t>Paypal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waived transaction fees</a:t>
            </a:r>
            <a:r>
              <a:rPr lang="en-US" sz="2800" dirty="0" smtClean="0"/>
              <a:t> for an entire day because of a service outage after an upgrade</a:t>
            </a:r>
          </a:p>
          <a:p>
            <a:r>
              <a:rPr lang="en-US" sz="2800" dirty="0" smtClean="0"/>
              <a:t>Dec 2006: </a:t>
            </a:r>
            <a:r>
              <a:rPr lang="en-US" sz="2800" i="1" dirty="0" err="1" smtClean="0"/>
              <a:t>amazon.com’s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BOGO</a:t>
            </a:r>
            <a:r>
              <a:rPr lang="en-US" sz="2800" dirty="0" smtClean="0"/>
              <a:t> offer turned into a </a:t>
            </a:r>
            <a:r>
              <a:rPr lang="en-US" sz="2800" dirty="0" smtClean="0">
                <a:solidFill>
                  <a:schemeClr val="tx2"/>
                </a:solidFill>
              </a:rPr>
              <a:t>double discount</a:t>
            </a:r>
          </a:p>
          <a:p>
            <a:r>
              <a:rPr lang="en-US" sz="2800" dirty="0" smtClean="0"/>
              <a:t>2007 : Symantec said that most </a:t>
            </a:r>
            <a:r>
              <a:rPr lang="en-US" sz="2800" dirty="0" smtClean="0">
                <a:solidFill>
                  <a:srgbClr val="FFFF00"/>
                </a:solidFill>
              </a:rPr>
              <a:t>security vulnerabilities </a:t>
            </a:r>
            <a:r>
              <a:rPr lang="en-US" sz="2800" dirty="0" smtClean="0"/>
              <a:t>are due to faulty software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July 2008: Amazon failure caused businesses to lose </a:t>
            </a:r>
            <a:r>
              <a:rPr lang="en-US" sz="2800" dirty="0" smtClean="0">
                <a:solidFill>
                  <a:schemeClr val="tx2"/>
                </a:solidFill>
              </a:rPr>
              <a:t>information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tx2"/>
                </a:solidFill>
              </a:rPr>
              <a:t>revenue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Mutation 2010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Praphamontripong and Offutt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9CB03-E83B-49A3-95A8-3CE1C35F1E7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375" y="5818960"/>
            <a:ext cx="9061498" cy="523220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World-wide monetary loss due to poor software is 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Kristen ITC" pitchFamily="66" charset="0"/>
                <a:ea typeface="宋体" charset="-122"/>
              </a:rPr>
              <a:t>staggering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Kristen ITC" pitchFamily="66" charset="0"/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6400800"/>
            <a:ext cx="251460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>
                <a:latin typeface="Comic Sans MS" pitchFamily="66" charset="0"/>
              </a:rPr>
              <a:t>Thanks in part to Dr. </a:t>
            </a:r>
            <a:r>
              <a:rPr lang="en-US" sz="900" dirty="0" err="1" smtClean="0">
                <a:latin typeface="Comic Sans MS" pitchFamily="66" charset="0"/>
              </a:rPr>
              <a:t>Sreedevi</a:t>
            </a:r>
            <a:r>
              <a:rPr lang="en-US" sz="900" dirty="0" smtClean="0">
                <a:latin typeface="Comic Sans MS" pitchFamily="66" charset="0"/>
              </a:rPr>
              <a:t> Sampath</a:t>
            </a:r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Mutation 2010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Praphamontripong and Offutt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122F7-A7E2-460E-B2AC-8E385A4EE77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3557" name="Rectangle 9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086600" cy="1219200"/>
          </a:xfrm>
          <a:noFill/>
        </p:spPr>
        <p:txBody>
          <a:bodyPr/>
          <a:lstStyle/>
          <a:p>
            <a:r>
              <a:rPr lang="en-US" dirty="0" smtClean="0"/>
              <a:t>Analysis of Missed Faults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152400" y="990600"/>
            <a:ext cx="8839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FontTx/>
              <a:buChar char="•"/>
              <a:defRPr/>
            </a:pPr>
            <a:r>
              <a:rPr lang="en-US" sz="3200" b="0" kern="0" dirty="0" smtClean="0">
                <a:latin typeface="+mn-lt"/>
              </a:rPr>
              <a:t>Changes </a:t>
            </a:r>
            <a:r>
              <a:rPr lang="en-US" sz="3200" b="0" kern="0" dirty="0">
                <a:latin typeface="+mn-lt"/>
              </a:rPr>
              <a:t>of scope setting of </a:t>
            </a:r>
            <a:r>
              <a:rPr lang="en-US" sz="3200" b="0" kern="0" dirty="0" err="1">
                <a:latin typeface="+mn-lt"/>
              </a:rPr>
              <a:t>jsp:useBean</a:t>
            </a:r>
            <a:endParaRPr lang="en-US" sz="3200" b="0" kern="0" dirty="0">
              <a:latin typeface="+mn-lt"/>
            </a:endParaRPr>
          </a:p>
          <a:p>
            <a:pPr marL="685800" lvl="1" indent="-228600" eaLnBrk="0" hangingPunct="0">
              <a:spcBef>
                <a:spcPts val="120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&lt;</a:t>
            </a:r>
            <a:r>
              <a:rPr lang="en-US" b="0" kern="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jsp:useBean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id=“</a:t>
            </a:r>
            <a:r>
              <a:rPr lang="en-US" b="0" kern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iconst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” scope=“page” class=“</a:t>
            </a:r>
            <a:r>
              <a:rPr lang="en-US" b="0" kern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stis.ConstBean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”&gt;</a:t>
            </a:r>
          </a:p>
          <a:p>
            <a:pPr marL="685800" lvl="1" indent="-228600" eaLnBrk="0" hangingPunct="0">
              <a:spcBef>
                <a:spcPct val="3500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&lt;</a:t>
            </a:r>
            <a:r>
              <a:rPr lang="en-US" b="0" kern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jsp:useBean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 id=“</a:t>
            </a:r>
            <a:r>
              <a:rPr lang="en-US" b="0" kern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iconst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” scope=</a:t>
            </a:r>
            <a:r>
              <a:rPr lang="en-US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“</a:t>
            </a:r>
            <a:r>
              <a:rPr lang="en-US" kern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session</a:t>
            </a:r>
            <a:r>
              <a:rPr lang="en-US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”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 class=“</a:t>
            </a:r>
            <a:r>
              <a:rPr lang="en-US" b="0" kern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stis.ConstBean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”&gt;</a:t>
            </a:r>
          </a:p>
          <a:p>
            <a:pPr marL="685800" lvl="1" indent="-228600" eaLnBrk="0" hangingPunct="0">
              <a:spcBef>
                <a:spcPct val="35000"/>
              </a:spcBef>
              <a:defRPr/>
            </a:pPr>
            <a:r>
              <a:rPr lang="en-US" sz="2800" b="0" kern="0" dirty="0" smtClean="0">
                <a:latin typeface="+mn-lt"/>
              </a:rPr>
              <a:t>This is </a:t>
            </a:r>
            <a:r>
              <a:rPr lang="en-US" sz="2800" b="0" kern="0" dirty="0" smtClean="0">
                <a:solidFill>
                  <a:schemeClr val="tx2"/>
                </a:solidFill>
                <a:latin typeface="+mn-lt"/>
              </a:rPr>
              <a:t>state management</a:t>
            </a:r>
            <a:endParaRPr lang="en-US" sz="2800" b="0" kern="0" dirty="0">
              <a:solidFill>
                <a:schemeClr val="tx2"/>
              </a:solidFill>
              <a:latin typeface="+mn-lt"/>
            </a:endParaRPr>
          </a:p>
          <a:p>
            <a:pPr marL="285750" indent="-285750" eaLnBrk="0" hangingPunct="0">
              <a:spcBef>
                <a:spcPct val="35000"/>
              </a:spcBef>
              <a:buFont typeface="Arial" pitchFamily="34" charset="0"/>
              <a:buChar char="•"/>
              <a:defRPr/>
            </a:pPr>
            <a:r>
              <a:rPr lang="en-US" sz="3200" b="0" kern="0" dirty="0"/>
              <a:t>Changes between </a:t>
            </a:r>
            <a:r>
              <a:rPr lang="en-US" sz="3200" b="0" kern="0" dirty="0" smtClean="0"/>
              <a:t>equals </a:t>
            </a:r>
            <a:r>
              <a:rPr lang="en-US" sz="3200" b="0" kern="0" dirty="0"/>
              <a:t>method and </a:t>
            </a:r>
            <a:r>
              <a:rPr lang="en-US" sz="3200" b="0" kern="0" dirty="0" smtClean="0"/>
              <a:t>sign </a:t>
            </a:r>
            <a:r>
              <a:rPr lang="en-US" sz="3200" b="0" kern="0" dirty="0"/>
              <a:t>(==)</a:t>
            </a:r>
          </a:p>
          <a:p>
            <a:pPr marL="685800" lvl="1" indent="-228600" eaLnBrk="0" hangingPunct="0">
              <a:spcBef>
                <a:spcPts val="120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if 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(</a:t>
            </a:r>
            <a:r>
              <a:rPr lang="en-US" b="0" kern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request.getParameter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 (“</a:t>
            </a:r>
            <a:r>
              <a:rPr lang="en-US" b="0" kern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userid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”).equals(“”) </a:t>
            </a:r>
          </a:p>
          <a:p>
            <a:pPr marL="685800" lvl="1" indent="-228600" eaLnBrk="0" hangingPunct="0">
              <a:spcBef>
                <a:spcPts val="120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if 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(</a:t>
            </a:r>
            <a:r>
              <a:rPr lang="en-US" b="0" kern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request.getParameter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(“</a:t>
            </a:r>
            <a:r>
              <a:rPr lang="en-US" b="0" kern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userid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”) </a:t>
            </a:r>
            <a:r>
              <a:rPr lang="en-US" kern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==</a:t>
            </a:r>
            <a:r>
              <a:rPr lang="en-US" b="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 “” )</a:t>
            </a:r>
            <a:endParaRPr lang="en-US" b="0" kern="0" dirty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  <a:p>
            <a:pPr marL="685800" lvl="1" indent="-228600" eaLnBrk="0" hangingPunct="0">
              <a:spcBef>
                <a:spcPct val="35000"/>
              </a:spcBef>
              <a:defRPr/>
            </a:pPr>
            <a:r>
              <a:rPr lang="en-US" sz="2800" b="0" kern="0" dirty="0" smtClean="0">
                <a:solidFill>
                  <a:schemeClr val="tx2"/>
                </a:solidFill>
              </a:rPr>
              <a:t>Unit</a:t>
            </a:r>
            <a:r>
              <a:rPr lang="en-US" sz="2800" b="0" kern="0" dirty="0" smtClean="0"/>
              <a:t> testing?</a:t>
            </a:r>
            <a:endParaRPr lang="en-US" sz="2800" b="0" kern="0" dirty="0"/>
          </a:p>
          <a:p>
            <a:pPr marL="1143000" lvl="2" indent="-228600" eaLnBrk="0" hangingPunct="0">
              <a:spcBef>
                <a:spcPct val="35000"/>
              </a:spcBef>
              <a:defRPr/>
            </a:pPr>
            <a:endParaRPr lang="en-US" sz="2800" b="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Conclusions</a:t>
            </a:r>
          </a:p>
          <a:p>
            <a:pPr lvl="1"/>
            <a:r>
              <a:rPr lang="en-US" dirty="0" smtClean="0"/>
              <a:t>Demonstrated </a:t>
            </a:r>
            <a:r>
              <a:rPr lang="en-US" dirty="0" smtClean="0">
                <a:solidFill>
                  <a:schemeClr val="tx2"/>
                </a:solidFill>
              </a:rPr>
              <a:t>feasibility</a:t>
            </a:r>
            <a:r>
              <a:rPr lang="en-US" dirty="0" smtClean="0"/>
              <a:t> : Mutation operators, a tool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Initial evaluation</a:t>
            </a:r>
            <a:r>
              <a:rPr lang="en-US" dirty="0" smtClean="0"/>
              <a:t> : Tests, found faults, no comparison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Future Work</a:t>
            </a:r>
          </a:p>
          <a:p>
            <a:pPr lvl="1"/>
            <a:r>
              <a:rPr lang="en-US" dirty="0" smtClean="0"/>
              <a:t>Additional Web </a:t>
            </a:r>
            <a:r>
              <a:rPr lang="en-US" dirty="0" smtClean="0">
                <a:solidFill>
                  <a:schemeClr val="tx2"/>
                </a:solidFill>
              </a:rPr>
              <a:t>mutation operators</a:t>
            </a:r>
            <a:r>
              <a:rPr lang="en-US" dirty="0" smtClean="0"/>
              <a:t> – state, scope</a:t>
            </a:r>
          </a:p>
          <a:p>
            <a:pPr lvl="1">
              <a:spcBef>
                <a:spcPct val="30000"/>
              </a:spcBef>
            </a:pPr>
            <a:r>
              <a:rPr lang="en-US" dirty="0" smtClean="0">
                <a:solidFill>
                  <a:schemeClr val="tx2"/>
                </a:solidFill>
              </a:rPr>
              <a:t>SQL</a:t>
            </a:r>
            <a:r>
              <a:rPr lang="en-US" dirty="0" smtClean="0"/>
              <a:t> mutation operators</a:t>
            </a:r>
          </a:p>
          <a:p>
            <a:pPr lvl="1">
              <a:spcBef>
                <a:spcPct val="30000"/>
              </a:spcBef>
            </a:pPr>
            <a:r>
              <a:rPr lang="en-US" dirty="0" smtClean="0"/>
              <a:t>Support </a:t>
            </a:r>
            <a:r>
              <a:rPr lang="en-US" dirty="0" err="1" smtClean="0">
                <a:solidFill>
                  <a:schemeClr val="tx2"/>
                </a:solidFill>
              </a:rPr>
              <a:t>servlets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spcBef>
                <a:spcPct val="30000"/>
              </a:spcBef>
            </a:pPr>
            <a:r>
              <a:rPr lang="en-US" dirty="0" smtClean="0">
                <a:solidFill>
                  <a:schemeClr val="tx2"/>
                </a:solidFill>
              </a:rPr>
              <a:t>Controlled experiments</a:t>
            </a:r>
            <a:r>
              <a:rPr lang="en-US" dirty="0" smtClean="0"/>
              <a:t> using large, more complex, and industrial web applications</a:t>
            </a:r>
          </a:p>
          <a:p>
            <a:pPr lvl="1">
              <a:spcBef>
                <a:spcPct val="30000"/>
              </a:spcBef>
            </a:pPr>
            <a:r>
              <a:rPr lang="en-US" dirty="0" smtClean="0"/>
              <a:t>Release </a:t>
            </a:r>
            <a:r>
              <a:rPr lang="en-US" dirty="0" err="1" smtClean="0">
                <a:solidFill>
                  <a:schemeClr val="tx2"/>
                </a:solidFill>
              </a:rPr>
              <a:t>webMuJava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3F51C-2D28-4B1C-83C7-54E88C437AD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/>
                <a:cs typeface="宋体"/>
              </a:rPr>
              <a:t>© Praphamontripong and Offutt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1FA58-CEDF-44A8-8127-F035743BE5B6}" type="slidenum">
              <a:rPr lang="zh-CN" altLang="en-US" smtClean="0">
                <a:ea typeface="宋体"/>
                <a:cs typeface="宋体"/>
              </a:rPr>
              <a:pPr/>
              <a:t>22</a:t>
            </a:fld>
            <a:endParaRPr lang="en-US" altLang="zh-CN" smtClean="0">
              <a:ea typeface="宋体"/>
              <a:cs typeface="宋体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/>
                <a:cs typeface="宋体"/>
              </a:rPr>
              <a:t>Contacts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828800" y="1600200"/>
            <a:ext cx="5486400" cy="353943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95000"/>
                    </a:srgbClr>
                  </a:outerShdw>
                </a:effectLst>
                <a:ea typeface="宋体" charset="-122"/>
              </a:rPr>
              <a:t>Upsorn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95000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95000"/>
                    </a:srgbClr>
                  </a:outerShdw>
                </a:effectLst>
                <a:ea typeface="宋体" charset="-122"/>
              </a:rPr>
              <a:t>Praphamontripong</a:t>
            </a:r>
            <a:endParaRPr lang="en-US" altLang="zh-CN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95000"/>
                  </a:srgbClr>
                </a:outerShdw>
              </a:effectLst>
              <a:ea typeface="宋体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95000"/>
                    </a:srgbClr>
                  </a:outerShdw>
                </a:effectLst>
                <a:ea typeface="宋体" charset="-122"/>
              </a:rPr>
              <a:t>uprapham@gmu.edu</a:t>
            </a:r>
            <a:endParaRPr lang="en-US" altLang="zh-CN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95000"/>
                  </a:srgbClr>
                </a:outerShdw>
              </a:effectLst>
              <a:ea typeface="宋体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95000"/>
                    </a:srgbClr>
                  </a:outerShdw>
                </a:effectLst>
                <a:ea typeface="宋体" charset="-122"/>
              </a:rPr>
              <a:t>Jeff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95000"/>
                    </a:srgbClr>
                  </a:outerShdw>
                </a:effectLst>
                <a:ea typeface="宋体" charset="-122"/>
              </a:rPr>
              <a:t>Offutt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95000"/>
                    </a:srgbClr>
                  </a:outerShdw>
                </a:effectLst>
                <a:ea typeface="宋体" charset="-122"/>
              </a:rPr>
              <a:t>offutt@gmu.edu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95000"/>
                    </a:srgbClr>
                  </a:outerShdw>
                </a:effectLst>
                <a:ea typeface="宋体" charset="-122"/>
              </a:rPr>
              <a:t>http://cs.gmu.edu/~offutt/</a:t>
            </a:r>
          </a:p>
        </p:txBody>
      </p:sp>
      <p:sp>
        <p:nvSpPr>
          <p:cNvPr id="5120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/>
                <a:cs typeface="宋体"/>
              </a:rPr>
              <a:t>Mutation 2010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828800" y="3048000"/>
            <a:ext cx="5486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648200"/>
          </a:xfrm>
        </p:spPr>
        <p:txBody>
          <a:bodyPr/>
          <a:lstStyle/>
          <a:p>
            <a:r>
              <a:rPr lang="en-US" dirty="0" smtClean="0"/>
              <a:t>Where do </a:t>
            </a:r>
            <a:r>
              <a:rPr lang="en-US" dirty="0" smtClean="0">
                <a:solidFill>
                  <a:schemeClr val="tx2"/>
                </a:solidFill>
              </a:rPr>
              <a:t>faults</a:t>
            </a:r>
            <a:r>
              <a:rPr lang="en-US" dirty="0" smtClean="0"/>
              <a:t> reside in web applications ?</a:t>
            </a:r>
          </a:p>
          <a:p>
            <a:pPr lvl="1"/>
            <a:r>
              <a:rPr lang="en-US" dirty="0" smtClean="0"/>
              <a:t>In the novel </a:t>
            </a:r>
            <a:r>
              <a:rPr lang="en-US" dirty="0" smtClean="0">
                <a:solidFill>
                  <a:schemeClr val="tx2"/>
                </a:solidFill>
              </a:rPr>
              <a:t>control connections</a:t>
            </a:r>
            <a:r>
              <a:rPr lang="en-US" dirty="0" smtClean="0"/>
              <a:t> among web components</a:t>
            </a:r>
          </a:p>
          <a:p>
            <a:pPr lvl="1"/>
            <a:r>
              <a:rPr lang="en-US" dirty="0" smtClean="0"/>
              <a:t>In the novel </a:t>
            </a:r>
            <a:r>
              <a:rPr lang="en-US" dirty="0" smtClean="0">
                <a:solidFill>
                  <a:schemeClr val="tx2"/>
                </a:solidFill>
              </a:rPr>
              <a:t>state management</a:t>
            </a:r>
            <a:r>
              <a:rPr lang="en-US" dirty="0" smtClean="0"/>
              <a:t> facilities</a:t>
            </a:r>
          </a:p>
          <a:p>
            <a:pPr lvl="1"/>
            <a:r>
              <a:rPr lang="en-US" dirty="0" smtClean="0"/>
              <a:t>In the interfaces between </a:t>
            </a:r>
            <a:r>
              <a:rPr lang="en-US" dirty="0" smtClean="0">
                <a:solidFill>
                  <a:schemeClr val="tx2"/>
                </a:solidFill>
              </a:rPr>
              <a:t>clients and servers</a:t>
            </a:r>
          </a:p>
          <a:p>
            <a:r>
              <a:rPr lang="en-US" dirty="0" smtClean="0"/>
              <a:t>Key </a:t>
            </a:r>
            <a:r>
              <a:rPr lang="en-US" dirty="0" smtClean="0">
                <a:solidFill>
                  <a:schemeClr val="tx2"/>
                </a:solidFill>
              </a:rPr>
              <a:t>research problems</a:t>
            </a:r>
            <a:r>
              <a:rPr lang="en-US" dirty="0" smtClean="0"/>
              <a:t>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Model</a:t>
            </a:r>
            <a:r>
              <a:rPr lang="en-US" dirty="0" smtClean="0"/>
              <a:t> web application faults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Invent</a:t>
            </a:r>
            <a:r>
              <a:rPr lang="en-US" dirty="0" smtClean="0"/>
              <a:t> new </a:t>
            </a:r>
            <a:r>
              <a:rPr lang="en-US" dirty="0" smtClean="0">
                <a:solidFill>
                  <a:schemeClr val="tx2"/>
                </a:solidFill>
              </a:rPr>
              <a:t>mutation operators</a:t>
            </a:r>
            <a:r>
              <a:rPr lang="en-US" dirty="0" smtClean="0"/>
              <a:t> for these faults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Design</a:t>
            </a:r>
            <a:r>
              <a:rPr lang="en-US" dirty="0" smtClean="0"/>
              <a:t> a mutation analysis </a:t>
            </a:r>
            <a:r>
              <a:rPr lang="en-US" dirty="0" smtClean="0">
                <a:solidFill>
                  <a:schemeClr val="tx2"/>
                </a:solidFill>
              </a:rPr>
              <a:t>tool</a:t>
            </a:r>
            <a:r>
              <a:rPr lang="en-US" dirty="0" smtClean="0"/>
              <a:t> for web applications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Evaluate</a:t>
            </a:r>
            <a:r>
              <a:rPr lang="en-US" dirty="0" smtClean="0"/>
              <a:t> operators, applicability and practicality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3F51C-2D28-4B1C-83C7-54E88C437AD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4399" y="914400"/>
            <a:ext cx="731520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Improve our ability to test web applications by using mutation analysis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Kristen ITC" pitchFamily="66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Web 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3F51C-2D28-4B1C-83C7-54E88C437A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0668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Atomic section model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Offutt and Wu, July 2009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Atomic Section—HTML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Server-generated section: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“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all or nothing property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”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8" name="Group 181"/>
          <p:cNvGrpSpPr>
            <a:grpSpLocks/>
          </p:cNvGrpSpPr>
          <p:nvPr/>
        </p:nvGrpSpPr>
        <p:grpSpPr bwMode="auto">
          <a:xfrm>
            <a:off x="4174023" y="1219200"/>
            <a:ext cx="4817577" cy="3746500"/>
            <a:chOff x="4174023" y="1435608"/>
            <a:chExt cx="4817577" cy="3745992"/>
          </a:xfrm>
        </p:grpSpPr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6010259" y="1435608"/>
              <a:ext cx="1589" cy="500530"/>
              <a:chOff x="6772259" y="1328270"/>
              <a:chExt cx="1589" cy="500530"/>
            </a:xfrm>
          </p:grpSpPr>
          <p:cxnSp>
            <p:nvCxnSpPr>
              <p:cNvPr id="38" name="Straight Arrow Connector 13"/>
              <p:cNvCxnSpPr>
                <a:cxnSpLocks noChangeShapeType="1"/>
              </p:cNvCxnSpPr>
              <p:nvPr/>
            </p:nvCxnSpPr>
            <p:spPr bwMode="auto">
              <a:xfrm rot="5400000">
                <a:off x="6544453" y="1599406"/>
                <a:ext cx="457200" cy="158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9" name="Straight Arrow Connector 14"/>
              <p:cNvCxnSpPr>
                <a:cxnSpLocks noChangeShapeType="1"/>
              </p:cNvCxnSpPr>
              <p:nvPr/>
            </p:nvCxnSpPr>
            <p:spPr bwMode="auto">
              <a:xfrm rot="5400000">
                <a:off x="6573482" y="1527048"/>
                <a:ext cx="399143" cy="158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10" name="Rounded Rectangle 52"/>
            <p:cNvSpPr>
              <a:spLocks noChangeArrowheads="1"/>
            </p:cNvSpPr>
            <p:nvPr/>
          </p:nvSpPr>
          <p:spPr bwMode="auto">
            <a:xfrm>
              <a:off x="4267200" y="2743201"/>
              <a:ext cx="3276600" cy="2438399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800" dirty="0" err="1">
                  <a:solidFill>
                    <a:schemeClr val="bg1"/>
                  </a:solidFill>
                </a:rPr>
                <a:t>gradeServlet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6"/>
            <p:cNvSpPr>
              <a:spLocks noChangeArrowheads="1"/>
            </p:cNvSpPr>
            <p:nvPr/>
          </p:nvSpPr>
          <p:spPr bwMode="auto">
            <a:xfrm>
              <a:off x="5582412" y="1936138"/>
              <a:ext cx="838200" cy="3048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A.html</a:t>
              </a:r>
            </a:p>
          </p:txBody>
        </p:sp>
        <p:sp>
          <p:nvSpPr>
            <p:cNvPr id="12" name="Rounded Rectangle 8"/>
            <p:cNvSpPr>
              <a:spLocks noChangeArrowheads="1"/>
            </p:cNvSpPr>
            <p:nvPr/>
          </p:nvSpPr>
          <p:spPr bwMode="auto">
            <a:xfrm>
              <a:off x="8077200" y="1936138"/>
              <a:ext cx="914400" cy="3048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B.html</a:t>
              </a:r>
            </a:p>
          </p:txBody>
        </p:sp>
        <p:cxnSp>
          <p:nvCxnSpPr>
            <p:cNvPr id="13" name="Straight Arrow Connector 10"/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6420612" y="2088538"/>
              <a:ext cx="1656588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11"/>
            <p:cNvCxnSpPr>
              <a:cxnSpLocks noChangeShapeType="1"/>
              <a:stCxn id="11" idx="3"/>
            </p:cNvCxnSpPr>
            <p:nvPr/>
          </p:nvCxnSpPr>
          <p:spPr bwMode="auto">
            <a:xfrm>
              <a:off x="6420612" y="2088538"/>
              <a:ext cx="1629156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5820918" y="2923032"/>
              <a:ext cx="569976" cy="32570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5859018" y="3837433"/>
              <a:ext cx="493776" cy="258644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P4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859018" y="4751833"/>
              <a:ext cx="493776" cy="258644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P6</a:t>
              </a: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6868924" y="3837433"/>
              <a:ext cx="446275" cy="233762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P5</a:t>
              </a: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4992624" y="3532633"/>
              <a:ext cx="493776" cy="258644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4992624" y="4162025"/>
              <a:ext cx="493776" cy="258644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P3</a:t>
              </a:r>
            </a:p>
          </p:txBody>
        </p:sp>
        <p:cxnSp>
          <p:nvCxnSpPr>
            <p:cNvPr id="21" name="Straight Arrow Connector 32"/>
            <p:cNvCxnSpPr>
              <a:cxnSpLocks noChangeShapeType="1"/>
              <a:stCxn id="15" idx="2"/>
              <a:endCxn id="19" idx="0"/>
            </p:cNvCxnSpPr>
            <p:nvPr/>
          </p:nvCxnSpPr>
          <p:spPr bwMode="auto">
            <a:xfrm rot="5400000">
              <a:off x="5530759" y="2957486"/>
              <a:ext cx="283899" cy="86639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" name="Straight Arrow Connector 34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 rot="5400000">
              <a:off x="5054138" y="3976650"/>
              <a:ext cx="370749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" name="Straight Arrow Connector 38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rot="5400000">
              <a:off x="5811556" y="3543083"/>
              <a:ext cx="5887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4" name="Straight Arrow Connector 40"/>
            <p:cNvCxnSpPr>
              <a:cxnSpLocks noChangeShapeType="1"/>
              <a:stCxn id="16" idx="2"/>
              <a:endCxn id="17" idx="0"/>
            </p:cNvCxnSpPr>
            <p:nvPr/>
          </p:nvCxnSpPr>
          <p:spPr bwMode="auto">
            <a:xfrm rot="5400000">
              <a:off x="5778028" y="4423955"/>
              <a:ext cx="655756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" name="Straight Arrow Connector 42"/>
            <p:cNvCxnSpPr>
              <a:cxnSpLocks noChangeShapeType="1"/>
              <a:stCxn id="15" idx="2"/>
              <a:endCxn id="18" idx="0"/>
            </p:cNvCxnSpPr>
            <p:nvPr/>
          </p:nvCxnSpPr>
          <p:spPr bwMode="auto">
            <a:xfrm rot="16200000" flipH="1">
              <a:off x="6304634" y="3050005"/>
              <a:ext cx="588700" cy="986156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" name="Straight Arrow Connector 44"/>
            <p:cNvCxnSpPr>
              <a:cxnSpLocks noChangeShapeType="1"/>
              <a:stCxn id="20" idx="2"/>
              <a:endCxn id="17" idx="0"/>
            </p:cNvCxnSpPr>
            <p:nvPr/>
          </p:nvCxnSpPr>
          <p:spPr bwMode="auto">
            <a:xfrm rot="16200000" flipH="1">
              <a:off x="5507127" y="4153054"/>
              <a:ext cx="331164" cy="86639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7" name="Straight Arrow Connector 46"/>
            <p:cNvCxnSpPr>
              <a:cxnSpLocks noChangeShapeType="1"/>
              <a:stCxn id="18" idx="2"/>
              <a:endCxn id="17" idx="0"/>
            </p:cNvCxnSpPr>
            <p:nvPr/>
          </p:nvCxnSpPr>
          <p:spPr bwMode="auto">
            <a:xfrm rot="5400000">
              <a:off x="6258665" y="3918436"/>
              <a:ext cx="680638" cy="986156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28" name="Group 53"/>
            <p:cNvGrpSpPr>
              <a:grpSpLocks/>
            </p:cNvGrpSpPr>
            <p:nvPr/>
          </p:nvGrpSpPr>
          <p:grpSpPr bwMode="auto">
            <a:xfrm>
              <a:off x="6010259" y="2240280"/>
              <a:ext cx="1589" cy="521208"/>
              <a:chOff x="6772259" y="1328270"/>
              <a:chExt cx="1589" cy="500530"/>
            </a:xfrm>
          </p:grpSpPr>
          <p:cxnSp>
            <p:nvCxnSpPr>
              <p:cNvPr id="36" name="Straight Arrow Connector 54"/>
              <p:cNvCxnSpPr>
                <a:cxnSpLocks noChangeShapeType="1"/>
              </p:cNvCxnSpPr>
              <p:nvPr/>
            </p:nvCxnSpPr>
            <p:spPr bwMode="auto">
              <a:xfrm rot="5400000">
                <a:off x="6544453" y="1599406"/>
                <a:ext cx="457200" cy="158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" name="Straight Arrow Connector 55"/>
              <p:cNvCxnSpPr>
                <a:cxnSpLocks noChangeShapeType="1"/>
              </p:cNvCxnSpPr>
              <p:nvPr/>
            </p:nvCxnSpPr>
            <p:spPr bwMode="auto">
              <a:xfrm rot="5400000">
                <a:off x="6573482" y="1527048"/>
                <a:ext cx="399143" cy="158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29" name="Rounded Rectangle 59"/>
            <p:cNvSpPr>
              <a:spLocks noChangeArrowheads="1"/>
            </p:cNvSpPr>
            <p:nvPr/>
          </p:nvSpPr>
          <p:spPr bwMode="auto">
            <a:xfrm>
              <a:off x="8077200" y="4267200"/>
              <a:ext cx="914400" cy="3048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C.html</a:t>
              </a:r>
            </a:p>
          </p:txBody>
        </p:sp>
        <p:cxnSp>
          <p:nvCxnSpPr>
            <p:cNvPr id="30" name="Curved Connector 74"/>
            <p:cNvCxnSpPr>
              <a:cxnSpLocks noChangeShapeType="1"/>
              <a:stCxn id="16" idx="3"/>
              <a:endCxn id="29" idx="1"/>
            </p:cNvCxnSpPr>
            <p:nvPr/>
          </p:nvCxnSpPr>
          <p:spPr bwMode="auto">
            <a:xfrm>
              <a:off x="6352794" y="3966756"/>
              <a:ext cx="1724406" cy="452845"/>
            </a:xfrm>
            <a:prstGeom prst="curvedConnector3">
              <a:avLst>
                <a:gd name="adj1" fmla="val 34755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" name="Shape 132"/>
            <p:cNvCxnSpPr>
              <a:cxnSpLocks noChangeShapeType="1"/>
              <a:endCxn id="16" idx="3"/>
            </p:cNvCxnSpPr>
            <p:nvPr/>
          </p:nvCxnSpPr>
          <p:spPr bwMode="auto">
            <a:xfrm rot="16200000" flipH="1">
              <a:off x="5688818" y="3302780"/>
              <a:ext cx="1299758" cy="28194"/>
            </a:xfrm>
            <a:prstGeom prst="curvedConnector4">
              <a:avLst>
                <a:gd name="adj1" fmla="val -25317"/>
                <a:gd name="adj2" fmla="val 1924325"/>
              </a:avLst>
            </a:prstGeom>
            <a:noFill/>
            <a:ln w="19050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sp>
          <p:nvSpPr>
            <p:cNvPr id="32" name="TextBox 143"/>
            <p:cNvSpPr txBox="1">
              <a:spLocks noChangeArrowheads="1"/>
            </p:cNvSpPr>
            <p:nvPr/>
          </p:nvSpPr>
          <p:spPr bwMode="auto">
            <a:xfrm>
              <a:off x="7028915" y="1753065"/>
              <a:ext cx="625492" cy="338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2"/>
                  </a:solidFill>
                </a:rPr>
                <a:t>get ()</a:t>
              </a:r>
            </a:p>
          </p:txBody>
        </p:sp>
        <p:sp>
          <p:nvSpPr>
            <p:cNvPr id="33" name="TextBox 144"/>
            <p:cNvSpPr txBox="1">
              <a:spLocks noChangeArrowheads="1"/>
            </p:cNvSpPr>
            <p:nvPr/>
          </p:nvSpPr>
          <p:spPr bwMode="auto">
            <a:xfrm>
              <a:off x="4174023" y="1981634"/>
              <a:ext cx="2379177" cy="58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>
                  <a:solidFill>
                    <a:schemeClr val="tx2"/>
                  </a:solidFill>
                </a:rPr>
                <a:t>get </a:t>
              </a:r>
            </a:p>
            <a:p>
              <a:pPr algn="ctr"/>
              <a:r>
                <a:rPr lang="en-US" sz="1600" b="0" dirty="0">
                  <a:solidFill>
                    <a:schemeClr val="tx2"/>
                  </a:solidFill>
                </a:rPr>
                <a:t>(param1, param2, param3)</a:t>
              </a:r>
            </a:p>
          </p:txBody>
        </p:sp>
        <p:sp>
          <p:nvSpPr>
            <p:cNvPr id="34" name="TextBox 145"/>
            <p:cNvSpPr txBox="1">
              <a:spLocks noChangeArrowheads="1"/>
            </p:cNvSpPr>
            <p:nvPr/>
          </p:nvSpPr>
          <p:spPr bwMode="auto">
            <a:xfrm>
              <a:off x="6307623" y="2210203"/>
              <a:ext cx="2379177" cy="58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>
                  <a:solidFill>
                    <a:schemeClr val="tx2"/>
                  </a:solidFill>
                </a:rPr>
                <a:t>get </a:t>
              </a:r>
            </a:p>
            <a:p>
              <a:pPr algn="ctr"/>
              <a:r>
                <a:rPr lang="en-US" sz="1600" b="0" dirty="0">
                  <a:solidFill>
                    <a:schemeClr val="tx2"/>
                  </a:solidFill>
                </a:rPr>
                <a:t>(param1, param2, param3)</a:t>
              </a:r>
            </a:p>
          </p:txBody>
        </p:sp>
        <p:sp>
          <p:nvSpPr>
            <p:cNvPr id="35" name="TextBox 146"/>
            <p:cNvSpPr txBox="1">
              <a:spLocks noChangeArrowheads="1"/>
            </p:cNvSpPr>
            <p:nvPr/>
          </p:nvSpPr>
          <p:spPr bwMode="auto">
            <a:xfrm>
              <a:off x="7517646" y="4038755"/>
              <a:ext cx="625492" cy="338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2"/>
                  </a:solidFill>
                </a:rPr>
                <a:t>get ()</a:t>
              </a:r>
            </a:p>
          </p:txBody>
        </p:sp>
      </p:grpSp>
      <p:sp>
        <p:nvSpPr>
          <p:cNvPr id="40" name="Rounded Rectangle 150"/>
          <p:cNvSpPr>
            <a:spLocks noChangeArrowheads="1"/>
          </p:cNvSpPr>
          <p:nvPr/>
        </p:nvSpPr>
        <p:spPr bwMode="auto">
          <a:xfrm>
            <a:off x="4389437" y="5543550"/>
            <a:ext cx="1096963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41" name="Rectangle 154"/>
          <p:cNvSpPr>
            <a:spLocks noChangeArrowheads="1"/>
          </p:cNvSpPr>
          <p:nvPr/>
        </p:nvSpPr>
        <p:spPr bwMode="auto">
          <a:xfrm>
            <a:off x="5856288" y="5499100"/>
            <a:ext cx="849312" cy="379412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Atomic section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620003" y="5346702"/>
            <a:ext cx="1295397" cy="738664"/>
            <a:chOff x="7620003" y="6013450"/>
            <a:chExt cx="1371597" cy="738664"/>
          </a:xfrm>
        </p:grpSpPr>
        <p:grpSp>
          <p:nvGrpSpPr>
            <p:cNvPr id="43" name="Group 161"/>
            <p:cNvGrpSpPr>
              <a:grpSpLocks/>
            </p:cNvGrpSpPr>
            <p:nvPr/>
          </p:nvGrpSpPr>
          <p:grpSpPr bwMode="auto">
            <a:xfrm>
              <a:off x="7917113" y="6381989"/>
              <a:ext cx="777376" cy="1587"/>
              <a:chOff x="8061960" y="6172200"/>
              <a:chExt cx="777240" cy="1588"/>
            </a:xfrm>
          </p:grpSpPr>
          <p:cxnSp>
            <p:nvCxnSpPr>
              <p:cNvPr id="45" name="Straight Arrow Connector 155"/>
              <p:cNvCxnSpPr>
                <a:cxnSpLocks noChangeShapeType="1"/>
              </p:cNvCxnSpPr>
              <p:nvPr/>
            </p:nvCxnSpPr>
            <p:spPr bwMode="auto">
              <a:xfrm>
                <a:off x="8061960" y="6172200"/>
                <a:ext cx="777240" cy="158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6" name="Straight Arrow Connector 156"/>
              <p:cNvCxnSpPr>
                <a:cxnSpLocks noChangeShapeType="1"/>
              </p:cNvCxnSpPr>
              <p:nvPr/>
            </p:nvCxnSpPr>
            <p:spPr bwMode="auto">
              <a:xfrm>
                <a:off x="8061960" y="6172200"/>
                <a:ext cx="667512" cy="158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44" name="TextBox 162"/>
            <p:cNvSpPr txBox="1">
              <a:spLocks noChangeArrowheads="1"/>
            </p:cNvSpPr>
            <p:nvPr/>
          </p:nvSpPr>
          <p:spPr bwMode="auto">
            <a:xfrm>
              <a:off x="7620003" y="6013450"/>
              <a:ext cx="1371597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form </a:t>
              </a:r>
              <a:r>
                <a:rPr lang="en-US" sz="1400" dirty="0" smtClean="0">
                  <a:solidFill>
                    <a:schemeClr val="tx2"/>
                  </a:solidFill>
                </a:rPr>
                <a:t>link</a:t>
              </a:r>
            </a:p>
            <a:p>
              <a:pPr algn="ctr"/>
              <a:endParaRPr lang="en-US" sz="14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transition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77000" y="5346700"/>
            <a:ext cx="1676400" cy="738664"/>
            <a:chOff x="5943600" y="6013448"/>
            <a:chExt cx="1676400" cy="738664"/>
          </a:xfrm>
        </p:grpSpPr>
        <p:cxnSp>
          <p:nvCxnSpPr>
            <p:cNvPr id="48" name="Straight Arrow Connector 159"/>
            <p:cNvCxnSpPr>
              <a:cxnSpLocks noChangeShapeType="1"/>
            </p:cNvCxnSpPr>
            <p:nvPr/>
          </p:nvCxnSpPr>
          <p:spPr bwMode="auto">
            <a:xfrm>
              <a:off x="6317174" y="6381987"/>
              <a:ext cx="776852" cy="15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" name="TextBox 163"/>
            <p:cNvSpPr txBox="1">
              <a:spLocks noChangeArrowheads="1"/>
            </p:cNvSpPr>
            <p:nvPr/>
          </p:nvSpPr>
          <p:spPr bwMode="auto">
            <a:xfrm>
              <a:off x="5943600" y="6013448"/>
              <a:ext cx="16764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simple </a:t>
              </a:r>
              <a:r>
                <a:rPr lang="en-US" sz="1400" dirty="0" smtClean="0">
                  <a:solidFill>
                    <a:schemeClr val="tx2"/>
                  </a:solidFill>
                </a:rPr>
                <a:t>link</a:t>
              </a:r>
            </a:p>
            <a:p>
              <a:pPr algn="ctr"/>
              <a:endParaRPr lang="en-US" sz="14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 </a:t>
              </a:r>
              <a:r>
                <a:rPr lang="en-US" sz="1400" dirty="0">
                  <a:solidFill>
                    <a:schemeClr val="tx2"/>
                  </a:solidFill>
                </a:rPr>
                <a:t>transition</a:t>
              </a:r>
            </a:p>
          </p:txBody>
        </p:sp>
      </p:grpSp>
      <p:cxnSp>
        <p:nvCxnSpPr>
          <p:cNvPr id="50" name="Straight Arrow Connector 14"/>
          <p:cNvCxnSpPr>
            <a:cxnSpLocks noChangeShapeType="1"/>
          </p:cNvCxnSpPr>
          <p:nvPr/>
        </p:nvCxnSpPr>
        <p:spPr bwMode="auto">
          <a:xfrm rot="10800000" flipH="1" flipV="1">
            <a:off x="6307622" y="2286287"/>
            <a:ext cx="16977" cy="259209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Shape 50"/>
          <p:cNvCxnSpPr>
            <a:cxnSpLocks noChangeShapeType="1"/>
          </p:cNvCxnSpPr>
          <p:nvPr/>
        </p:nvCxnSpPr>
        <p:spPr bwMode="auto">
          <a:xfrm rot="5400000" flipH="1">
            <a:off x="5033250" y="3995784"/>
            <a:ext cx="201195" cy="101600"/>
          </a:xfrm>
          <a:prstGeom prst="curvedConnector5">
            <a:avLst>
              <a:gd name="adj1" fmla="val -113634"/>
              <a:gd name="adj2" fmla="val 414000"/>
              <a:gd name="adj3" fmla="val 177560"/>
            </a:avLst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0" y="3429000"/>
            <a:ext cx="502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 expressions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Basic (p)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Sequence (p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 p1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Times New Roman" pitchFamily="18" charset="0"/>
                <a:sym typeface="Wingdings" pitchFamily="2" charset="2"/>
              </a:rPr>
              <a:t>·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 p2)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Selection (p  p1 | p2)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Iteration (p  p1*)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Aggregation (p  p1 { p2})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0" grpId="0" animBg="1"/>
      <p:bldP spid="41" grpId="0" animBg="1"/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Mutation 2010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Praphamontripong and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548DBB-62C4-4695-BF2D-FC5AFAD5DD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086600" cy="1219200"/>
          </a:xfrm>
        </p:spPr>
        <p:txBody>
          <a:bodyPr/>
          <a:lstStyle/>
          <a:p>
            <a:r>
              <a:rPr lang="en-US" dirty="0" smtClean="0"/>
              <a:t>Control Connection Faults</a:t>
            </a:r>
          </a:p>
        </p:txBody>
      </p:sp>
      <p:graphicFrame>
        <p:nvGraphicFramePr>
          <p:cNvPr id="48257" name="Group 129"/>
          <p:cNvGraphicFramePr>
            <a:graphicFrameLocks noGrp="1"/>
          </p:cNvGraphicFramePr>
          <p:nvPr>
            <p:ph type="tbl" idx="1"/>
          </p:nvPr>
        </p:nvGraphicFramePr>
        <p:xfrm>
          <a:off x="381000" y="1219200"/>
          <a:ext cx="8229600" cy="4395216"/>
        </p:xfrm>
        <a:graphic>
          <a:graphicData uri="http://schemas.openxmlformats.org/drawingml/2006/table">
            <a:tbl>
              <a:tblPr/>
              <a:tblGrid>
                <a:gridCol w="3429000"/>
                <a:gridCol w="4800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Transitions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Potential Faults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Simple link transition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&lt;a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href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=“…”&gt;…&lt;/a&gt;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7663" marR="0" lvl="1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Incorrect URL specified in the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href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attribute of an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&lt;A&gt;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Form link transition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&lt;form target=“…”&gt;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7663" marR="0" lvl="1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Incorrect URL specified in the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action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attribute of a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&lt;form&gt;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tag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7663" marR="0" lvl="1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Inappropriate transfer mode</a:t>
                      </a:r>
                    </a:p>
                    <a:p>
                      <a:pPr marL="347663" marR="0" lvl="1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Omitted necessary information or inappropriate information submitted via hidden controls</a:t>
                      </a:r>
                    </a:p>
                    <a:p>
                      <a:pPr marL="347663" marR="0" lvl="1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Parameter mismatches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553200"/>
            <a:ext cx="1905000" cy="304800"/>
          </a:xfrm>
          <a:noFill/>
        </p:spPr>
        <p:txBody>
          <a:bodyPr/>
          <a:lstStyle/>
          <a:p>
            <a:r>
              <a:rPr lang="en-US" smtClean="0"/>
              <a:t>Mutation 2010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  <a:noFill/>
        </p:spPr>
        <p:txBody>
          <a:bodyPr/>
          <a:lstStyle/>
          <a:p>
            <a:r>
              <a:rPr lang="en-US" smtClean="0"/>
              <a:t>© Praphamontripong and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  <a:noFill/>
        </p:spPr>
        <p:txBody>
          <a:bodyPr/>
          <a:lstStyle/>
          <a:p>
            <a:fld id="{E40A4D9B-A3E5-441A-8513-BAFE659F540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086600" cy="1219200"/>
          </a:xfrm>
        </p:spPr>
        <p:txBody>
          <a:bodyPr/>
          <a:lstStyle/>
          <a:p>
            <a:r>
              <a:rPr lang="en-US" dirty="0" smtClean="0"/>
              <a:t>Control Connections Faults (2)</a:t>
            </a:r>
          </a:p>
        </p:txBody>
      </p:sp>
      <p:graphicFrame>
        <p:nvGraphicFramePr>
          <p:cNvPr id="11" name="Group 129"/>
          <p:cNvGraphicFramePr>
            <a:graphicFrameLocks noGrp="1"/>
          </p:cNvGraphicFramePr>
          <p:nvPr>
            <p:ph type="tbl" idx="1"/>
          </p:nvPr>
        </p:nvGraphicFramePr>
        <p:xfrm>
          <a:off x="76200" y="1072896"/>
          <a:ext cx="8915400" cy="5327904"/>
        </p:xfrm>
        <a:graphic>
          <a:graphicData uri="http://schemas.openxmlformats.org/drawingml/2006/table">
            <a:tbl>
              <a:tblPr/>
              <a:tblGrid>
                <a:gridCol w="3886200"/>
                <a:gridCol w="5029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Transitions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Potential Faults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Component expression transition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&lt;%@ include file=… %&gt;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7663" marR="0" lvl="1" indent="-2254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Incorrect / non-existing URL specified in an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include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directive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Operational transition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back, forward, …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7663" marR="0" lvl="1" indent="-2254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Unintended transitions </a:t>
                      </a:r>
                    </a:p>
                    <a:p>
                      <a:pPr marL="347663" marR="0" lvl="1" indent="-2254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Intentionally bypass the validation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Redirect transition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redirect,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jsp:forward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7663" marR="0" lvl="1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Incorrect / inappropriate URL specified in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&lt;meta&gt;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7663" marR="0" lvl="1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Incorrect / inappropriate URL specified in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jsp:forward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&gt;</a:t>
                      </a:r>
                    </a:p>
                    <a:p>
                      <a:pPr marL="347663" marR="0" lvl="1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Incorrect / inappropriate URL specified in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mic Sans MS" pitchFamily="66" charset="0"/>
                        </a:rPr>
                        <a:t>res.SendRedirect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Mutation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80772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HTML</a:t>
            </a:r>
            <a:r>
              <a:rPr lang="en-US" dirty="0" smtClean="0"/>
              <a:t> : 6 Mutation Operators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/>
            </a:pPr>
            <a:r>
              <a:rPr lang="en-US" sz="2400" dirty="0" smtClean="0"/>
              <a:t>Simple link replacement (WLR)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/>
            </a:pPr>
            <a:r>
              <a:rPr lang="en-US" sz="2400" dirty="0" smtClean="0"/>
              <a:t>Simple link deletion (WLD)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/>
            </a:pPr>
            <a:r>
              <a:rPr lang="en-US" sz="2400" dirty="0" smtClean="0"/>
              <a:t>Form link replacement (WFR)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/>
            </a:pPr>
            <a:r>
              <a:rPr lang="en-US" sz="2400" dirty="0" smtClean="0"/>
              <a:t>Transfer mode replacement (WTR)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/>
            </a:pPr>
            <a:r>
              <a:rPr lang="en-US" sz="2400" dirty="0" smtClean="0"/>
              <a:t>Hidden form field replacement (WHR)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/>
            </a:pPr>
            <a:r>
              <a:rPr lang="en-US" sz="2400" dirty="0" smtClean="0"/>
              <a:t>Hidden form field deletion (WHD)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JSP</a:t>
            </a:r>
            <a:r>
              <a:rPr lang="en-US" dirty="0" smtClean="0"/>
              <a:t> : 5 Mutation Operators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/>
            </a:pPr>
            <a:r>
              <a:rPr lang="en-US" sz="2400" dirty="0" smtClean="0"/>
              <a:t>Server-side-include replacement (WIR)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/>
            </a:pPr>
            <a:r>
              <a:rPr lang="en-US" sz="2400" dirty="0" smtClean="0"/>
              <a:t>Server-side-include deletion (WID)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/>
            </a:pPr>
            <a:r>
              <a:rPr lang="en-US" sz="2400" dirty="0" smtClean="0"/>
              <a:t>Redirect transition replacement (WRR)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/>
            </a:pPr>
            <a:r>
              <a:rPr lang="en-US" sz="2400" dirty="0" smtClean="0"/>
              <a:t>Redirect transition deletion (WRD)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/>
            </a:pPr>
            <a:r>
              <a:rPr lang="en-US" sz="2400" dirty="0" smtClean="0"/>
              <a:t>Get session replacement (WGR)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Praphamontripong</a:t>
            </a:r>
            <a:r>
              <a:rPr lang="en-US" dirty="0" smtClean="0"/>
              <a:t> and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3F51C-2D28-4B1C-83C7-54E88C437AD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86600" cy="1219200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Mut</a:t>
            </a:r>
            <a:r>
              <a:rPr lang="en-US" dirty="0" smtClean="0"/>
              <a:t> Operators—HTML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6B2CD-BCED-41C8-B007-9ED2CF09BE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15161" y="1200150"/>
            <a:ext cx="5295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WLR 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Simple Link Replacement</a:t>
            </a:r>
            <a:endParaRPr lang="en-US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57200" y="1905000"/>
            <a:ext cx="3200400" cy="30469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&lt;html&gt;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&lt;a </a:t>
            </a:r>
            <a:r>
              <a:rPr lang="en-US" b="0" kern="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href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= URL</a:t>
            </a:r>
            <a:r>
              <a:rPr lang="en-US" b="0" kern="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1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&lt;a </a:t>
            </a:r>
            <a:r>
              <a:rPr lang="en-US" b="0" kern="0" dirty="0" err="1" smtClean="0">
                <a:solidFill>
                  <a:schemeClr val="tx2"/>
                </a:solidFill>
                <a:latin typeface="Comic Sans MS" pitchFamily="66" charset="0"/>
              </a:rPr>
              <a:t>href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 = URL</a:t>
            </a:r>
            <a:r>
              <a:rPr lang="en-US" b="0" kern="0" baseline="-25000" dirty="0" smtClean="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&lt;a </a:t>
            </a:r>
            <a:r>
              <a:rPr lang="en-US" b="0" kern="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href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= URL</a:t>
            </a:r>
            <a:r>
              <a:rPr lang="en-US" b="0" kern="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2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&lt;/html&gt;</a:t>
            </a:r>
            <a:endParaRPr lang="en-US" b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 bwMode="auto">
          <a:xfrm>
            <a:off x="685800" y="3133725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200821" y="1981200"/>
            <a:ext cx="45913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WLD 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Simple Link Deletion</a:t>
            </a:r>
            <a:endParaRPr lang="en-US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953000" y="2743200"/>
            <a:ext cx="3200400" cy="230832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&lt;html&gt;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&lt;a </a:t>
            </a:r>
            <a:r>
              <a:rPr lang="en-US" b="0" kern="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href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= URL</a:t>
            </a:r>
            <a:r>
              <a:rPr lang="en-US" b="0" kern="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1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&lt;a </a:t>
            </a:r>
            <a:r>
              <a:rPr lang="en-US" b="0" kern="0" dirty="0" err="1" smtClean="0">
                <a:solidFill>
                  <a:schemeClr val="tx2"/>
                </a:solidFill>
                <a:latin typeface="Comic Sans MS" pitchFamily="66" charset="0"/>
              </a:rPr>
              <a:t>href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 = “”&gt;</a:t>
            </a:r>
            <a:endParaRPr lang="en-US" b="0" kern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&lt;/html&gt;</a:t>
            </a:r>
            <a:endParaRPr lang="en-US" b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 bwMode="auto">
          <a:xfrm>
            <a:off x="5181600" y="3971925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86600" cy="1219200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Mut</a:t>
            </a:r>
            <a:r>
              <a:rPr lang="en-US" dirty="0" smtClean="0"/>
              <a:t> Operators—HTML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Mutation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Praphamontripong and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6B2CD-BCED-41C8-B007-9ED2CF09BE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234585" y="1200150"/>
            <a:ext cx="5056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i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WFR 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Form Link Replacement</a:t>
            </a:r>
            <a:endParaRPr lang="en-US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57200" y="1905000"/>
            <a:ext cx="3733800" cy="30469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&lt;html&gt;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&lt;form action = URL</a:t>
            </a:r>
            <a:r>
              <a:rPr lang="en-US" b="0" kern="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1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&lt;form action = URL</a:t>
            </a:r>
            <a:r>
              <a:rPr lang="en-US" b="0" kern="0" baseline="-25000" dirty="0" smtClean="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&lt;form action = URL</a:t>
            </a:r>
            <a:r>
              <a:rPr lang="en-US" b="0" kern="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2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&lt;/html&gt;</a:t>
            </a:r>
            <a:endParaRPr lang="en-US" b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 bwMode="auto">
          <a:xfrm>
            <a:off x="685800" y="3133725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838700" y="17526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i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WTR 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Transfer Mode Replacement</a:t>
            </a:r>
            <a:endParaRPr lang="en-US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572000" y="2743200"/>
            <a:ext cx="4419600" cy="30469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&lt;html&gt;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&lt;form action = URL</a:t>
            </a:r>
            <a:r>
              <a:rPr lang="en-US" b="0" kern="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1</a:t>
            </a: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          method = “get”&gt;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&lt;form action = URL</a:t>
            </a:r>
            <a:r>
              <a:rPr lang="en-US" b="0" kern="0" baseline="-25000" dirty="0" smtClean="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tx2"/>
                </a:solidFill>
                <a:latin typeface="Comic Sans MS" pitchFamily="66" charset="0"/>
              </a:rPr>
              <a:t>                method = “post”&gt;</a:t>
            </a:r>
            <a:endParaRPr lang="en-US" b="0" kern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    …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en-US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&lt;/html&gt;</a:t>
            </a:r>
            <a:endParaRPr lang="en-US" b="0" dirty="0" smtClean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 bwMode="auto">
          <a:xfrm>
            <a:off x="4800600" y="4343400"/>
            <a:ext cx="228600" cy="228600"/>
          </a:xfrm>
          <a:prstGeom prst="triangl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66"/>
      </a:dk2>
      <a:lt2>
        <a:srgbClr val="FFFF00"/>
      </a:lt2>
      <a:accent1>
        <a:srgbClr val="00CC99"/>
      </a:accent1>
      <a:accent2>
        <a:srgbClr val="3333CC"/>
      </a:accent2>
      <a:accent3>
        <a:srgbClr val="AAAAB8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1704</Words>
  <Application>Microsoft Office PowerPoint</Application>
  <PresentationFormat>On-screen Show (4:3)</PresentationFormat>
  <Paragraphs>634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Applying Mutation Testing to Web Applications</vt:lpstr>
      <vt:lpstr>Web App Software Failures</vt:lpstr>
      <vt:lpstr>This Research</vt:lpstr>
      <vt:lpstr>Modeling Web Applications</vt:lpstr>
      <vt:lpstr>Control Connection Faults</vt:lpstr>
      <vt:lpstr>Control Connections Faults (2)</vt:lpstr>
      <vt:lpstr>Web Mutation Operators</vt:lpstr>
      <vt:lpstr>Web Mut Operators—HTML</vt:lpstr>
      <vt:lpstr>Web Mut Operators—HTML</vt:lpstr>
      <vt:lpstr>Web Mut Operators—HTML</vt:lpstr>
      <vt:lpstr>Web Mut Operators—JSP</vt:lpstr>
      <vt:lpstr>Web Mut Operators—JSP</vt:lpstr>
      <vt:lpstr>Web Mut Operators—JSP</vt:lpstr>
      <vt:lpstr>webMujava : Generation</vt:lpstr>
      <vt:lpstr>webMuJava : Mutants</vt:lpstr>
      <vt:lpstr>Case Study : STIS</vt:lpstr>
      <vt:lpstr>Mutants and Tests</vt:lpstr>
      <vt:lpstr>Analysis</vt:lpstr>
      <vt:lpstr>Hand-Seeded Faults Detected</vt:lpstr>
      <vt:lpstr>Analysis of Missed Faults</vt:lpstr>
      <vt:lpstr>Summary</vt:lpstr>
      <vt:lpstr>Contacts</vt:lpstr>
    </vt:vector>
  </TitlesOfParts>
  <Company>GMU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763 - Experimental Terms</dc:title>
  <dc:creator>Jeff Offutt</dc:creator>
  <cp:lastModifiedBy>IT&amp;E</cp:lastModifiedBy>
  <cp:revision>554</cp:revision>
  <dcterms:created xsi:type="dcterms:W3CDTF">2001-09-18T20:16:12Z</dcterms:created>
  <dcterms:modified xsi:type="dcterms:W3CDTF">2010-04-06T09:34:39Z</dcterms:modified>
</cp:coreProperties>
</file>