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6" r:id="rId2"/>
    <p:sldId id="290" r:id="rId3"/>
    <p:sldId id="291" r:id="rId4"/>
    <p:sldId id="317" r:id="rId5"/>
    <p:sldId id="292" r:id="rId6"/>
    <p:sldId id="295" r:id="rId7"/>
    <p:sldId id="318" r:id="rId8"/>
    <p:sldId id="319" r:id="rId9"/>
    <p:sldId id="320" r:id="rId10"/>
    <p:sldId id="321" r:id="rId11"/>
    <p:sldId id="326" r:id="rId12"/>
    <p:sldId id="322" r:id="rId13"/>
    <p:sldId id="324" r:id="rId14"/>
    <p:sldId id="325" r:id="rId15"/>
    <p:sldId id="327" r:id="rId16"/>
    <p:sldId id="334" r:id="rId17"/>
    <p:sldId id="332" r:id="rId18"/>
    <p:sldId id="298" r:id="rId19"/>
    <p:sldId id="333" r:id="rId20"/>
    <p:sldId id="299" r:id="rId21"/>
    <p:sldId id="301" r:id="rId22"/>
    <p:sldId id="30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CC6600"/>
    <a:srgbClr val="3333FF"/>
    <a:srgbClr val="FF0000"/>
    <a:srgbClr val="CC3300"/>
    <a:srgbClr val="FF9900"/>
    <a:srgbClr val="00CCFF"/>
    <a:srgbClr val="0099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EBE9B9-3890-4108-894A-9AF3E8858102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016FF8-021E-4BF2-B806-3A49A5E8F472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1EA63-F79D-4AD8-8E42-0317992508E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E2B9-A4AF-4B71-A39B-90A8249B468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65DE9-1A23-4AB4-B664-3056306FBBC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30DD-D70E-401E-8DB3-A893E13D4A0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56D9D-5AEF-4D31-9EC9-C4AF297A185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3DA33-0A2E-45C9-84C7-13BFAD3B5DC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6940A-37F0-46A0-B99D-170D5335828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6C18A-5409-4D2B-B0AA-41066E25ACD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030EF-594E-473A-958C-D5A06993B70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63570-7023-436E-BAE3-37B350EBFC9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C0147-C02D-4914-A131-610045A9BBF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0B7775-DFD8-48B2-AE37-6E6DB26A266D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524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3333FF"/>
                </a:solidFill>
              </a:rPr>
              <a:t>Implementation Oriented Mutation Testing </a:t>
            </a:r>
            <a:br>
              <a:rPr lang="en-US" sz="4000" b="1" dirty="0" smtClean="0">
                <a:solidFill>
                  <a:srgbClr val="3333FF"/>
                </a:solidFill>
              </a:rPr>
            </a:br>
            <a:r>
              <a:rPr lang="en-US" sz="4000" b="1" dirty="0" smtClean="0">
                <a:solidFill>
                  <a:srgbClr val="3333FF"/>
                </a:solidFill>
              </a:rPr>
              <a:t>of </a:t>
            </a:r>
            <a:r>
              <a:rPr lang="en-US" sz="4000" b="1" dirty="0" err="1" smtClean="0">
                <a:solidFill>
                  <a:srgbClr val="3333FF"/>
                </a:solidFill>
              </a:rPr>
              <a:t>Statechart</a:t>
            </a:r>
            <a:r>
              <a:rPr lang="en-US" sz="4000" b="1" dirty="0" smtClean="0">
                <a:solidFill>
                  <a:srgbClr val="3333FF"/>
                </a:solidFill>
              </a:rPr>
              <a:t> Models</a:t>
            </a:r>
            <a:endParaRPr lang="en-US" sz="4000" b="1" dirty="0">
              <a:solidFill>
                <a:srgbClr val="3333FF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600" b="1">
                <a:solidFill>
                  <a:srgbClr val="CC3300"/>
                </a:solidFill>
                <a:cs typeface="Times New Roman" pitchFamily="18" charset="0"/>
              </a:rPr>
              <a:t>Mark Trakhtenbrot</a:t>
            </a:r>
          </a:p>
          <a:p>
            <a:r>
              <a:rPr lang="en-US">
                <a:solidFill>
                  <a:srgbClr val="000202"/>
                </a:solidFill>
                <a:cs typeface="Times New Roman" pitchFamily="18" charset="0"/>
              </a:rPr>
              <a:t>Holon Institute of Technology </a:t>
            </a:r>
            <a:endParaRPr lang="en-US" sz="2400">
              <a:solidFill>
                <a:srgbClr val="000202"/>
              </a:solidFill>
              <a:cs typeface="Times New Roman" pitchFamily="18" charset="0"/>
            </a:endParaRPr>
          </a:p>
          <a:p>
            <a:r>
              <a:rPr lang="en-US" sz="2400">
                <a:solidFill>
                  <a:srgbClr val="000202"/>
                </a:solidFill>
                <a:cs typeface="Times New Roman" pitchFamily="18" charset="0"/>
              </a:rPr>
              <a:t>markt@hit.ac.il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New mutations and what they address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04800" y="29718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660033"/>
                </a:solidFill>
              </a:rPr>
              <a:t>Adequacy with respect to real time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Increasing delay duration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Making reactions “take time” 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660033"/>
                </a:solidFill>
              </a:rPr>
              <a:t>Adequacy related to concurrency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Interleaving enforcement </a:t>
            </a:r>
            <a:r>
              <a:rPr lang="en-US" altLang="en-US" i="1" dirty="0" smtClean="0"/>
              <a:t>(for transitions and actions)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660033"/>
                </a:solidFill>
              </a:rPr>
              <a:t>Problems addressed: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Reaction not completed before arrival of next external event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Events missed due to time glitches 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Racing between concurrent components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Mutation of timeouts duration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76250" y="2590800"/>
            <a:ext cx="666750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600" b="1" dirty="0">
                <a:latin typeface="Arial" pitchFamily="34" charset="0"/>
                <a:cs typeface="Times New Roman" pitchFamily="18" charset="0"/>
              </a:rPr>
              <a:t>S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9906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400" b="1" i="1" dirty="0" err="1">
                <a:latin typeface="Arial" pitchFamily="34" charset="0"/>
                <a:cs typeface="Times New Roman" pitchFamily="18" charset="0"/>
              </a:rPr>
              <a:t>dly</a:t>
            </a:r>
            <a:r>
              <a:rPr lang="en-US" sz="1400" b="1" i="1" dirty="0">
                <a:latin typeface="Arial" pitchFamily="34" charset="0"/>
                <a:cs typeface="Times New Roman" pitchFamily="18" charset="0"/>
              </a:rPr>
              <a:t>(T)</a:t>
            </a:r>
            <a:endParaRPr lang="en-US" sz="1400" b="1" dirty="0">
              <a:latin typeface="Arial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6629400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 dirty="0">
              <a:solidFill>
                <a:srgbClr val="CC6600"/>
              </a:solidFill>
              <a:latin typeface="Arial" pitchFamily="34" charset="0"/>
              <a:ea typeface="Times New Roman" pitchFamily="18" charset="0"/>
              <a:cs typeface="Microsoft Sans Serif" pitchFamily="34" charset="0"/>
            </a:endParaRPr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auto">
          <a:xfrm>
            <a:off x="3810000" y="2819400"/>
            <a:ext cx="488950" cy="2095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>
              <a:alpha val="0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209800" y="2590800"/>
            <a:ext cx="666750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600" b="1" dirty="0">
                <a:latin typeface="Arial" pitchFamily="34" charset="0"/>
                <a:cs typeface="Times New Roman" pitchFamily="18" charset="0"/>
              </a:rPr>
              <a:t>P</a:t>
            </a:r>
            <a:endParaRPr lang="en-US" sz="1600" b="1" dirty="0">
              <a:latin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38922" idx="3"/>
            <a:endCxn id="19" idx="1"/>
          </p:cNvCxnSpPr>
          <p:nvPr/>
        </p:nvCxnSpPr>
        <p:spPr bwMode="auto">
          <a:xfrm>
            <a:off x="1143000" y="2878932"/>
            <a:ext cx="1066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72050" y="2590800"/>
            <a:ext cx="666750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600" b="1" dirty="0">
                <a:latin typeface="Arial" pitchFamily="34" charset="0"/>
                <a:cs typeface="Times New Roman" pitchFamily="18" charset="0"/>
              </a:rPr>
              <a:t>S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791200" y="2590800"/>
            <a:ext cx="9906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400" b="1" i="1" dirty="0" err="1" smtClean="0">
                <a:latin typeface="Arial" pitchFamily="34" charset="0"/>
                <a:cs typeface="Times New Roman" pitchFamily="18" charset="0"/>
              </a:rPr>
              <a:t>dly</a:t>
            </a:r>
            <a:r>
              <a:rPr lang="en-US" sz="1400" b="1" i="1" dirty="0" smtClean="0">
                <a:latin typeface="Arial" pitchFamily="34" charset="0"/>
                <a:cs typeface="Times New Roman" pitchFamily="18" charset="0"/>
              </a:rPr>
              <a:t>(T+</a:t>
            </a:r>
            <a:r>
              <a:rPr lang="el-GR" sz="1400" b="1" i="1" dirty="0" smtClean="0">
                <a:latin typeface="Arial" pitchFamily="34" charset="0"/>
                <a:cs typeface="Times New Roman" pitchFamily="18" charset="0"/>
              </a:rPr>
              <a:t>Δ</a:t>
            </a:r>
            <a:r>
              <a:rPr lang="en-US" sz="1400" b="1" i="1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1400" b="1" dirty="0">
              <a:latin typeface="Arial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705600" y="2590800"/>
            <a:ext cx="666750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justLow"/>
            <a:r>
              <a:rPr lang="en-US" sz="1600" b="1" dirty="0">
                <a:latin typeface="Arial" pitchFamily="34" charset="0"/>
                <a:cs typeface="Times New Roman" pitchFamily="18" charset="0"/>
              </a:rPr>
              <a:t>P</a:t>
            </a:r>
            <a:endParaRPr lang="en-US" sz="1600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3" idx="3"/>
            <a:endCxn id="25" idx="1"/>
          </p:cNvCxnSpPr>
          <p:nvPr/>
        </p:nvCxnSpPr>
        <p:spPr bwMode="auto">
          <a:xfrm>
            <a:off x="5638800" y="2878932"/>
            <a:ext cx="1066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924800" cy="5562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Rail Cross Control - </a:t>
            </a:r>
            <a:r>
              <a:rPr lang="en-US" sz="2800" i="1" dirty="0">
                <a:solidFill>
                  <a:srgbClr val="009900"/>
                </a:solidFill>
              </a:rPr>
              <a:t>mutating delay duration</a:t>
            </a:r>
          </a:p>
          <a:p>
            <a:pPr algn="ctr"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If control is returned to task </a:t>
            </a:r>
            <a:r>
              <a:rPr lang="en-US" sz="2400" b="1" i="1" dirty="0">
                <a:solidFill>
                  <a:srgbClr val="993300"/>
                </a:solidFill>
              </a:rPr>
              <a:t>Monitor</a:t>
            </a:r>
            <a:r>
              <a:rPr lang="en-US" sz="2400" dirty="0"/>
              <a:t> in more than 5 sec,</a:t>
            </a:r>
          </a:p>
          <a:p>
            <a:pPr>
              <a:buFontTx/>
              <a:buNone/>
            </a:pPr>
            <a:r>
              <a:rPr lang="en-US" sz="2400" dirty="0"/>
              <a:t>then it might </a:t>
            </a:r>
            <a:r>
              <a:rPr lang="en-US" sz="2400" u="sng" dirty="0">
                <a:solidFill>
                  <a:srgbClr val="FF0000"/>
                </a:solidFill>
              </a:rPr>
              <a:t>miss event</a:t>
            </a:r>
            <a:r>
              <a:rPr lang="en-US" sz="2400" dirty="0"/>
              <a:t> </a:t>
            </a:r>
            <a:r>
              <a:rPr lang="en-US" sz="2400" b="1" i="1" dirty="0"/>
              <a:t>Fix</a:t>
            </a:r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1219200" y="2895600"/>
            <a:ext cx="6515100" cy="3200400"/>
            <a:chOff x="1109" y="2380"/>
            <a:chExt cx="8923" cy="3680"/>
          </a:xfrm>
        </p:grpSpPr>
        <p:sp>
          <p:nvSpPr>
            <p:cNvPr id="75807" name="AutoShape 31"/>
            <p:cNvSpPr>
              <a:spLocks noChangeAspect="1" noChangeArrowheads="1"/>
            </p:cNvSpPr>
            <p:nvPr/>
          </p:nvSpPr>
          <p:spPr bwMode="auto">
            <a:xfrm>
              <a:off x="1109" y="2380"/>
              <a:ext cx="8923" cy="3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>
              <a:off x="1579" y="2540"/>
              <a:ext cx="8296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1422" y="5900"/>
              <a:ext cx="829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3301" y="2860"/>
              <a:ext cx="2134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Close / Bar_down</a:t>
              </a:r>
              <a:endParaRPr lang="en-US"/>
            </a:p>
          </p:txBody>
        </p:sp>
        <p:sp>
          <p:nvSpPr>
            <p:cNvPr id="75811" name="Text Box 35"/>
            <p:cNvSpPr txBox="1">
              <a:spLocks noChangeArrowheads="1"/>
            </p:cNvSpPr>
            <p:nvPr/>
          </p:nvSpPr>
          <p:spPr bwMode="auto">
            <a:xfrm>
              <a:off x="7371" y="4940"/>
              <a:ext cx="203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Open / Bar_up</a:t>
              </a:r>
              <a:endParaRPr lang="en-US"/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3614" y="4940"/>
              <a:ext cx="156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Ack_down</a:t>
              </a:r>
              <a:endParaRPr lang="en-US"/>
            </a:p>
          </p:txBody>
        </p:sp>
        <p:sp>
          <p:nvSpPr>
            <p:cNvPr id="75813" name="Text Box 37"/>
            <p:cNvSpPr txBox="1">
              <a:spLocks noChangeArrowheads="1"/>
            </p:cNvSpPr>
            <p:nvPr/>
          </p:nvSpPr>
          <p:spPr bwMode="auto">
            <a:xfrm>
              <a:off x="7371" y="302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Ack_up</a:t>
              </a:r>
              <a:endParaRPr lang="en-US"/>
            </a:p>
          </p:txBody>
        </p:sp>
        <p:sp>
          <p:nvSpPr>
            <p:cNvPr id="75814" name="Text Box 38"/>
            <p:cNvSpPr txBox="1">
              <a:spLocks noChangeArrowheads="1"/>
            </p:cNvSpPr>
            <p:nvPr/>
          </p:nvSpPr>
          <p:spPr bwMode="auto">
            <a:xfrm>
              <a:off x="1579" y="254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Monitor</a:t>
              </a:r>
              <a:endParaRPr lang="en-US"/>
            </a:p>
          </p:txBody>
        </p:sp>
        <p:sp>
          <p:nvSpPr>
            <p:cNvPr id="75815" name="Text Box 39"/>
            <p:cNvSpPr txBox="1">
              <a:spLocks noChangeArrowheads="1"/>
            </p:cNvSpPr>
            <p:nvPr/>
          </p:nvSpPr>
          <p:spPr bwMode="auto">
            <a:xfrm>
              <a:off x="5962" y="350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Fix</a:t>
              </a:r>
              <a:endParaRPr lang="en-US"/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4240" y="3980"/>
              <a:ext cx="1409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 i="1">
                  <a:solidFill>
                    <a:srgbClr val="009900"/>
                  </a:solidFill>
                </a:rPr>
                <a:t>Dly 5</a:t>
              </a:r>
              <a:r>
                <a:rPr lang="en-US" sz="1800" b="1" i="1">
                  <a:solidFill>
                    <a:srgbClr val="009900"/>
                  </a:solidFill>
                  <a:cs typeface="Times New Roman" pitchFamily="18" charset="0"/>
                </a:rPr>
                <a:t>+Δ</a:t>
              </a:r>
              <a:r>
                <a:rPr lang="en-US" sz="1400" b="1" i="1">
                  <a:solidFill>
                    <a:srgbClr val="009900"/>
                  </a:solidFill>
                </a:rPr>
                <a:t> </a:t>
              </a:r>
              <a:endParaRPr lang="en-US">
                <a:solidFill>
                  <a:srgbClr val="009900"/>
                </a:solidFill>
              </a:endParaRPr>
            </a:p>
          </p:txBody>
        </p:sp>
        <p:sp>
          <p:nvSpPr>
            <p:cNvPr id="75817" name="Text Box 41"/>
            <p:cNvSpPr txBox="1">
              <a:spLocks noChangeArrowheads="1"/>
            </p:cNvSpPr>
            <p:nvPr/>
          </p:nvSpPr>
          <p:spPr bwMode="auto">
            <a:xfrm>
              <a:off x="6901" y="3980"/>
              <a:ext cx="1096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Dly 5 </a:t>
              </a:r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2988" y="2860"/>
              <a:ext cx="6260" cy="2680"/>
              <a:chOff x="2988" y="3500"/>
              <a:chExt cx="6261" cy="2680"/>
            </a:xfrm>
          </p:grpSpPr>
          <p:sp>
            <p:nvSpPr>
              <p:cNvPr id="75819" name="Rectangle 43"/>
              <p:cNvSpPr>
                <a:spLocks noChangeArrowheads="1"/>
              </p:cNvSpPr>
              <p:nvPr/>
            </p:nvSpPr>
            <p:spPr bwMode="auto">
              <a:xfrm>
                <a:off x="5649" y="350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Opened</a:t>
                </a:r>
                <a:endParaRPr lang="en-US"/>
              </a:p>
            </p:txBody>
          </p:sp>
          <p:sp>
            <p:nvSpPr>
              <p:cNvPr id="75820" name="Rectangle 44"/>
              <p:cNvSpPr>
                <a:spLocks noChangeArrowheads="1"/>
              </p:cNvSpPr>
              <p:nvPr/>
            </p:nvSpPr>
            <p:spPr bwMode="auto">
              <a:xfrm>
                <a:off x="2988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down</a:t>
                </a:r>
                <a:endParaRPr lang="en-US"/>
              </a:p>
            </p:txBody>
          </p:sp>
          <p:sp>
            <p:nvSpPr>
              <p:cNvPr id="75821" name="Rectangle 45"/>
              <p:cNvSpPr>
                <a:spLocks noChangeArrowheads="1"/>
              </p:cNvSpPr>
              <p:nvPr/>
            </p:nvSpPr>
            <p:spPr bwMode="auto">
              <a:xfrm>
                <a:off x="5649" y="558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Closed</a:t>
                </a:r>
                <a:endParaRPr lang="en-US"/>
              </a:p>
            </p:txBody>
          </p:sp>
          <p:sp>
            <p:nvSpPr>
              <p:cNvPr id="75822" name="Rectangle 46"/>
              <p:cNvSpPr>
                <a:spLocks noChangeArrowheads="1"/>
              </p:cNvSpPr>
              <p:nvPr/>
            </p:nvSpPr>
            <p:spPr bwMode="auto">
              <a:xfrm>
                <a:off x="5806" y="4620"/>
                <a:ext cx="939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Error</a:t>
                </a:r>
                <a:endParaRPr lang="en-US"/>
              </a:p>
            </p:txBody>
          </p:sp>
          <p:sp>
            <p:nvSpPr>
              <p:cNvPr id="75823" name="Line 47"/>
              <p:cNvSpPr>
                <a:spLocks noChangeShapeType="1"/>
              </p:cNvSpPr>
              <p:nvPr/>
            </p:nvSpPr>
            <p:spPr bwMode="auto">
              <a:xfrm flipH="1">
                <a:off x="3927" y="37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4" name="Line 48"/>
              <p:cNvSpPr>
                <a:spLocks noChangeShapeType="1"/>
              </p:cNvSpPr>
              <p:nvPr/>
            </p:nvSpPr>
            <p:spPr bwMode="auto">
              <a:xfrm>
                <a:off x="3927" y="53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5" name="Line 49"/>
              <p:cNvSpPr>
                <a:spLocks noChangeShapeType="1"/>
              </p:cNvSpPr>
              <p:nvPr/>
            </p:nvSpPr>
            <p:spPr bwMode="auto">
              <a:xfrm flipV="1">
                <a:off x="6901" y="53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6" name="Rectangle 50"/>
              <p:cNvSpPr>
                <a:spLocks noChangeArrowheads="1"/>
              </p:cNvSpPr>
              <p:nvPr/>
            </p:nvSpPr>
            <p:spPr bwMode="auto">
              <a:xfrm>
                <a:off x="8310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up</a:t>
                </a:r>
                <a:endParaRPr lang="en-US"/>
              </a:p>
            </p:txBody>
          </p:sp>
          <p:sp>
            <p:nvSpPr>
              <p:cNvPr id="75827" name="Line 51"/>
              <p:cNvSpPr>
                <a:spLocks noChangeShapeType="1"/>
              </p:cNvSpPr>
              <p:nvPr/>
            </p:nvSpPr>
            <p:spPr bwMode="auto">
              <a:xfrm flipH="1" flipV="1">
                <a:off x="6901" y="37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8" name="Line 52"/>
              <p:cNvSpPr>
                <a:spLocks noChangeShapeType="1"/>
              </p:cNvSpPr>
              <p:nvPr/>
            </p:nvSpPr>
            <p:spPr bwMode="auto">
              <a:xfrm flipH="1">
                <a:off x="6901" y="3500"/>
                <a:ext cx="313" cy="2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9" name="Line 53"/>
              <p:cNvSpPr>
                <a:spLocks noChangeShapeType="1"/>
              </p:cNvSpPr>
              <p:nvPr/>
            </p:nvSpPr>
            <p:spPr bwMode="auto">
              <a:xfrm flipV="1">
                <a:off x="5962" y="4140"/>
                <a:ext cx="1" cy="46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30" name="Line 54"/>
              <p:cNvSpPr>
                <a:spLocks noChangeShapeType="1"/>
              </p:cNvSpPr>
              <p:nvPr/>
            </p:nvSpPr>
            <p:spPr bwMode="auto">
              <a:xfrm>
                <a:off x="3927" y="4940"/>
                <a:ext cx="1878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31" name="Line 55"/>
              <p:cNvSpPr>
                <a:spLocks noChangeShapeType="1"/>
              </p:cNvSpPr>
              <p:nvPr/>
            </p:nvSpPr>
            <p:spPr bwMode="auto">
              <a:xfrm flipH="1">
                <a:off x="6745" y="4940"/>
                <a:ext cx="1565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</a:rPr>
              <a:t>Enforcement 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</a:rPr>
              <a:t>of 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</a:rPr>
              <a:t>transitions interleaving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Arial" pitchFamily="34" charset="0"/>
              </a:rPr>
            </a:br>
            <a:endParaRPr lang="en-US" sz="24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3200400" cy="1066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Maximal parallelism: </a:t>
            </a:r>
          </a:p>
          <a:p>
            <a:pPr algn="ctr"/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transitions </a:t>
            </a:r>
            <a:r>
              <a:rPr lang="en-US" sz="1800" b="1" dirty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executed simultaneously</a:t>
            </a:r>
          </a:p>
          <a:p>
            <a:pPr eaLnBrk="0" hangingPunct="0"/>
            <a:endParaRPr lang="en-US" sz="1800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533400" y="1752600"/>
            <a:ext cx="3200400" cy="2889250"/>
            <a:chOff x="336" y="1392"/>
            <a:chExt cx="2016" cy="1820"/>
          </a:xfrm>
        </p:grpSpPr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1336" y="2194"/>
              <a:ext cx="168" cy="25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2008" y="2194"/>
              <a:ext cx="168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664" y="2194"/>
              <a:ext cx="196" cy="3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496" y="169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S1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496" y="260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S2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664" y="2085"/>
              <a:ext cx="0" cy="5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1168" y="260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P2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168" y="169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P1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336" y="2085"/>
              <a:ext cx="0" cy="5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840" y="260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Q2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840" y="1695"/>
              <a:ext cx="336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Q1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2008" y="2085"/>
              <a:ext cx="0" cy="5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1056" y="1392"/>
              <a:ext cx="0" cy="18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1680" y="1392"/>
              <a:ext cx="0" cy="18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336" y="1392"/>
              <a:ext cx="2016" cy="18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11626850" y="3017838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4876800" y="1752600"/>
            <a:ext cx="3581400" cy="3505200"/>
            <a:chOff x="3072" y="1104"/>
            <a:chExt cx="2256" cy="2208"/>
          </a:xfrm>
        </p:grpSpPr>
        <p:sp>
          <p:nvSpPr>
            <p:cNvPr id="37019" name="AutoShape 155"/>
            <p:cNvSpPr>
              <a:spLocks noChangeAspect="1" noChangeArrowheads="1" noTextEdit="1"/>
            </p:cNvSpPr>
            <p:nvPr/>
          </p:nvSpPr>
          <p:spPr bwMode="auto">
            <a:xfrm>
              <a:off x="3072" y="1486"/>
              <a:ext cx="2256" cy="1826"/>
            </a:xfrm>
            <a:prstGeom prst="rect">
              <a:avLst/>
            </a:prstGeom>
            <a:noFill/>
            <a:ln w="25400"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018" name="Line 154"/>
            <p:cNvSpPr>
              <a:spLocks noChangeShapeType="1"/>
            </p:cNvSpPr>
            <p:nvPr/>
          </p:nvSpPr>
          <p:spPr bwMode="auto">
            <a:xfrm>
              <a:off x="3840" y="1104"/>
              <a:ext cx="0" cy="18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017" name="Text Box 153"/>
            <p:cNvSpPr txBox="1">
              <a:spLocks noChangeArrowheads="1"/>
            </p:cNvSpPr>
            <p:nvPr/>
          </p:nvSpPr>
          <p:spPr bwMode="auto">
            <a:xfrm>
              <a:off x="3306" y="1980"/>
              <a:ext cx="376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E/E2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6" name="Text Box 152"/>
            <p:cNvSpPr txBox="1">
              <a:spLocks noChangeArrowheads="1"/>
            </p:cNvSpPr>
            <p:nvPr/>
          </p:nvSpPr>
          <p:spPr bwMode="auto">
            <a:xfrm>
              <a:off x="4058" y="1980"/>
              <a:ext cx="470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E2/E3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5" name="Text Box 151"/>
            <p:cNvSpPr txBox="1">
              <a:spLocks noChangeArrowheads="1"/>
            </p:cNvSpPr>
            <p:nvPr/>
          </p:nvSpPr>
          <p:spPr bwMode="auto">
            <a:xfrm>
              <a:off x="4810" y="1980"/>
              <a:ext cx="282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 i="1">
                  <a:latin typeface="Arial" pitchFamily="34" charset="0"/>
                  <a:cs typeface="Times New Roman" pitchFamily="18" charset="0"/>
                </a:rPr>
                <a:t>E3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4" name="Text Box 150"/>
            <p:cNvSpPr txBox="1">
              <a:spLocks noChangeArrowheads="1"/>
            </p:cNvSpPr>
            <p:nvPr/>
          </p:nvSpPr>
          <p:spPr bwMode="auto">
            <a:xfrm>
              <a:off x="4758" y="2502"/>
              <a:ext cx="282" cy="3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900" b="1">
                  <a:latin typeface="Arial" pitchFamily="34" charset="0"/>
                  <a:cs typeface="Times New Roman" pitchFamily="18" charset="0"/>
                </a:rPr>
                <a:t>Q2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3" name="Text Box 149"/>
            <p:cNvSpPr txBox="1">
              <a:spLocks noChangeArrowheads="1"/>
            </p:cNvSpPr>
            <p:nvPr/>
          </p:nvSpPr>
          <p:spPr bwMode="auto">
            <a:xfrm>
              <a:off x="4758" y="1328"/>
              <a:ext cx="282" cy="3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900" b="1">
                  <a:latin typeface="Arial" pitchFamily="34" charset="0"/>
                  <a:cs typeface="Times New Roman" pitchFamily="18" charset="0"/>
                </a:rPr>
                <a:t>Q1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2" name="Line 148"/>
            <p:cNvSpPr>
              <a:spLocks noChangeShapeType="1"/>
            </p:cNvSpPr>
            <p:nvPr/>
          </p:nvSpPr>
          <p:spPr bwMode="auto">
            <a:xfrm>
              <a:off x="4852" y="1719"/>
              <a:ext cx="0" cy="7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011" name="Text Box 147"/>
            <p:cNvSpPr txBox="1">
              <a:spLocks noChangeArrowheads="1"/>
            </p:cNvSpPr>
            <p:nvPr/>
          </p:nvSpPr>
          <p:spPr bwMode="auto">
            <a:xfrm>
              <a:off x="4006" y="2470"/>
              <a:ext cx="282" cy="39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P2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10" name="Text Box 146"/>
            <p:cNvSpPr txBox="1">
              <a:spLocks noChangeArrowheads="1"/>
            </p:cNvSpPr>
            <p:nvPr/>
          </p:nvSpPr>
          <p:spPr bwMode="auto">
            <a:xfrm>
              <a:off x="4006" y="1296"/>
              <a:ext cx="282" cy="39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P1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09" name="Line 145"/>
            <p:cNvSpPr>
              <a:spLocks noChangeShapeType="1"/>
            </p:cNvSpPr>
            <p:nvPr/>
          </p:nvSpPr>
          <p:spPr bwMode="auto">
            <a:xfrm>
              <a:off x="4100" y="1688"/>
              <a:ext cx="0" cy="7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7008" name="Text Box 144"/>
            <p:cNvSpPr txBox="1">
              <a:spLocks noChangeArrowheads="1"/>
            </p:cNvSpPr>
            <p:nvPr/>
          </p:nvSpPr>
          <p:spPr bwMode="auto">
            <a:xfrm>
              <a:off x="3254" y="1296"/>
              <a:ext cx="282" cy="39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S1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07" name="Text Box 143"/>
            <p:cNvSpPr txBox="1">
              <a:spLocks noChangeArrowheads="1"/>
            </p:cNvSpPr>
            <p:nvPr/>
          </p:nvSpPr>
          <p:spPr bwMode="auto">
            <a:xfrm>
              <a:off x="3254" y="2470"/>
              <a:ext cx="282" cy="39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Low"/>
              <a:r>
                <a:rPr lang="en-US" sz="1000" b="1">
                  <a:latin typeface="Arial" pitchFamily="34" charset="0"/>
                  <a:cs typeface="Times New Roman" pitchFamily="18" charset="0"/>
                </a:rPr>
                <a:t>S2</a:t>
              </a:r>
              <a:endParaRPr lang="en-US" sz="1800" b="1">
                <a:latin typeface="Arial" pitchFamily="34" charset="0"/>
              </a:endParaRPr>
            </a:p>
          </p:txBody>
        </p:sp>
        <p:sp>
          <p:nvSpPr>
            <p:cNvPr id="37006" name="Line 142"/>
            <p:cNvSpPr>
              <a:spLocks noChangeShapeType="1"/>
            </p:cNvSpPr>
            <p:nvPr/>
          </p:nvSpPr>
          <p:spPr bwMode="auto">
            <a:xfrm>
              <a:off x="3348" y="1688"/>
              <a:ext cx="0" cy="7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020" name="Line 156"/>
          <p:cNvSpPr>
            <a:spLocks noChangeShapeType="1"/>
          </p:cNvSpPr>
          <p:nvPr/>
        </p:nvSpPr>
        <p:spPr bwMode="auto">
          <a:xfrm>
            <a:off x="7254875" y="1752600"/>
            <a:ext cx="0" cy="2898775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021" name="Rectangle 157"/>
          <p:cNvSpPr>
            <a:spLocks noChangeArrowheads="1"/>
          </p:cNvSpPr>
          <p:nvPr/>
        </p:nvSpPr>
        <p:spPr bwMode="auto">
          <a:xfrm>
            <a:off x="4876800" y="1752600"/>
            <a:ext cx="3514725" cy="2898775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037" name="Text Box 173"/>
          <p:cNvSpPr txBox="1">
            <a:spLocks noChangeArrowheads="1"/>
          </p:cNvSpPr>
          <p:nvPr/>
        </p:nvSpPr>
        <p:spPr bwMode="auto">
          <a:xfrm>
            <a:off x="4876800" y="5105400"/>
            <a:ext cx="3581400" cy="685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sz="1800" b="1" dirty="0">
                <a:solidFill>
                  <a:srgbClr val="FF0000"/>
                </a:solidFill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Mutant: </a:t>
            </a:r>
            <a:endParaRPr lang="en-US" sz="1800" b="1" dirty="0" smtClean="0">
              <a:solidFill>
                <a:srgbClr val="FF0000"/>
              </a:solidFill>
              <a:latin typeface="Microsoft Sans Serif" pitchFamily="34" charset="0"/>
              <a:ea typeface="Times New Roman" pitchFamily="18" charset="0"/>
              <a:cs typeface="Microsoft Sans Serif" pitchFamily="34" charset="0"/>
            </a:endParaRPr>
          </a:p>
          <a:p>
            <a:pPr algn="ctr"/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s</a:t>
            </a:r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erialization of transitions</a:t>
            </a:r>
            <a:endParaRPr lang="en-US" sz="1800" dirty="0" smtClean="0">
              <a:ea typeface="Times New Roman" pitchFamily="18" charset="0"/>
              <a:cs typeface="Microsoft Sans Serif" pitchFamily="34" charset="0"/>
            </a:endParaRPr>
          </a:p>
          <a:p>
            <a:pPr eaLnBrk="0" hangingPunct="0"/>
            <a:endParaRPr lang="en-US" sz="1800" dirty="0">
              <a:latin typeface="Arial" pitchFamily="34" charset="0"/>
              <a:ea typeface="Times New Roman" pitchFamily="18" charset="0"/>
              <a:cs typeface="Microsoft Sans Serif" pitchFamily="34" charset="0"/>
            </a:endParaRPr>
          </a:p>
        </p:txBody>
      </p:sp>
      <p:sp>
        <p:nvSpPr>
          <p:cNvPr id="37050" name="Rectangle 186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059" name="Rectangle 195"/>
          <p:cNvSpPr>
            <a:spLocks noChangeArrowheads="1"/>
          </p:cNvSpPr>
          <p:nvPr/>
        </p:nvSpPr>
        <p:spPr bwMode="auto">
          <a:xfrm>
            <a:off x="31750" y="3067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sp>
        <p:nvSpPr>
          <p:cNvPr id="37061" name="AutoShape 197"/>
          <p:cNvSpPr>
            <a:spLocks noChangeArrowheads="1"/>
          </p:cNvSpPr>
          <p:nvPr/>
        </p:nvSpPr>
        <p:spPr bwMode="auto">
          <a:xfrm>
            <a:off x="4038600" y="3048000"/>
            <a:ext cx="488950" cy="2095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>
              <a:alpha val="0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7924800" cy="5715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Rail Cross Control</a:t>
            </a:r>
            <a:r>
              <a:rPr lang="en-US" sz="2800"/>
              <a:t> </a:t>
            </a:r>
            <a:r>
              <a:rPr lang="en-US" sz="2800">
                <a:latin typeface="Arial"/>
              </a:rPr>
              <a:t>–</a:t>
            </a:r>
            <a:r>
              <a:rPr lang="en-US" sz="2800"/>
              <a:t> </a:t>
            </a:r>
            <a:r>
              <a:rPr lang="en-US" sz="2800" b="1" i="1">
                <a:solidFill>
                  <a:srgbClr val="009900"/>
                </a:solidFill>
              </a:rPr>
              <a:t>interleaving enforcement</a:t>
            </a:r>
          </a:p>
          <a:p>
            <a:pPr algn="ctr">
              <a:buFontTx/>
              <a:buNone/>
            </a:pPr>
            <a:endParaRPr lang="en-US" sz="2800"/>
          </a:p>
          <a:p>
            <a:pPr algn="ctr">
              <a:buFontTx/>
              <a:buNone/>
            </a:pPr>
            <a:endParaRPr lang="en-US"/>
          </a:p>
        </p:txBody>
      </p:sp>
      <p:grpSp>
        <p:nvGrpSpPr>
          <p:cNvPr id="2" name="Group 259"/>
          <p:cNvGrpSpPr>
            <a:grpSpLocks noChangeAspect="1"/>
          </p:cNvGrpSpPr>
          <p:nvPr/>
        </p:nvGrpSpPr>
        <p:grpSpPr bwMode="auto">
          <a:xfrm>
            <a:off x="914400" y="1143000"/>
            <a:ext cx="6515100" cy="5372100"/>
            <a:chOff x="1109" y="2060"/>
            <a:chExt cx="8923" cy="7520"/>
          </a:xfrm>
        </p:grpSpPr>
        <p:sp>
          <p:nvSpPr>
            <p:cNvPr id="75012" name="AutoShape 260"/>
            <p:cNvSpPr>
              <a:spLocks noChangeAspect="1" noChangeArrowheads="1"/>
            </p:cNvSpPr>
            <p:nvPr/>
          </p:nvSpPr>
          <p:spPr bwMode="auto">
            <a:xfrm>
              <a:off x="1109" y="2060"/>
              <a:ext cx="8923" cy="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013" name="Line 261"/>
            <p:cNvSpPr>
              <a:spLocks noChangeShapeType="1"/>
            </p:cNvSpPr>
            <p:nvPr/>
          </p:nvSpPr>
          <p:spPr bwMode="auto">
            <a:xfrm>
              <a:off x="1579" y="2540"/>
              <a:ext cx="8296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014" name="Line 262"/>
            <p:cNvSpPr>
              <a:spLocks noChangeShapeType="1"/>
            </p:cNvSpPr>
            <p:nvPr/>
          </p:nvSpPr>
          <p:spPr bwMode="auto">
            <a:xfrm>
              <a:off x="1422" y="5900"/>
              <a:ext cx="829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015" name="Text Box 263"/>
            <p:cNvSpPr txBox="1">
              <a:spLocks noChangeArrowheads="1"/>
            </p:cNvSpPr>
            <p:nvPr/>
          </p:nvSpPr>
          <p:spPr bwMode="auto">
            <a:xfrm>
              <a:off x="3301" y="2860"/>
              <a:ext cx="2134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Close / Bar_down</a:t>
              </a:r>
              <a:endParaRPr lang="en-US"/>
            </a:p>
          </p:txBody>
        </p:sp>
        <p:sp>
          <p:nvSpPr>
            <p:cNvPr id="75016" name="Text Box 264"/>
            <p:cNvSpPr txBox="1">
              <a:spLocks noChangeArrowheads="1"/>
            </p:cNvSpPr>
            <p:nvPr/>
          </p:nvSpPr>
          <p:spPr bwMode="auto">
            <a:xfrm>
              <a:off x="7371" y="4940"/>
              <a:ext cx="203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Open / Bar_up</a:t>
              </a:r>
              <a:endParaRPr lang="en-US"/>
            </a:p>
          </p:txBody>
        </p:sp>
        <p:sp>
          <p:nvSpPr>
            <p:cNvPr id="75017" name="Text Box 265"/>
            <p:cNvSpPr txBox="1">
              <a:spLocks noChangeArrowheads="1"/>
            </p:cNvSpPr>
            <p:nvPr/>
          </p:nvSpPr>
          <p:spPr bwMode="auto">
            <a:xfrm>
              <a:off x="3770" y="4940"/>
              <a:ext cx="1409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Ack_down</a:t>
              </a:r>
              <a:endParaRPr lang="en-US"/>
            </a:p>
          </p:txBody>
        </p:sp>
        <p:sp>
          <p:nvSpPr>
            <p:cNvPr id="75018" name="Text Box 266"/>
            <p:cNvSpPr txBox="1">
              <a:spLocks noChangeArrowheads="1"/>
            </p:cNvSpPr>
            <p:nvPr/>
          </p:nvSpPr>
          <p:spPr bwMode="auto">
            <a:xfrm>
              <a:off x="7371" y="302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Ack_up</a:t>
              </a:r>
              <a:endParaRPr lang="en-US"/>
            </a:p>
          </p:txBody>
        </p:sp>
        <p:sp>
          <p:nvSpPr>
            <p:cNvPr id="75019" name="Text Box 267"/>
            <p:cNvSpPr txBox="1">
              <a:spLocks noChangeArrowheads="1"/>
            </p:cNvSpPr>
            <p:nvPr/>
          </p:nvSpPr>
          <p:spPr bwMode="auto">
            <a:xfrm>
              <a:off x="1579" y="254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Monitor</a:t>
              </a:r>
              <a:endParaRPr lang="en-US"/>
            </a:p>
          </p:txBody>
        </p:sp>
        <p:sp>
          <p:nvSpPr>
            <p:cNvPr id="75020" name="Text Box 268"/>
            <p:cNvSpPr txBox="1">
              <a:spLocks noChangeArrowheads="1"/>
            </p:cNvSpPr>
            <p:nvPr/>
          </p:nvSpPr>
          <p:spPr bwMode="auto">
            <a:xfrm>
              <a:off x="5962" y="3500"/>
              <a:ext cx="203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/>
                <a:t>Fix</a:t>
              </a:r>
              <a:r>
                <a:rPr lang="en-US" sz="1600" b="1" i="1">
                  <a:solidFill>
                    <a:srgbClr val="339966"/>
                  </a:solidFill>
                </a:rPr>
                <a:t> / </a:t>
              </a:r>
              <a:r>
                <a:rPr lang="en-US" sz="1600" b="1" i="1">
                  <a:solidFill>
                    <a:srgbClr val="008000"/>
                  </a:solidFill>
                </a:rPr>
                <a:t>Fix1</a:t>
              </a:r>
              <a:endParaRPr lang="en-US"/>
            </a:p>
          </p:txBody>
        </p:sp>
        <p:sp>
          <p:nvSpPr>
            <p:cNvPr id="75021" name="Text Box 269"/>
            <p:cNvSpPr txBox="1">
              <a:spLocks noChangeArrowheads="1"/>
            </p:cNvSpPr>
            <p:nvPr/>
          </p:nvSpPr>
          <p:spPr bwMode="auto">
            <a:xfrm>
              <a:off x="4240" y="3980"/>
              <a:ext cx="1096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Dly 5 </a:t>
              </a:r>
              <a:endParaRPr lang="en-US"/>
            </a:p>
          </p:txBody>
        </p:sp>
        <p:sp>
          <p:nvSpPr>
            <p:cNvPr id="75022" name="Text Box 270"/>
            <p:cNvSpPr txBox="1">
              <a:spLocks noChangeArrowheads="1"/>
            </p:cNvSpPr>
            <p:nvPr/>
          </p:nvSpPr>
          <p:spPr bwMode="auto">
            <a:xfrm>
              <a:off x="7058" y="3980"/>
              <a:ext cx="109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Dly 5 </a:t>
              </a:r>
              <a:endParaRPr lang="en-US"/>
            </a:p>
          </p:txBody>
        </p:sp>
        <p:grpSp>
          <p:nvGrpSpPr>
            <p:cNvPr id="3" name="Group 271"/>
            <p:cNvGrpSpPr>
              <a:grpSpLocks/>
            </p:cNvGrpSpPr>
            <p:nvPr/>
          </p:nvGrpSpPr>
          <p:grpSpPr bwMode="auto">
            <a:xfrm>
              <a:off x="2988" y="2860"/>
              <a:ext cx="6260" cy="2680"/>
              <a:chOff x="2988" y="3500"/>
              <a:chExt cx="6261" cy="2680"/>
            </a:xfrm>
          </p:grpSpPr>
          <p:sp>
            <p:nvSpPr>
              <p:cNvPr id="75024" name="Rectangle 272"/>
              <p:cNvSpPr>
                <a:spLocks noChangeArrowheads="1"/>
              </p:cNvSpPr>
              <p:nvPr/>
            </p:nvSpPr>
            <p:spPr bwMode="auto">
              <a:xfrm>
                <a:off x="5649" y="350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Opened</a:t>
                </a:r>
                <a:endParaRPr lang="en-US"/>
              </a:p>
            </p:txBody>
          </p:sp>
          <p:sp>
            <p:nvSpPr>
              <p:cNvPr id="75025" name="Rectangle 273"/>
              <p:cNvSpPr>
                <a:spLocks noChangeArrowheads="1"/>
              </p:cNvSpPr>
              <p:nvPr/>
            </p:nvSpPr>
            <p:spPr bwMode="auto">
              <a:xfrm>
                <a:off x="2988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down</a:t>
                </a:r>
                <a:endParaRPr lang="en-US"/>
              </a:p>
            </p:txBody>
          </p:sp>
          <p:sp>
            <p:nvSpPr>
              <p:cNvPr id="75026" name="Rectangle 274"/>
              <p:cNvSpPr>
                <a:spLocks noChangeArrowheads="1"/>
              </p:cNvSpPr>
              <p:nvPr/>
            </p:nvSpPr>
            <p:spPr bwMode="auto">
              <a:xfrm>
                <a:off x="5649" y="558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Closed</a:t>
                </a:r>
                <a:endParaRPr lang="en-US"/>
              </a:p>
            </p:txBody>
          </p:sp>
          <p:sp>
            <p:nvSpPr>
              <p:cNvPr id="75027" name="Rectangle 275"/>
              <p:cNvSpPr>
                <a:spLocks noChangeArrowheads="1"/>
              </p:cNvSpPr>
              <p:nvPr/>
            </p:nvSpPr>
            <p:spPr bwMode="auto">
              <a:xfrm>
                <a:off x="5806" y="4620"/>
                <a:ext cx="939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Error</a:t>
                </a:r>
                <a:endParaRPr lang="en-US"/>
              </a:p>
            </p:txBody>
          </p:sp>
          <p:sp>
            <p:nvSpPr>
              <p:cNvPr id="75028" name="Line 276"/>
              <p:cNvSpPr>
                <a:spLocks noChangeShapeType="1"/>
              </p:cNvSpPr>
              <p:nvPr/>
            </p:nvSpPr>
            <p:spPr bwMode="auto">
              <a:xfrm flipH="1">
                <a:off x="3927" y="37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29" name="Line 277"/>
              <p:cNvSpPr>
                <a:spLocks noChangeShapeType="1"/>
              </p:cNvSpPr>
              <p:nvPr/>
            </p:nvSpPr>
            <p:spPr bwMode="auto">
              <a:xfrm>
                <a:off x="3927" y="53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0" name="Line 278"/>
              <p:cNvSpPr>
                <a:spLocks noChangeShapeType="1"/>
              </p:cNvSpPr>
              <p:nvPr/>
            </p:nvSpPr>
            <p:spPr bwMode="auto">
              <a:xfrm flipV="1">
                <a:off x="6901" y="53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1" name="Rectangle 279"/>
              <p:cNvSpPr>
                <a:spLocks noChangeArrowheads="1"/>
              </p:cNvSpPr>
              <p:nvPr/>
            </p:nvSpPr>
            <p:spPr bwMode="auto">
              <a:xfrm>
                <a:off x="8310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up</a:t>
                </a:r>
                <a:endParaRPr lang="en-US"/>
              </a:p>
            </p:txBody>
          </p:sp>
          <p:sp>
            <p:nvSpPr>
              <p:cNvPr id="75032" name="Line 280"/>
              <p:cNvSpPr>
                <a:spLocks noChangeShapeType="1"/>
              </p:cNvSpPr>
              <p:nvPr/>
            </p:nvSpPr>
            <p:spPr bwMode="auto">
              <a:xfrm flipH="1" flipV="1">
                <a:off x="6901" y="37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3" name="Line 281"/>
              <p:cNvSpPr>
                <a:spLocks noChangeShapeType="1"/>
              </p:cNvSpPr>
              <p:nvPr/>
            </p:nvSpPr>
            <p:spPr bwMode="auto">
              <a:xfrm flipH="1">
                <a:off x="6901" y="3500"/>
                <a:ext cx="313" cy="2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4" name="Line 282"/>
              <p:cNvSpPr>
                <a:spLocks noChangeShapeType="1"/>
              </p:cNvSpPr>
              <p:nvPr/>
            </p:nvSpPr>
            <p:spPr bwMode="auto">
              <a:xfrm flipV="1">
                <a:off x="5962" y="4140"/>
                <a:ext cx="1" cy="46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5" name="Line 283"/>
              <p:cNvSpPr>
                <a:spLocks noChangeShapeType="1"/>
              </p:cNvSpPr>
              <p:nvPr/>
            </p:nvSpPr>
            <p:spPr bwMode="auto">
              <a:xfrm>
                <a:off x="3927" y="4940"/>
                <a:ext cx="1878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36" name="Line 284"/>
              <p:cNvSpPr>
                <a:spLocks noChangeShapeType="1"/>
              </p:cNvSpPr>
              <p:nvPr/>
            </p:nvSpPr>
            <p:spPr bwMode="auto">
              <a:xfrm flipH="1">
                <a:off x="6745" y="4940"/>
                <a:ext cx="1565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037" name="Text Box 285"/>
            <p:cNvSpPr txBox="1">
              <a:spLocks noChangeArrowheads="1"/>
            </p:cNvSpPr>
            <p:nvPr/>
          </p:nvSpPr>
          <p:spPr bwMode="auto">
            <a:xfrm>
              <a:off x="2674" y="7980"/>
              <a:ext cx="1096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Break</a:t>
              </a:r>
              <a:endParaRPr lang="en-US"/>
            </a:p>
          </p:txBody>
        </p:sp>
        <p:sp>
          <p:nvSpPr>
            <p:cNvPr id="75038" name="Text Box 286"/>
            <p:cNvSpPr txBox="1">
              <a:spLocks noChangeArrowheads="1"/>
            </p:cNvSpPr>
            <p:nvPr/>
          </p:nvSpPr>
          <p:spPr bwMode="auto">
            <a:xfrm>
              <a:off x="2674" y="6700"/>
              <a:ext cx="1093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008000"/>
                  </a:solidFill>
                </a:rPr>
                <a:t>Fix1</a:t>
              </a:r>
              <a:endParaRPr lang="en-US"/>
            </a:p>
          </p:txBody>
        </p:sp>
        <p:sp>
          <p:nvSpPr>
            <p:cNvPr id="75039" name="Text Box 287"/>
            <p:cNvSpPr txBox="1">
              <a:spLocks noChangeArrowheads="1"/>
            </p:cNvSpPr>
            <p:nvPr/>
          </p:nvSpPr>
          <p:spPr bwMode="auto">
            <a:xfrm>
              <a:off x="1579" y="5900"/>
              <a:ext cx="125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Barrier</a:t>
              </a:r>
              <a:endParaRPr lang="en-US"/>
            </a:p>
          </p:txBody>
        </p:sp>
        <p:grpSp>
          <p:nvGrpSpPr>
            <p:cNvPr id="4" name="Group 288"/>
            <p:cNvGrpSpPr>
              <a:grpSpLocks/>
            </p:cNvGrpSpPr>
            <p:nvPr/>
          </p:nvGrpSpPr>
          <p:grpSpPr bwMode="auto">
            <a:xfrm>
              <a:off x="2048" y="6220"/>
              <a:ext cx="7076" cy="2560"/>
              <a:chOff x="2048" y="6220"/>
              <a:chExt cx="7076" cy="2560"/>
            </a:xfrm>
          </p:grpSpPr>
          <p:sp>
            <p:nvSpPr>
              <p:cNvPr id="75041" name="Rectangle 289"/>
              <p:cNvSpPr>
                <a:spLocks noChangeArrowheads="1"/>
              </p:cNvSpPr>
              <p:nvPr/>
            </p:nvSpPr>
            <p:spPr bwMode="auto">
              <a:xfrm>
                <a:off x="2048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Damaged</a:t>
                </a:r>
                <a:endParaRPr lang="en-US"/>
              </a:p>
            </p:txBody>
          </p:sp>
          <p:sp>
            <p:nvSpPr>
              <p:cNvPr id="75042" name="Rectangle 290"/>
              <p:cNvSpPr>
                <a:spLocks noChangeArrowheads="1"/>
              </p:cNvSpPr>
              <p:nvPr/>
            </p:nvSpPr>
            <p:spPr bwMode="auto">
              <a:xfrm>
                <a:off x="5110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/>
                  <a:t>U_moving</a:t>
                </a:r>
                <a:endParaRPr lang="en-US"/>
              </a:p>
            </p:txBody>
          </p:sp>
          <p:sp>
            <p:nvSpPr>
              <p:cNvPr id="75043" name="Line 291"/>
              <p:cNvSpPr>
                <a:spLocks noChangeShapeType="1"/>
              </p:cNvSpPr>
              <p:nvPr/>
            </p:nvSpPr>
            <p:spPr bwMode="auto">
              <a:xfrm flipH="1" flipV="1">
                <a:off x="2660" y="7784"/>
                <a:ext cx="1893" cy="8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44" name="Line 292"/>
              <p:cNvSpPr>
                <a:spLocks noChangeShapeType="1"/>
              </p:cNvSpPr>
              <p:nvPr/>
            </p:nvSpPr>
            <p:spPr bwMode="auto">
              <a:xfrm flipV="1">
                <a:off x="2659" y="6700"/>
                <a:ext cx="1894" cy="55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45" name="Line 293"/>
              <p:cNvSpPr>
                <a:spLocks noChangeShapeType="1"/>
              </p:cNvSpPr>
              <p:nvPr/>
            </p:nvSpPr>
            <p:spPr bwMode="auto">
              <a:xfrm>
                <a:off x="4191" y="6220"/>
                <a:ext cx="370" cy="16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46" name="Rectangle 294"/>
              <p:cNvSpPr>
                <a:spLocks noChangeArrowheads="1"/>
              </p:cNvSpPr>
              <p:nvPr/>
            </p:nvSpPr>
            <p:spPr bwMode="auto">
              <a:xfrm>
                <a:off x="6489" y="6220"/>
                <a:ext cx="1255" cy="42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Opened</a:t>
                </a:r>
                <a:endParaRPr lang="en-US"/>
              </a:p>
            </p:txBody>
          </p:sp>
          <p:sp>
            <p:nvSpPr>
              <p:cNvPr id="75047" name="Rectangle 295"/>
              <p:cNvSpPr>
                <a:spLocks noChangeArrowheads="1"/>
              </p:cNvSpPr>
              <p:nvPr/>
            </p:nvSpPr>
            <p:spPr bwMode="auto">
              <a:xfrm>
                <a:off x="7715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/>
                  <a:t>D_moving</a:t>
                </a:r>
                <a:endParaRPr lang="en-US"/>
              </a:p>
            </p:txBody>
          </p:sp>
          <p:sp>
            <p:nvSpPr>
              <p:cNvPr id="75048" name="Rectangle 296"/>
              <p:cNvSpPr>
                <a:spLocks noChangeArrowheads="1"/>
              </p:cNvSpPr>
              <p:nvPr/>
            </p:nvSpPr>
            <p:spPr bwMode="auto">
              <a:xfrm>
                <a:off x="6643" y="8299"/>
                <a:ext cx="1097" cy="48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Closed</a:t>
                </a:r>
                <a:endParaRPr lang="en-US"/>
              </a:p>
            </p:txBody>
          </p:sp>
          <p:sp>
            <p:nvSpPr>
              <p:cNvPr id="75049" name="Line 297"/>
              <p:cNvSpPr>
                <a:spLocks noChangeShapeType="1"/>
              </p:cNvSpPr>
              <p:nvPr/>
            </p:nvSpPr>
            <p:spPr bwMode="auto">
              <a:xfrm flipH="1" flipV="1">
                <a:off x="5571" y="7784"/>
                <a:ext cx="1096" cy="7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50" name="Line 298"/>
              <p:cNvSpPr>
                <a:spLocks noChangeShapeType="1"/>
              </p:cNvSpPr>
              <p:nvPr/>
            </p:nvSpPr>
            <p:spPr bwMode="auto">
              <a:xfrm flipH="1">
                <a:off x="7715" y="7784"/>
                <a:ext cx="784" cy="7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51" name="Line 299"/>
              <p:cNvSpPr>
                <a:spLocks noChangeShapeType="1"/>
              </p:cNvSpPr>
              <p:nvPr/>
            </p:nvSpPr>
            <p:spPr bwMode="auto">
              <a:xfrm>
                <a:off x="7715" y="6647"/>
                <a:ext cx="940" cy="56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052" name="Line 300"/>
              <p:cNvSpPr>
                <a:spLocks noChangeShapeType="1"/>
              </p:cNvSpPr>
              <p:nvPr/>
            </p:nvSpPr>
            <p:spPr bwMode="auto">
              <a:xfrm flipV="1">
                <a:off x="5571" y="6647"/>
                <a:ext cx="939" cy="6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053" name="Text Box 301"/>
            <p:cNvSpPr txBox="1">
              <a:spLocks noChangeArrowheads="1"/>
            </p:cNvSpPr>
            <p:nvPr/>
          </p:nvSpPr>
          <p:spPr bwMode="auto">
            <a:xfrm>
              <a:off x="7840" y="6540"/>
              <a:ext cx="1409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Bar_down</a:t>
              </a:r>
              <a:endParaRPr lang="en-US"/>
            </a:p>
          </p:txBody>
        </p:sp>
        <p:sp>
          <p:nvSpPr>
            <p:cNvPr id="75054" name="Text Box 302"/>
            <p:cNvSpPr txBox="1">
              <a:spLocks noChangeArrowheads="1"/>
            </p:cNvSpPr>
            <p:nvPr/>
          </p:nvSpPr>
          <p:spPr bwMode="auto">
            <a:xfrm>
              <a:off x="5179" y="7980"/>
              <a:ext cx="109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Bar_up</a:t>
              </a:r>
              <a:endParaRPr lang="en-US"/>
            </a:p>
          </p:txBody>
        </p:sp>
        <p:sp>
          <p:nvSpPr>
            <p:cNvPr id="75055" name="Text Box 303"/>
            <p:cNvSpPr txBox="1">
              <a:spLocks noChangeArrowheads="1"/>
            </p:cNvSpPr>
            <p:nvPr/>
          </p:nvSpPr>
          <p:spPr bwMode="auto">
            <a:xfrm>
              <a:off x="7997" y="7980"/>
              <a:ext cx="1722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D_done / </a:t>
              </a:r>
            </a:p>
            <a:p>
              <a:r>
                <a:rPr lang="en-US" sz="1400" b="1" i="1"/>
                <a:t>   Ack_down</a:t>
              </a:r>
              <a:endParaRPr lang="en-US"/>
            </a:p>
          </p:txBody>
        </p:sp>
        <p:sp>
          <p:nvSpPr>
            <p:cNvPr id="75056" name="Text Box 304"/>
            <p:cNvSpPr txBox="1">
              <a:spLocks noChangeArrowheads="1"/>
            </p:cNvSpPr>
            <p:nvPr/>
          </p:nvSpPr>
          <p:spPr bwMode="auto">
            <a:xfrm>
              <a:off x="4866" y="6380"/>
              <a:ext cx="1408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/>
                <a:t>U_done / </a:t>
              </a:r>
            </a:p>
            <a:p>
              <a:r>
                <a:rPr lang="en-US" sz="1400" b="1" i="1"/>
                <a:t>   Ack_up</a:t>
              </a:r>
              <a:endParaRPr lang="en-US"/>
            </a:p>
          </p:txBody>
        </p:sp>
        <p:sp>
          <p:nvSpPr>
            <p:cNvPr id="75057" name="Rectangle 305"/>
            <p:cNvSpPr>
              <a:spLocks noChangeArrowheads="1"/>
            </p:cNvSpPr>
            <p:nvPr/>
          </p:nvSpPr>
          <p:spPr bwMode="auto">
            <a:xfrm>
              <a:off x="4553" y="6083"/>
              <a:ext cx="5009" cy="28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058" name="Line 306"/>
            <p:cNvSpPr>
              <a:spLocks noChangeShapeType="1"/>
            </p:cNvSpPr>
            <p:nvPr/>
          </p:nvSpPr>
          <p:spPr bwMode="auto">
            <a:xfrm flipH="1">
              <a:off x="7684" y="6380"/>
              <a:ext cx="469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059" name="Rectangle 307"/>
            <p:cNvSpPr>
              <a:spLocks noChangeArrowheads="1"/>
            </p:cNvSpPr>
            <p:nvPr/>
          </p:nvSpPr>
          <p:spPr bwMode="auto">
            <a:xfrm>
              <a:off x="1422" y="2380"/>
              <a:ext cx="8296" cy="70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5060" name="Text Box 308"/>
          <p:cNvSpPr txBox="1">
            <a:spLocks noChangeArrowheads="1"/>
          </p:cNvSpPr>
          <p:nvPr/>
        </p:nvSpPr>
        <p:spPr bwMode="auto">
          <a:xfrm>
            <a:off x="7010400" y="2590800"/>
            <a:ext cx="1981200" cy="2438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009900"/>
                </a:solidFill>
                <a:latin typeface="Arial" pitchFamily="34" charset="0"/>
              </a:rPr>
              <a:t>Monitor </a:t>
            </a:r>
          </a:p>
          <a:p>
            <a:pPr eaLnBrk="0" hangingPunct="0"/>
            <a:r>
              <a:rPr lang="en-US" sz="1800">
                <a:solidFill>
                  <a:srgbClr val="009900"/>
                </a:solidFill>
                <a:latin typeface="Arial" pitchFamily="34" charset="0"/>
              </a:rPr>
              <a:t>concludes that the barrier is fixed and opened</a:t>
            </a:r>
            <a:r>
              <a:rPr lang="en-US" sz="1800" b="1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1800" b="1" u="sng">
                <a:solidFill>
                  <a:srgbClr val="009900"/>
                </a:solidFill>
                <a:latin typeface="Arial" pitchFamily="34" charset="0"/>
              </a:rPr>
              <a:t>before</a:t>
            </a:r>
            <a:r>
              <a:rPr lang="en-US" sz="1800">
                <a:solidFill>
                  <a:srgbClr val="009900"/>
                </a:solidFill>
                <a:latin typeface="Arial" pitchFamily="34" charset="0"/>
              </a:rPr>
              <a:t> the barrier actually returned to its OPENED state</a:t>
            </a:r>
            <a:r>
              <a:rPr lang="en-US" sz="1800" b="1" u="sng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</a:rPr>
              <a:t>Transition with actions that “take time”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en-US" sz="2800" dirty="0">
                <a:solidFill>
                  <a:schemeClr val="accent2"/>
                </a:solidFill>
                <a:latin typeface="Arial" pitchFamily="34" charset="0"/>
              </a:rPr>
            </a:br>
            <a:endParaRPr lang="en-US" sz="28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11626850" y="3017838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050" name="Rectangle 186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059" name="Rectangle 195"/>
          <p:cNvSpPr>
            <a:spLocks noChangeArrowheads="1"/>
          </p:cNvSpPr>
          <p:nvPr/>
        </p:nvSpPr>
        <p:spPr bwMode="auto">
          <a:xfrm>
            <a:off x="31750" y="3067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r" rtl="1"/>
            <a:endParaRPr lang="en-US" sz="1800">
              <a:latin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2185" name="Group 137"/>
          <p:cNvGrpSpPr>
            <a:grpSpLocks noChangeAspect="1"/>
          </p:cNvGrpSpPr>
          <p:nvPr/>
        </p:nvGrpSpPr>
        <p:grpSpPr bwMode="auto">
          <a:xfrm>
            <a:off x="1447800" y="1447800"/>
            <a:ext cx="5464175" cy="3809690"/>
            <a:chOff x="2690" y="-80"/>
            <a:chExt cx="7460" cy="5200"/>
          </a:xfrm>
        </p:grpSpPr>
        <p:sp>
          <p:nvSpPr>
            <p:cNvPr id="2205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2690" y="-80"/>
              <a:ext cx="7460" cy="5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04" name="Text Box 156"/>
            <p:cNvSpPr txBox="1">
              <a:spLocks noChangeArrowheads="1"/>
            </p:cNvSpPr>
            <p:nvPr/>
          </p:nvSpPr>
          <p:spPr bwMode="auto">
            <a:xfrm>
              <a:off x="3093" y="2765"/>
              <a:ext cx="1203" cy="70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Text Box 155"/>
            <p:cNvSpPr txBox="1">
              <a:spLocks noChangeArrowheads="1"/>
            </p:cNvSpPr>
            <p:nvPr/>
          </p:nvSpPr>
          <p:spPr bwMode="auto">
            <a:xfrm>
              <a:off x="8093" y="4023"/>
              <a:ext cx="1074" cy="7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Line 154"/>
            <p:cNvSpPr>
              <a:spLocks noChangeShapeType="1"/>
            </p:cNvSpPr>
            <p:nvPr/>
          </p:nvSpPr>
          <p:spPr bwMode="auto">
            <a:xfrm>
              <a:off x="4296" y="4324"/>
              <a:ext cx="1229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01" name="Text Box 153"/>
            <p:cNvSpPr txBox="1">
              <a:spLocks noChangeArrowheads="1"/>
            </p:cNvSpPr>
            <p:nvPr/>
          </p:nvSpPr>
          <p:spPr bwMode="auto">
            <a:xfrm>
              <a:off x="3093" y="4023"/>
              <a:ext cx="1203" cy="7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P1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Text Box 152"/>
            <p:cNvSpPr txBox="1">
              <a:spLocks noChangeArrowheads="1"/>
            </p:cNvSpPr>
            <p:nvPr/>
          </p:nvSpPr>
          <p:spPr bwMode="auto">
            <a:xfrm>
              <a:off x="5525" y="4023"/>
              <a:ext cx="1076" cy="7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P1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Line 151"/>
            <p:cNvSpPr>
              <a:spLocks noChangeShapeType="1"/>
            </p:cNvSpPr>
            <p:nvPr/>
          </p:nvSpPr>
          <p:spPr bwMode="auto">
            <a:xfrm>
              <a:off x="9167" y="4325"/>
              <a:ext cx="621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8" name="Text Box 150"/>
            <p:cNvSpPr txBox="1">
              <a:spLocks noChangeArrowheads="1"/>
            </p:cNvSpPr>
            <p:nvPr/>
          </p:nvSpPr>
          <p:spPr bwMode="auto">
            <a:xfrm>
              <a:off x="6521" y="4264"/>
              <a:ext cx="1652" cy="6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/ a</a:t>
              </a:r>
              <a:r>
                <a:rPr kumimoji="0" lang="he-IL" sz="18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k+1</a:t>
              </a: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;…;a</a:t>
              </a:r>
              <a:r>
                <a:rPr kumimoji="0" lang="he-IL" sz="18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n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7" name="Line 149"/>
            <p:cNvSpPr>
              <a:spLocks noChangeShapeType="1"/>
            </p:cNvSpPr>
            <p:nvPr/>
          </p:nvSpPr>
          <p:spPr bwMode="auto">
            <a:xfrm>
              <a:off x="3246" y="3472"/>
              <a:ext cx="3" cy="55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6" name="Text Box 148"/>
            <p:cNvSpPr txBox="1">
              <a:spLocks noChangeArrowheads="1"/>
            </p:cNvSpPr>
            <p:nvPr/>
          </p:nvSpPr>
          <p:spPr bwMode="auto">
            <a:xfrm>
              <a:off x="3152" y="379"/>
              <a:ext cx="1203" cy="8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5" name="Text Box 147"/>
            <p:cNvSpPr txBox="1">
              <a:spLocks noChangeArrowheads="1"/>
            </p:cNvSpPr>
            <p:nvPr/>
          </p:nvSpPr>
          <p:spPr bwMode="auto">
            <a:xfrm>
              <a:off x="6221" y="430"/>
              <a:ext cx="1264" cy="77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Line 146"/>
            <p:cNvSpPr>
              <a:spLocks noChangeShapeType="1"/>
            </p:cNvSpPr>
            <p:nvPr/>
          </p:nvSpPr>
          <p:spPr bwMode="auto">
            <a:xfrm>
              <a:off x="4355" y="741"/>
              <a:ext cx="1866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3" name="Line 145"/>
            <p:cNvSpPr>
              <a:spLocks noChangeShapeType="1"/>
            </p:cNvSpPr>
            <p:nvPr/>
          </p:nvSpPr>
          <p:spPr bwMode="auto">
            <a:xfrm>
              <a:off x="7485" y="741"/>
              <a:ext cx="1205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2" name="AutoShape 144"/>
            <p:cNvSpPr>
              <a:spLocks noChangeArrowheads="1"/>
            </p:cNvSpPr>
            <p:nvPr/>
          </p:nvSpPr>
          <p:spPr bwMode="auto">
            <a:xfrm>
              <a:off x="5244" y="1676"/>
              <a:ext cx="281" cy="441"/>
            </a:xfrm>
            <a:prstGeom prst="downArrow">
              <a:avLst>
                <a:gd name="adj1" fmla="val 50000"/>
                <a:gd name="adj2" fmla="val 39235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1" name="Line 143"/>
            <p:cNvSpPr>
              <a:spLocks noChangeShapeType="1"/>
            </p:cNvSpPr>
            <p:nvPr/>
          </p:nvSpPr>
          <p:spPr bwMode="auto">
            <a:xfrm>
              <a:off x="6601" y="4326"/>
              <a:ext cx="149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90" name="Text Box 142"/>
            <p:cNvSpPr txBox="1">
              <a:spLocks noChangeArrowheads="1"/>
            </p:cNvSpPr>
            <p:nvPr/>
          </p:nvSpPr>
          <p:spPr bwMode="auto">
            <a:xfrm>
              <a:off x="4177" y="4264"/>
              <a:ext cx="1398" cy="4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he-IL" sz="18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dly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(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Δ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(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9" name="Text Box 141"/>
            <p:cNvSpPr txBox="1">
              <a:spLocks noChangeArrowheads="1"/>
            </p:cNvSpPr>
            <p:nvPr/>
          </p:nvSpPr>
          <p:spPr bwMode="auto">
            <a:xfrm>
              <a:off x="7684" y="260"/>
              <a:ext cx="904" cy="7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E1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Text Box 140"/>
            <p:cNvSpPr txBox="1">
              <a:spLocks noChangeArrowheads="1"/>
            </p:cNvSpPr>
            <p:nvPr/>
          </p:nvSpPr>
          <p:spPr bwMode="auto">
            <a:xfrm>
              <a:off x="9167" y="3894"/>
              <a:ext cx="904" cy="7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E1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7" name="Text Box 139"/>
            <p:cNvSpPr txBox="1">
              <a:spLocks noChangeArrowheads="1"/>
            </p:cNvSpPr>
            <p:nvPr/>
          </p:nvSpPr>
          <p:spPr bwMode="auto">
            <a:xfrm>
              <a:off x="3246" y="3484"/>
              <a:ext cx="1730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E/a</a:t>
              </a:r>
              <a:r>
                <a:rPr kumimoji="0" lang="he-IL" sz="18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1</a:t>
              </a:r>
              <a:r>
                <a:rPr kumimoji="0" lang="he-IL" sz="18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;…;a</a:t>
              </a:r>
              <a:r>
                <a:rPr kumimoji="0" lang="he-IL" sz="1800" b="1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k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Text Box 138"/>
            <p:cNvSpPr txBox="1">
              <a:spLocks noChangeArrowheads="1"/>
            </p:cNvSpPr>
            <p:nvPr/>
          </p:nvSpPr>
          <p:spPr bwMode="auto">
            <a:xfrm>
              <a:off x="4250" y="232"/>
              <a:ext cx="2079" cy="7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E</a:t>
              </a:r>
              <a:r>
                <a:rPr kumimoji="0" lang="he-IL" sz="18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/ 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a</a:t>
              </a:r>
              <a:r>
                <a:rPr kumimoji="0" lang="he-IL" sz="18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1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;a</a:t>
              </a:r>
              <a:r>
                <a:rPr kumimoji="0" lang="he-IL" sz="18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2</a:t>
              </a:r>
              <a:r>
                <a:rPr kumimoji="0" lang="he-IL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;…</a:t>
              </a:r>
              <a:r>
                <a:rPr kumimoji="0" lang="he-IL" sz="18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;a</a:t>
              </a:r>
              <a:r>
                <a:rPr kumimoji="0" lang="he-IL" sz="18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n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" name="Text Box 3"/>
          <p:cNvSpPr txBox="1">
            <a:spLocks noChangeArrowheads="1"/>
          </p:cNvSpPr>
          <p:nvPr/>
        </p:nvSpPr>
        <p:spPr bwMode="auto">
          <a:xfrm>
            <a:off x="5410200" y="2286000"/>
            <a:ext cx="3200400" cy="685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Transition with all actions executed in “zero time”</a:t>
            </a:r>
            <a:endParaRPr lang="en-US" sz="1800" b="1" dirty="0">
              <a:latin typeface="Microsoft Sans Serif" pitchFamily="34" charset="0"/>
              <a:ea typeface="Times New Roman" pitchFamily="18" charset="0"/>
              <a:cs typeface="Microsoft Sans Serif" pitchFamily="34" charset="0"/>
            </a:endParaRPr>
          </a:p>
          <a:p>
            <a:pPr eaLnBrk="0" hangingPunct="0"/>
            <a:endParaRPr lang="en-US" sz="18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74" name="Text Box 173"/>
          <p:cNvSpPr txBox="1">
            <a:spLocks noChangeArrowheads="1"/>
          </p:cNvSpPr>
          <p:nvPr/>
        </p:nvSpPr>
        <p:spPr bwMode="auto">
          <a:xfrm>
            <a:off x="3886200" y="5486400"/>
            <a:ext cx="4876800" cy="685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Mutant: </a:t>
            </a:r>
            <a:r>
              <a:rPr lang="en-US" sz="1800" b="1" dirty="0" smtClean="0">
                <a:solidFill>
                  <a:srgbClr val="FF0000"/>
                </a:solidFill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 </a:t>
            </a:r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now it takes time to arrive to S2</a:t>
            </a:r>
          </a:p>
          <a:p>
            <a:r>
              <a:rPr lang="en-US" sz="18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Yet another way to cause interleaving</a:t>
            </a:r>
            <a:endParaRPr lang="en-US" sz="1800" dirty="0" smtClean="0">
              <a:ea typeface="Times New Roman" pitchFamily="18" charset="0"/>
              <a:cs typeface="Microsoft Sans Serif" pitchFamily="34" charset="0"/>
            </a:endParaRPr>
          </a:p>
          <a:p>
            <a:pPr eaLnBrk="0" hangingPunct="0"/>
            <a:endParaRPr lang="en-US" sz="1800" dirty="0">
              <a:latin typeface="Arial" pitchFamily="34" charset="0"/>
              <a:ea typeface="Times New Roman" pitchFamily="18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  <a:noFill/>
          <a:ln/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OS scheduler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  <a:p>
            <a:endParaRPr lang="en-US"/>
          </a:p>
        </p:txBody>
      </p:sp>
      <p:sp>
        <p:nvSpPr>
          <p:cNvPr id="72118" name="Line 438"/>
          <p:cNvSpPr>
            <a:spLocks noChangeShapeType="1"/>
          </p:cNvSpPr>
          <p:nvPr/>
        </p:nvSpPr>
        <p:spPr bwMode="auto">
          <a:xfrm>
            <a:off x="457200" y="21336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2119" name="Line 439"/>
          <p:cNvSpPr>
            <a:spLocks noChangeShapeType="1"/>
          </p:cNvSpPr>
          <p:nvPr/>
        </p:nvSpPr>
        <p:spPr bwMode="auto">
          <a:xfrm>
            <a:off x="457200" y="34290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2120" name="Line 440"/>
          <p:cNvSpPr>
            <a:spLocks noChangeShapeType="1"/>
          </p:cNvSpPr>
          <p:nvPr/>
        </p:nvSpPr>
        <p:spPr bwMode="auto">
          <a:xfrm>
            <a:off x="457200" y="56388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2" name="Group 481"/>
          <p:cNvGrpSpPr>
            <a:grpSpLocks noChangeAspect="1"/>
          </p:cNvGrpSpPr>
          <p:nvPr/>
        </p:nvGrpSpPr>
        <p:grpSpPr bwMode="auto">
          <a:xfrm>
            <a:off x="477838" y="800100"/>
            <a:ext cx="6992937" cy="6057900"/>
            <a:chOff x="1266" y="-453"/>
            <a:chExt cx="9576" cy="8480"/>
          </a:xfrm>
        </p:grpSpPr>
        <p:sp>
          <p:nvSpPr>
            <p:cNvPr id="72162" name="AutoShape 482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848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3" name="Rectangle 483"/>
            <p:cNvSpPr>
              <a:spLocks noChangeArrowheads="1"/>
            </p:cNvSpPr>
            <p:nvPr/>
          </p:nvSpPr>
          <p:spPr bwMode="auto">
            <a:xfrm>
              <a:off x="1736" y="2107"/>
              <a:ext cx="1564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Idle</a:t>
              </a:r>
              <a:endParaRPr lang="en-US"/>
            </a:p>
          </p:txBody>
        </p:sp>
        <p:sp>
          <p:nvSpPr>
            <p:cNvPr id="72164" name="Rectangle 484"/>
            <p:cNvSpPr>
              <a:spLocks noChangeArrowheads="1"/>
            </p:cNvSpPr>
            <p:nvPr/>
          </p:nvSpPr>
          <p:spPr bwMode="auto">
            <a:xfrm>
              <a:off x="8623" y="2107"/>
              <a:ext cx="1564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Priority_</a:t>
              </a:r>
            </a:p>
            <a:p>
              <a:r>
                <a:rPr lang="en-US" sz="1600" b="1">
                  <a:latin typeface="Arial" pitchFamily="34" charset="0"/>
                </a:rPr>
                <a:t>ready</a:t>
              </a:r>
              <a:endParaRPr lang="en-US"/>
            </a:p>
          </p:txBody>
        </p:sp>
        <p:sp>
          <p:nvSpPr>
            <p:cNvPr id="72165" name="Line 485"/>
            <p:cNvSpPr>
              <a:spLocks noChangeShapeType="1"/>
            </p:cNvSpPr>
            <p:nvPr/>
          </p:nvSpPr>
          <p:spPr bwMode="auto">
            <a:xfrm>
              <a:off x="3301" y="2267"/>
              <a:ext cx="53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6" name="Text Box 486"/>
            <p:cNvSpPr txBox="1">
              <a:spLocks noChangeArrowheads="1"/>
            </p:cNvSpPr>
            <p:nvPr/>
          </p:nvSpPr>
          <p:spPr bwMode="auto">
            <a:xfrm>
              <a:off x="3301" y="1787"/>
              <a:ext cx="5478" cy="6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add_job_to_RQ / compute_job_priority </a:t>
              </a:r>
              <a:r>
                <a:rPr lang="en-US" sz="1400" b="1" i="1">
                  <a:solidFill>
                    <a:srgbClr val="339966"/>
                  </a:solidFill>
                </a:rPr>
                <a:t>  -- formula</a:t>
              </a:r>
              <a:endParaRPr lang="en-US"/>
            </a:p>
          </p:txBody>
        </p:sp>
        <p:sp>
          <p:nvSpPr>
            <p:cNvPr id="72167" name="Line 487"/>
            <p:cNvSpPr>
              <a:spLocks noChangeShapeType="1"/>
            </p:cNvSpPr>
            <p:nvPr/>
          </p:nvSpPr>
          <p:spPr bwMode="auto">
            <a:xfrm flipH="1">
              <a:off x="3301" y="2587"/>
              <a:ext cx="53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8" name="Text Box 488"/>
            <p:cNvSpPr txBox="1">
              <a:spLocks noChangeArrowheads="1"/>
            </p:cNvSpPr>
            <p:nvPr/>
          </p:nvSpPr>
          <p:spPr bwMode="auto">
            <a:xfrm>
              <a:off x="3144" y="2587"/>
              <a:ext cx="532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insert_into_RQ_according_to_priority  </a:t>
              </a:r>
              <a:r>
                <a:rPr lang="en-US" sz="1400" b="1" i="1">
                  <a:solidFill>
                    <a:srgbClr val="339966"/>
                  </a:solidFill>
                </a:rPr>
                <a:t>-- search</a:t>
              </a:r>
              <a:endParaRPr lang="en-US"/>
            </a:p>
          </p:txBody>
        </p:sp>
        <p:sp>
          <p:nvSpPr>
            <p:cNvPr id="72169" name="Rectangle 489"/>
            <p:cNvSpPr>
              <a:spLocks noChangeArrowheads="1"/>
            </p:cNvSpPr>
            <p:nvPr/>
          </p:nvSpPr>
          <p:spPr bwMode="auto">
            <a:xfrm>
              <a:off x="1736" y="347"/>
              <a:ext cx="1565" cy="6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Wait_job</a:t>
              </a:r>
              <a:endParaRPr lang="en-US"/>
            </a:p>
          </p:txBody>
        </p:sp>
        <p:sp>
          <p:nvSpPr>
            <p:cNvPr id="72170" name="Rectangle 490"/>
            <p:cNvSpPr>
              <a:spLocks noChangeArrowheads="1"/>
            </p:cNvSpPr>
            <p:nvPr/>
          </p:nvSpPr>
          <p:spPr bwMode="auto">
            <a:xfrm>
              <a:off x="8623" y="347"/>
              <a:ext cx="1565" cy="6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Created</a:t>
              </a:r>
              <a:endParaRPr lang="en-US"/>
            </a:p>
          </p:txBody>
        </p:sp>
        <p:sp>
          <p:nvSpPr>
            <p:cNvPr id="72171" name="Line 491"/>
            <p:cNvSpPr>
              <a:spLocks noChangeShapeType="1"/>
            </p:cNvSpPr>
            <p:nvPr/>
          </p:nvSpPr>
          <p:spPr bwMode="auto">
            <a:xfrm>
              <a:off x="3301" y="507"/>
              <a:ext cx="532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72" name="Line 492"/>
            <p:cNvSpPr>
              <a:spLocks noChangeShapeType="1"/>
            </p:cNvSpPr>
            <p:nvPr/>
          </p:nvSpPr>
          <p:spPr bwMode="auto">
            <a:xfrm flipH="1">
              <a:off x="3301" y="827"/>
              <a:ext cx="532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73" name="Text Box 493"/>
            <p:cNvSpPr txBox="1">
              <a:spLocks noChangeArrowheads="1"/>
            </p:cNvSpPr>
            <p:nvPr/>
          </p:nvSpPr>
          <p:spPr bwMode="auto">
            <a:xfrm>
              <a:off x="3457" y="27"/>
              <a:ext cx="454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 dirty="0" err="1">
                  <a:solidFill>
                    <a:srgbClr val="000000"/>
                  </a:solidFill>
                </a:rPr>
                <a:t>new_job</a:t>
              </a:r>
              <a:r>
                <a:rPr lang="en-US" sz="1400" b="1" i="1" dirty="0">
                  <a:solidFill>
                    <a:srgbClr val="000000"/>
                  </a:solidFill>
                </a:rPr>
                <a:t> / </a:t>
              </a:r>
              <a:r>
                <a:rPr lang="en-US" sz="1400" b="1" i="1" dirty="0" err="1">
                  <a:solidFill>
                    <a:srgbClr val="000000"/>
                  </a:solidFill>
                </a:rPr>
                <a:t>create_PCB</a:t>
              </a:r>
              <a:r>
                <a:rPr lang="en-US" sz="1400" b="1" i="1" dirty="0">
                  <a:solidFill>
                    <a:srgbClr val="000000"/>
                  </a:solidFill>
                </a:rPr>
                <a:t>  </a:t>
              </a:r>
              <a:r>
                <a:rPr lang="en-US" sz="1400" b="1" i="1" dirty="0">
                  <a:solidFill>
                    <a:srgbClr val="339966"/>
                  </a:solidFill>
                </a:rPr>
                <a:t>-- fill record</a:t>
              </a:r>
              <a:endParaRPr lang="en-US" dirty="0"/>
            </a:p>
          </p:txBody>
        </p:sp>
        <p:sp>
          <p:nvSpPr>
            <p:cNvPr id="72174" name="Text Box 494"/>
            <p:cNvSpPr txBox="1">
              <a:spLocks noChangeArrowheads="1"/>
            </p:cNvSpPr>
            <p:nvPr/>
          </p:nvSpPr>
          <p:spPr bwMode="auto">
            <a:xfrm>
              <a:off x="4083" y="827"/>
              <a:ext cx="4070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add_job_to_RQ  </a:t>
              </a:r>
              <a:r>
                <a:rPr lang="en-US" sz="1400" b="1" i="1">
                  <a:solidFill>
                    <a:srgbClr val="339966"/>
                  </a:solidFill>
                </a:rPr>
                <a:t>-- send message</a:t>
              </a:r>
              <a:endParaRPr lang="en-US"/>
            </a:p>
          </p:txBody>
        </p:sp>
        <p:sp>
          <p:nvSpPr>
            <p:cNvPr id="72175" name="Rectangle 495"/>
            <p:cNvSpPr>
              <a:spLocks noChangeArrowheads="1"/>
            </p:cNvSpPr>
            <p:nvPr/>
          </p:nvSpPr>
          <p:spPr bwMode="auto">
            <a:xfrm>
              <a:off x="1736" y="3707"/>
              <a:ext cx="1721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</a:t>
              </a:r>
            </a:p>
            <a:p>
              <a:r>
                <a:rPr lang="en-US" sz="1600" b="1">
                  <a:latin typeface="Arial" pitchFamily="34" charset="0"/>
                </a:rPr>
                <a:t>CPU_news</a:t>
              </a:r>
              <a:endParaRPr lang="en-US"/>
            </a:p>
          </p:txBody>
        </p:sp>
        <p:sp>
          <p:nvSpPr>
            <p:cNvPr id="72176" name="Rectangle 496"/>
            <p:cNvSpPr>
              <a:spLocks noChangeArrowheads="1"/>
            </p:cNvSpPr>
            <p:nvPr/>
          </p:nvSpPr>
          <p:spPr bwMode="auto">
            <a:xfrm>
              <a:off x="7527" y="3707"/>
              <a:ext cx="2191" cy="6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Got_job_data</a:t>
              </a:r>
              <a:endParaRPr lang="en-US"/>
            </a:p>
          </p:txBody>
        </p:sp>
        <p:sp>
          <p:nvSpPr>
            <p:cNvPr id="72177" name="Line 497"/>
            <p:cNvSpPr>
              <a:spLocks noChangeShapeType="1"/>
            </p:cNvSpPr>
            <p:nvPr/>
          </p:nvSpPr>
          <p:spPr bwMode="auto">
            <a:xfrm>
              <a:off x="3457" y="3867"/>
              <a:ext cx="4070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78" name="Text Box 498"/>
            <p:cNvSpPr txBox="1">
              <a:spLocks noChangeArrowheads="1"/>
            </p:cNvSpPr>
            <p:nvPr/>
          </p:nvSpPr>
          <p:spPr bwMode="auto">
            <a:xfrm>
              <a:off x="3457" y="3387"/>
              <a:ext cx="3601" cy="6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preempt_request / get_CPU_job</a:t>
              </a:r>
              <a:endParaRPr lang="en-US"/>
            </a:p>
          </p:txBody>
        </p:sp>
        <p:sp>
          <p:nvSpPr>
            <p:cNvPr id="72179" name="Line 499"/>
            <p:cNvSpPr>
              <a:spLocks noChangeShapeType="1"/>
            </p:cNvSpPr>
            <p:nvPr/>
          </p:nvSpPr>
          <p:spPr bwMode="auto">
            <a:xfrm flipH="1">
              <a:off x="3457" y="4027"/>
              <a:ext cx="4070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80" name="Text Box 500"/>
            <p:cNvSpPr txBox="1">
              <a:spLocks noChangeArrowheads="1"/>
            </p:cNvSpPr>
            <p:nvPr/>
          </p:nvSpPr>
          <p:spPr bwMode="auto">
            <a:xfrm>
              <a:off x="3770" y="4027"/>
              <a:ext cx="3287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000000"/>
                  </a:solidFill>
                </a:rPr>
                <a:t>     </a:t>
              </a:r>
              <a:r>
                <a:rPr lang="en-US" sz="1400" b="1" i="1">
                  <a:solidFill>
                    <a:srgbClr val="000000"/>
                  </a:solidFill>
                </a:rPr>
                <a:t> / add_job_to_RQ </a:t>
              </a:r>
              <a:endParaRPr lang="en-US"/>
            </a:p>
          </p:txBody>
        </p:sp>
        <p:sp>
          <p:nvSpPr>
            <p:cNvPr id="72181" name="Rectangle 501"/>
            <p:cNvSpPr>
              <a:spLocks noChangeArrowheads="1"/>
            </p:cNvSpPr>
            <p:nvPr/>
          </p:nvSpPr>
          <p:spPr bwMode="auto">
            <a:xfrm>
              <a:off x="7997" y="5147"/>
              <a:ext cx="2504" cy="6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Got_job_to_run</a:t>
              </a:r>
              <a:endParaRPr lang="en-US"/>
            </a:p>
          </p:txBody>
        </p:sp>
        <p:sp>
          <p:nvSpPr>
            <p:cNvPr id="72182" name="Line 502"/>
            <p:cNvSpPr>
              <a:spLocks noChangeShapeType="1"/>
            </p:cNvSpPr>
            <p:nvPr/>
          </p:nvSpPr>
          <p:spPr bwMode="auto">
            <a:xfrm>
              <a:off x="2831" y="4667"/>
              <a:ext cx="1" cy="6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83" name="Line 503"/>
            <p:cNvSpPr>
              <a:spLocks noChangeShapeType="1"/>
            </p:cNvSpPr>
            <p:nvPr/>
          </p:nvSpPr>
          <p:spPr bwMode="auto">
            <a:xfrm>
              <a:off x="2831" y="5307"/>
              <a:ext cx="516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84" name="Line 504"/>
            <p:cNvSpPr>
              <a:spLocks noChangeShapeType="1"/>
            </p:cNvSpPr>
            <p:nvPr/>
          </p:nvSpPr>
          <p:spPr bwMode="auto">
            <a:xfrm flipH="1">
              <a:off x="2049" y="5627"/>
              <a:ext cx="5948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85" name="Line 505"/>
            <p:cNvSpPr>
              <a:spLocks noChangeShapeType="1"/>
            </p:cNvSpPr>
            <p:nvPr/>
          </p:nvSpPr>
          <p:spPr bwMode="auto">
            <a:xfrm flipV="1">
              <a:off x="2049" y="4667"/>
              <a:ext cx="1" cy="9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86" name="Text Box 506"/>
            <p:cNvSpPr txBox="1">
              <a:spLocks noChangeArrowheads="1"/>
            </p:cNvSpPr>
            <p:nvPr/>
          </p:nvSpPr>
          <p:spPr bwMode="auto">
            <a:xfrm>
              <a:off x="2675" y="4827"/>
              <a:ext cx="5165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000000"/>
                  </a:solidFill>
                </a:rPr>
                <a:t> [</a:t>
              </a:r>
              <a:r>
                <a:rPr lang="en-US" sz="1400" b="1" i="1">
                  <a:solidFill>
                    <a:srgbClr val="000000"/>
                  </a:solidFill>
                </a:rPr>
                <a:t>empty_CPU &amp; non_empty_RQ] / get_RQ_head</a:t>
              </a:r>
              <a:endParaRPr lang="en-US"/>
            </a:p>
          </p:txBody>
        </p:sp>
        <p:sp>
          <p:nvSpPr>
            <p:cNvPr id="72187" name="Text Box 507"/>
            <p:cNvSpPr txBox="1">
              <a:spLocks noChangeArrowheads="1"/>
            </p:cNvSpPr>
            <p:nvPr/>
          </p:nvSpPr>
          <p:spPr bwMode="auto">
            <a:xfrm>
              <a:off x="3457" y="5627"/>
              <a:ext cx="3444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000000"/>
                  </a:solidFill>
                </a:rPr>
                <a:t>     </a:t>
              </a:r>
              <a:r>
                <a:rPr lang="en-US" sz="1400" b="1" i="1">
                  <a:solidFill>
                    <a:srgbClr val="000000"/>
                  </a:solidFill>
                </a:rPr>
                <a:t> / send_job_to_CPU </a:t>
              </a:r>
              <a:endParaRPr lang="en-US"/>
            </a:p>
          </p:txBody>
        </p:sp>
        <p:sp>
          <p:nvSpPr>
            <p:cNvPr id="72188" name="Rectangle 508"/>
            <p:cNvSpPr>
              <a:spLocks noChangeArrowheads="1"/>
            </p:cNvSpPr>
            <p:nvPr/>
          </p:nvSpPr>
          <p:spPr bwMode="auto">
            <a:xfrm>
              <a:off x="1892" y="6907"/>
              <a:ext cx="3131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Wait_for_update</a:t>
              </a:r>
              <a:endParaRPr lang="en-US"/>
            </a:p>
          </p:txBody>
        </p:sp>
        <p:sp>
          <p:nvSpPr>
            <p:cNvPr id="72189" name="Line 509"/>
            <p:cNvSpPr>
              <a:spLocks noChangeShapeType="1"/>
            </p:cNvSpPr>
            <p:nvPr/>
          </p:nvSpPr>
          <p:spPr bwMode="auto">
            <a:xfrm>
              <a:off x="5023" y="7067"/>
              <a:ext cx="156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0" name="Line 510"/>
            <p:cNvSpPr>
              <a:spLocks noChangeShapeType="1"/>
            </p:cNvSpPr>
            <p:nvPr/>
          </p:nvSpPr>
          <p:spPr bwMode="auto">
            <a:xfrm>
              <a:off x="6587" y="7067"/>
              <a:ext cx="2" cy="3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1" name="Line 511"/>
            <p:cNvSpPr>
              <a:spLocks noChangeShapeType="1"/>
            </p:cNvSpPr>
            <p:nvPr/>
          </p:nvSpPr>
          <p:spPr bwMode="auto">
            <a:xfrm flipH="1">
              <a:off x="5023" y="7387"/>
              <a:ext cx="156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2" name="Text Box 512"/>
            <p:cNvSpPr txBox="1">
              <a:spLocks noChangeArrowheads="1"/>
            </p:cNvSpPr>
            <p:nvPr/>
          </p:nvSpPr>
          <p:spPr bwMode="auto">
            <a:xfrm>
              <a:off x="6275" y="7067"/>
              <a:ext cx="4226" cy="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000000"/>
                  </a:solidFill>
                </a:rPr>
                <a:t>      </a:t>
              </a:r>
              <a:r>
                <a:rPr lang="en-US" sz="1400" b="1" i="1">
                  <a:solidFill>
                    <a:srgbClr val="000000"/>
                  </a:solidFill>
                </a:rPr>
                <a:t>idle_over /          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               update_priorities_in_RQ</a:t>
              </a:r>
              <a:endParaRPr lang="en-US"/>
            </a:p>
          </p:txBody>
        </p:sp>
        <p:sp>
          <p:nvSpPr>
            <p:cNvPr id="72193" name="Line 513"/>
            <p:cNvSpPr>
              <a:spLocks noChangeShapeType="1"/>
            </p:cNvSpPr>
            <p:nvPr/>
          </p:nvSpPr>
          <p:spPr bwMode="auto">
            <a:xfrm flipH="1">
              <a:off x="2675" y="18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4" name="Line 514"/>
            <p:cNvSpPr>
              <a:spLocks noChangeShapeType="1"/>
            </p:cNvSpPr>
            <p:nvPr/>
          </p:nvSpPr>
          <p:spPr bwMode="auto">
            <a:xfrm flipH="1">
              <a:off x="2518" y="1947"/>
              <a:ext cx="157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5" name="Line 515"/>
            <p:cNvSpPr>
              <a:spLocks noChangeShapeType="1"/>
            </p:cNvSpPr>
            <p:nvPr/>
          </p:nvSpPr>
          <p:spPr bwMode="auto">
            <a:xfrm flipH="1">
              <a:off x="2675" y="354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6" name="Line 516"/>
            <p:cNvSpPr>
              <a:spLocks noChangeShapeType="1"/>
            </p:cNvSpPr>
            <p:nvPr/>
          </p:nvSpPr>
          <p:spPr bwMode="auto">
            <a:xfrm flipH="1">
              <a:off x="2675" y="674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7" name="Text Box 517"/>
            <p:cNvSpPr txBox="1">
              <a:spLocks noChangeArrowheads="1"/>
            </p:cNvSpPr>
            <p:nvPr/>
          </p:nvSpPr>
          <p:spPr bwMode="auto">
            <a:xfrm>
              <a:off x="8909" y="1439"/>
              <a:ext cx="1878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RQ handler</a:t>
              </a:r>
              <a:endParaRPr lang="en-US"/>
            </a:p>
          </p:txBody>
        </p:sp>
        <p:sp>
          <p:nvSpPr>
            <p:cNvPr id="72198" name="Text Box 518"/>
            <p:cNvSpPr txBox="1">
              <a:spLocks noChangeArrowheads="1"/>
            </p:cNvSpPr>
            <p:nvPr/>
          </p:nvSpPr>
          <p:spPr bwMode="auto">
            <a:xfrm>
              <a:off x="8779" y="3227"/>
              <a:ext cx="2035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Running handler</a:t>
              </a:r>
              <a:endParaRPr lang="en-US"/>
            </a:p>
          </p:txBody>
        </p:sp>
        <p:sp>
          <p:nvSpPr>
            <p:cNvPr id="72199" name="Text Box 519"/>
            <p:cNvSpPr txBox="1">
              <a:spLocks noChangeArrowheads="1"/>
            </p:cNvSpPr>
            <p:nvPr/>
          </p:nvSpPr>
          <p:spPr bwMode="auto">
            <a:xfrm>
              <a:off x="8623" y="6427"/>
              <a:ext cx="2061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RQ_age_handler</a:t>
              </a:r>
              <a:endParaRPr lang="en-US"/>
            </a:p>
          </p:txBody>
        </p:sp>
        <p:sp>
          <p:nvSpPr>
            <p:cNvPr id="72200" name="Text Box 520"/>
            <p:cNvSpPr txBox="1">
              <a:spLocks noChangeArrowheads="1"/>
            </p:cNvSpPr>
            <p:nvPr/>
          </p:nvSpPr>
          <p:spPr bwMode="auto">
            <a:xfrm>
              <a:off x="8597" y="-161"/>
              <a:ext cx="2035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New job handler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  <a:noFill/>
          <a:ln/>
        </p:spPr>
        <p:txBody>
          <a:bodyPr/>
          <a:lstStyle/>
          <a:p>
            <a:r>
              <a:rPr lang="en-US" altLang="en-US" sz="32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What is caused by this mutation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endParaRPr lang="he-IL" dirty="0"/>
          </a:p>
          <a:p>
            <a:endParaRPr lang="en-US" dirty="0"/>
          </a:p>
        </p:txBody>
      </p:sp>
      <p:sp>
        <p:nvSpPr>
          <p:cNvPr id="72118" name="Line 438"/>
          <p:cNvSpPr>
            <a:spLocks noChangeShapeType="1"/>
          </p:cNvSpPr>
          <p:nvPr/>
        </p:nvSpPr>
        <p:spPr bwMode="auto">
          <a:xfrm>
            <a:off x="990600" y="9906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2119" name="Line 439"/>
          <p:cNvSpPr>
            <a:spLocks noChangeShapeType="1"/>
          </p:cNvSpPr>
          <p:nvPr/>
        </p:nvSpPr>
        <p:spPr bwMode="auto">
          <a:xfrm>
            <a:off x="990600" y="23622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2120" name="Line 440"/>
          <p:cNvSpPr>
            <a:spLocks noChangeShapeType="1"/>
          </p:cNvSpPr>
          <p:nvPr/>
        </p:nvSpPr>
        <p:spPr bwMode="auto">
          <a:xfrm>
            <a:off x="990600" y="25908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2" name="Group 481"/>
          <p:cNvGrpSpPr>
            <a:grpSpLocks noChangeAspect="1"/>
          </p:cNvGrpSpPr>
          <p:nvPr/>
        </p:nvGrpSpPr>
        <p:grpSpPr bwMode="auto">
          <a:xfrm>
            <a:off x="990600" y="762000"/>
            <a:ext cx="6992937" cy="6096000"/>
            <a:chOff x="1266" y="-453"/>
            <a:chExt cx="9576" cy="8480"/>
          </a:xfrm>
        </p:grpSpPr>
        <p:sp>
          <p:nvSpPr>
            <p:cNvPr id="72162" name="AutoShape 482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848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3" name="Rectangle 483"/>
            <p:cNvSpPr>
              <a:spLocks noChangeArrowheads="1"/>
            </p:cNvSpPr>
            <p:nvPr/>
          </p:nvSpPr>
          <p:spPr bwMode="auto">
            <a:xfrm>
              <a:off x="1655" y="501"/>
              <a:ext cx="1564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Idle</a:t>
              </a:r>
              <a:endParaRPr lang="en-US"/>
            </a:p>
          </p:txBody>
        </p:sp>
        <p:sp>
          <p:nvSpPr>
            <p:cNvPr id="72164" name="Rectangle 484"/>
            <p:cNvSpPr>
              <a:spLocks noChangeArrowheads="1"/>
            </p:cNvSpPr>
            <p:nvPr/>
          </p:nvSpPr>
          <p:spPr bwMode="auto">
            <a:xfrm>
              <a:off x="8542" y="501"/>
              <a:ext cx="1564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Priority_</a:t>
              </a:r>
            </a:p>
            <a:p>
              <a:r>
                <a:rPr lang="en-US" sz="1600" b="1">
                  <a:latin typeface="Arial" pitchFamily="34" charset="0"/>
                </a:rPr>
                <a:t>ready</a:t>
              </a:r>
              <a:endParaRPr lang="en-US"/>
            </a:p>
          </p:txBody>
        </p:sp>
        <p:sp>
          <p:nvSpPr>
            <p:cNvPr id="72165" name="Line 485"/>
            <p:cNvSpPr>
              <a:spLocks noChangeShapeType="1"/>
            </p:cNvSpPr>
            <p:nvPr/>
          </p:nvSpPr>
          <p:spPr bwMode="auto">
            <a:xfrm>
              <a:off x="3220" y="661"/>
              <a:ext cx="53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6" name="Text Box 486"/>
            <p:cNvSpPr txBox="1">
              <a:spLocks noChangeArrowheads="1"/>
            </p:cNvSpPr>
            <p:nvPr/>
          </p:nvSpPr>
          <p:spPr bwMode="auto">
            <a:xfrm>
              <a:off x="3325" y="183"/>
              <a:ext cx="5478" cy="6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 dirty="0" err="1">
                  <a:solidFill>
                    <a:srgbClr val="000000"/>
                  </a:solidFill>
                </a:rPr>
                <a:t>add_job_to_RQ</a:t>
              </a:r>
              <a:r>
                <a:rPr lang="en-US" sz="1400" b="1" i="1" dirty="0">
                  <a:solidFill>
                    <a:srgbClr val="000000"/>
                  </a:solidFill>
                </a:rPr>
                <a:t> / </a:t>
              </a:r>
              <a:r>
                <a:rPr lang="en-US" sz="1400" b="1" i="1" dirty="0" err="1">
                  <a:solidFill>
                    <a:srgbClr val="000000"/>
                  </a:solidFill>
                </a:rPr>
                <a:t>compute_job_priority</a:t>
              </a:r>
              <a:r>
                <a:rPr lang="en-US" sz="1400" b="1" i="1" dirty="0">
                  <a:solidFill>
                    <a:srgbClr val="000000"/>
                  </a:solidFill>
                </a:rPr>
                <a:t> </a:t>
              </a:r>
              <a:r>
                <a:rPr lang="en-US" sz="1400" b="1" i="1" dirty="0">
                  <a:solidFill>
                    <a:srgbClr val="339966"/>
                  </a:solidFill>
                </a:rPr>
                <a:t>  </a:t>
              </a:r>
              <a:endParaRPr lang="en-US" dirty="0"/>
            </a:p>
          </p:txBody>
        </p:sp>
        <p:sp>
          <p:nvSpPr>
            <p:cNvPr id="72167" name="Line 487"/>
            <p:cNvSpPr>
              <a:spLocks noChangeShapeType="1"/>
            </p:cNvSpPr>
            <p:nvPr/>
          </p:nvSpPr>
          <p:spPr bwMode="auto">
            <a:xfrm flipH="1">
              <a:off x="3220" y="981"/>
              <a:ext cx="53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8" name="Text Box 488"/>
            <p:cNvSpPr txBox="1">
              <a:spLocks noChangeArrowheads="1"/>
            </p:cNvSpPr>
            <p:nvPr/>
          </p:nvSpPr>
          <p:spPr bwMode="auto">
            <a:xfrm>
              <a:off x="3220" y="1031"/>
              <a:ext cx="532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 dirty="0">
                  <a:solidFill>
                    <a:srgbClr val="000000"/>
                  </a:solidFill>
                </a:rPr>
                <a:t> / </a:t>
              </a:r>
              <a:r>
                <a:rPr lang="en-US" sz="1400" b="1" i="1" dirty="0" err="1">
                  <a:solidFill>
                    <a:srgbClr val="000000"/>
                  </a:solidFill>
                </a:rPr>
                <a:t>insert_into_RQ_according_to_priority</a:t>
              </a:r>
              <a:r>
                <a:rPr lang="en-US" sz="1400" b="1" i="1" dirty="0">
                  <a:solidFill>
                    <a:srgbClr val="000000"/>
                  </a:solidFill>
                </a:rPr>
                <a:t>  </a:t>
              </a:r>
              <a:r>
                <a:rPr lang="en-US" sz="1400" b="1" i="1" dirty="0">
                  <a:solidFill>
                    <a:srgbClr val="339966"/>
                  </a:solidFill>
                </a:rPr>
                <a:t>-- search</a:t>
              </a:r>
              <a:endParaRPr lang="en-US" dirty="0"/>
            </a:p>
          </p:txBody>
        </p:sp>
        <p:sp>
          <p:nvSpPr>
            <p:cNvPr id="72188" name="Rectangle 508"/>
            <p:cNvSpPr>
              <a:spLocks noChangeArrowheads="1"/>
            </p:cNvSpPr>
            <p:nvPr/>
          </p:nvSpPr>
          <p:spPr bwMode="auto">
            <a:xfrm>
              <a:off x="1579" y="2621"/>
              <a:ext cx="3131" cy="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Wait_for_update</a:t>
              </a:r>
              <a:endParaRPr lang="en-US"/>
            </a:p>
          </p:txBody>
        </p:sp>
        <p:sp>
          <p:nvSpPr>
            <p:cNvPr id="72189" name="Line 509"/>
            <p:cNvSpPr>
              <a:spLocks noChangeShapeType="1"/>
            </p:cNvSpPr>
            <p:nvPr/>
          </p:nvSpPr>
          <p:spPr bwMode="auto">
            <a:xfrm>
              <a:off x="4710" y="2781"/>
              <a:ext cx="156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1" name="Line 511"/>
            <p:cNvSpPr>
              <a:spLocks noChangeShapeType="1"/>
            </p:cNvSpPr>
            <p:nvPr/>
          </p:nvSpPr>
          <p:spPr bwMode="auto">
            <a:xfrm flipH="1">
              <a:off x="4710" y="3101"/>
              <a:ext cx="156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2" name="Text Box 512"/>
            <p:cNvSpPr txBox="1">
              <a:spLocks noChangeArrowheads="1"/>
            </p:cNvSpPr>
            <p:nvPr/>
          </p:nvSpPr>
          <p:spPr bwMode="auto">
            <a:xfrm>
              <a:off x="5857" y="2727"/>
              <a:ext cx="4226" cy="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      </a:t>
              </a:r>
              <a:r>
                <a:rPr lang="en-US" sz="1400" b="1" i="1" dirty="0" err="1" smtClean="0">
                  <a:solidFill>
                    <a:srgbClr val="000000"/>
                  </a:solidFill>
                </a:rPr>
                <a:t>dly</a:t>
              </a:r>
              <a:r>
                <a:rPr lang="en-US" sz="1400" b="1" i="1" dirty="0" smtClean="0">
                  <a:solidFill>
                    <a:srgbClr val="000000"/>
                  </a:solidFill>
                </a:rPr>
                <a:t> (</a:t>
              </a:r>
              <a:r>
                <a:rPr lang="en-US" sz="1400" b="1" i="1" dirty="0" err="1" smtClean="0">
                  <a:solidFill>
                    <a:srgbClr val="000000"/>
                  </a:solidFill>
                </a:rPr>
                <a:t>age_slice</a:t>
              </a:r>
              <a:r>
                <a:rPr lang="en-US" sz="1400" b="1" i="1" dirty="0" smtClean="0">
                  <a:solidFill>
                    <a:srgbClr val="000000"/>
                  </a:solidFill>
                </a:rPr>
                <a:t>) </a:t>
              </a:r>
              <a:r>
                <a:rPr lang="en-US" sz="1400" b="1" i="1" dirty="0">
                  <a:solidFill>
                    <a:srgbClr val="000000"/>
                  </a:solidFill>
                </a:rPr>
                <a:t>/          </a:t>
              </a:r>
            </a:p>
            <a:p>
              <a:r>
                <a:rPr lang="en-US" sz="1400" b="1" i="1" dirty="0">
                  <a:solidFill>
                    <a:srgbClr val="000000"/>
                  </a:solidFill>
                </a:rPr>
                <a:t>               </a:t>
              </a:r>
              <a:r>
                <a:rPr lang="en-US" sz="1400" b="1" i="1" dirty="0" err="1">
                  <a:solidFill>
                    <a:srgbClr val="000000"/>
                  </a:solidFill>
                </a:rPr>
                <a:t>update_priorities_in_RQ</a:t>
              </a:r>
              <a:endParaRPr lang="en-US" dirty="0"/>
            </a:p>
          </p:txBody>
        </p:sp>
        <p:sp>
          <p:nvSpPr>
            <p:cNvPr id="72194" name="Line 514"/>
            <p:cNvSpPr>
              <a:spLocks noChangeShapeType="1"/>
            </p:cNvSpPr>
            <p:nvPr/>
          </p:nvSpPr>
          <p:spPr bwMode="auto">
            <a:xfrm flipH="1">
              <a:off x="2437" y="341"/>
              <a:ext cx="157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6" name="Line 516"/>
            <p:cNvSpPr>
              <a:spLocks noChangeShapeType="1"/>
            </p:cNvSpPr>
            <p:nvPr/>
          </p:nvSpPr>
          <p:spPr bwMode="auto">
            <a:xfrm flipH="1">
              <a:off x="2362" y="2461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97" name="Text Box 517"/>
            <p:cNvSpPr txBox="1">
              <a:spLocks noChangeArrowheads="1"/>
            </p:cNvSpPr>
            <p:nvPr/>
          </p:nvSpPr>
          <p:spPr bwMode="auto">
            <a:xfrm>
              <a:off x="8828" y="-167"/>
              <a:ext cx="1878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RQ handler</a:t>
              </a:r>
              <a:endParaRPr lang="en-US"/>
            </a:p>
          </p:txBody>
        </p:sp>
        <p:sp>
          <p:nvSpPr>
            <p:cNvPr id="72199" name="Text Box 519"/>
            <p:cNvSpPr txBox="1">
              <a:spLocks noChangeArrowheads="1"/>
            </p:cNvSpPr>
            <p:nvPr/>
          </p:nvSpPr>
          <p:spPr bwMode="auto">
            <a:xfrm>
              <a:off x="8310" y="2141"/>
              <a:ext cx="2061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 dirty="0" err="1">
                  <a:solidFill>
                    <a:srgbClr val="993300"/>
                  </a:solidFill>
                </a:rPr>
                <a:t>RQ_age_handler</a:t>
              </a:r>
              <a:endParaRPr lang="en-US" dirty="0"/>
            </a:p>
          </p:txBody>
        </p:sp>
      </p:grpSp>
      <p:cxnSp>
        <p:nvCxnSpPr>
          <p:cNvPr id="48" name="Straight Connector 47"/>
          <p:cNvCxnSpPr/>
          <p:nvPr/>
        </p:nvCxnSpPr>
        <p:spPr bwMode="auto">
          <a:xfrm>
            <a:off x="990600" y="3657600"/>
            <a:ext cx="7010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 Box 519"/>
          <p:cNvSpPr txBox="1">
            <a:spLocks noChangeArrowheads="1"/>
          </p:cNvSpPr>
          <p:nvPr/>
        </p:nvSpPr>
        <p:spPr bwMode="auto">
          <a:xfrm>
            <a:off x="609600" y="3657600"/>
            <a:ext cx="7696200" cy="320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="1" u="sng" dirty="0" smtClean="0">
              <a:solidFill>
                <a:srgbClr val="993300"/>
              </a:solidFill>
            </a:endParaRPr>
          </a:p>
          <a:p>
            <a:r>
              <a:rPr lang="en-US" dirty="0" smtClean="0"/>
              <a:t>While </a:t>
            </a:r>
            <a:r>
              <a:rPr lang="en-US" u="sng" dirty="0" err="1" smtClean="0">
                <a:solidFill>
                  <a:srgbClr val="993300"/>
                </a:solidFill>
              </a:rPr>
              <a:t>RQ_handler</a:t>
            </a:r>
            <a:r>
              <a:rPr lang="en-US" u="sng" dirty="0" smtClean="0">
                <a:solidFill>
                  <a:srgbClr val="993300"/>
                </a:solidFill>
              </a:rPr>
              <a:t> 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is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executing a series of actions called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                    </a:t>
            </a:r>
            <a:r>
              <a:rPr lang="en-US" i="1" dirty="0" err="1" smtClean="0">
                <a:solidFill>
                  <a:srgbClr val="000000"/>
                </a:solidFill>
              </a:rPr>
              <a:t>insert_into_RQ_according_to_priority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3333FF"/>
                </a:solidFill>
              </a:rPr>
              <a:t>after mutation it takes time!</a:t>
            </a:r>
            <a:r>
              <a:rPr lang="en-US" dirty="0" smtClean="0"/>
              <a:t>) </a:t>
            </a:r>
          </a:p>
          <a:p>
            <a:r>
              <a:rPr lang="en-US" dirty="0" smtClean="0"/>
              <a:t>…</a:t>
            </a:r>
          </a:p>
          <a:p>
            <a:r>
              <a:rPr lang="en-US" u="sng" dirty="0" err="1" smtClean="0">
                <a:solidFill>
                  <a:srgbClr val="993300"/>
                </a:solidFill>
              </a:rPr>
              <a:t>RQ_age_handler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may </a:t>
            </a:r>
            <a:r>
              <a:rPr lang="en-US" dirty="0" smtClean="0"/>
              <a:t>start performing</a:t>
            </a:r>
          </a:p>
          <a:p>
            <a:r>
              <a:rPr lang="en-US" dirty="0" smtClean="0"/>
              <a:t>                    </a:t>
            </a:r>
            <a:r>
              <a:rPr lang="en-US" i="1" dirty="0" err="1" smtClean="0"/>
              <a:t>update_priorities_in_RQ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Was impossible in the original model; reveals a W-W racing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52" name="Straight Connector 51"/>
          <p:cNvCxnSpPr>
            <a:stCxn id="72189" idx="1"/>
            <a:endCxn id="72191" idx="0"/>
          </p:cNvCxnSpPr>
          <p:nvPr/>
        </p:nvCxnSpPr>
        <p:spPr bwMode="auto">
          <a:xfrm rot="16200000" flipH="1">
            <a:off x="4533095" y="3202196"/>
            <a:ext cx="229319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latin typeface="Arial" pitchFamily="34" charset="0"/>
              </a:rPr>
              <a:t>Selection of mutants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16002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Knowledge needed to generate mutants:</a:t>
            </a: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00817E"/>
                </a:solidFill>
                <a:cs typeface="Times New Roman" pitchFamily="18" charset="0"/>
              </a:rPr>
              <a:t>Analysis of the model only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Enforce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transitions interleaving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Enforce serialization of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actions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on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the </a:t>
            </a:r>
            <a:r>
              <a:rPr lang="en-US" altLang="en-US" u="sng" dirty="0" smtClean="0">
                <a:solidFill>
                  <a:srgbClr val="660033"/>
                </a:solidFill>
                <a:cs typeface="Times New Roman" pitchFamily="18" charset="0"/>
              </a:rPr>
              <a:t>same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 transition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00817E"/>
                </a:solidFill>
                <a:cs typeface="Times New Roman" pitchFamily="18" charset="0"/>
              </a:rPr>
              <a:t>Analysis of test execution traces</a:t>
            </a:r>
            <a:r>
              <a:rPr lang="en-US" altLang="en-US" dirty="0" smtClean="0">
                <a:cs typeface="Times New Roman" pitchFamily="18" charset="0"/>
              </a:rPr>
              <a:t>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Enforce serialization of 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actions on </a:t>
            </a:r>
            <a:r>
              <a:rPr lang="en-US" altLang="en-US" u="sng" dirty="0" smtClean="0">
                <a:solidFill>
                  <a:srgbClr val="660033"/>
                </a:solidFill>
                <a:cs typeface="Times New Roman" pitchFamily="18" charset="0"/>
              </a:rPr>
              <a:t>concurrent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 transitions:</a:t>
            </a: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If </a:t>
            </a:r>
            <a:r>
              <a:rPr lang="en-US" altLang="en-US" dirty="0" smtClean="0">
                <a:cs typeface="Times New Roman" pitchFamily="18" charset="0"/>
              </a:rPr>
              <a:t>transitions T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and T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were executed </a:t>
            </a:r>
            <a:r>
              <a:rPr lang="en-US" altLang="en-US" dirty="0" smtClean="0">
                <a:cs typeface="Times New Roman" pitchFamily="18" charset="0"/>
              </a:rPr>
              <a:t>in the same step,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 then check whether their actions are in potential racing</a:t>
            </a: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If </a:t>
            </a:r>
            <a:r>
              <a:rPr lang="en-US" altLang="en-US" dirty="0" smtClean="0">
                <a:cs typeface="Times New Roman" pitchFamily="18" charset="0"/>
              </a:rPr>
              <a:t>yes,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create a mutant in which execution of T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(or T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) is delayed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00817E"/>
                </a:solidFill>
                <a:cs typeface="Times New Roman" pitchFamily="18" charset="0"/>
              </a:rPr>
              <a:t>All these lead to generation of relatively few mutants</a:t>
            </a:r>
            <a:endParaRPr lang="en-US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latin typeface="Arial" pitchFamily="34" charset="0"/>
              </a:rPr>
              <a:t>Selection of mutants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18288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b="1" dirty="0" smtClean="0">
              <a:solidFill>
                <a:srgbClr val="00817E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00817E"/>
                </a:solidFill>
                <a:cs typeface="Times New Roman" pitchFamily="18" charset="0"/>
              </a:rPr>
              <a:t>Utilize info about the environment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CC6600"/>
                </a:solidFill>
                <a:cs typeface="Times New Roman" pitchFamily="18" charset="0"/>
              </a:rPr>
              <a:t>Expected exec time </a:t>
            </a:r>
            <a:r>
              <a:rPr lang="en-US" altLang="en-US" dirty="0" smtClean="0">
                <a:cs typeface="Times New Roman" pitchFamily="18" charset="0"/>
              </a:rPr>
              <a:t>for actions in the modeling language</a:t>
            </a: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CC6600"/>
                </a:solidFill>
                <a:cs typeface="Times New Roman" pitchFamily="18" charset="0"/>
              </a:rPr>
              <a:t>Scheduling policy 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Example: </a:t>
            </a:r>
            <a:r>
              <a:rPr lang="en-US" altLang="en-US" b="1" dirty="0" smtClean="0">
                <a:solidFill>
                  <a:srgbClr val="660033"/>
                </a:solidFill>
                <a:cs typeface="Times New Roman" pitchFamily="18" charset="0"/>
              </a:rPr>
              <a:t>in mutation of delay duration </a:t>
            </a:r>
            <a:r>
              <a:rPr lang="en-US" altLang="en-US" dirty="0" smtClean="0">
                <a:cs typeface="Times New Roman" pitchFamily="18" charset="0"/>
              </a:rPr>
              <a:t>assume</a:t>
            </a: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N components in the </a:t>
            </a:r>
            <a:r>
              <a:rPr lang="en-US" altLang="en-US" dirty="0" err="1" smtClean="0">
                <a:cs typeface="Times New Roman" pitchFamily="18" charset="0"/>
              </a:rPr>
              <a:t>statechart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Round-Robin scheduling of obtained tasks</a:t>
            </a:r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>
                <a:cs typeface="Times New Roman" pitchFamily="18" charset="0"/>
              </a:rPr>
              <a:t> The most “heavy” transition requires exec time H</a:t>
            </a: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Then task awaiting for  </a:t>
            </a:r>
            <a:r>
              <a:rPr lang="en-US" altLang="en-US" i="1" dirty="0" err="1" smtClean="0">
                <a:cs typeface="Times New Roman" pitchFamily="18" charset="0"/>
              </a:rPr>
              <a:t>dly</a:t>
            </a:r>
            <a:r>
              <a:rPr lang="en-US" altLang="en-US" i="1" dirty="0" smtClean="0">
                <a:cs typeface="Times New Roman" pitchFamily="18" charset="0"/>
              </a:rPr>
              <a:t> D</a:t>
            </a:r>
            <a:r>
              <a:rPr lang="en-US" altLang="en-US" dirty="0" smtClean="0">
                <a:cs typeface="Times New Roman" pitchFamily="18" charset="0"/>
              </a:rPr>
              <a:t> might get control only after the time </a:t>
            </a:r>
          </a:p>
          <a:p>
            <a:pPr>
              <a:buClr>
                <a:srgbClr val="008080"/>
              </a:buClr>
            </a:pPr>
            <a:r>
              <a:rPr lang="en-US" altLang="en-US" i="1" dirty="0" smtClean="0">
                <a:cs typeface="Times New Roman" pitchFamily="18" charset="0"/>
              </a:rPr>
              <a:t>ACT_D= D + (N-1)*H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pPr>
              <a:buClr>
                <a:srgbClr val="008080"/>
              </a:buClr>
            </a:pPr>
            <a:r>
              <a:rPr lang="en-US" altLang="en-US" b="1" u="sng" dirty="0" smtClean="0">
                <a:cs typeface="Times New Roman" pitchFamily="18" charset="0"/>
              </a:rPr>
              <a:t> </a:t>
            </a:r>
          </a:p>
          <a:p>
            <a:pPr>
              <a:buClr>
                <a:srgbClr val="008080"/>
              </a:buClr>
            </a:pPr>
            <a:r>
              <a:rPr lang="en-US" altLang="en-US" b="1" u="sng" dirty="0" smtClean="0">
                <a:cs typeface="Times New Roman" pitchFamily="18" charset="0"/>
              </a:rPr>
              <a:t>Heuristic</a:t>
            </a:r>
            <a:r>
              <a:rPr lang="en-US" altLang="en-US" dirty="0" smtClean="0">
                <a:cs typeface="Times New Roman" pitchFamily="18" charset="0"/>
              </a:rPr>
              <a:t>: generate 2 mutants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with  </a:t>
            </a:r>
            <a:r>
              <a:rPr lang="en-US" altLang="en-US" i="1" dirty="0" err="1" smtClean="0">
                <a:cs typeface="Times New Roman" pitchFamily="18" charset="0"/>
              </a:rPr>
              <a:t>dly</a:t>
            </a:r>
            <a:r>
              <a:rPr lang="en-US" altLang="en-US" i="1" dirty="0" smtClean="0">
                <a:cs typeface="Times New Roman" pitchFamily="18" charset="0"/>
              </a:rPr>
              <a:t> (ACT_D)  </a:t>
            </a:r>
            <a:r>
              <a:rPr lang="en-US" altLang="en-US" dirty="0" smtClean="0">
                <a:cs typeface="Times New Roman" pitchFamily="18" charset="0"/>
              </a:rPr>
              <a:t>and  </a:t>
            </a:r>
            <a:r>
              <a:rPr lang="en-US" altLang="en-US" i="1" dirty="0" err="1" smtClean="0">
                <a:cs typeface="Times New Roman" pitchFamily="18" charset="0"/>
              </a:rPr>
              <a:t>dly</a:t>
            </a:r>
            <a:r>
              <a:rPr lang="en-US" altLang="en-US" i="1" dirty="0" smtClean="0">
                <a:cs typeface="Times New Roman" pitchFamily="18" charset="0"/>
              </a:rPr>
              <a:t> (ACT_D/2) 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>
                <a:cs typeface="Times New Roman" pitchFamily="18" charset="0"/>
              </a:rPr>
              <a:t/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  <a:t>Challenges in development of </a:t>
            </a:r>
            <a:b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  <a:t>reactive </a:t>
            </a:r>
            <a:r>
              <a:rPr lang="en-US" altLang="en-US" sz="2800" b="1" dirty="0">
                <a:solidFill>
                  <a:schemeClr val="accent2"/>
                </a:solidFill>
                <a:latin typeface="Arial" pitchFamily="34" charset="0"/>
              </a:rPr>
              <a:t>systems </a:t>
            </a:r>
            <a:br>
              <a:rPr lang="en-US" altLang="en-US" sz="2800" b="1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he-IL" altLang="en-US" sz="2800" b="1" dirty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he-IL" altLang="en-US" sz="2800" b="1" dirty="0">
                <a:solidFill>
                  <a:schemeClr val="accent2"/>
                </a:solidFill>
                <a:latin typeface="Arial" pitchFamily="34" charset="0"/>
              </a:rPr>
            </a:br>
            <a:endParaRPr lang="en-US" sz="28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2000" y="2209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Main problem:</a:t>
            </a:r>
            <a: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CC3300"/>
                </a:solidFill>
                <a:cs typeface="Times New Roman" pitchFamily="18" charset="0"/>
              </a:rPr>
              <a:t>complex</a:t>
            </a:r>
            <a: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CC3300"/>
                </a:solidFill>
                <a:cs typeface="Times New Roman" pitchFamily="18" charset="0"/>
              </a:rPr>
              <a:t>behavior</a:t>
            </a:r>
            <a:r>
              <a:rPr lang="he-IL" altLang="en-US" b="1" dirty="0">
                <a:solidFill>
                  <a:srgbClr val="CC3300"/>
                </a:solidFill>
                <a:cs typeface="Times New Roman" pitchFamily="18" charset="0"/>
              </a:rPr>
              <a:t/>
            </a:r>
            <a:br>
              <a:rPr lang="he-IL" altLang="en-US" b="1" dirty="0">
                <a:solidFill>
                  <a:srgbClr val="CC3300"/>
                </a:solidFill>
                <a:cs typeface="Times New Roman" pitchFamily="18" charset="0"/>
              </a:rPr>
            </a:br>
            <a:r>
              <a:rPr lang="en-US" altLang="en-US" b="1" dirty="0">
                <a:cs typeface="Times New Roman" pitchFamily="18" charset="0"/>
              </a:rPr>
              <a:t>- </a:t>
            </a:r>
            <a:r>
              <a:rPr lang="en-US" altLang="en-US" dirty="0">
                <a:cs typeface="Times New Roman" pitchFamily="18" charset="0"/>
              </a:rPr>
              <a:t>Intricate event-driven interaction with the environment</a:t>
            </a:r>
            <a: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  <a:t> </a:t>
            </a:r>
            <a:b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altLang="en-US" b="1" dirty="0">
                <a:cs typeface="Times New Roman" pitchFamily="18" charset="0"/>
              </a:rPr>
              <a:t>- </a:t>
            </a:r>
            <a:r>
              <a:rPr lang="en-US" altLang="en-US" dirty="0">
                <a:cs typeface="Times New Roman" pitchFamily="18" charset="0"/>
              </a:rPr>
              <a:t>Concurrency </a:t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b="1" dirty="0">
                <a:cs typeface="Times New Roman" pitchFamily="18" charset="0"/>
              </a:rPr>
              <a:t>- </a:t>
            </a:r>
            <a:r>
              <a:rPr lang="en-US" altLang="en-US" dirty="0">
                <a:cs typeface="Times New Roman" pitchFamily="18" charset="0"/>
              </a:rPr>
              <a:t>Timing factors</a:t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>
                <a:solidFill>
                  <a:srgbClr val="CC3300"/>
                </a:solidFill>
              </a:rPr>
              <a:t/>
            </a:r>
            <a:br>
              <a:rPr lang="en-US" altLang="en-US" dirty="0">
                <a:solidFill>
                  <a:srgbClr val="CC3300"/>
                </a:solidFill>
              </a:rPr>
            </a:b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Typically:</a:t>
            </a:r>
            <a:b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</a:br>
            <a:r>
              <a:rPr lang="en-US" altLang="en-US" b="1" dirty="0">
                <a:solidFill>
                  <a:srgbClr val="CC3300"/>
                </a:solidFill>
                <a:cs typeface="Times New Roman" pitchFamily="18" charset="0"/>
              </a:rPr>
              <a:t>Critical applications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i="1" dirty="0">
                <a:solidFill>
                  <a:srgbClr val="000202"/>
                </a:solidFill>
                <a:cs typeface="Times New Roman" pitchFamily="18" charset="0"/>
              </a:rPr>
              <a:t>(embedded RT controllers, </a:t>
            </a:r>
            <a:r>
              <a:rPr lang="en-US" altLang="en-US" i="1" dirty="0">
                <a:solidFill>
                  <a:srgbClr val="000202"/>
                </a:solidFill>
                <a:latin typeface="Arial"/>
                <a:cs typeface="Times New Roman" pitchFamily="18" charset="0"/>
              </a:rPr>
              <a:t>…</a:t>
            </a:r>
            <a:r>
              <a:rPr lang="en-US" altLang="en-US" i="1" dirty="0">
                <a:solidFill>
                  <a:srgbClr val="000202"/>
                </a:solidFill>
                <a:cs typeface="Times New Roman" pitchFamily="18" charset="0"/>
              </a:rPr>
              <a:t>)</a:t>
            </a:r>
            <a:br>
              <a:rPr lang="en-US" altLang="en-US" i="1" dirty="0">
                <a:solidFill>
                  <a:srgbClr val="000202"/>
                </a:solidFill>
                <a:cs typeface="Times New Roman" pitchFamily="18" charset="0"/>
              </a:rPr>
            </a:br>
            <a:r>
              <a:rPr lang="en-US" altLang="en-US" dirty="0"/>
              <a:t>Must fulfill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b="1" dirty="0">
                <a:solidFill>
                  <a:srgbClr val="CC3300"/>
                </a:solidFill>
              </a:rPr>
              <a:t>tough requirements</a:t>
            </a:r>
            <a:r>
              <a:rPr lang="en-US" altLang="en-US" dirty="0">
                <a:solidFill>
                  <a:srgbClr val="CC3300"/>
                </a:solidFill>
              </a:rPr>
              <a:t> </a:t>
            </a:r>
            <a:r>
              <a:rPr lang="en-US" altLang="en-US" i="1" dirty="0"/>
              <a:t>(safety, timeliness, </a:t>
            </a:r>
            <a:r>
              <a:rPr lang="en-US" altLang="en-US" i="1" dirty="0">
                <a:latin typeface="Arial"/>
              </a:rPr>
              <a:t>…</a:t>
            </a:r>
            <a:r>
              <a:rPr lang="en-US" altLang="en-US" i="1" dirty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latin typeface="Arial" pitchFamily="34" charset="0"/>
              </a:rPr>
              <a:t>Selection of mutants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9906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00817E"/>
                </a:solidFill>
                <a:cs typeface="Times New Roman" pitchFamily="18" charset="0"/>
              </a:rPr>
              <a:t/>
            </a:r>
            <a:br>
              <a:rPr lang="en-US" altLang="en-US" dirty="0">
                <a:solidFill>
                  <a:srgbClr val="00817E"/>
                </a:solidFill>
                <a:cs typeface="Times New Roman" pitchFamily="18" charset="0"/>
              </a:rPr>
            </a:br>
            <a:r>
              <a:rPr lang="en-US" altLang="en-US" dirty="0">
                <a:solidFill>
                  <a:srgbClr val="00817E"/>
                </a:solidFill>
                <a:cs typeface="Times New Roman" pitchFamily="18" charset="0"/>
              </a:rPr>
              <a:t/>
            </a:r>
            <a:br>
              <a:rPr lang="en-US" altLang="en-US" dirty="0">
                <a:solidFill>
                  <a:srgbClr val="00817E"/>
                </a:solidFill>
                <a:cs typeface="Times New Roman" pitchFamily="18" charset="0"/>
              </a:rPr>
            </a:b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 lvl="1"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b="1" smtClean="0">
                <a:solidFill>
                  <a:srgbClr val="00817E"/>
                </a:solidFill>
                <a:cs typeface="Times New Roman" pitchFamily="18" charset="0"/>
              </a:rPr>
              <a:t>More </a:t>
            </a:r>
            <a:r>
              <a:rPr lang="en-US" altLang="en-US" b="1" dirty="0" smtClean="0">
                <a:solidFill>
                  <a:srgbClr val="00817E"/>
                </a:solidFill>
                <a:cs typeface="Times New Roman" pitchFamily="18" charset="0"/>
              </a:rPr>
              <a:t>considerations:</a:t>
            </a:r>
            <a:endParaRPr lang="en-US" altLang="en-US" b="1" dirty="0" smtClean="0">
              <a:solidFill>
                <a:srgbClr val="00817E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b="1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b="1" dirty="0" smtClean="0">
                <a:solidFill>
                  <a:srgbClr val="660033"/>
                </a:solidFill>
                <a:cs typeface="Times New Roman" pitchFamily="18" charset="0"/>
              </a:rPr>
              <a:t>Local vs. global mutations: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- In each mutant, only one transition “takes time”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 (transitions with “heavy” actions are good candidates)</a:t>
            </a: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- All transitions “take time”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 </a:t>
            </a:r>
            <a:r>
              <a:rPr lang="en-US" altLang="en-US" dirty="0" smtClean="0">
                <a:cs typeface="Times New Roman" pitchFamily="18" charset="0"/>
              </a:rPr>
              <a:t>(probably the best </a:t>
            </a:r>
            <a:r>
              <a:rPr lang="en-US" altLang="en-US" dirty="0" smtClean="0">
                <a:cs typeface="Times New Roman" pitchFamily="18" charset="0"/>
              </a:rPr>
              <a:t>approximation, 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  </a:t>
            </a:r>
            <a:r>
              <a:rPr lang="en-US" altLang="en-US" dirty="0" smtClean="0">
                <a:cs typeface="Times New Roman" pitchFamily="18" charset="0"/>
              </a:rPr>
              <a:t>if </a:t>
            </a:r>
            <a:r>
              <a:rPr lang="en-US" altLang="en-US" dirty="0" smtClean="0">
                <a:cs typeface="Times New Roman" pitchFamily="18" charset="0"/>
              </a:rPr>
              <a:t>proper actions’ weights are taken)    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solidFill>
                <a:srgbClr val="00817E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2800" b="1">
                <a:solidFill>
                  <a:schemeClr val="accent2"/>
                </a:solidFill>
                <a:latin typeface="Arial" pitchFamily="34" charset="0"/>
              </a:rPr>
              <a:t>Further steps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09600" y="1828800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/>
            </a:r>
            <a:b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</a:br>
            <a: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  <a:t/>
            </a:r>
            <a:b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altLang="en-US" dirty="0">
                <a:cs typeface="Times New Roman" pitchFamily="18" charset="0"/>
              </a:rPr>
              <a:t>Implementation of the </a:t>
            </a:r>
            <a:r>
              <a:rPr lang="en-US" altLang="en-US" dirty="0" smtClean="0">
                <a:cs typeface="Times New Roman" pitchFamily="18" charset="0"/>
              </a:rPr>
              <a:t>mutation </a:t>
            </a:r>
            <a:r>
              <a:rPr lang="en-US" altLang="en-US" dirty="0">
                <a:cs typeface="Times New Roman" pitchFamily="18" charset="0"/>
              </a:rPr>
              <a:t>operators </a:t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>
                <a:cs typeface="Times New Roman" pitchFamily="18" charset="0"/>
              </a:rPr>
              <a:t/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Further study </a:t>
            </a:r>
            <a:r>
              <a:rPr lang="en-US" altLang="en-US" dirty="0">
                <a:cs typeface="Times New Roman" pitchFamily="18" charset="0"/>
              </a:rPr>
              <a:t>and implementation of methods for efficient </a:t>
            </a:r>
            <a:r>
              <a:rPr lang="en-US" altLang="en-US" dirty="0" smtClean="0">
                <a:cs typeface="Times New Roman" pitchFamily="18" charset="0"/>
              </a:rPr>
              <a:t>generation </a:t>
            </a:r>
            <a:r>
              <a:rPr lang="en-US" altLang="en-US" dirty="0">
                <a:cs typeface="Times New Roman" pitchFamily="18" charset="0"/>
              </a:rPr>
              <a:t>of mutants</a:t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>
                <a:cs typeface="Times New Roman" pitchFamily="18" charset="0"/>
              </a:rPr>
              <a:t/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>
                <a:cs typeface="Times New Roman" pitchFamily="18" charset="0"/>
              </a:rPr>
              <a:t>Experimentation (manual, and based on implementation)</a:t>
            </a:r>
            <a:br>
              <a:rPr lang="en-US" altLang="en-US" dirty="0">
                <a:cs typeface="Times New Roman" pitchFamily="18" charset="0"/>
              </a:rPr>
            </a:b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33CC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981200"/>
          </a:xfrm>
          <a:noFill/>
          <a:ln/>
        </p:spPr>
        <p:txBody>
          <a:bodyPr/>
          <a:lstStyle/>
          <a:p>
            <a:pPr algn="l"/>
            <a:r>
              <a:rPr lang="en-US" sz="3200">
                <a:solidFill>
                  <a:schemeClr val="tx1"/>
                </a:solidFill>
              </a:rPr>
              <a:t>OS scheduler </a:t>
            </a:r>
            <a:r>
              <a:rPr lang="en-US" sz="3200">
                <a:solidFill>
                  <a:schemeClr val="tx1"/>
                </a:solidFill>
                <a:latin typeface="Arial"/>
              </a:rPr>
              <a:t>–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i="1">
                <a:solidFill>
                  <a:srgbClr val="009900"/>
                </a:solidFill>
              </a:rPr>
              <a:t>making actions 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“</a:t>
            </a:r>
            <a:r>
              <a:rPr lang="en-US" sz="3200" i="1">
                <a:solidFill>
                  <a:srgbClr val="009900"/>
                </a:solidFill>
              </a:rPr>
              <a:t>take time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”</a:t>
            </a: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Same </a:t>
            </a:r>
            <a:r>
              <a:rPr lang="en-US" sz="240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</a:rPr>
              <a:t>execution time</a:t>
            </a:r>
            <a:r>
              <a:rPr lang="en-US" sz="2400">
                <a:solidFill>
                  <a:schemeClr val="tx1"/>
                </a:solidFill>
                <a:latin typeface="Arial"/>
              </a:rPr>
              <a:t>”</a:t>
            </a:r>
            <a:r>
              <a:rPr lang="en-US" sz="2400">
                <a:solidFill>
                  <a:schemeClr val="tx1"/>
                </a:solidFill>
              </a:rPr>
              <a:t> for all actions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  <a:p>
            <a:endParaRPr 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533400" y="41148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533400" y="64008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76868" name="Group 68"/>
          <p:cNvGrpSpPr>
            <a:grpSpLocks noChangeAspect="1"/>
          </p:cNvGrpSpPr>
          <p:nvPr/>
        </p:nvGrpSpPr>
        <p:grpSpPr bwMode="auto">
          <a:xfrm>
            <a:off x="533400" y="2514600"/>
            <a:ext cx="6992938" cy="1828800"/>
            <a:chOff x="1266" y="-453"/>
            <a:chExt cx="9576" cy="2560"/>
          </a:xfrm>
        </p:grpSpPr>
        <p:sp>
          <p:nvSpPr>
            <p:cNvPr id="76869" name="AutoShape 69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25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70" name="Rectangle 70"/>
            <p:cNvSpPr>
              <a:spLocks noChangeArrowheads="1"/>
            </p:cNvSpPr>
            <p:nvPr/>
          </p:nvSpPr>
          <p:spPr bwMode="auto">
            <a:xfrm>
              <a:off x="1736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Wait_job</a:t>
              </a:r>
              <a:endParaRPr lang="en-US"/>
            </a:p>
          </p:txBody>
        </p:sp>
        <p:sp>
          <p:nvSpPr>
            <p:cNvPr id="76871" name="Rectangle 71"/>
            <p:cNvSpPr>
              <a:spLocks noChangeArrowheads="1"/>
            </p:cNvSpPr>
            <p:nvPr/>
          </p:nvSpPr>
          <p:spPr bwMode="auto">
            <a:xfrm>
              <a:off x="8623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Created</a:t>
              </a:r>
              <a:endParaRPr lang="en-US"/>
            </a:p>
          </p:txBody>
        </p:sp>
        <p:sp>
          <p:nvSpPr>
            <p:cNvPr id="76872" name="Line 72"/>
            <p:cNvSpPr>
              <a:spLocks noChangeShapeType="1"/>
            </p:cNvSpPr>
            <p:nvPr/>
          </p:nvSpPr>
          <p:spPr bwMode="auto">
            <a:xfrm>
              <a:off x="3301" y="507"/>
              <a:ext cx="2661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73" name="Text Box 73"/>
            <p:cNvSpPr txBox="1">
              <a:spLocks noChangeArrowheads="1"/>
            </p:cNvSpPr>
            <p:nvPr/>
          </p:nvSpPr>
          <p:spPr bwMode="auto">
            <a:xfrm>
              <a:off x="3614" y="1147"/>
              <a:ext cx="4539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add_job_to_RQ    </a:t>
              </a:r>
              <a:r>
                <a:rPr lang="en-US" sz="1400" b="1" i="1">
                  <a:solidFill>
                    <a:srgbClr val="339966"/>
                  </a:solidFill>
                </a:rPr>
                <a:t>-- send message</a:t>
              </a:r>
              <a:endParaRPr lang="en-US"/>
            </a:p>
          </p:txBody>
        </p:sp>
        <p:sp>
          <p:nvSpPr>
            <p:cNvPr id="76874" name="Line 74"/>
            <p:cNvSpPr>
              <a:spLocks noChangeShapeType="1"/>
            </p:cNvSpPr>
            <p:nvPr/>
          </p:nvSpPr>
          <p:spPr bwMode="auto">
            <a:xfrm flipH="1">
              <a:off x="2675" y="18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75" name="Text Box 75"/>
            <p:cNvSpPr txBox="1">
              <a:spLocks noChangeArrowheads="1"/>
            </p:cNvSpPr>
            <p:nvPr/>
          </p:nvSpPr>
          <p:spPr bwMode="auto">
            <a:xfrm>
              <a:off x="8623" y="-293"/>
              <a:ext cx="2036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New job handler</a:t>
              </a:r>
              <a:endParaRPr lang="en-US"/>
            </a:p>
          </p:txBody>
        </p:sp>
        <p:sp>
          <p:nvSpPr>
            <p:cNvPr id="76876" name="Line 76"/>
            <p:cNvSpPr>
              <a:spLocks noChangeShapeType="1"/>
            </p:cNvSpPr>
            <p:nvPr/>
          </p:nvSpPr>
          <p:spPr bwMode="auto">
            <a:xfrm flipH="1">
              <a:off x="3301" y="1147"/>
              <a:ext cx="53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77" name="Text Box 77"/>
            <p:cNvSpPr txBox="1">
              <a:spLocks noChangeArrowheads="1"/>
            </p:cNvSpPr>
            <p:nvPr/>
          </p:nvSpPr>
          <p:spPr bwMode="auto">
            <a:xfrm>
              <a:off x="7371" y="27"/>
              <a:ext cx="1721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800080"/>
                  </a:solidFill>
                </a:rPr>
                <a:t>Dly (</a:t>
              </a:r>
              <a:r>
                <a:rPr lang="en-US" sz="1600" b="1" i="1">
                  <a:solidFill>
                    <a:srgbClr val="800080"/>
                  </a:solidFill>
                  <a:cs typeface="Times New Roman" pitchFamily="18" charset="0"/>
                </a:rPr>
                <a:t>Δ</a:t>
              </a:r>
              <a:r>
                <a:rPr lang="en-US" sz="1600" b="1" i="1">
                  <a:solidFill>
                    <a:srgbClr val="800080"/>
                  </a:solidFill>
                </a:rPr>
                <a:t>)</a:t>
              </a:r>
              <a:endParaRPr lang="en-US"/>
            </a:p>
          </p:txBody>
        </p:sp>
        <p:sp>
          <p:nvSpPr>
            <p:cNvPr id="76878" name="Rectangle 78"/>
            <p:cNvSpPr>
              <a:spLocks noChangeArrowheads="1"/>
            </p:cNvSpPr>
            <p:nvPr/>
          </p:nvSpPr>
          <p:spPr bwMode="auto">
            <a:xfrm>
              <a:off x="5962" y="347"/>
              <a:ext cx="1252" cy="32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79" name="Line 79"/>
            <p:cNvSpPr>
              <a:spLocks noChangeShapeType="1"/>
            </p:cNvSpPr>
            <p:nvPr/>
          </p:nvSpPr>
          <p:spPr bwMode="auto">
            <a:xfrm>
              <a:off x="7214" y="507"/>
              <a:ext cx="140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80" name="Text Box 80"/>
            <p:cNvSpPr txBox="1">
              <a:spLocks noChangeArrowheads="1"/>
            </p:cNvSpPr>
            <p:nvPr/>
          </p:nvSpPr>
          <p:spPr bwMode="auto">
            <a:xfrm>
              <a:off x="3273" y="-239"/>
              <a:ext cx="4539" cy="74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new_job / create_PCB  </a:t>
              </a:r>
              <a:r>
                <a:rPr lang="en-US" sz="1400" b="1" i="1">
                  <a:solidFill>
                    <a:srgbClr val="339966"/>
                  </a:solidFill>
                </a:rPr>
                <a:t>  </a:t>
              </a:r>
            </a:p>
            <a:p>
              <a:r>
                <a:rPr lang="en-US" sz="1400" b="1" i="1">
                  <a:solidFill>
                    <a:srgbClr val="339966"/>
                  </a:solidFill>
                </a:rPr>
                <a:t>-- fill record</a:t>
              </a:r>
              <a:endParaRPr lang="en-US"/>
            </a:p>
          </p:txBody>
        </p:sp>
      </p:grpSp>
      <p:grpSp>
        <p:nvGrpSpPr>
          <p:cNvPr id="76881" name="Group 81"/>
          <p:cNvGrpSpPr>
            <a:grpSpLocks noChangeAspect="1"/>
          </p:cNvGrpSpPr>
          <p:nvPr/>
        </p:nvGrpSpPr>
        <p:grpSpPr bwMode="auto">
          <a:xfrm>
            <a:off x="533400" y="4724400"/>
            <a:ext cx="6992938" cy="1828800"/>
            <a:chOff x="1266" y="-453"/>
            <a:chExt cx="9576" cy="2560"/>
          </a:xfrm>
        </p:grpSpPr>
        <p:sp>
          <p:nvSpPr>
            <p:cNvPr id="76882" name="AutoShape 82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25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83" name="Rectangle 83"/>
            <p:cNvSpPr>
              <a:spLocks noChangeArrowheads="1"/>
            </p:cNvSpPr>
            <p:nvPr/>
          </p:nvSpPr>
          <p:spPr bwMode="auto">
            <a:xfrm>
              <a:off x="1736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Wait_job</a:t>
              </a:r>
              <a:endParaRPr lang="en-US"/>
            </a:p>
          </p:txBody>
        </p:sp>
        <p:sp>
          <p:nvSpPr>
            <p:cNvPr id="76884" name="Rectangle 84"/>
            <p:cNvSpPr>
              <a:spLocks noChangeArrowheads="1"/>
            </p:cNvSpPr>
            <p:nvPr/>
          </p:nvSpPr>
          <p:spPr bwMode="auto">
            <a:xfrm>
              <a:off x="8623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Created</a:t>
              </a:r>
              <a:endParaRPr lang="en-US"/>
            </a:p>
          </p:txBody>
        </p:sp>
        <p:sp>
          <p:nvSpPr>
            <p:cNvPr id="76885" name="Line 85"/>
            <p:cNvSpPr>
              <a:spLocks noChangeShapeType="1"/>
            </p:cNvSpPr>
            <p:nvPr/>
          </p:nvSpPr>
          <p:spPr bwMode="auto">
            <a:xfrm>
              <a:off x="3301" y="507"/>
              <a:ext cx="532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86" name="Line 86"/>
            <p:cNvSpPr>
              <a:spLocks noChangeShapeType="1"/>
            </p:cNvSpPr>
            <p:nvPr/>
          </p:nvSpPr>
          <p:spPr bwMode="auto">
            <a:xfrm flipH="1">
              <a:off x="3301" y="1147"/>
              <a:ext cx="172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87" name="Text Box 87"/>
            <p:cNvSpPr txBox="1">
              <a:spLocks noChangeArrowheads="1"/>
            </p:cNvSpPr>
            <p:nvPr/>
          </p:nvSpPr>
          <p:spPr bwMode="auto">
            <a:xfrm>
              <a:off x="3457" y="27"/>
              <a:ext cx="454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new_job / create_PCB  </a:t>
              </a:r>
              <a:r>
                <a:rPr lang="en-US" sz="1400" b="1" i="1">
                  <a:solidFill>
                    <a:srgbClr val="339966"/>
                  </a:solidFill>
                </a:rPr>
                <a:t>-- fill record</a:t>
              </a:r>
              <a:endParaRPr lang="en-US"/>
            </a:p>
          </p:txBody>
        </p:sp>
        <p:sp>
          <p:nvSpPr>
            <p:cNvPr id="76888" name="Text Box 88"/>
            <p:cNvSpPr txBox="1">
              <a:spLocks noChangeArrowheads="1"/>
            </p:cNvSpPr>
            <p:nvPr/>
          </p:nvSpPr>
          <p:spPr bwMode="auto">
            <a:xfrm>
              <a:off x="6431" y="1147"/>
              <a:ext cx="2348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add_job_to_RQ 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 </a:t>
              </a:r>
              <a:r>
                <a:rPr lang="en-US" sz="1400" b="1" i="1">
                  <a:solidFill>
                    <a:srgbClr val="339966"/>
                  </a:solidFill>
                </a:rPr>
                <a:t>-- send message</a:t>
              </a:r>
              <a:endParaRPr lang="en-US"/>
            </a:p>
          </p:txBody>
        </p:sp>
        <p:sp>
          <p:nvSpPr>
            <p:cNvPr id="76889" name="Line 89"/>
            <p:cNvSpPr>
              <a:spLocks noChangeShapeType="1"/>
            </p:cNvSpPr>
            <p:nvPr/>
          </p:nvSpPr>
          <p:spPr bwMode="auto">
            <a:xfrm flipH="1">
              <a:off x="2675" y="18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90" name="Text Box 90"/>
            <p:cNvSpPr txBox="1">
              <a:spLocks noChangeArrowheads="1"/>
            </p:cNvSpPr>
            <p:nvPr/>
          </p:nvSpPr>
          <p:spPr bwMode="auto">
            <a:xfrm>
              <a:off x="8623" y="-293"/>
              <a:ext cx="2036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New job handler</a:t>
              </a:r>
              <a:endParaRPr lang="en-US"/>
            </a:p>
          </p:txBody>
        </p:sp>
        <p:sp>
          <p:nvSpPr>
            <p:cNvPr id="76891" name="Rectangle 91"/>
            <p:cNvSpPr>
              <a:spLocks noChangeArrowheads="1"/>
            </p:cNvSpPr>
            <p:nvPr/>
          </p:nvSpPr>
          <p:spPr bwMode="auto">
            <a:xfrm>
              <a:off x="5023" y="987"/>
              <a:ext cx="1252" cy="32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92" name="Line 92"/>
            <p:cNvSpPr>
              <a:spLocks noChangeShapeType="1"/>
            </p:cNvSpPr>
            <p:nvPr/>
          </p:nvSpPr>
          <p:spPr bwMode="auto">
            <a:xfrm flipH="1">
              <a:off x="6275" y="1147"/>
              <a:ext cx="2348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6893" name="Text Box 93"/>
            <p:cNvSpPr txBox="1">
              <a:spLocks noChangeArrowheads="1"/>
            </p:cNvSpPr>
            <p:nvPr/>
          </p:nvSpPr>
          <p:spPr bwMode="auto">
            <a:xfrm>
              <a:off x="3614" y="1147"/>
              <a:ext cx="1409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800080"/>
                  </a:solidFill>
                </a:rPr>
                <a:t>Dly (</a:t>
              </a:r>
              <a:r>
                <a:rPr lang="en-US" sz="1600" b="1" i="1">
                  <a:solidFill>
                    <a:srgbClr val="800080"/>
                  </a:solidFill>
                  <a:cs typeface="Times New Roman" pitchFamily="18" charset="0"/>
                </a:rPr>
                <a:t>Δ</a:t>
              </a:r>
              <a:r>
                <a:rPr lang="en-US" sz="1600" b="1" i="1">
                  <a:solidFill>
                    <a:srgbClr val="800080"/>
                  </a:solidFill>
                </a:rPr>
                <a:t>)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981200"/>
          </a:xfrm>
          <a:noFill/>
          <a:ln/>
        </p:spPr>
        <p:txBody>
          <a:bodyPr/>
          <a:lstStyle/>
          <a:p>
            <a:pPr algn="l"/>
            <a:r>
              <a:rPr lang="en-US" sz="3200">
                <a:solidFill>
                  <a:schemeClr val="tx1"/>
                </a:solidFill>
              </a:rPr>
              <a:t>OS scheduler </a:t>
            </a:r>
            <a:r>
              <a:rPr lang="en-US" sz="3200">
                <a:solidFill>
                  <a:schemeClr val="tx1"/>
                </a:solidFill>
                <a:latin typeface="Arial"/>
              </a:rPr>
              <a:t>–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i="1">
                <a:solidFill>
                  <a:srgbClr val="009900"/>
                </a:solidFill>
              </a:rPr>
              <a:t>making actions 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“</a:t>
            </a:r>
            <a:r>
              <a:rPr lang="en-US" sz="3200" i="1">
                <a:solidFill>
                  <a:srgbClr val="009900"/>
                </a:solidFill>
              </a:rPr>
              <a:t>take time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”</a:t>
            </a: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</a:rPr>
              <a:t>Execution time</a:t>
            </a:r>
            <a:r>
              <a:rPr lang="en-US" sz="2400">
                <a:solidFill>
                  <a:schemeClr val="tx1"/>
                </a:solidFill>
                <a:latin typeface="Arial"/>
              </a:rPr>
              <a:t>”</a:t>
            </a:r>
            <a:r>
              <a:rPr lang="en-US" sz="2400">
                <a:solidFill>
                  <a:schemeClr val="tx1"/>
                </a:solidFill>
              </a:rPr>
              <a:t> depends on type of action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381000" y="49530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77856" name="Group 32"/>
          <p:cNvGrpSpPr>
            <a:grpSpLocks noChangeAspect="1"/>
          </p:cNvGrpSpPr>
          <p:nvPr/>
        </p:nvGrpSpPr>
        <p:grpSpPr bwMode="auto">
          <a:xfrm>
            <a:off x="381000" y="3124200"/>
            <a:ext cx="6992938" cy="2057400"/>
            <a:chOff x="1266" y="-453"/>
            <a:chExt cx="9576" cy="2560"/>
          </a:xfrm>
        </p:grpSpPr>
        <p:sp>
          <p:nvSpPr>
            <p:cNvPr id="77857" name="AutoShape 33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25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1736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Wait_job</a:t>
              </a:r>
              <a:endParaRPr lang="en-US"/>
            </a:p>
          </p:txBody>
        </p:sp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8623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Created</a:t>
              </a:r>
              <a:endParaRPr 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301" y="507"/>
              <a:ext cx="532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 flipH="1">
              <a:off x="3301" y="1147"/>
              <a:ext cx="1878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62" name="Text Box 38"/>
            <p:cNvSpPr txBox="1">
              <a:spLocks noChangeArrowheads="1"/>
            </p:cNvSpPr>
            <p:nvPr/>
          </p:nvSpPr>
          <p:spPr bwMode="auto">
            <a:xfrm>
              <a:off x="3457" y="27"/>
              <a:ext cx="454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new_job / create_PCB  </a:t>
              </a:r>
              <a:r>
                <a:rPr lang="en-US" sz="1400" b="1" i="1">
                  <a:solidFill>
                    <a:srgbClr val="339966"/>
                  </a:solidFill>
                </a:rPr>
                <a:t>-- fill record</a:t>
              </a:r>
              <a:endParaRPr lang="en-US"/>
            </a:p>
          </p:txBody>
        </p:sp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6431" y="1147"/>
              <a:ext cx="2348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add_job_to_RQ 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 </a:t>
              </a:r>
              <a:r>
                <a:rPr lang="en-US" sz="1400" b="1" i="1">
                  <a:solidFill>
                    <a:srgbClr val="339966"/>
                  </a:solidFill>
                </a:rPr>
                <a:t>-- send message</a:t>
              </a:r>
              <a:endParaRPr lang="en-US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 flipH="1">
              <a:off x="2675" y="18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8623" y="-293"/>
              <a:ext cx="2036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New job handler</a:t>
              </a:r>
              <a:endParaRPr lang="en-US"/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5179" y="987"/>
              <a:ext cx="1252" cy="32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H="1">
              <a:off x="6431" y="1147"/>
              <a:ext cx="2192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3457" y="1147"/>
              <a:ext cx="1722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800080"/>
                  </a:solidFill>
                </a:rPr>
                <a:t>Dly (msg_</a:t>
              </a:r>
              <a:r>
                <a:rPr lang="en-US" sz="1600" b="1" i="1">
                  <a:solidFill>
                    <a:srgbClr val="800080"/>
                  </a:solidFill>
                  <a:cs typeface="Times New Roman" pitchFamily="18" charset="0"/>
                </a:rPr>
                <a:t>Δ</a:t>
              </a:r>
              <a:r>
                <a:rPr lang="en-US" sz="1600" b="1" i="1">
                  <a:solidFill>
                    <a:srgbClr val="800080"/>
                  </a:solidFill>
                </a:rPr>
                <a:t>)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2895600"/>
          </a:xfrm>
          <a:noFill/>
          <a:ln/>
        </p:spPr>
        <p:txBody>
          <a:bodyPr/>
          <a:lstStyle/>
          <a:p>
            <a:pPr algn="l"/>
            <a:r>
              <a:rPr lang="en-US" sz="3200">
                <a:solidFill>
                  <a:schemeClr val="tx1"/>
                </a:solidFill>
              </a:rPr>
              <a:t>OS scheduler </a:t>
            </a:r>
            <a:r>
              <a:rPr lang="en-US" sz="3200">
                <a:solidFill>
                  <a:schemeClr val="tx1"/>
                </a:solidFill>
                <a:latin typeface="Arial"/>
              </a:rPr>
              <a:t>–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i="1">
                <a:solidFill>
                  <a:srgbClr val="009900"/>
                </a:solidFill>
              </a:rPr>
              <a:t>making actions 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“</a:t>
            </a:r>
            <a:r>
              <a:rPr lang="en-US" sz="3200" i="1">
                <a:solidFill>
                  <a:srgbClr val="009900"/>
                </a:solidFill>
              </a:rPr>
              <a:t>take time</a:t>
            </a:r>
            <a:r>
              <a:rPr lang="en-US" sz="3200" i="1">
                <a:solidFill>
                  <a:srgbClr val="009900"/>
                </a:solidFill>
                <a:latin typeface="Arial"/>
              </a:rPr>
              <a:t>”</a:t>
            </a: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3200" i="1">
                <a:solidFill>
                  <a:srgbClr val="009900"/>
                </a:solidFill>
              </a:rPr>
              <a:t/>
            </a:r>
            <a:br>
              <a:rPr lang="en-US" sz="3200" i="1">
                <a:solidFill>
                  <a:srgbClr val="009900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All actions in the model take time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- this mutant provides a better approximation to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  implementation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- involves a global change in the model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001000" cy="3200400"/>
          </a:xfrm>
        </p:spPr>
        <p:txBody>
          <a:bodyPr/>
          <a:lstStyle/>
          <a:p>
            <a:endParaRPr lang="he-IL"/>
          </a:p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609600" y="5334000"/>
            <a:ext cx="70104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8921" name="Rectangle 73"/>
          <p:cNvSpPr>
            <a:spLocks noChangeArrowheads="1"/>
          </p:cNvSpPr>
          <p:nvPr/>
        </p:nvSpPr>
        <p:spPr bwMode="auto">
          <a:xfrm>
            <a:off x="3743325" y="3362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grpSp>
        <p:nvGrpSpPr>
          <p:cNvPr id="78929" name="Group 81"/>
          <p:cNvGrpSpPr>
            <a:grpSpLocks noChangeAspect="1"/>
          </p:cNvGrpSpPr>
          <p:nvPr/>
        </p:nvGrpSpPr>
        <p:grpSpPr bwMode="auto">
          <a:xfrm>
            <a:off x="609600" y="3429000"/>
            <a:ext cx="6992938" cy="2057400"/>
            <a:chOff x="1266" y="-453"/>
            <a:chExt cx="9576" cy="2560"/>
          </a:xfrm>
        </p:grpSpPr>
        <p:sp>
          <p:nvSpPr>
            <p:cNvPr id="78930" name="AutoShape 82"/>
            <p:cNvSpPr>
              <a:spLocks noChangeAspect="1" noChangeArrowheads="1"/>
            </p:cNvSpPr>
            <p:nvPr/>
          </p:nvSpPr>
          <p:spPr bwMode="auto">
            <a:xfrm>
              <a:off x="1266" y="-453"/>
              <a:ext cx="9576" cy="25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31" name="Rectangle 83"/>
            <p:cNvSpPr>
              <a:spLocks noChangeArrowheads="1"/>
            </p:cNvSpPr>
            <p:nvPr/>
          </p:nvSpPr>
          <p:spPr bwMode="auto">
            <a:xfrm>
              <a:off x="1736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Wait_job</a:t>
              </a:r>
              <a:endParaRPr lang="en-US"/>
            </a:p>
          </p:txBody>
        </p:sp>
        <p:sp>
          <p:nvSpPr>
            <p:cNvPr id="78932" name="Rectangle 84"/>
            <p:cNvSpPr>
              <a:spLocks noChangeArrowheads="1"/>
            </p:cNvSpPr>
            <p:nvPr/>
          </p:nvSpPr>
          <p:spPr bwMode="auto">
            <a:xfrm>
              <a:off x="8936" y="347"/>
              <a:ext cx="1565" cy="9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pitchFamily="34" charset="0"/>
                </a:rPr>
                <a:t>Created</a:t>
              </a:r>
              <a:endParaRPr lang="en-US"/>
            </a:p>
          </p:txBody>
        </p:sp>
        <p:sp>
          <p:nvSpPr>
            <p:cNvPr id="78933" name="Line 85"/>
            <p:cNvSpPr>
              <a:spLocks noChangeShapeType="1"/>
            </p:cNvSpPr>
            <p:nvPr/>
          </p:nvSpPr>
          <p:spPr bwMode="auto">
            <a:xfrm>
              <a:off x="3301" y="507"/>
              <a:ext cx="2348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34" name="Line 86"/>
            <p:cNvSpPr>
              <a:spLocks noChangeShapeType="1"/>
            </p:cNvSpPr>
            <p:nvPr/>
          </p:nvSpPr>
          <p:spPr bwMode="auto">
            <a:xfrm flipH="1">
              <a:off x="3301" y="1147"/>
              <a:ext cx="2035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35" name="Text Box 87"/>
            <p:cNvSpPr txBox="1">
              <a:spLocks noChangeArrowheads="1"/>
            </p:cNvSpPr>
            <p:nvPr/>
          </p:nvSpPr>
          <p:spPr bwMode="auto">
            <a:xfrm>
              <a:off x="3301" y="-293"/>
              <a:ext cx="2504" cy="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new_job / create_PCB  </a:t>
              </a:r>
              <a:endParaRPr lang="en-US" sz="1400" b="1" i="1">
                <a:solidFill>
                  <a:srgbClr val="339966"/>
                </a:solidFill>
              </a:endParaRPr>
            </a:p>
            <a:p>
              <a:r>
                <a:rPr lang="en-US" sz="1400" b="1" i="1">
                  <a:solidFill>
                    <a:srgbClr val="339966"/>
                  </a:solidFill>
                </a:rPr>
                <a:t>-- fill record</a:t>
              </a:r>
              <a:endParaRPr lang="en-US"/>
            </a:p>
          </p:txBody>
        </p:sp>
        <p:sp>
          <p:nvSpPr>
            <p:cNvPr id="78936" name="Text Box 88"/>
            <p:cNvSpPr txBox="1">
              <a:spLocks noChangeArrowheads="1"/>
            </p:cNvSpPr>
            <p:nvPr/>
          </p:nvSpPr>
          <p:spPr bwMode="auto">
            <a:xfrm>
              <a:off x="6431" y="1147"/>
              <a:ext cx="2348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i="1">
                  <a:solidFill>
                    <a:srgbClr val="000000"/>
                  </a:solidFill>
                </a:rPr>
                <a:t> / add_job_to_RQ 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 </a:t>
              </a:r>
              <a:r>
                <a:rPr lang="en-US" sz="1400" b="1" i="1">
                  <a:solidFill>
                    <a:srgbClr val="339966"/>
                  </a:solidFill>
                </a:rPr>
                <a:t>-- send message</a:t>
              </a:r>
              <a:endParaRPr lang="en-US"/>
            </a:p>
          </p:txBody>
        </p:sp>
        <p:sp>
          <p:nvSpPr>
            <p:cNvPr id="78937" name="Line 89"/>
            <p:cNvSpPr>
              <a:spLocks noChangeShapeType="1"/>
            </p:cNvSpPr>
            <p:nvPr/>
          </p:nvSpPr>
          <p:spPr bwMode="auto">
            <a:xfrm flipH="1">
              <a:off x="2675" y="187"/>
              <a:ext cx="156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38" name="Text Box 90"/>
            <p:cNvSpPr txBox="1">
              <a:spLocks noChangeArrowheads="1"/>
            </p:cNvSpPr>
            <p:nvPr/>
          </p:nvSpPr>
          <p:spPr bwMode="auto">
            <a:xfrm>
              <a:off x="8623" y="-293"/>
              <a:ext cx="2036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New job handler</a:t>
              </a:r>
              <a:endParaRPr lang="en-US"/>
            </a:p>
          </p:txBody>
        </p:sp>
        <p:sp>
          <p:nvSpPr>
            <p:cNvPr id="78939" name="Rectangle 91"/>
            <p:cNvSpPr>
              <a:spLocks noChangeArrowheads="1"/>
            </p:cNvSpPr>
            <p:nvPr/>
          </p:nvSpPr>
          <p:spPr bwMode="auto">
            <a:xfrm>
              <a:off x="5336" y="987"/>
              <a:ext cx="939" cy="32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40" name="Line 92"/>
            <p:cNvSpPr>
              <a:spLocks noChangeShapeType="1"/>
            </p:cNvSpPr>
            <p:nvPr/>
          </p:nvSpPr>
          <p:spPr bwMode="auto">
            <a:xfrm flipH="1">
              <a:off x="6275" y="1147"/>
              <a:ext cx="2661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41" name="Text Box 93"/>
            <p:cNvSpPr txBox="1">
              <a:spLocks noChangeArrowheads="1"/>
            </p:cNvSpPr>
            <p:nvPr/>
          </p:nvSpPr>
          <p:spPr bwMode="auto">
            <a:xfrm>
              <a:off x="3457" y="1147"/>
              <a:ext cx="1722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800080"/>
                  </a:solidFill>
                </a:rPr>
                <a:t>Dly (msg_</a:t>
              </a:r>
              <a:r>
                <a:rPr lang="en-US" sz="1600" b="1" i="1">
                  <a:solidFill>
                    <a:srgbClr val="800080"/>
                  </a:solidFill>
                  <a:cs typeface="Times New Roman" pitchFamily="18" charset="0"/>
                </a:rPr>
                <a:t>Δ</a:t>
              </a:r>
              <a:r>
                <a:rPr lang="en-US" sz="1600" b="1" i="1">
                  <a:solidFill>
                    <a:srgbClr val="800080"/>
                  </a:solidFill>
                </a:rPr>
                <a:t>)</a:t>
              </a:r>
              <a:endParaRPr lang="en-US"/>
            </a:p>
          </p:txBody>
        </p:sp>
        <p:sp>
          <p:nvSpPr>
            <p:cNvPr id="78942" name="Rectangle 94"/>
            <p:cNvSpPr>
              <a:spLocks noChangeArrowheads="1"/>
            </p:cNvSpPr>
            <p:nvPr/>
          </p:nvSpPr>
          <p:spPr bwMode="auto">
            <a:xfrm>
              <a:off x="5649" y="347"/>
              <a:ext cx="938" cy="32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43" name="Line 95"/>
            <p:cNvSpPr>
              <a:spLocks noChangeShapeType="1"/>
            </p:cNvSpPr>
            <p:nvPr/>
          </p:nvSpPr>
          <p:spPr bwMode="auto">
            <a:xfrm flipV="1">
              <a:off x="6588" y="507"/>
              <a:ext cx="2348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944" name="Text Box 96"/>
            <p:cNvSpPr txBox="1">
              <a:spLocks noChangeArrowheads="1"/>
            </p:cNvSpPr>
            <p:nvPr/>
          </p:nvSpPr>
          <p:spPr bwMode="auto">
            <a:xfrm>
              <a:off x="6588" y="27"/>
              <a:ext cx="2191" cy="4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i="1">
                  <a:solidFill>
                    <a:srgbClr val="800080"/>
                  </a:solidFill>
                </a:rPr>
                <a:t>Dly (fill_rec_</a:t>
              </a:r>
              <a:r>
                <a:rPr lang="en-US" sz="1600" b="1" i="1">
                  <a:solidFill>
                    <a:srgbClr val="800080"/>
                  </a:solidFill>
                  <a:cs typeface="Times New Roman" pitchFamily="18" charset="0"/>
                </a:rPr>
                <a:t>Δ</a:t>
              </a:r>
              <a:r>
                <a:rPr lang="en-US" sz="1600" b="1" i="1">
                  <a:solidFill>
                    <a:srgbClr val="800080"/>
                  </a:solidFill>
                </a:rPr>
                <a:t>)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  <a:t>Apply </a:t>
            </a:r>
            <a:r>
              <a:rPr lang="en-US" altLang="en-US" sz="2800" b="1" dirty="0">
                <a:solidFill>
                  <a:schemeClr val="accent2"/>
                </a:solidFill>
                <a:latin typeface="Arial" pitchFamily="34" charset="0"/>
              </a:rPr>
              <a:t>formal </a:t>
            </a:r>
            <a: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  <a:t>methods</a:t>
            </a:r>
            <a:endParaRPr lang="en-US" sz="28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9600" y="2362200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Model-based development</a:t>
            </a:r>
            <a: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  <a:t>:</a:t>
            </a:r>
            <a:br>
              <a:rPr lang="en-US" altLang="en-US" dirty="0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altLang="en-US" i="1" dirty="0">
                <a:solidFill>
                  <a:srgbClr val="000202"/>
                </a:solidFill>
                <a:cs typeface="Times New Roman" pitchFamily="18" charset="0"/>
              </a:rPr>
              <a:t/>
            </a:r>
            <a:br>
              <a:rPr lang="en-US" altLang="en-US" i="1" dirty="0">
                <a:solidFill>
                  <a:srgbClr val="000202"/>
                </a:solidFill>
                <a:cs typeface="Times New Roman" pitchFamily="18" charset="0"/>
              </a:rPr>
            </a:br>
            <a:r>
              <a:rPr lang="en-US" altLang="en-US" b="1" dirty="0" err="1">
                <a:solidFill>
                  <a:srgbClr val="660033"/>
                </a:solidFill>
                <a:cs typeface="Times New Roman" pitchFamily="18" charset="0"/>
              </a:rPr>
              <a:t>statecharts</a:t>
            </a:r>
            <a:r>
              <a:rPr lang="en-US" altLang="en-US" dirty="0">
                <a:solidFill>
                  <a:srgbClr val="000202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to capture behavior; a </a:t>
            </a:r>
            <a:r>
              <a:rPr lang="en-US" altLang="en-US" dirty="0"/>
              <a:t>renown </a:t>
            </a:r>
            <a:r>
              <a:rPr lang="en-US" altLang="en-US" dirty="0" smtClean="0"/>
              <a:t>standard</a:t>
            </a: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/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660033"/>
                </a:solidFill>
              </a:rPr>
              <a:t>executable model</a:t>
            </a:r>
            <a:r>
              <a:rPr lang="en-US" altLang="en-US" dirty="0">
                <a:solidFill>
                  <a:srgbClr val="000202"/>
                </a:solidFill>
              </a:rPr>
              <a:t>; a basis for automated tools </a:t>
            </a:r>
            <a:br>
              <a:rPr lang="en-US" altLang="en-US" dirty="0">
                <a:solidFill>
                  <a:srgbClr val="000202"/>
                </a:solidFill>
              </a:rPr>
            </a:br>
            <a:r>
              <a:rPr lang="en-US" altLang="en-US" i="1" dirty="0">
                <a:solidFill>
                  <a:srgbClr val="000202"/>
                </a:solidFill>
              </a:rPr>
              <a:t>   (simulation, </a:t>
            </a:r>
            <a:r>
              <a:rPr lang="en-US" altLang="en-US" i="1" dirty="0" smtClean="0">
                <a:solidFill>
                  <a:srgbClr val="000202"/>
                </a:solidFill>
              </a:rPr>
              <a:t>model checking)</a:t>
            </a: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000202"/>
                </a:solidFill>
              </a:rPr>
              <a:t/>
            </a:r>
            <a:br>
              <a:rPr lang="en-US" altLang="en-US" dirty="0">
                <a:solidFill>
                  <a:srgbClr val="000202"/>
                </a:solidFill>
              </a:rPr>
            </a:br>
            <a:r>
              <a:rPr lang="en-US" altLang="en-US" b="1" dirty="0">
                <a:solidFill>
                  <a:srgbClr val="660033"/>
                </a:solidFill>
              </a:rPr>
              <a:t>model-level analysis</a:t>
            </a:r>
            <a:r>
              <a:rPr lang="en-US" altLang="en-US" dirty="0">
                <a:solidFill>
                  <a:srgbClr val="660033"/>
                </a:solidFill>
              </a:rPr>
              <a:t> </a:t>
            </a:r>
            <a:br>
              <a:rPr lang="en-US" altLang="en-US" dirty="0">
                <a:solidFill>
                  <a:srgbClr val="660033"/>
                </a:solidFill>
              </a:rPr>
            </a:br>
            <a:r>
              <a:rPr lang="en-US" altLang="en-US" i="1" dirty="0"/>
              <a:t>   (closer to problem domain, </a:t>
            </a:r>
            <a:r>
              <a:rPr lang="en-US" altLang="en-US" i="1" dirty="0" smtClean="0"/>
              <a:t>ignore implementation details, </a:t>
            </a: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i="1" dirty="0" smtClean="0"/>
              <a:t>    earlier </a:t>
            </a:r>
            <a:r>
              <a:rPr lang="en-US" altLang="en-US" i="1" dirty="0"/>
              <a:t>detection of errors</a:t>
            </a:r>
            <a:r>
              <a:rPr lang="en-US" altLang="en-US" i="1" dirty="0" smtClean="0"/>
              <a:t>)</a:t>
            </a: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>
                <a:solidFill>
                  <a:srgbClr val="660033"/>
                </a:solidFill>
              </a:rPr>
              <a:t>mutation testing</a:t>
            </a:r>
            <a:r>
              <a:rPr lang="en-US" altLang="en-US" dirty="0"/>
              <a:t>: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shift </a:t>
            </a:r>
            <a:r>
              <a:rPr lang="en-US" altLang="en-US" b="1" dirty="0" smtClean="0">
                <a:solidFill>
                  <a:srgbClr val="3333FF"/>
                </a:solidFill>
              </a:rPr>
              <a:t>from program level </a:t>
            </a:r>
            <a:r>
              <a:rPr lang="en-US" altLang="en-US" b="1" dirty="0" smtClean="0">
                <a:solidFill>
                  <a:srgbClr val="FF0000"/>
                </a:solidFill>
              </a:rPr>
              <a:t>to</a:t>
            </a:r>
            <a:r>
              <a:rPr lang="en-US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model level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660033"/>
                </a:solidFill>
              </a:rPr>
              <a:t> 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7924800" cy="5715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Example: Rail </a:t>
            </a:r>
            <a:r>
              <a:rPr lang="en-US" dirty="0">
                <a:solidFill>
                  <a:schemeClr val="accent2"/>
                </a:solidFill>
              </a:rPr>
              <a:t>Cross Control</a:t>
            </a:r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endParaRPr lang="en-US" dirty="0"/>
          </a:p>
        </p:txBody>
      </p:sp>
      <p:grpSp>
        <p:nvGrpSpPr>
          <p:cNvPr id="2" name="Group 177"/>
          <p:cNvGrpSpPr>
            <a:grpSpLocks noChangeAspect="1"/>
          </p:cNvGrpSpPr>
          <p:nvPr/>
        </p:nvGrpSpPr>
        <p:grpSpPr bwMode="auto">
          <a:xfrm>
            <a:off x="1143000" y="990600"/>
            <a:ext cx="6515100" cy="6057900"/>
            <a:chOff x="1109" y="1260"/>
            <a:chExt cx="8923" cy="8480"/>
          </a:xfrm>
        </p:grpSpPr>
        <p:sp>
          <p:nvSpPr>
            <p:cNvPr id="73906" name="AutoShape 178"/>
            <p:cNvSpPr>
              <a:spLocks noChangeAspect="1" noChangeArrowheads="1"/>
            </p:cNvSpPr>
            <p:nvPr/>
          </p:nvSpPr>
          <p:spPr bwMode="auto">
            <a:xfrm>
              <a:off x="1109" y="1260"/>
              <a:ext cx="8923" cy="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179"/>
            <p:cNvGrpSpPr>
              <a:grpSpLocks/>
            </p:cNvGrpSpPr>
            <p:nvPr/>
          </p:nvGrpSpPr>
          <p:grpSpPr bwMode="auto">
            <a:xfrm>
              <a:off x="2988" y="1740"/>
              <a:ext cx="5945" cy="480"/>
              <a:chOff x="2988" y="1740"/>
              <a:chExt cx="5945" cy="480"/>
            </a:xfrm>
          </p:grpSpPr>
          <p:sp>
            <p:nvSpPr>
              <p:cNvPr id="73908" name="Rectangle 180"/>
              <p:cNvSpPr>
                <a:spLocks noChangeArrowheads="1"/>
              </p:cNvSpPr>
              <p:nvPr/>
            </p:nvSpPr>
            <p:spPr bwMode="auto">
              <a:xfrm>
                <a:off x="3300" y="1740"/>
                <a:ext cx="1565" cy="48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No_train</a:t>
                </a:r>
                <a:endParaRPr lang="en-US"/>
              </a:p>
            </p:txBody>
          </p:sp>
          <p:sp>
            <p:nvSpPr>
              <p:cNvPr id="73909" name="Line 181"/>
              <p:cNvSpPr>
                <a:spLocks noChangeShapeType="1"/>
              </p:cNvSpPr>
              <p:nvPr/>
            </p:nvSpPr>
            <p:spPr bwMode="auto">
              <a:xfrm>
                <a:off x="2988" y="2060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10" name="Line 182"/>
              <p:cNvSpPr>
                <a:spLocks noChangeShapeType="1"/>
              </p:cNvSpPr>
              <p:nvPr/>
            </p:nvSpPr>
            <p:spPr bwMode="auto">
              <a:xfrm flipH="1">
                <a:off x="4865" y="2060"/>
                <a:ext cx="2503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11" name="Rectangle 183"/>
              <p:cNvSpPr>
                <a:spLocks noChangeArrowheads="1"/>
              </p:cNvSpPr>
              <p:nvPr/>
            </p:nvSpPr>
            <p:spPr bwMode="auto">
              <a:xfrm>
                <a:off x="7368" y="1740"/>
                <a:ext cx="1565" cy="48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Train_in</a:t>
                </a:r>
                <a:endParaRPr lang="en-US"/>
              </a:p>
            </p:txBody>
          </p:sp>
          <p:sp>
            <p:nvSpPr>
              <p:cNvPr id="73912" name="Line 184"/>
              <p:cNvSpPr>
                <a:spLocks noChangeShapeType="1"/>
              </p:cNvSpPr>
              <p:nvPr/>
            </p:nvSpPr>
            <p:spPr bwMode="auto">
              <a:xfrm>
                <a:off x="4865" y="1900"/>
                <a:ext cx="2503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3913" name="Line 185"/>
            <p:cNvSpPr>
              <a:spLocks noChangeShapeType="1"/>
            </p:cNvSpPr>
            <p:nvPr/>
          </p:nvSpPr>
          <p:spPr bwMode="auto">
            <a:xfrm>
              <a:off x="1579" y="2540"/>
              <a:ext cx="8296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3914" name="Line 186"/>
            <p:cNvSpPr>
              <a:spLocks noChangeShapeType="1"/>
            </p:cNvSpPr>
            <p:nvPr/>
          </p:nvSpPr>
          <p:spPr bwMode="auto">
            <a:xfrm>
              <a:off x="1422" y="5900"/>
              <a:ext cx="829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3915" name="Text Box 187"/>
            <p:cNvSpPr txBox="1">
              <a:spLocks noChangeArrowheads="1"/>
            </p:cNvSpPr>
            <p:nvPr/>
          </p:nvSpPr>
          <p:spPr bwMode="auto">
            <a:xfrm>
              <a:off x="5023" y="1580"/>
              <a:ext cx="2191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Train_coming / Close</a:t>
              </a:r>
              <a:endParaRPr lang="en-US"/>
            </a:p>
          </p:txBody>
        </p:sp>
        <p:sp>
          <p:nvSpPr>
            <p:cNvPr id="73916" name="Text Box 188"/>
            <p:cNvSpPr txBox="1">
              <a:spLocks noChangeArrowheads="1"/>
            </p:cNvSpPr>
            <p:nvPr/>
          </p:nvSpPr>
          <p:spPr bwMode="auto">
            <a:xfrm>
              <a:off x="1579" y="1420"/>
              <a:ext cx="109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Sensors</a:t>
              </a:r>
              <a:endParaRPr lang="en-US"/>
            </a:p>
          </p:txBody>
        </p:sp>
        <p:sp>
          <p:nvSpPr>
            <p:cNvPr id="73917" name="Text Box 189"/>
            <p:cNvSpPr txBox="1">
              <a:spLocks noChangeArrowheads="1"/>
            </p:cNvSpPr>
            <p:nvPr/>
          </p:nvSpPr>
          <p:spPr bwMode="auto">
            <a:xfrm>
              <a:off x="5023" y="2060"/>
              <a:ext cx="2191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Train_leaving / Open</a:t>
              </a:r>
              <a:endParaRPr lang="en-US"/>
            </a:p>
          </p:txBody>
        </p:sp>
        <p:sp>
          <p:nvSpPr>
            <p:cNvPr id="73918" name="Text Box 190"/>
            <p:cNvSpPr txBox="1">
              <a:spLocks noChangeArrowheads="1"/>
            </p:cNvSpPr>
            <p:nvPr/>
          </p:nvSpPr>
          <p:spPr bwMode="auto">
            <a:xfrm>
              <a:off x="3614" y="2860"/>
              <a:ext cx="1821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Close / Bar_down</a:t>
              </a:r>
              <a:endParaRPr lang="en-US"/>
            </a:p>
          </p:txBody>
        </p:sp>
        <p:sp>
          <p:nvSpPr>
            <p:cNvPr id="73919" name="Text Box 191"/>
            <p:cNvSpPr txBox="1">
              <a:spLocks noChangeArrowheads="1"/>
            </p:cNvSpPr>
            <p:nvPr/>
          </p:nvSpPr>
          <p:spPr bwMode="auto">
            <a:xfrm>
              <a:off x="7371" y="4940"/>
              <a:ext cx="1821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Open / Bar_up</a:t>
              </a:r>
              <a:endParaRPr lang="en-US"/>
            </a:p>
          </p:txBody>
        </p:sp>
        <p:sp>
          <p:nvSpPr>
            <p:cNvPr id="73920" name="Text Box 192"/>
            <p:cNvSpPr txBox="1">
              <a:spLocks noChangeArrowheads="1"/>
            </p:cNvSpPr>
            <p:nvPr/>
          </p:nvSpPr>
          <p:spPr bwMode="auto">
            <a:xfrm>
              <a:off x="3927" y="494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Ack_down</a:t>
              </a:r>
              <a:endParaRPr lang="en-US"/>
            </a:p>
          </p:txBody>
        </p:sp>
        <p:sp>
          <p:nvSpPr>
            <p:cNvPr id="73921" name="Text Box 193"/>
            <p:cNvSpPr txBox="1">
              <a:spLocks noChangeArrowheads="1"/>
            </p:cNvSpPr>
            <p:nvPr/>
          </p:nvSpPr>
          <p:spPr bwMode="auto">
            <a:xfrm>
              <a:off x="7371" y="3020"/>
              <a:ext cx="94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Ack_up</a:t>
              </a:r>
              <a:endParaRPr lang="en-US"/>
            </a:p>
          </p:txBody>
        </p:sp>
        <p:sp>
          <p:nvSpPr>
            <p:cNvPr id="73922" name="Text Box 194"/>
            <p:cNvSpPr txBox="1">
              <a:spLocks noChangeArrowheads="1"/>
            </p:cNvSpPr>
            <p:nvPr/>
          </p:nvSpPr>
          <p:spPr bwMode="auto">
            <a:xfrm>
              <a:off x="1579" y="2540"/>
              <a:ext cx="1252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Monitor</a:t>
              </a:r>
              <a:endParaRPr lang="en-US"/>
            </a:p>
          </p:txBody>
        </p:sp>
        <p:sp>
          <p:nvSpPr>
            <p:cNvPr id="73923" name="Text Box 195"/>
            <p:cNvSpPr txBox="1">
              <a:spLocks noChangeArrowheads="1"/>
            </p:cNvSpPr>
            <p:nvPr/>
          </p:nvSpPr>
          <p:spPr bwMode="auto">
            <a:xfrm>
              <a:off x="5962" y="3500"/>
              <a:ext cx="783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Fix</a:t>
              </a:r>
              <a:endParaRPr lang="en-US"/>
            </a:p>
          </p:txBody>
        </p:sp>
        <p:sp>
          <p:nvSpPr>
            <p:cNvPr id="73924" name="Text Box 196"/>
            <p:cNvSpPr txBox="1">
              <a:spLocks noChangeArrowheads="1"/>
            </p:cNvSpPr>
            <p:nvPr/>
          </p:nvSpPr>
          <p:spPr bwMode="auto">
            <a:xfrm>
              <a:off x="4396" y="3980"/>
              <a:ext cx="1096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Dly 5 </a:t>
              </a:r>
              <a:endParaRPr lang="en-US"/>
            </a:p>
          </p:txBody>
        </p:sp>
        <p:sp>
          <p:nvSpPr>
            <p:cNvPr id="73925" name="Text Box 197"/>
            <p:cNvSpPr txBox="1">
              <a:spLocks noChangeArrowheads="1"/>
            </p:cNvSpPr>
            <p:nvPr/>
          </p:nvSpPr>
          <p:spPr bwMode="auto">
            <a:xfrm>
              <a:off x="7058" y="3980"/>
              <a:ext cx="109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Dly 5 </a:t>
              </a:r>
              <a:endParaRPr lang="en-US"/>
            </a:p>
          </p:txBody>
        </p:sp>
        <p:grpSp>
          <p:nvGrpSpPr>
            <p:cNvPr id="4" name="Group 198"/>
            <p:cNvGrpSpPr>
              <a:grpSpLocks/>
            </p:cNvGrpSpPr>
            <p:nvPr/>
          </p:nvGrpSpPr>
          <p:grpSpPr bwMode="auto">
            <a:xfrm>
              <a:off x="2988" y="2860"/>
              <a:ext cx="6260" cy="2680"/>
              <a:chOff x="2988" y="3500"/>
              <a:chExt cx="6261" cy="2680"/>
            </a:xfrm>
          </p:grpSpPr>
          <p:sp>
            <p:nvSpPr>
              <p:cNvPr id="73927" name="Rectangle 199"/>
              <p:cNvSpPr>
                <a:spLocks noChangeArrowheads="1"/>
              </p:cNvSpPr>
              <p:nvPr/>
            </p:nvSpPr>
            <p:spPr bwMode="auto">
              <a:xfrm>
                <a:off x="5649" y="350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Opened</a:t>
                </a:r>
                <a:endParaRPr lang="en-US"/>
              </a:p>
            </p:txBody>
          </p:sp>
          <p:sp>
            <p:nvSpPr>
              <p:cNvPr id="73928" name="Rectangle 200"/>
              <p:cNvSpPr>
                <a:spLocks noChangeArrowheads="1"/>
              </p:cNvSpPr>
              <p:nvPr/>
            </p:nvSpPr>
            <p:spPr bwMode="auto">
              <a:xfrm>
                <a:off x="2988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down</a:t>
                </a:r>
                <a:endParaRPr lang="en-US"/>
              </a:p>
            </p:txBody>
          </p:sp>
          <p:sp>
            <p:nvSpPr>
              <p:cNvPr id="73929" name="Rectangle 201"/>
              <p:cNvSpPr>
                <a:spLocks noChangeArrowheads="1"/>
              </p:cNvSpPr>
              <p:nvPr/>
            </p:nvSpPr>
            <p:spPr bwMode="auto">
              <a:xfrm>
                <a:off x="5649" y="5580"/>
                <a:ext cx="1252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Closed</a:t>
                </a:r>
                <a:endParaRPr lang="en-US"/>
              </a:p>
            </p:txBody>
          </p:sp>
          <p:sp>
            <p:nvSpPr>
              <p:cNvPr id="73930" name="Rectangle 202"/>
              <p:cNvSpPr>
                <a:spLocks noChangeArrowheads="1"/>
              </p:cNvSpPr>
              <p:nvPr/>
            </p:nvSpPr>
            <p:spPr bwMode="auto">
              <a:xfrm>
                <a:off x="5806" y="4620"/>
                <a:ext cx="939" cy="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Error</a:t>
                </a:r>
                <a:endParaRPr lang="en-US"/>
              </a:p>
            </p:txBody>
          </p:sp>
          <p:sp>
            <p:nvSpPr>
              <p:cNvPr id="73931" name="Line 203"/>
              <p:cNvSpPr>
                <a:spLocks noChangeShapeType="1"/>
              </p:cNvSpPr>
              <p:nvPr/>
            </p:nvSpPr>
            <p:spPr bwMode="auto">
              <a:xfrm flipH="1">
                <a:off x="3927" y="37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2" name="Line 204"/>
              <p:cNvSpPr>
                <a:spLocks noChangeShapeType="1"/>
              </p:cNvSpPr>
              <p:nvPr/>
            </p:nvSpPr>
            <p:spPr bwMode="auto">
              <a:xfrm>
                <a:off x="3927" y="5300"/>
                <a:ext cx="1722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3" name="Line 205"/>
              <p:cNvSpPr>
                <a:spLocks noChangeShapeType="1"/>
              </p:cNvSpPr>
              <p:nvPr/>
            </p:nvSpPr>
            <p:spPr bwMode="auto">
              <a:xfrm flipV="1">
                <a:off x="6901" y="53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4" name="Rectangle 206"/>
              <p:cNvSpPr>
                <a:spLocks noChangeArrowheads="1"/>
              </p:cNvSpPr>
              <p:nvPr/>
            </p:nvSpPr>
            <p:spPr bwMode="auto">
              <a:xfrm>
                <a:off x="8310" y="4300"/>
                <a:ext cx="939" cy="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Wait_</a:t>
                </a:r>
              </a:p>
              <a:p>
                <a:r>
                  <a:rPr lang="en-US" sz="1400" b="1">
                    <a:latin typeface="Arial" pitchFamily="34" charset="0"/>
                  </a:rPr>
                  <a:t>up</a:t>
                </a:r>
                <a:endParaRPr lang="en-US"/>
              </a:p>
            </p:txBody>
          </p:sp>
          <p:sp>
            <p:nvSpPr>
              <p:cNvPr id="73935" name="Line 207"/>
              <p:cNvSpPr>
                <a:spLocks noChangeShapeType="1"/>
              </p:cNvSpPr>
              <p:nvPr/>
            </p:nvSpPr>
            <p:spPr bwMode="auto">
              <a:xfrm flipH="1" flipV="1">
                <a:off x="6901" y="3700"/>
                <a:ext cx="1409" cy="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6" name="Line 208"/>
              <p:cNvSpPr>
                <a:spLocks noChangeShapeType="1"/>
              </p:cNvSpPr>
              <p:nvPr/>
            </p:nvSpPr>
            <p:spPr bwMode="auto">
              <a:xfrm flipH="1">
                <a:off x="6901" y="3500"/>
                <a:ext cx="313" cy="2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7" name="Line 209"/>
              <p:cNvSpPr>
                <a:spLocks noChangeShapeType="1"/>
              </p:cNvSpPr>
              <p:nvPr/>
            </p:nvSpPr>
            <p:spPr bwMode="auto">
              <a:xfrm flipV="1">
                <a:off x="5962" y="4140"/>
                <a:ext cx="1" cy="46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8" name="Line 210"/>
              <p:cNvSpPr>
                <a:spLocks noChangeShapeType="1"/>
              </p:cNvSpPr>
              <p:nvPr/>
            </p:nvSpPr>
            <p:spPr bwMode="auto">
              <a:xfrm>
                <a:off x="3927" y="4940"/>
                <a:ext cx="1878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39" name="Line 211"/>
              <p:cNvSpPr>
                <a:spLocks noChangeShapeType="1"/>
              </p:cNvSpPr>
              <p:nvPr/>
            </p:nvSpPr>
            <p:spPr bwMode="auto">
              <a:xfrm flipH="1">
                <a:off x="6745" y="4940"/>
                <a:ext cx="1565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3940" name="Text Box 212"/>
            <p:cNvSpPr txBox="1">
              <a:spLocks noChangeArrowheads="1"/>
            </p:cNvSpPr>
            <p:nvPr/>
          </p:nvSpPr>
          <p:spPr bwMode="auto">
            <a:xfrm>
              <a:off x="2674" y="7980"/>
              <a:ext cx="1096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Break</a:t>
              </a:r>
              <a:endParaRPr lang="en-US"/>
            </a:p>
          </p:txBody>
        </p:sp>
        <p:sp>
          <p:nvSpPr>
            <p:cNvPr id="73941" name="Text Box 213"/>
            <p:cNvSpPr txBox="1">
              <a:spLocks noChangeArrowheads="1"/>
            </p:cNvSpPr>
            <p:nvPr/>
          </p:nvSpPr>
          <p:spPr bwMode="auto">
            <a:xfrm>
              <a:off x="3144" y="6700"/>
              <a:ext cx="1093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Fix</a:t>
              </a:r>
              <a:endParaRPr lang="en-US"/>
            </a:p>
          </p:txBody>
        </p:sp>
        <p:sp>
          <p:nvSpPr>
            <p:cNvPr id="73942" name="Text Box 214"/>
            <p:cNvSpPr txBox="1">
              <a:spLocks noChangeArrowheads="1"/>
            </p:cNvSpPr>
            <p:nvPr/>
          </p:nvSpPr>
          <p:spPr bwMode="auto">
            <a:xfrm>
              <a:off x="1579" y="5900"/>
              <a:ext cx="1250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 u="sng">
                  <a:solidFill>
                    <a:srgbClr val="993300"/>
                  </a:solidFill>
                </a:rPr>
                <a:t>Barrier</a:t>
              </a:r>
              <a:endParaRPr lang="en-US"/>
            </a:p>
          </p:txBody>
        </p:sp>
        <p:grpSp>
          <p:nvGrpSpPr>
            <p:cNvPr id="5" name="Group 215"/>
            <p:cNvGrpSpPr>
              <a:grpSpLocks/>
            </p:cNvGrpSpPr>
            <p:nvPr/>
          </p:nvGrpSpPr>
          <p:grpSpPr bwMode="auto">
            <a:xfrm>
              <a:off x="2048" y="6220"/>
              <a:ext cx="7076" cy="2560"/>
              <a:chOff x="2048" y="6220"/>
              <a:chExt cx="7076" cy="2560"/>
            </a:xfrm>
          </p:grpSpPr>
          <p:sp>
            <p:nvSpPr>
              <p:cNvPr id="73944" name="Rectangle 216"/>
              <p:cNvSpPr>
                <a:spLocks noChangeArrowheads="1"/>
              </p:cNvSpPr>
              <p:nvPr/>
            </p:nvSpPr>
            <p:spPr bwMode="auto">
              <a:xfrm>
                <a:off x="2048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Damaged</a:t>
                </a:r>
                <a:endParaRPr lang="en-US"/>
              </a:p>
            </p:txBody>
          </p:sp>
          <p:sp>
            <p:nvSpPr>
              <p:cNvPr id="73945" name="Rectangle 217"/>
              <p:cNvSpPr>
                <a:spLocks noChangeArrowheads="1"/>
              </p:cNvSpPr>
              <p:nvPr/>
            </p:nvSpPr>
            <p:spPr bwMode="auto">
              <a:xfrm>
                <a:off x="5110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/>
                  <a:t>U_moving</a:t>
                </a:r>
                <a:endParaRPr lang="en-US"/>
              </a:p>
            </p:txBody>
          </p:sp>
          <p:sp>
            <p:nvSpPr>
              <p:cNvPr id="73946" name="Line 218"/>
              <p:cNvSpPr>
                <a:spLocks noChangeShapeType="1"/>
              </p:cNvSpPr>
              <p:nvPr/>
            </p:nvSpPr>
            <p:spPr bwMode="auto">
              <a:xfrm flipH="1" flipV="1">
                <a:off x="2660" y="7784"/>
                <a:ext cx="1893" cy="8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47" name="Line 219"/>
              <p:cNvSpPr>
                <a:spLocks noChangeShapeType="1"/>
              </p:cNvSpPr>
              <p:nvPr/>
            </p:nvSpPr>
            <p:spPr bwMode="auto">
              <a:xfrm flipV="1">
                <a:off x="2659" y="6700"/>
                <a:ext cx="1894" cy="55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48" name="Line 220"/>
              <p:cNvSpPr>
                <a:spLocks noChangeShapeType="1"/>
              </p:cNvSpPr>
              <p:nvPr/>
            </p:nvSpPr>
            <p:spPr bwMode="auto">
              <a:xfrm>
                <a:off x="4191" y="6220"/>
                <a:ext cx="370" cy="16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49" name="Rectangle 221"/>
              <p:cNvSpPr>
                <a:spLocks noChangeArrowheads="1"/>
              </p:cNvSpPr>
              <p:nvPr/>
            </p:nvSpPr>
            <p:spPr bwMode="auto">
              <a:xfrm>
                <a:off x="6489" y="6220"/>
                <a:ext cx="1255" cy="42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Opened</a:t>
                </a:r>
                <a:endParaRPr lang="en-US"/>
              </a:p>
            </p:txBody>
          </p:sp>
          <p:sp>
            <p:nvSpPr>
              <p:cNvPr id="73950" name="Rectangle 222"/>
              <p:cNvSpPr>
                <a:spLocks noChangeArrowheads="1"/>
              </p:cNvSpPr>
              <p:nvPr/>
            </p:nvSpPr>
            <p:spPr bwMode="auto">
              <a:xfrm>
                <a:off x="7715" y="7259"/>
                <a:ext cx="1409" cy="5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/>
                  <a:t>D_moving</a:t>
                </a:r>
                <a:endParaRPr lang="en-US"/>
              </a:p>
            </p:txBody>
          </p:sp>
          <p:sp>
            <p:nvSpPr>
              <p:cNvPr id="73951" name="Rectangle 223"/>
              <p:cNvSpPr>
                <a:spLocks noChangeArrowheads="1"/>
              </p:cNvSpPr>
              <p:nvPr/>
            </p:nvSpPr>
            <p:spPr bwMode="auto">
              <a:xfrm>
                <a:off x="6643" y="8299"/>
                <a:ext cx="1097" cy="48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latin typeface="Arial" pitchFamily="34" charset="0"/>
                  </a:rPr>
                  <a:t>Closed</a:t>
                </a:r>
                <a:endParaRPr lang="en-US"/>
              </a:p>
            </p:txBody>
          </p:sp>
          <p:sp>
            <p:nvSpPr>
              <p:cNvPr id="73952" name="Line 224"/>
              <p:cNvSpPr>
                <a:spLocks noChangeShapeType="1"/>
              </p:cNvSpPr>
              <p:nvPr/>
            </p:nvSpPr>
            <p:spPr bwMode="auto">
              <a:xfrm flipH="1" flipV="1">
                <a:off x="5571" y="7784"/>
                <a:ext cx="1096" cy="7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53" name="Line 225"/>
              <p:cNvSpPr>
                <a:spLocks noChangeShapeType="1"/>
              </p:cNvSpPr>
              <p:nvPr/>
            </p:nvSpPr>
            <p:spPr bwMode="auto">
              <a:xfrm flipH="1">
                <a:off x="7715" y="7784"/>
                <a:ext cx="784" cy="7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54" name="Line 226"/>
              <p:cNvSpPr>
                <a:spLocks noChangeShapeType="1"/>
              </p:cNvSpPr>
              <p:nvPr/>
            </p:nvSpPr>
            <p:spPr bwMode="auto">
              <a:xfrm>
                <a:off x="7715" y="6647"/>
                <a:ext cx="940" cy="56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955" name="Line 227"/>
              <p:cNvSpPr>
                <a:spLocks noChangeShapeType="1"/>
              </p:cNvSpPr>
              <p:nvPr/>
            </p:nvSpPr>
            <p:spPr bwMode="auto">
              <a:xfrm flipV="1">
                <a:off x="5571" y="6647"/>
                <a:ext cx="939" cy="62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3956" name="Text Box 228"/>
            <p:cNvSpPr txBox="1">
              <a:spLocks noChangeArrowheads="1"/>
            </p:cNvSpPr>
            <p:nvPr/>
          </p:nvSpPr>
          <p:spPr bwMode="auto">
            <a:xfrm>
              <a:off x="7840" y="6540"/>
              <a:ext cx="1254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Bar_down</a:t>
              </a:r>
              <a:endParaRPr lang="en-US"/>
            </a:p>
          </p:txBody>
        </p:sp>
        <p:sp>
          <p:nvSpPr>
            <p:cNvPr id="73957" name="Text Box 229"/>
            <p:cNvSpPr txBox="1">
              <a:spLocks noChangeArrowheads="1"/>
            </p:cNvSpPr>
            <p:nvPr/>
          </p:nvSpPr>
          <p:spPr bwMode="auto">
            <a:xfrm>
              <a:off x="5336" y="7980"/>
              <a:ext cx="1095" cy="4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Bar_up</a:t>
              </a:r>
              <a:endParaRPr lang="en-US"/>
            </a:p>
          </p:txBody>
        </p:sp>
        <p:sp>
          <p:nvSpPr>
            <p:cNvPr id="73958" name="Text Box 230"/>
            <p:cNvSpPr txBox="1">
              <a:spLocks noChangeArrowheads="1"/>
            </p:cNvSpPr>
            <p:nvPr/>
          </p:nvSpPr>
          <p:spPr bwMode="auto">
            <a:xfrm>
              <a:off x="7997" y="7980"/>
              <a:ext cx="1409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D_done / </a:t>
              </a:r>
            </a:p>
            <a:p>
              <a:r>
                <a:rPr lang="en-US" sz="1200" b="1" i="1"/>
                <a:t>   Ack_down</a:t>
              </a:r>
              <a:endParaRPr lang="en-US"/>
            </a:p>
          </p:txBody>
        </p:sp>
        <p:sp>
          <p:nvSpPr>
            <p:cNvPr id="73959" name="Text Box 231"/>
            <p:cNvSpPr txBox="1">
              <a:spLocks noChangeArrowheads="1"/>
            </p:cNvSpPr>
            <p:nvPr/>
          </p:nvSpPr>
          <p:spPr bwMode="auto">
            <a:xfrm>
              <a:off x="5023" y="6540"/>
              <a:ext cx="1408" cy="6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i="1"/>
                <a:t>U_done / </a:t>
              </a:r>
            </a:p>
            <a:p>
              <a:r>
                <a:rPr lang="en-US" sz="1200" b="1" i="1"/>
                <a:t>   Ack_up</a:t>
              </a:r>
              <a:endParaRPr lang="en-US"/>
            </a:p>
          </p:txBody>
        </p:sp>
        <p:sp>
          <p:nvSpPr>
            <p:cNvPr id="73960" name="Rectangle 232"/>
            <p:cNvSpPr>
              <a:spLocks noChangeArrowheads="1"/>
            </p:cNvSpPr>
            <p:nvPr/>
          </p:nvSpPr>
          <p:spPr bwMode="auto">
            <a:xfrm>
              <a:off x="4553" y="6083"/>
              <a:ext cx="5009" cy="28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3961" name="Line 233"/>
            <p:cNvSpPr>
              <a:spLocks noChangeShapeType="1"/>
            </p:cNvSpPr>
            <p:nvPr/>
          </p:nvSpPr>
          <p:spPr bwMode="auto">
            <a:xfrm flipH="1">
              <a:off x="7684" y="6380"/>
              <a:ext cx="469" cy="1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3962" name="Rectangle 234"/>
            <p:cNvSpPr>
              <a:spLocks noChangeArrowheads="1"/>
            </p:cNvSpPr>
            <p:nvPr/>
          </p:nvSpPr>
          <p:spPr bwMode="auto">
            <a:xfrm>
              <a:off x="1422" y="1420"/>
              <a:ext cx="8297" cy="78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dirty="0" err="1" smtClean="0">
                <a:solidFill>
                  <a:schemeClr val="accent2"/>
                </a:solidFill>
                <a:latin typeface="Arial" pitchFamily="34" charset="0"/>
              </a:rPr>
              <a:t>Statecharts</a:t>
            </a:r>
            <a:r>
              <a:rPr lang="en-US" altLang="en-US" sz="2400" b="1" dirty="0" smtClean="0">
                <a:solidFill>
                  <a:schemeClr val="accent2"/>
                </a:solidFill>
                <a:latin typeface="Arial" pitchFamily="34" charset="0"/>
              </a:rPr>
              <a:t> mutation testing</a:t>
            </a:r>
            <a:endParaRPr lang="en-US" sz="24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09600" y="21336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cs typeface="Times New Roman" pitchFamily="18" charset="0"/>
              </a:rPr>
              <a:t>So far: focus on language specific mutations</a:t>
            </a: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endParaRPr lang="en-US" altLang="en-US" dirty="0" smtClean="0">
              <a:solidFill>
                <a:srgbClr val="660033"/>
              </a:solidFill>
              <a:cs typeface="Times New Roman" pitchFamily="18" charset="0"/>
            </a:endParaRPr>
          </a:p>
          <a:p>
            <a:pPr>
              <a:buClr>
                <a:srgbClr val="008080"/>
              </a:buCl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S</a:t>
            </a:r>
            <a:r>
              <a:rPr lang="en-US" altLang="en-US" dirty="0">
                <a:solidFill>
                  <a:srgbClr val="660033"/>
                </a:solidFill>
                <a:cs typeface="Times New Roman" pitchFamily="18" charset="0"/>
              </a:rPr>
              <a:t>. </a:t>
            </a:r>
            <a:r>
              <a:rPr lang="en-US" altLang="en-US" dirty="0" err="1">
                <a:solidFill>
                  <a:srgbClr val="660033"/>
                </a:solidFill>
                <a:cs typeface="Times New Roman" pitchFamily="18" charset="0"/>
              </a:rPr>
              <a:t>Fabbri</a:t>
            </a:r>
            <a:r>
              <a:rPr lang="en-US" altLang="en-US" dirty="0">
                <a:solidFill>
                  <a:srgbClr val="660033"/>
                </a:solidFill>
                <a:cs typeface="Times New Roman" pitchFamily="18" charset="0"/>
              </a:rPr>
              <a:t> et. al</a:t>
            </a:r>
            <a:r>
              <a:rPr lang="en-US" altLang="en-US" dirty="0" smtClean="0">
                <a:solidFill>
                  <a:srgbClr val="660033"/>
                </a:solidFill>
                <a:cs typeface="Times New Roman" pitchFamily="18" charset="0"/>
              </a:rPr>
              <a:t>. :  </a:t>
            </a:r>
            <a:endParaRPr lang="en-US" altLang="en-US" i="1" dirty="0" smtClean="0"/>
          </a:p>
          <a:p>
            <a:pPr>
              <a:buClr>
                <a:srgbClr val="008080"/>
              </a:buClr>
              <a:buFontTx/>
              <a:buChar char="-"/>
            </a:pPr>
            <a:r>
              <a:rPr lang="en-US" altLang="en-US" dirty="0" smtClean="0"/>
              <a:t>coverage criteria to assess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the test set </a:t>
            </a:r>
            <a:r>
              <a:rPr lang="en-US" altLang="en-US" dirty="0" smtClean="0"/>
              <a:t>qualit</a:t>
            </a:r>
            <a:r>
              <a:rPr lang="en-US" altLang="en-US" dirty="0" smtClean="0"/>
              <a:t>y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(all configurations, all transitions, all broadcastings)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delete transition, change broadcast source / target, etc.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 </a:t>
            </a:r>
            <a:br>
              <a:rPr lang="en-US" altLang="en-US" dirty="0" smtClean="0"/>
            </a:br>
            <a:endParaRPr lang="en-US" altLang="en-US" i="1" dirty="0" smtClean="0"/>
          </a:p>
          <a:p>
            <a:pPr>
              <a:buClr>
                <a:srgbClr val="008080"/>
              </a:buClr>
            </a:pPr>
            <a:r>
              <a:rPr lang="en-US" altLang="en-US" dirty="0" err="1" smtClean="0">
                <a:solidFill>
                  <a:srgbClr val="660033"/>
                </a:solidFill>
              </a:rPr>
              <a:t>M.Trakhtenbrot</a:t>
            </a:r>
            <a:r>
              <a:rPr lang="en-US" altLang="en-US" dirty="0" smtClean="0">
                <a:solidFill>
                  <a:srgbClr val="660033"/>
                </a:solidFill>
              </a:rPr>
              <a:t> [Mutation 2007]: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address hierarchy</a:t>
            </a:r>
            <a:br>
              <a:rPr lang="en-US" altLang="en-US" dirty="0" smtClean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chemeClr val="accent2"/>
                </a:solidFill>
                <a:latin typeface="Arial" pitchFamily="34" charset="0"/>
              </a:rPr>
              <a:t>Common for all analysis tools</a:t>
            </a:r>
            <a:r>
              <a:rPr lang="en-US" altLang="en-US" sz="2400" b="1" dirty="0" smtClean="0">
                <a:solidFill>
                  <a:schemeClr val="accent2"/>
                </a:solidFill>
                <a:latin typeface="Arial" pitchFamily="34" charset="0"/>
              </a:rPr>
              <a:t/>
            </a:r>
            <a:br>
              <a:rPr lang="en-US" altLang="en-US" sz="2400" b="1" dirty="0" smtClean="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altLang="en-US" sz="2400" b="1" i="1" dirty="0" smtClean="0">
                <a:solidFill>
                  <a:schemeClr val="accent2"/>
                </a:solidFill>
                <a:latin typeface="Arial" pitchFamily="34" charset="0"/>
              </a:rPr>
              <a:t>(simulation, model checking, mutation testing)</a:t>
            </a:r>
            <a:endParaRPr lang="en-US" sz="2400" b="1" i="1" dirty="0">
              <a:solidFill>
                <a:schemeClr val="accent2"/>
              </a:solidFill>
              <a:latin typeface="Arial" pitchFamily="34" charset="0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762000" y="1905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Strictly follow the language semantics 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Ignore </a:t>
            </a:r>
            <a:r>
              <a:rPr lang="en-US" altLang="en-US" dirty="0" smtClean="0">
                <a:solidFill>
                  <a:srgbClr val="FF0000"/>
                </a:solidFill>
              </a:rPr>
              <a:t>potential behavioral differences </a:t>
            </a:r>
            <a:r>
              <a:rPr lang="en-US" altLang="en-US" dirty="0" smtClean="0"/>
              <a:t>between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  system model and its actual implementation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But why any difference can occur at all?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- Due to abstractions </a:t>
            </a:r>
            <a:r>
              <a:rPr lang="en-US" altLang="en-US" dirty="0" smtClean="0"/>
              <a:t>assumed by the modeling language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Core abstractions in </a:t>
            </a:r>
            <a:r>
              <a:rPr lang="en-US" altLang="en-US" sz="2800" b="1" dirty="0" err="1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statecharts</a:t>
            </a:r>
            <a:endParaRPr lang="en-US" altLang="en-US" sz="2800" b="1" dirty="0" smtClean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09600" y="1752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Maximal parallelism</a:t>
            </a:r>
            <a:r>
              <a:rPr lang="en-US" altLang="en-US" dirty="0" smtClean="0"/>
              <a:t>: enabled transitions (and relevant actions) in all components are taken simultaneously, in one step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Step execution doesn’t take time</a:t>
            </a:r>
            <a:r>
              <a:rPr lang="en-US" altLang="en-US" dirty="0" smtClean="0"/>
              <a:t>: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system completes its reaction before the next external event occurs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Events are active during one step only</a:t>
            </a:r>
            <a:r>
              <a:rPr lang="en-US" altLang="en-US" dirty="0" smtClean="0"/>
              <a:t>: broadcasted when generated, no buffering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Immediate reaction to expired time delay </a:t>
            </a:r>
            <a:r>
              <a:rPr lang="en-US" altLang="en-US" dirty="0" smtClean="0"/>
              <a:t>by the awaiting component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And in the real world…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" y="17526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Maximal parallelism ?</a:t>
            </a:r>
            <a:r>
              <a:rPr lang="en-US" altLang="en-US" dirty="0" smtClean="0"/>
              <a:t> </a:t>
            </a:r>
          </a:p>
          <a:p>
            <a:pPr>
              <a:buClr>
                <a:srgbClr val="008080"/>
              </a:buClr>
            </a:pPr>
            <a:r>
              <a:rPr lang="en-US" altLang="en-US" dirty="0" err="1" smtClean="0"/>
              <a:t>Statechart</a:t>
            </a:r>
            <a:r>
              <a:rPr lang="en-US" altLang="en-US" dirty="0" smtClean="0"/>
              <a:t> components are mapped into concurrent tasks;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ready tasks are executed in some order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Step execution doesn’t take time ?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Every single action takes some real time, according to its “weight”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Events are active during one step only ?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Queued to avoid their loss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Immediate reaction to expired time delay?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Awaiting task will run </a:t>
            </a:r>
            <a:r>
              <a:rPr lang="en-US" altLang="en-US" u="sng" dirty="0" smtClean="0"/>
              <a:t>after</a:t>
            </a:r>
            <a:r>
              <a:rPr lang="en-US" altLang="en-US" dirty="0" smtClean="0"/>
              <a:t> delay’s expiration, according to the scheduling policy</a:t>
            </a: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How this affects the tests adequacy?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" y="29718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Implementation: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Allows for scenarios that are impossible in the model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Test set developed for the model might be not adequate anymore…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Two approaches: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Find what is missing when the system is implemented. </a:t>
            </a:r>
            <a:r>
              <a:rPr lang="en-US" altLang="en-US" dirty="0" smtClean="0">
                <a:solidFill>
                  <a:srgbClr val="FF0000"/>
                </a:solidFill>
              </a:rPr>
              <a:t>Too late! 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Instead, </a:t>
            </a:r>
            <a:r>
              <a:rPr lang="en-US" altLang="en-US" dirty="0" smtClean="0">
                <a:solidFill>
                  <a:srgbClr val="3333FF"/>
                </a:solidFill>
              </a:rPr>
              <a:t>consider and analyze </a:t>
            </a:r>
            <a:r>
              <a:rPr lang="en-US" altLang="en-US" u="sng" dirty="0" smtClean="0">
                <a:solidFill>
                  <a:srgbClr val="3333FF"/>
                </a:solidFill>
              </a:rPr>
              <a:t>model mutants</a:t>
            </a:r>
            <a:r>
              <a:rPr lang="en-US" altLang="en-US" dirty="0" smtClean="0">
                <a:solidFill>
                  <a:srgbClr val="3333FF"/>
                </a:solidFill>
              </a:rPr>
              <a:t> that address the mentioned differences. </a:t>
            </a:r>
            <a:r>
              <a:rPr lang="en-US" altLang="en-US" dirty="0" smtClean="0"/>
              <a:t>(M.T. in [Mutation 2007])</a:t>
            </a:r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Need clear distinction between </a:t>
            </a:r>
            <a:r>
              <a:rPr lang="en-US" altLang="en-US" b="1" dirty="0" smtClean="0">
                <a:solidFill>
                  <a:srgbClr val="660033"/>
                </a:solidFill>
              </a:rPr>
              <a:t>two types of tests adequacy</a:t>
            </a:r>
            <a:r>
              <a:rPr lang="en-US" altLang="en-US" dirty="0" smtClean="0"/>
              <a:t>:</a:t>
            </a:r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Model level</a:t>
            </a:r>
            <a:endParaRPr lang="en-US" altLang="en-US" i="1" dirty="0" smtClean="0"/>
          </a:p>
          <a:p>
            <a:pPr>
              <a:buClr>
                <a:srgbClr val="008080"/>
              </a:buClr>
            </a:pPr>
            <a:r>
              <a:rPr lang="en-US" altLang="en-US" dirty="0" smtClean="0"/>
              <a:t>- Implementation-oriented</a:t>
            </a:r>
          </a:p>
          <a:p>
            <a:pPr>
              <a:buClr>
                <a:srgbClr val="008080"/>
              </a:buClr>
              <a:buFontTx/>
              <a:buChar char="-"/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/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8080"/>
              </a:buClr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1097</Words>
  <Application>Microsoft Office PowerPoint</Application>
  <PresentationFormat>On-screen Show (4:3)</PresentationFormat>
  <Paragraphs>394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Implementation Oriented Mutation Testing  of Statechart Models</vt:lpstr>
      <vt:lpstr>Challenges in development of  reactive systems   </vt:lpstr>
      <vt:lpstr>Apply formal methods</vt:lpstr>
      <vt:lpstr>Slide 4</vt:lpstr>
      <vt:lpstr>Statecharts mutation testing</vt:lpstr>
      <vt:lpstr>Common for all analysis tools (simulation, model checking, mutation testing)</vt:lpstr>
      <vt:lpstr>Core abstractions in statecharts</vt:lpstr>
      <vt:lpstr>And in the real world…</vt:lpstr>
      <vt:lpstr>How this affects the tests adequacy?</vt:lpstr>
      <vt:lpstr>New mutations and what they address</vt:lpstr>
      <vt:lpstr>Mutation of timeouts duration</vt:lpstr>
      <vt:lpstr>Slide 12</vt:lpstr>
      <vt:lpstr>Enforcement of transitions interleaving </vt:lpstr>
      <vt:lpstr>Slide 14</vt:lpstr>
      <vt:lpstr>Transition with actions that “take time” </vt:lpstr>
      <vt:lpstr>OS scheduler</vt:lpstr>
      <vt:lpstr>What is caused by this mutation</vt:lpstr>
      <vt:lpstr>Selection of mutants</vt:lpstr>
      <vt:lpstr>Selection of mutants</vt:lpstr>
      <vt:lpstr>Selection of mutants</vt:lpstr>
      <vt:lpstr>Further steps</vt:lpstr>
      <vt:lpstr>Thank you!</vt:lpstr>
      <vt:lpstr>OS scheduler – making actions “take time”   Same “execution time” for all actions</vt:lpstr>
      <vt:lpstr>OS scheduler – making actions “take time”   “Execution time” depends on type of action</vt:lpstr>
      <vt:lpstr>OS scheduler – making actions “take time”   All actions in the model take time - this mutant provides a better approximation to    implementation - involves a global change in the model</vt:lpstr>
    </vt:vector>
  </TitlesOfParts>
  <Company>I-Logix Israel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</dc:creator>
  <cp:lastModifiedBy>Mark</cp:lastModifiedBy>
  <cp:revision>214</cp:revision>
  <dcterms:created xsi:type="dcterms:W3CDTF">2001-11-25T12:09:26Z</dcterms:created>
  <dcterms:modified xsi:type="dcterms:W3CDTF">2010-04-06T09:06:23Z</dcterms:modified>
</cp:coreProperties>
</file>