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8FF6E-76F9-43FE-BA2A-F3427DA1BF62}" v="37" dt="2025-07-03T14:16:44.426"/>
  </p1510:revLst>
</p1510:revInfo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81205"/>
            <a:ext cx="8368200" cy="480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659363"/>
            <a:ext cx="8368200" cy="4070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</a:t>
            </a:r>
            <a:endParaRPr lang="en-US" dirty="0"/>
          </a:p>
          <a:p>
            <a:pPr>
              <a:lnSpc>
                <a:spcPct val="114999"/>
              </a:lnSpc>
              <a:buFont typeface="Roboto" panose="020B0604020202020204" pitchFamily="34" charset="0"/>
              <a:buChar char="●"/>
            </a:pPr>
            <a:r>
              <a:rPr lang="en-GB" sz="1600" dirty="0"/>
              <a:t>Demographics, credit score, loan balance, debt ratio, payment history, credit utilization, tenure.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</a:t>
            </a:r>
          </a:p>
          <a:p>
            <a:pPr>
              <a:lnSpc>
                <a:spcPct val="114999"/>
              </a:lnSpc>
              <a:buFont typeface="Roboto" panose="020B0604020202020204" pitchFamily="34" charset="0"/>
              <a:buChar char="●"/>
            </a:pPr>
            <a:r>
              <a:rPr lang="en-GB" sz="1600" dirty="0"/>
              <a:t>Random Forest model + business rules identify high-risk customers (e.g., new accounts with high utilization).</a:t>
            </a:r>
          </a:p>
          <a:p>
            <a:pPr>
              <a:lnSpc>
                <a:spcPct val="114999"/>
              </a:lnSpc>
              <a:buFont typeface="Roboto" panose="020B0604020202020204" pitchFamily="34" charset="0"/>
              <a:buChar char="●"/>
            </a:pPr>
            <a:endParaRPr lang="en-GB" sz="1600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GB" sz="1600" b="1"/>
              <a:t>Actions</a:t>
            </a:r>
            <a:r>
              <a:rPr lang="en-GB" sz="1600"/>
              <a:t>: </a:t>
            </a:r>
            <a:endParaRPr lang="en-GB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Triggers payment reminders, financial advice, or hardship offers; flags cases for collections team.</a:t>
            </a:r>
            <a:endParaRPr lang="en-GB" sz="1600" b="1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</a:t>
            </a:r>
            <a:endParaRPr lang="en-GB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Monitors repayment outcomes, retrains model periodically, updates rules for better targeting.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buNone/>
            </a:pPr>
            <a:r>
              <a:rPr lang="en-GB" b="1"/>
              <a:t>Automation vs Human Oversight</a:t>
            </a:r>
            <a:endParaRPr lang="en-US"/>
          </a:p>
          <a:p>
            <a:pPr>
              <a:lnSpc>
                <a:spcPct val="114999"/>
              </a:lnSpc>
              <a:buNone/>
            </a:pPr>
            <a:r>
              <a:rPr lang="en-GB" b="1" dirty="0"/>
              <a:t>🔄 Fully Automated:</a:t>
            </a:r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Sends reminder emails and financial tips</a:t>
            </a:r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Flags high-risk accounts using model predictions</a:t>
            </a:r>
          </a:p>
          <a:p>
            <a:pPr indent="0">
              <a:lnSpc>
                <a:spcPct val="114999"/>
              </a:lnSpc>
              <a:buNone/>
            </a:pPr>
            <a:r>
              <a:rPr lang="en-GB" b="1" dirty="0"/>
              <a:t>👤 Human Oversight:</a:t>
            </a:r>
            <a:endParaRPr lang="en-GB" dirty="0"/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Reviews and approves hardship or repayment plans</a:t>
            </a:r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Handles edge cases and customer disputes</a:t>
            </a:r>
          </a:p>
          <a:p>
            <a:pPr>
              <a:lnSpc>
                <a:spcPct val="114999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-GB" sz="1600" b="1" dirty="0"/>
              <a:t>Fairness Checks:</a:t>
            </a:r>
            <a:br>
              <a:rPr lang="en-GB" sz="1600" b="1" dirty="0"/>
            </a:br>
            <a:r>
              <a:rPr lang="en-GB" sz="1600" b="1" dirty="0"/>
              <a:t> Audit model performance across income, employment, and demographic groups to prevent bias.</a:t>
            </a:r>
            <a:endParaRPr lang="en-US" dirty="0"/>
          </a:p>
          <a:p>
            <a:pPr marL="285750" indent="-285750">
              <a:lnSpc>
                <a:spcPct val="114999"/>
              </a:lnSpc>
            </a:pPr>
            <a:r>
              <a:rPr lang="en-GB" sz="1600" b="1" dirty="0"/>
              <a:t>Explainability:</a:t>
            </a:r>
            <a:br>
              <a:rPr lang="en-GB" sz="1600" b="1" dirty="0"/>
            </a:br>
            <a:r>
              <a:rPr lang="en-GB" sz="1600" b="1" dirty="0"/>
              <a:t> Use feature importance to explain why a customer is flagged (e.g., missed payments, high utilization).</a:t>
            </a:r>
            <a:endParaRPr lang="en-GB" dirty="0"/>
          </a:p>
          <a:p>
            <a:pPr marL="285750" indent="-285750">
              <a:lnSpc>
                <a:spcPct val="114999"/>
              </a:lnSpc>
            </a:pPr>
            <a:r>
              <a:rPr lang="en-GB" sz="1600" b="1" dirty="0"/>
              <a:t>Regulatory Compliance:</a:t>
            </a:r>
            <a:br>
              <a:rPr lang="en-GB" sz="1600" b="1" dirty="0"/>
            </a:br>
            <a:r>
              <a:rPr lang="en-GB" sz="1600" b="1" dirty="0"/>
              <a:t> Align with GDPR and ECOA for data privacy, consent, and non-discrimination.</a:t>
            </a:r>
            <a:endParaRPr lang="en-GB" dirty="0"/>
          </a:p>
          <a:p>
            <a:pPr marL="285750" indent="-285750">
              <a:lnSpc>
                <a:spcPct val="114999"/>
              </a:lnSpc>
            </a:pPr>
            <a:r>
              <a:rPr lang="en-GB" sz="1600" b="1" dirty="0"/>
              <a:t>Human Oversight:</a:t>
            </a:r>
            <a:br>
              <a:rPr lang="en-GB" sz="1600" b="1" dirty="0"/>
            </a:br>
            <a:r>
              <a:rPr lang="en-GB" sz="1600" b="1" dirty="0"/>
              <a:t> Keep humans in control for hardship approvals and critical account actions.</a:t>
            </a:r>
            <a:endParaRPr lang="en-GB" dirty="0"/>
          </a:p>
          <a:p>
            <a:pPr>
              <a:lnSpc>
                <a:spcPct val="114999"/>
              </a:lnSpc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/>
              <a:t>Expected Business Impact</a:t>
            </a:r>
            <a:endParaRPr 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GB" b="1"/>
              <a:t>Quantitative Business Impact</a:t>
            </a:r>
            <a:endParaRPr lang="en-US"/>
          </a:p>
          <a:p>
            <a:pPr>
              <a:lnSpc>
                <a:spcPct val="114999"/>
              </a:lnSpc>
              <a:buNone/>
            </a:pPr>
            <a:r>
              <a:rPr lang="en-GB" sz="1600" b="1" dirty="0"/>
              <a:t>📉 Reduced Delinquency Rates</a:t>
            </a:r>
            <a:br>
              <a:rPr lang="en-GB" sz="1600" b="1" dirty="0"/>
            </a:br>
            <a:r>
              <a:rPr lang="en-GB" sz="1600" b="1" dirty="0"/>
              <a:t> Early detection of high-risk customers enables proactive interventions, lowering default cases.</a:t>
            </a:r>
            <a:endParaRPr lang="en-GB" dirty="0"/>
          </a:p>
          <a:p>
            <a:pPr>
              <a:lnSpc>
                <a:spcPct val="114999"/>
              </a:lnSpc>
              <a:buNone/>
            </a:pPr>
            <a:r>
              <a:rPr lang="en-GB" sz="1600" b="1" dirty="0"/>
              <a:t>💰 Increased Repayment Rates</a:t>
            </a:r>
            <a:br>
              <a:rPr lang="en-GB" sz="1600" b="1" dirty="0"/>
            </a:br>
            <a:r>
              <a:rPr lang="en-GB" sz="1600" b="1" dirty="0"/>
              <a:t> Timely reminders and support offers encourage on-time payments and loan recovery.</a:t>
            </a:r>
            <a:endParaRPr lang="en-GB" dirty="0"/>
          </a:p>
          <a:p>
            <a:pPr>
              <a:lnSpc>
                <a:spcPct val="114999"/>
              </a:lnSpc>
              <a:buNone/>
            </a:pPr>
            <a:r>
              <a:rPr lang="en-GB" sz="1600" b="1" dirty="0"/>
              <a:t>📊 Cost Savings in Collections</a:t>
            </a:r>
            <a:br>
              <a:rPr lang="en-GB" sz="1600" b="1" dirty="0"/>
            </a:br>
            <a:r>
              <a:rPr lang="en-GB" sz="1600" b="1" dirty="0"/>
              <a:t> Targeted outreach reduces manual follow-ups and operational overhead, improving team efficiency.</a:t>
            </a:r>
            <a:endParaRPr lang="en-GB" dirty="0"/>
          </a:p>
          <a:p>
            <a:pPr>
              <a:lnSpc>
                <a:spcPct val="114999"/>
              </a:lnSpc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b="1" dirty="0"/>
          </a:p>
          <a:p>
            <a:pPr>
              <a:lnSpc>
                <a:spcPct val="114999"/>
              </a:lnSpc>
            </a:pPr>
            <a:r>
              <a:rPr lang="en-US" b="1" dirty="0"/>
              <a:t>🤝 Improved Customer Trust</a:t>
            </a:r>
            <a:br>
              <a:rPr lang="en-US" b="1" dirty="0"/>
            </a:br>
            <a:r>
              <a:rPr lang="en-US" b="1" dirty="0"/>
              <a:t> Transparent, explainable decisions foster confidence and loyalty.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b="1" dirty="0"/>
              <a:t>⚖️ Enhanced Fairness</a:t>
            </a:r>
            <a:br>
              <a:rPr lang="en-US" b="1" dirty="0"/>
            </a:br>
            <a:r>
              <a:rPr lang="en-US" b="1" dirty="0"/>
              <a:t> Bias checks and human oversight ensure ethical treatment across customer segments.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b="1" dirty="0"/>
              <a:t>📈 Increased Scalability</a:t>
            </a:r>
            <a:br>
              <a:rPr lang="en-US" b="1" dirty="0"/>
            </a:br>
            <a:r>
              <a:rPr lang="en-US" b="1" dirty="0"/>
              <a:t> Automation of risk flagging and outreach allows </a:t>
            </a:r>
            <a:r>
              <a:rPr lang="en-US" b="1" dirty="0" err="1"/>
              <a:t>Geldium</a:t>
            </a:r>
            <a:r>
              <a:rPr lang="en-US" b="1" dirty="0"/>
              <a:t> to support a growing customer base without increasing staff load.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473</Words>
  <Application>Microsoft Office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Tran, Tammy</cp:lastModifiedBy>
  <cp:revision>30</cp:revision>
  <dcterms:modified xsi:type="dcterms:W3CDTF">2025-07-03T14:17:06Z</dcterms:modified>
</cp:coreProperties>
</file>