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3" r:id="rId5"/>
    <p:sldId id="259" r:id="rId6"/>
    <p:sldId id="264" r:id="rId7"/>
    <p:sldId id="265" r:id="rId8"/>
    <p:sldId id="266" r:id="rId9"/>
    <p:sldId id="267" r:id="rId10"/>
    <p:sldId id="268" r:id="rId11"/>
    <p:sldId id="269" r:id="rId12"/>
    <p:sldId id="271" r:id="rId13"/>
    <p:sldId id="273" r:id="rId14"/>
    <p:sldId id="274" r:id="rId15"/>
    <p:sldId id="275" r:id="rId16"/>
    <p:sldId id="276" r:id="rId17"/>
    <p:sldId id="277" r:id="rId18"/>
    <p:sldId id="278" r:id="rId19"/>
    <p:sldId id="280" r:id="rId20"/>
    <p:sldId id="281" r:id="rId21"/>
    <p:sldId id="282" r:id="rId22"/>
    <p:sldId id="283" r:id="rId2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5D90B674-E0D5-4F12-A39A-4B4AD24D5CA3}">
          <p14:sldIdLst>
            <p14:sldId id="256"/>
            <p14:sldId id="257"/>
          </p14:sldIdLst>
        </p14:section>
        <p14:section name="探索性" id="{76CBB2CD-49E8-431D-B0CD-9D330566BCA7}">
          <p14:sldIdLst>
            <p14:sldId id="258"/>
            <p14:sldId id="263"/>
            <p14:sldId id="259"/>
            <p14:sldId id="264"/>
            <p14:sldId id="265"/>
            <p14:sldId id="266"/>
            <p14:sldId id="267"/>
          </p14:sldIdLst>
        </p14:section>
        <p14:section name="验证性" id="{25DB05EE-39A1-4092-A443-90873D30F197}">
          <p14:sldIdLst>
            <p14:sldId id="268"/>
            <p14:sldId id="269"/>
            <p14:sldId id="271"/>
            <p14:sldId id="273"/>
            <p14:sldId id="274"/>
            <p14:sldId id="275"/>
            <p14:sldId id="276"/>
            <p14:sldId id="277"/>
          </p14:sldIdLst>
        </p14:section>
        <p14:section name="应用" id="{C48D7D02-99EC-4E8E-933B-291E9C550B85}">
          <p14:sldIdLst>
            <p14:sldId id="278"/>
            <p14:sldId id="280"/>
            <p14:sldId id="281"/>
            <p14:sldId id="282"/>
            <p14:sldId id="28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833339D-35A2-4273-BC64-27E52588320A}" v="3" dt="2018-12-10T09:42:04.58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朱 谦" userId="45cbb24709927bc7" providerId="LiveId" clId="{D833339D-35A2-4273-BC64-27E52588320A}"/>
    <pc:docChg chg="modSld">
      <pc:chgData name="朱 谦" userId="45cbb24709927bc7" providerId="LiveId" clId="{D833339D-35A2-4273-BC64-27E52588320A}" dt="2018-12-10T09:42:04.589" v="13"/>
      <pc:docMkLst>
        <pc:docMk/>
      </pc:docMkLst>
      <pc:sldChg chg="modSp">
        <pc:chgData name="朱 谦" userId="45cbb24709927bc7" providerId="LiveId" clId="{D833339D-35A2-4273-BC64-27E52588320A}" dt="2018-12-10T09:42:04.589" v="13"/>
        <pc:sldMkLst>
          <pc:docMk/>
          <pc:sldMk cId="460468497" sldId="283"/>
        </pc:sldMkLst>
        <pc:spChg chg="mod">
          <ac:chgData name="朱 谦" userId="45cbb24709927bc7" providerId="LiveId" clId="{D833339D-35A2-4273-BC64-27E52588320A}" dt="2018-12-10T09:42:04.589" v="13"/>
          <ac:spMkLst>
            <pc:docMk/>
            <pc:sldMk cId="460468497" sldId="283"/>
            <ac:spMk id="2" creationId="{9EFB37BE-6A66-4D72-9752-B91D552D8F35}"/>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D4F931C-CBCD-4279-9682-2E17321263BF}" type="doc">
      <dgm:prSet loTypeId="urn:microsoft.com/office/officeart/2016/7/layout/BasicLinearProcessNumbered" loCatId="process" qsTypeId="urn:microsoft.com/office/officeart/2005/8/quickstyle/simple3" qsCatId="simple" csTypeId="urn:microsoft.com/office/officeart/2005/8/colors/colorful5" csCatId="colorful"/>
      <dgm:spPr/>
      <dgm:t>
        <a:bodyPr/>
        <a:lstStyle/>
        <a:p>
          <a:endParaRPr lang="en-US"/>
        </a:p>
      </dgm:t>
    </dgm:pt>
    <dgm:pt modelId="{E8F283D0-AE77-418C-8F3E-0B508AD1CDE5}">
      <dgm:prSet/>
      <dgm:spPr/>
      <dgm:t>
        <a:bodyPr/>
        <a:lstStyle/>
        <a:p>
          <a:r>
            <a:rPr lang="zh-CN"/>
            <a:t>探索性</a:t>
          </a:r>
          <a:r>
            <a:rPr lang="en-US"/>
            <a:t>bifactor</a:t>
          </a:r>
          <a:r>
            <a:rPr lang="zh-CN"/>
            <a:t>模型</a:t>
          </a:r>
          <a:endParaRPr lang="en-US"/>
        </a:p>
      </dgm:t>
    </dgm:pt>
    <dgm:pt modelId="{59ED8789-5320-40E2-BB5F-B7F664E40CC6}" type="parTrans" cxnId="{A5581DEB-1ADF-45A5-B8CE-DDBDCB3045FC}">
      <dgm:prSet/>
      <dgm:spPr/>
      <dgm:t>
        <a:bodyPr/>
        <a:lstStyle/>
        <a:p>
          <a:endParaRPr lang="en-US"/>
        </a:p>
      </dgm:t>
    </dgm:pt>
    <dgm:pt modelId="{D02ACCAA-0D46-4A10-B31D-B5975A58D85D}" type="sibTrans" cxnId="{A5581DEB-1ADF-45A5-B8CE-DDBDCB3045FC}">
      <dgm:prSet phldrT="1" phldr="0"/>
      <dgm:spPr/>
      <dgm:t>
        <a:bodyPr/>
        <a:lstStyle/>
        <a:p>
          <a:r>
            <a:rPr lang="en-US"/>
            <a:t>1</a:t>
          </a:r>
        </a:p>
      </dgm:t>
    </dgm:pt>
    <dgm:pt modelId="{B9C0D51C-DEA0-4C8B-8F8E-ED3164F223A1}">
      <dgm:prSet/>
      <dgm:spPr/>
      <dgm:t>
        <a:bodyPr/>
        <a:lstStyle/>
        <a:p>
          <a:r>
            <a:rPr lang="zh-CN"/>
            <a:t>验证性</a:t>
          </a:r>
          <a:r>
            <a:rPr lang="en-US"/>
            <a:t>bifactor</a:t>
          </a:r>
          <a:r>
            <a:rPr lang="zh-CN"/>
            <a:t>模型</a:t>
          </a:r>
          <a:endParaRPr lang="en-US"/>
        </a:p>
      </dgm:t>
    </dgm:pt>
    <dgm:pt modelId="{B7B543D5-D3ED-43D3-A6F1-12B62D133A0D}" type="parTrans" cxnId="{74FEAB04-F449-4F3F-A004-B24525B834E3}">
      <dgm:prSet/>
      <dgm:spPr/>
      <dgm:t>
        <a:bodyPr/>
        <a:lstStyle/>
        <a:p>
          <a:endParaRPr lang="en-US"/>
        </a:p>
      </dgm:t>
    </dgm:pt>
    <dgm:pt modelId="{5E00F95A-7DEC-4E77-B5EA-F6C3640D68FF}" type="sibTrans" cxnId="{74FEAB04-F449-4F3F-A004-B24525B834E3}">
      <dgm:prSet phldrT="2" phldr="0"/>
      <dgm:spPr/>
      <dgm:t>
        <a:bodyPr/>
        <a:lstStyle/>
        <a:p>
          <a:r>
            <a:rPr lang="en-US"/>
            <a:t>2</a:t>
          </a:r>
        </a:p>
      </dgm:t>
    </dgm:pt>
    <dgm:pt modelId="{E09C6772-2F10-4AF9-A9DF-3AD807AE031E}">
      <dgm:prSet/>
      <dgm:spPr/>
      <dgm:t>
        <a:bodyPr/>
        <a:lstStyle/>
        <a:p>
          <a:r>
            <a:rPr lang="en-US"/>
            <a:t>Bifactor</a:t>
          </a:r>
          <a:r>
            <a:rPr lang="zh-CN"/>
            <a:t>模型的应用</a:t>
          </a:r>
          <a:endParaRPr lang="en-US"/>
        </a:p>
      </dgm:t>
    </dgm:pt>
    <dgm:pt modelId="{99111B13-5D5F-4EBF-8DD9-A045A62C8211}" type="parTrans" cxnId="{74072C66-6FB7-4FF6-8DB2-82C8391B9E26}">
      <dgm:prSet/>
      <dgm:spPr/>
      <dgm:t>
        <a:bodyPr/>
        <a:lstStyle/>
        <a:p>
          <a:endParaRPr lang="en-US"/>
        </a:p>
      </dgm:t>
    </dgm:pt>
    <dgm:pt modelId="{377FA224-CAC0-47E1-9914-FE8C8EFEA433}" type="sibTrans" cxnId="{74072C66-6FB7-4FF6-8DB2-82C8391B9E26}">
      <dgm:prSet phldrT="3" phldr="0"/>
      <dgm:spPr/>
      <dgm:t>
        <a:bodyPr/>
        <a:lstStyle/>
        <a:p>
          <a:r>
            <a:rPr lang="en-US"/>
            <a:t>3</a:t>
          </a:r>
        </a:p>
      </dgm:t>
    </dgm:pt>
    <dgm:pt modelId="{359F0042-60ED-485A-AD04-E66D93C15FFE}" type="pres">
      <dgm:prSet presAssocID="{CD4F931C-CBCD-4279-9682-2E17321263BF}" presName="Name0" presStyleCnt="0">
        <dgm:presLayoutVars>
          <dgm:animLvl val="lvl"/>
          <dgm:resizeHandles val="exact"/>
        </dgm:presLayoutVars>
      </dgm:prSet>
      <dgm:spPr/>
    </dgm:pt>
    <dgm:pt modelId="{6F77F945-DE19-4B3B-BC8A-AAFAB0CF6A20}" type="pres">
      <dgm:prSet presAssocID="{E8F283D0-AE77-418C-8F3E-0B508AD1CDE5}" presName="compositeNode" presStyleCnt="0">
        <dgm:presLayoutVars>
          <dgm:bulletEnabled val="1"/>
        </dgm:presLayoutVars>
      </dgm:prSet>
      <dgm:spPr/>
    </dgm:pt>
    <dgm:pt modelId="{3B58A0C0-934B-4A96-BEE6-7A865E181BFC}" type="pres">
      <dgm:prSet presAssocID="{E8F283D0-AE77-418C-8F3E-0B508AD1CDE5}" presName="bgRect" presStyleLbl="bgAccFollowNode1" presStyleIdx="0" presStyleCnt="3"/>
      <dgm:spPr/>
    </dgm:pt>
    <dgm:pt modelId="{6B98DB1F-891C-4397-BAEE-B5060627A856}" type="pres">
      <dgm:prSet presAssocID="{D02ACCAA-0D46-4A10-B31D-B5975A58D85D}" presName="sibTransNodeCircle" presStyleLbl="alignNode1" presStyleIdx="0" presStyleCnt="6">
        <dgm:presLayoutVars>
          <dgm:chMax val="0"/>
          <dgm:bulletEnabled/>
        </dgm:presLayoutVars>
      </dgm:prSet>
      <dgm:spPr/>
    </dgm:pt>
    <dgm:pt modelId="{644DF323-579F-4F3E-9752-6FDE95612EC0}" type="pres">
      <dgm:prSet presAssocID="{E8F283D0-AE77-418C-8F3E-0B508AD1CDE5}" presName="bottomLine" presStyleLbl="alignNode1" presStyleIdx="1" presStyleCnt="6">
        <dgm:presLayoutVars/>
      </dgm:prSet>
      <dgm:spPr/>
    </dgm:pt>
    <dgm:pt modelId="{3FF80E98-4651-4A15-959C-D73403911AE6}" type="pres">
      <dgm:prSet presAssocID="{E8F283D0-AE77-418C-8F3E-0B508AD1CDE5}" presName="nodeText" presStyleLbl="bgAccFollowNode1" presStyleIdx="0" presStyleCnt="3">
        <dgm:presLayoutVars>
          <dgm:bulletEnabled val="1"/>
        </dgm:presLayoutVars>
      </dgm:prSet>
      <dgm:spPr/>
    </dgm:pt>
    <dgm:pt modelId="{22E61551-DE6C-4E3E-96E5-D74211D88A6D}" type="pres">
      <dgm:prSet presAssocID="{D02ACCAA-0D46-4A10-B31D-B5975A58D85D}" presName="sibTrans" presStyleCnt="0"/>
      <dgm:spPr/>
    </dgm:pt>
    <dgm:pt modelId="{ABAF3430-CFDA-4781-A44E-6026E9CCC745}" type="pres">
      <dgm:prSet presAssocID="{B9C0D51C-DEA0-4C8B-8F8E-ED3164F223A1}" presName="compositeNode" presStyleCnt="0">
        <dgm:presLayoutVars>
          <dgm:bulletEnabled val="1"/>
        </dgm:presLayoutVars>
      </dgm:prSet>
      <dgm:spPr/>
    </dgm:pt>
    <dgm:pt modelId="{A5755443-4EE6-4393-AF57-C85D7178B55C}" type="pres">
      <dgm:prSet presAssocID="{B9C0D51C-DEA0-4C8B-8F8E-ED3164F223A1}" presName="bgRect" presStyleLbl="bgAccFollowNode1" presStyleIdx="1" presStyleCnt="3"/>
      <dgm:spPr/>
    </dgm:pt>
    <dgm:pt modelId="{53C1DA96-AD0A-4959-BD4B-051888832EEC}" type="pres">
      <dgm:prSet presAssocID="{5E00F95A-7DEC-4E77-B5EA-F6C3640D68FF}" presName="sibTransNodeCircle" presStyleLbl="alignNode1" presStyleIdx="2" presStyleCnt="6">
        <dgm:presLayoutVars>
          <dgm:chMax val="0"/>
          <dgm:bulletEnabled/>
        </dgm:presLayoutVars>
      </dgm:prSet>
      <dgm:spPr/>
    </dgm:pt>
    <dgm:pt modelId="{217328EA-2F49-44ED-8C8B-E2F87250B594}" type="pres">
      <dgm:prSet presAssocID="{B9C0D51C-DEA0-4C8B-8F8E-ED3164F223A1}" presName="bottomLine" presStyleLbl="alignNode1" presStyleIdx="3" presStyleCnt="6">
        <dgm:presLayoutVars/>
      </dgm:prSet>
      <dgm:spPr/>
    </dgm:pt>
    <dgm:pt modelId="{B7915839-9032-470D-A610-A52DF9266FFD}" type="pres">
      <dgm:prSet presAssocID="{B9C0D51C-DEA0-4C8B-8F8E-ED3164F223A1}" presName="nodeText" presStyleLbl="bgAccFollowNode1" presStyleIdx="1" presStyleCnt="3">
        <dgm:presLayoutVars>
          <dgm:bulletEnabled val="1"/>
        </dgm:presLayoutVars>
      </dgm:prSet>
      <dgm:spPr/>
    </dgm:pt>
    <dgm:pt modelId="{AB737FCD-1563-4CCA-9AF0-357782314A2B}" type="pres">
      <dgm:prSet presAssocID="{5E00F95A-7DEC-4E77-B5EA-F6C3640D68FF}" presName="sibTrans" presStyleCnt="0"/>
      <dgm:spPr/>
    </dgm:pt>
    <dgm:pt modelId="{30046E79-1A1A-4577-BF26-C2148CD7EEA4}" type="pres">
      <dgm:prSet presAssocID="{E09C6772-2F10-4AF9-A9DF-3AD807AE031E}" presName="compositeNode" presStyleCnt="0">
        <dgm:presLayoutVars>
          <dgm:bulletEnabled val="1"/>
        </dgm:presLayoutVars>
      </dgm:prSet>
      <dgm:spPr/>
    </dgm:pt>
    <dgm:pt modelId="{649CBA58-E5D3-4C59-B70A-24EA74C34F5F}" type="pres">
      <dgm:prSet presAssocID="{E09C6772-2F10-4AF9-A9DF-3AD807AE031E}" presName="bgRect" presStyleLbl="bgAccFollowNode1" presStyleIdx="2" presStyleCnt="3"/>
      <dgm:spPr/>
    </dgm:pt>
    <dgm:pt modelId="{06567FBE-81C4-4811-8293-827298729BA3}" type="pres">
      <dgm:prSet presAssocID="{377FA224-CAC0-47E1-9914-FE8C8EFEA433}" presName="sibTransNodeCircle" presStyleLbl="alignNode1" presStyleIdx="4" presStyleCnt="6">
        <dgm:presLayoutVars>
          <dgm:chMax val="0"/>
          <dgm:bulletEnabled/>
        </dgm:presLayoutVars>
      </dgm:prSet>
      <dgm:spPr/>
    </dgm:pt>
    <dgm:pt modelId="{ACEB38E5-AF62-4193-A486-CFB2522C84D2}" type="pres">
      <dgm:prSet presAssocID="{E09C6772-2F10-4AF9-A9DF-3AD807AE031E}" presName="bottomLine" presStyleLbl="alignNode1" presStyleIdx="5" presStyleCnt="6">
        <dgm:presLayoutVars/>
      </dgm:prSet>
      <dgm:spPr/>
    </dgm:pt>
    <dgm:pt modelId="{9C0F2754-800D-4FAD-A0B1-B1799BD28F78}" type="pres">
      <dgm:prSet presAssocID="{E09C6772-2F10-4AF9-A9DF-3AD807AE031E}" presName="nodeText" presStyleLbl="bgAccFollowNode1" presStyleIdx="2" presStyleCnt="3">
        <dgm:presLayoutVars>
          <dgm:bulletEnabled val="1"/>
        </dgm:presLayoutVars>
      </dgm:prSet>
      <dgm:spPr/>
    </dgm:pt>
  </dgm:ptLst>
  <dgm:cxnLst>
    <dgm:cxn modelId="{74FEAB04-F449-4F3F-A004-B24525B834E3}" srcId="{CD4F931C-CBCD-4279-9682-2E17321263BF}" destId="{B9C0D51C-DEA0-4C8B-8F8E-ED3164F223A1}" srcOrd="1" destOrd="0" parTransId="{B7B543D5-D3ED-43D3-A6F1-12B62D133A0D}" sibTransId="{5E00F95A-7DEC-4E77-B5EA-F6C3640D68FF}"/>
    <dgm:cxn modelId="{FE281E07-5D6B-4DB0-AD72-BAA94C5F564A}" type="presOf" srcId="{E09C6772-2F10-4AF9-A9DF-3AD807AE031E}" destId="{9C0F2754-800D-4FAD-A0B1-B1799BD28F78}" srcOrd="1" destOrd="0" presId="urn:microsoft.com/office/officeart/2016/7/layout/BasicLinearProcessNumbered"/>
    <dgm:cxn modelId="{CD9FAD16-73B4-4FC9-9F5D-C4F86A5E2668}" type="presOf" srcId="{E8F283D0-AE77-418C-8F3E-0B508AD1CDE5}" destId="{3B58A0C0-934B-4A96-BEE6-7A865E181BFC}" srcOrd="0" destOrd="0" presId="urn:microsoft.com/office/officeart/2016/7/layout/BasicLinearProcessNumbered"/>
    <dgm:cxn modelId="{235FE022-3123-47C8-9FA2-56280E556C4E}" type="presOf" srcId="{D02ACCAA-0D46-4A10-B31D-B5975A58D85D}" destId="{6B98DB1F-891C-4397-BAEE-B5060627A856}" srcOrd="0" destOrd="0" presId="urn:microsoft.com/office/officeart/2016/7/layout/BasicLinearProcessNumbered"/>
    <dgm:cxn modelId="{4123CE25-A352-4DB7-BCD4-0F1C77F9F09E}" type="presOf" srcId="{E09C6772-2F10-4AF9-A9DF-3AD807AE031E}" destId="{649CBA58-E5D3-4C59-B70A-24EA74C34F5F}" srcOrd="0" destOrd="0" presId="urn:microsoft.com/office/officeart/2016/7/layout/BasicLinearProcessNumbered"/>
    <dgm:cxn modelId="{FE6AE93F-B7E1-4D00-9E8F-755A81DCB08C}" type="presOf" srcId="{377FA224-CAC0-47E1-9914-FE8C8EFEA433}" destId="{06567FBE-81C4-4811-8293-827298729BA3}" srcOrd="0" destOrd="0" presId="urn:microsoft.com/office/officeart/2016/7/layout/BasicLinearProcessNumbered"/>
    <dgm:cxn modelId="{74072C66-6FB7-4FF6-8DB2-82C8391B9E26}" srcId="{CD4F931C-CBCD-4279-9682-2E17321263BF}" destId="{E09C6772-2F10-4AF9-A9DF-3AD807AE031E}" srcOrd="2" destOrd="0" parTransId="{99111B13-5D5F-4EBF-8DD9-A045A62C8211}" sibTransId="{377FA224-CAC0-47E1-9914-FE8C8EFEA433}"/>
    <dgm:cxn modelId="{E37F3766-189F-42C7-97BD-84AF7180EBED}" type="presOf" srcId="{CD4F931C-CBCD-4279-9682-2E17321263BF}" destId="{359F0042-60ED-485A-AD04-E66D93C15FFE}" srcOrd="0" destOrd="0" presId="urn:microsoft.com/office/officeart/2016/7/layout/BasicLinearProcessNumbered"/>
    <dgm:cxn modelId="{8EC9A76D-D8F6-42ED-8918-B737DDF77287}" type="presOf" srcId="{B9C0D51C-DEA0-4C8B-8F8E-ED3164F223A1}" destId="{B7915839-9032-470D-A610-A52DF9266FFD}" srcOrd="1" destOrd="0" presId="urn:microsoft.com/office/officeart/2016/7/layout/BasicLinearProcessNumbered"/>
    <dgm:cxn modelId="{B6DF9D6E-9F83-48A9-A029-64E16D058EFA}" type="presOf" srcId="{B9C0D51C-DEA0-4C8B-8F8E-ED3164F223A1}" destId="{A5755443-4EE6-4393-AF57-C85D7178B55C}" srcOrd="0" destOrd="0" presId="urn:microsoft.com/office/officeart/2016/7/layout/BasicLinearProcessNumbered"/>
    <dgm:cxn modelId="{2AE47181-54A2-4366-B7B3-20D0D0DEC1AF}" type="presOf" srcId="{E8F283D0-AE77-418C-8F3E-0B508AD1CDE5}" destId="{3FF80E98-4651-4A15-959C-D73403911AE6}" srcOrd="1" destOrd="0" presId="urn:microsoft.com/office/officeart/2016/7/layout/BasicLinearProcessNumbered"/>
    <dgm:cxn modelId="{4408348D-D2A4-402B-8CA3-08E5A3FCC8B2}" type="presOf" srcId="{5E00F95A-7DEC-4E77-B5EA-F6C3640D68FF}" destId="{53C1DA96-AD0A-4959-BD4B-051888832EEC}" srcOrd="0" destOrd="0" presId="urn:microsoft.com/office/officeart/2016/7/layout/BasicLinearProcessNumbered"/>
    <dgm:cxn modelId="{A5581DEB-1ADF-45A5-B8CE-DDBDCB3045FC}" srcId="{CD4F931C-CBCD-4279-9682-2E17321263BF}" destId="{E8F283D0-AE77-418C-8F3E-0B508AD1CDE5}" srcOrd="0" destOrd="0" parTransId="{59ED8789-5320-40E2-BB5F-B7F664E40CC6}" sibTransId="{D02ACCAA-0D46-4A10-B31D-B5975A58D85D}"/>
    <dgm:cxn modelId="{9D9E623B-85DC-48E6-99DD-756BA3ED12C4}" type="presParOf" srcId="{359F0042-60ED-485A-AD04-E66D93C15FFE}" destId="{6F77F945-DE19-4B3B-BC8A-AAFAB0CF6A20}" srcOrd="0" destOrd="0" presId="urn:microsoft.com/office/officeart/2016/7/layout/BasicLinearProcessNumbered"/>
    <dgm:cxn modelId="{3EDF02C3-2A14-46A5-94E6-DF32FAC73291}" type="presParOf" srcId="{6F77F945-DE19-4B3B-BC8A-AAFAB0CF6A20}" destId="{3B58A0C0-934B-4A96-BEE6-7A865E181BFC}" srcOrd="0" destOrd="0" presId="urn:microsoft.com/office/officeart/2016/7/layout/BasicLinearProcessNumbered"/>
    <dgm:cxn modelId="{5B2FA53A-C4D8-4F3B-A483-B8A8EFE0837E}" type="presParOf" srcId="{6F77F945-DE19-4B3B-BC8A-AAFAB0CF6A20}" destId="{6B98DB1F-891C-4397-BAEE-B5060627A856}" srcOrd="1" destOrd="0" presId="urn:microsoft.com/office/officeart/2016/7/layout/BasicLinearProcessNumbered"/>
    <dgm:cxn modelId="{90BB974A-EFAC-40A4-9258-9FBFCE99D652}" type="presParOf" srcId="{6F77F945-DE19-4B3B-BC8A-AAFAB0CF6A20}" destId="{644DF323-579F-4F3E-9752-6FDE95612EC0}" srcOrd="2" destOrd="0" presId="urn:microsoft.com/office/officeart/2016/7/layout/BasicLinearProcessNumbered"/>
    <dgm:cxn modelId="{362DB2E7-21D9-47EB-B6D0-312136B7A241}" type="presParOf" srcId="{6F77F945-DE19-4B3B-BC8A-AAFAB0CF6A20}" destId="{3FF80E98-4651-4A15-959C-D73403911AE6}" srcOrd="3" destOrd="0" presId="urn:microsoft.com/office/officeart/2016/7/layout/BasicLinearProcessNumbered"/>
    <dgm:cxn modelId="{B0336305-FA06-4FB3-9BB7-F864F7C56FE3}" type="presParOf" srcId="{359F0042-60ED-485A-AD04-E66D93C15FFE}" destId="{22E61551-DE6C-4E3E-96E5-D74211D88A6D}" srcOrd="1" destOrd="0" presId="urn:microsoft.com/office/officeart/2016/7/layout/BasicLinearProcessNumbered"/>
    <dgm:cxn modelId="{F7FCCBE6-94BE-4C35-B2B1-DFFFED4F334B}" type="presParOf" srcId="{359F0042-60ED-485A-AD04-E66D93C15FFE}" destId="{ABAF3430-CFDA-4781-A44E-6026E9CCC745}" srcOrd="2" destOrd="0" presId="urn:microsoft.com/office/officeart/2016/7/layout/BasicLinearProcessNumbered"/>
    <dgm:cxn modelId="{D8271E04-8FA4-4981-9466-BFBD702EFA55}" type="presParOf" srcId="{ABAF3430-CFDA-4781-A44E-6026E9CCC745}" destId="{A5755443-4EE6-4393-AF57-C85D7178B55C}" srcOrd="0" destOrd="0" presId="urn:microsoft.com/office/officeart/2016/7/layout/BasicLinearProcessNumbered"/>
    <dgm:cxn modelId="{949D9051-34B0-4999-90AE-F80F121D7A85}" type="presParOf" srcId="{ABAF3430-CFDA-4781-A44E-6026E9CCC745}" destId="{53C1DA96-AD0A-4959-BD4B-051888832EEC}" srcOrd="1" destOrd="0" presId="urn:microsoft.com/office/officeart/2016/7/layout/BasicLinearProcessNumbered"/>
    <dgm:cxn modelId="{720D3209-D670-4946-BF03-91E862DC93D2}" type="presParOf" srcId="{ABAF3430-CFDA-4781-A44E-6026E9CCC745}" destId="{217328EA-2F49-44ED-8C8B-E2F87250B594}" srcOrd="2" destOrd="0" presId="urn:microsoft.com/office/officeart/2016/7/layout/BasicLinearProcessNumbered"/>
    <dgm:cxn modelId="{0B7A070D-86CA-447E-8D61-FAF5232A0CA9}" type="presParOf" srcId="{ABAF3430-CFDA-4781-A44E-6026E9CCC745}" destId="{B7915839-9032-470D-A610-A52DF9266FFD}" srcOrd="3" destOrd="0" presId="urn:microsoft.com/office/officeart/2016/7/layout/BasicLinearProcessNumbered"/>
    <dgm:cxn modelId="{30D011EB-FCF0-4432-A5EE-7508BE498F9C}" type="presParOf" srcId="{359F0042-60ED-485A-AD04-E66D93C15FFE}" destId="{AB737FCD-1563-4CCA-9AF0-357782314A2B}" srcOrd="3" destOrd="0" presId="urn:microsoft.com/office/officeart/2016/7/layout/BasicLinearProcessNumbered"/>
    <dgm:cxn modelId="{E6767EB9-D303-49CC-9F6F-3A3E6C934F95}" type="presParOf" srcId="{359F0042-60ED-485A-AD04-E66D93C15FFE}" destId="{30046E79-1A1A-4577-BF26-C2148CD7EEA4}" srcOrd="4" destOrd="0" presId="urn:microsoft.com/office/officeart/2016/7/layout/BasicLinearProcessNumbered"/>
    <dgm:cxn modelId="{D56336DF-CAD8-43F7-85BF-14638D6A006F}" type="presParOf" srcId="{30046E79-1A1A-4577-BF26-C2148CD7EEA4}" destId="{649CBA58-E5D3-4C59-B70A-24EA74C34F5F}" srcOrd="0" destOrd="0" presId="urn:microsoft.com/office/officeart/2016/7/layout/BasicLinearProcessNumbered"/>
    <dgm:cxn modelId="{9C6C07BE-4597-472C-97EF-2F92AD58E2D5}" type="presParOf" srcId="{30046E79-1A1A-4577-BF26-C2148CD7EEA4}" destId="{06567FBE-81C4-4811-8293-827298729BA3}" srcOrd="1" destOrd="0" presId="urn:microsoft.com/office/officeart/2016/7/layout/BasicLinearProcessNumbered"/>
    <dgm:cxn modelId="{412F5643-3E67-4CFA-9195-A4E6ABE8895C}" type="presParOf" srcId="{30046E79-1A1A-4577-BF26-C2148CD7EEA4}" destId="{ACEB38E5-AF62-4193-A486-CFB2522C84D2}" srcOrd="2" destOrd="0" presId="urn:microsoft.com/office/officeart/2016/7/layout/BasicLinearProcessNumbered"/>
    <dgm:cxn modelId="{86BBD3D0-3494-4F99-B77B-6C14DD498678}" type="presParOf" srcId="{30046E79-1A1A-4577-BF26-C2148CD7EEA4}" destId="{9C0F2754-800D-4FAD-A0B1-B1799BD28F78}" srcOrd="3" destOrd="0" presId="urn:microsoft.com/office/officeart/2016/7/layout/BasicLinear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9FAD3ED-559B-470A-9351-4466C15F53CB}"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753B13CF-50EF-4DDF-B6DC-BDD27EE8BEE6}">
      <dgm:prSet/>
      <dgm:spPr/>
      <dgm:t>
        <a:bodyPr/>
        <a:lstStyle/>
        <a:p>
          <a:r>
            <a:rPr lang="en-US"/>
            <a:t>一般而言，在存在非零</a:t>
          </a:r>
          <a:r>
            <a:rPr lang="en-US" b="1"/>
            <a:t>交叉载荷</a:t>
          </a:r>
          <a:r>
            <a:rPr lang="en-US"/>
            <a:t>的情况下，一般因子载荷被高估并且群因子载荷被低估</a:t>
          </a:r>
        </a:p>
      </dgm:t>
    </dgm:pt>
    <dgm:pt modelId="{7297A008-1615-4543-BB3F-A562E9E74405}" type="parTrans" cxnId="{D21B8212-758F-4601-9FB9-761D6024651A}">
      <dgm:prSet/>
      <dgm:spPr/>
      <dgm:t>
        <a:bodyPr/>
        <a:lstStyle/>
        <a:p>
          <a:endParaRPr lang="en-US"/>
        </a:p>
      </dgm:t>
    </dgm:pt>
    <dgm:pt modelId="{7819AC7C-F863-49E3-BB52-7F5927BE0CC3}" type="sibTrans" cxnId="{D21B8212-758F-4601-9FB9-761D6024651A}">
      <dgm:prSet/>
      <dgm:spPr/>
      <dgm:t>
        <a:bodyPr/>
        <a:lstStyle/>
        <a:p>
          <a:endParaRPr lang="en-US"/>
        </a:p>
      </dgm:t>
    </dgm:pt>
    <dgm:pt modelId="{F6AB76C3-BB29-49CB-B920-1004F938385B}">
      <dgm:prSet/>
      <dgm:spPr/>
      <dgm:t>
        <a:bodyPr/>
        <a:lstStyle/>
        <a:p>
          <a:r>
            <a:rPr lang="zh-CN" dirty="0"/>
            <a:t>如果数据具有完美的独立聚类结构，则组因子内所有项目的一般因子加载与组因子加载的比率将完全相同（即成比例）。 这种强制比例加载模式在现实总体中不太可能是真实的，因而这些限制是一个严重的问题。</a:t>
          </a:r>
          <a:endParaRPr lang="en-US" dirty="0"/>
        </a:p>
      </dgm:t>
    </dgm:pt>
    <dgm:pt modelId="{46AC00B9-1C4B-41F5-BCF6-ADF3C33C3A1C}" type="parTrans" cxnId="{8B0D3190-AEEA-48C4-8FB0-E0E8E7CE13EE}">
      <dgm:prSet/>
      <dgm:spPr/>
      <dgm:t>
        <a:bodyPr/>
        <a:lstStyle/>
        <a:p>
          <a:endParaRPr lang="en-US"/>
        </a:p>
      </dgm:t>
    </dgm:pt>
    <dgm:pt modelId="{C56121EC-1759-4A8A-9CE9-4140FF975861}" type="sibTrans" cxnId="{8B0D3190-AEEA-48C4-8FB0-E0E8E7CE13EE}">
      <dgm:prSet/>
      <dgm:spPr/>
      <dgm:t>
        <a:bodyPr/>
        <a:lstStyle/>
        <a:p>
          <a:endParaRPr lang="en-US"/>
        </a:p>
      </dgm:t>
    </dgm:pt>
    <dgm:pt modelId="{2A7A34A4-8705-43E7-975D-436DAF7BD274}" type="pres">
      <dgm:prSet presAssocID="{69FAD3ED-559B-470A-9351-4466C15F53CB}" presName="vert0" presStyleCnt="0">
        <dgm:presLayoutVars>
          <dgm:dir/>
          <dgm:animOne val="branch"/>
          <dgm:animLvl val="lvl"/>
        </dgm:presLayoutVars>
      </dgm:prSet>
      <dgm:spPr/>
    </dgm:pt>
    <dgm:pt modelId="{CE4B5B22-8FB0-4E25-9301-6D0F0734059C}" type="pres">
      <dgm:prSet presAssocID="{753B13CF-50EF-4DDF-B6DC-BDD27EE8BEE6}" presName="thickLine" presStyleLbl="alignNode1" presStyleIdx="0" presStyleCnt="2"/>
      <dgm:spPr/>
    </dgm:pt>
    <dgm:pt modelId="{3DD698B8-C4CC-413F-ABFD-0EA9EE0E9EDA}" type="pres">
      <dgm:prSet presAssocID="{753B13CF-50EF-4DDF-B6DC-BDD27EE8BEE6}" presName="horz1" presStyleCnt="0"/>
      <dgm:spPr/>
    </dgm:pt>
    <dgm:pt modelId="{004FB06E-1156-424F-B121-165D14A773DF}" type="pres">
      <dgm:prSet presAssocID="{753B13CF-50EF-4DDF-B6DC-BDD27EE8BEE6}" presName="tx1" presStyleLbl="revTx" presStyleIdx="0" presStyleCnt="2"/>
      <dgm:spPr/>
    </dgm:pt>
    <dgm:pt modelId="{A0235A89-D031-4F76-B2DC-42D24C4BB0C1}" type="pres">
      <dgm:prSet presAssocID="{753B13CF-50EF-4DDF-B6DC-BDD27EE8BEE6}" presName="vert1" presStyleCnt="0"/>
      <dgm:spPr/>
    </dgm:pt>
    <dgm:pt modelId="{3B5BC9FF-6A6A-46A0-B000-FADB4E11D15F}" type="pres">
      <dgm:prSet presAssocID="{F6AB76C3-BB29-49CB-B920-1004F938385B}" presName="thickLine" presStyleLbl="alignNode1" presStyleIdx="1" presStyleCnt="2"/>
      <dgm:spPr/>
    </dgm:pt>
    <dgm:pt modelId="{BAF3ABF0-0760-420C-A8B3-FC35ECE85F60}" type="pres">
      <dgm:prSet presAssocID="{F6AB76C3-BB29-49CB-B920-1004F938385B}" presName="horz1" presStyleCnt="0"/>
      <dgm:spPr/>
    </dgm:pt>
    <dgm:pt modelId="{8299B49C-479D-47E1-A80B-F100F99947B3}" type="pres">
      <dgm:prSet presAssocID="{F6AB76C3-BB29-49CB-B920-1004F938385B}" presName="tx1" presStyleLbl="revTx" presStyleIdx="1" presStyleCnt="2"/>
      <dgm:spPr/>
    </dgm:pt>
    <dgm:pt modelId="{5E785E9E-BDA5-41FC-B9C5-AE885B2819A8}" type="pres">
      <dgm:prSet presAssocID="{F6AB76C3-BB29-49CB-B920-1004F938385B}" presName="vert1" presStyleCnt="0"/>
      <dgm:spPr/>
    </dgm:pt>
  </dgm:ptLst>
  <dgm:cxnLst>
    <dgm:cxn modelId="{4DEC170A-8F3E-4FED-A369-F413DD061330}" type="presOf" srcId="{69FAD3ED-559B-470A-9351-4466C15F53CB}" destId="{2A7A34A4-8705-43E7-975D-436DAF7BD274}" srcOrd="0" destOrd="0" presId="urn:microsoft.com/office/officeart/2008/layout/LinedList"/>
    <dgm:cxn modelId="{D21B8212-758F-4601-9FB9-761D6024651A}" srcId="{69FAD3ED-559B-470A-9351-4466C15F53CB}" destId="{753B13CF-50EF-4DDF-B6DC-BDD27EE8BEE6}" srcOrd="0" destOrd="0" parTransId="{7297A008-1615-4543-BB3F-A562E9E74405}" sibTransId="{7819AC7C-F863-49E3-BB52-7F5927BE0CC3}"/>
    <dgm:cxn modelId="{B038BA2D-40D5-440F-8E01-338DC8C287E8}" type="presOf" srcId="{753B13CF-50EF-4DDF-B6DC-BDD27EE8BEE6}" destId="{004FB06E-1156-424F-B121-165D14A773DF}" srcOrd="0" destOrd="0" presId="urn:microsoft.com/office/officeart/2008/layout/LinedList"/>
    <dgm:cxn modelId="{8B0D3190-AEEA-48C4-8FB0-E0E8E7CE13EE}" srcId="{69FAD3ED-559B-470A-9351-4466C15F53CB}" destId="{F6AB76C3-BB29-49CB-B920-1004F938385B}" srcOrd="1" destOrd="0" parTransId="{46AC00B9-1C4B-41F5-BCF6-ADF3C33C3A1C}" sibTransId="{C56121EC-1759-4A8A-9CE9-4140FF975861}"/>
    <dgm:cxn modelId="{13570CA9-CF0F-4D6D-9005-F1DAB517064D}" type="presOf" srcId="{F6AB76C3-BB29-49CB-B920-1004F938385B}" destId="{8299B49C-479D-47E1-A80B-F100F99947B3}" srcOrd="0" destOrd="0" presId="urn:microsoft.com/office/officeart/2008/layout/LinedList"/>
    <dgm:cxn modelId="{A3E9D9D8-6960-4236-A7CC-92CD78161C63}" type="presParOf" srcId="{2A7A34A4-8705-43E7-975D-436DAF7BD274}" destId="{CE4B5B22-8FB0-4E25-9301-6D0F0734059C}" srcOrd="0" destOrd="0" presId="urn:microsoft.com/office/officeart/2008/layout/LinedList"/>
    <dgm:cxn modelId="{21531D58-9B90-4BD8-B9A3-E468E9E502A9}" type="presParOf" srcId="{2A7A34A4-8705-43E7-975D-436DAF7BD274}" destId="{3DD698B8-C4CC-413F-ABFD-0EA9EE0E9EDA}" srcOrd="1" destOrd="0" presId="urn:microsoft.com/office/officeart/2008/layout/LinedList"/>
    <dgm:cxn modelId="{1EA1EB6E-75EB-45DF-B4B8-B333A9C71080}" type="presParOf" srcId="{3DD698B8-C4CC-413F-ABFD-0EA9EE0E9EDA}" destId="{004FB06E-1156-424F-B121-165D14A773DF}" srcOrd="0" destOrd="0" presId="urn:microsoft.com/office/officeart/2008/layout/LinedList"/>
    <dgm:cxn modelId="{188574D0-3A6B-476E-B31C-68E689A2BAD7}" type="presParOf" srcId="{3DD698B8-C4CC-413F-ABFD-0EA9EE0E9EDA}" destId="{A0235A89-D031-4F76-B2DC-42D24C4BB0C1}" srcOrd="1" destOrd="0" presId="urn:microsoft.com/office/officeart/2008/layout/LinedList"/>
    <dgm:cxn modelId="{279B83D5-F5EE-40FE-9675-172DBB12E943}" type="presParOf" srcId="{2A7A34A4-8705-43E7-975D-436DAF7BD274}" destId="{3B5BC9FF-6A6A-46A0-B000-FADB4E11D15F}" srcOrd="2" destOrd="0" presId="urn:microsoft.com/office/officeart/2008/layout/LinedList"/>
    <dgm:cxn modelId="{86C38A62-C9C4-4283-82D5-CEFB1954740A}" type="presParOf" srcId="{2A7A34A4-8705-43E7-975D-436DAF7BD274}" destId="{BAF3ABF0-0760-420C-A8B3-FC35ECE85F60}" srcOrd="3" destOrd="0" presId="urn:microsoft.com/office/officeart/2008/layout/LinedList"/>
    <dgm:cxn modelId="{B64D085F-4441-40A3-A98F-5F9E6B800332}" type="presParOf" srcId="{BAF3ABF0-0760-420C-A8B3-FC35ECE85F60}" destId="{8299B49C-479D-47E1-A80B-F100F99947B3}" srcOrd="0" destOrd="0" presId="urn:microsoft.com/office/officeart/2008/layout/LinedList"/>
    <dgm:cxn modelId="{A8F70FA2-E95B-49AC-B8AC-77E4D3BFF23A}" type="presParOf" srcId="{BAF3ABF0-0760-420C-A8B3-FC35ECE85F60}" destId="{5E785E9E-BDA5-41FC-B9C5-AE885B2819A8}"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52396CB-4229-4390-8B52-7ABAFE10ECB7}"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37AC7EBF-D2C7-455D-BE8E-4B7CD282C049}">
      <dgm:prSet/>
      <dgm:spPr/>
      <dgm:t>
        <a:bodyPr/>
        <a:lstStyle/>
        <a:p>
          <a:r>
            <a:rPr lang="x-none"/>
            <a:t>Bifactor</a:t>
          </a:r>
          <a:r>
            <a:rPr lang="zh-CN"/>
            <a:t>嵌套在相关因子模型中</a:t>
          </a:r>
          <a:endParaRPr lang="en-US"/>
        </a:p>
      </dgm:t>
    </dgm:pt>
    <dgm:pt modelId="{7D903836-2671-4E5E-B8EB-2A7870429E5C}" type="parTrans" cxnId="{8F56247D-F6EE-4803-A3CA-D8CA91845B29}">
      <dgm:prSet/>
      <dgm:spPr/>
      <dgm:t>
        <a:bodyPr/>
        <a:lstStyle/>
        <a:p>
          <a:endParaRPr lang="en-US"/>
        </a:p>
      </dgm:t>
    </dgm:pt>
    <dgm:pt modelId="{8FA6A46A-430F-4046-9896-5A493FB39058}" type="sibTrans" cxnId="{8F56247D-F6EE-4803-A3CA-D8CA91845B29}">
      <dgm:prSet/>
      <dgm:spPr/>
      <dgm:t>
        <a:bodyPr/>
        <a:lstStyle/>
        <a:p>
          <a:endParaRPr lang="en-US"/>
        </a:p>
      </dgm:t>
    </dgm:pt>
    <dgm:pt modelId="{F1C1117C-FB8D-4849-9B92-843F4C68D186}">
      <dgm:prSet/>
      <dgm:spPr/>
      <dgm:t>
        <a:bodyPr/>
        <a:lstStyle/>
        <a:p>
          <a:r>
            <a:rPr lang="zh-CN"/>
            <a:t>二阶模型嵌套在相关因子模型中</a:t>
          </a:r>
          <a:endParaRPr lang="en-US"/>
        </a:p>
      </dgm:t>
    </dgm:pt>
    <dgm:pt modelId="{4FDAABD8-14F9-4426-A761-54C2541D6409}" type="parTrans" cxnId="{E50CF44D-C0E7-40FC-A048-361757778171}">
      <dgm:prSet/>
      <dgm:spPr/>
      <dgm:t>
        <a:bodyPr/>
        <a:lstStyle/>
        <a:p>
          <a:endParaRPr lang="en-US"/>
        </a:p>
      </dgm:t>
    </dgm:pt>
    <dgm:pt modelId="{25671729-3443-4170-8490-0EBA14DA55D9}" type="sibTrans" cxnId="{E50CF44D-C0E7-40FC-A048-361757778171}">
      <dgm:prSet/>
      <dgm:spPr/>
      <dgm:t>
        <a:bodyPr/>
        <a:lstStyle/>
        <a:p>
          <a:endParaRPr lang="en-US"/>
        </a:p>
      </dgm:t>
    </dgm:pt>
    <dgm:pt modelId="{CCC4955E-DED0-42E0-83B1-88E66022A075}">
      <dgm:prSet/>
      <dgm:spPr/>
      <dgm:t>
        <a:bodyPr/>
        <a:lstStyle/>
        <a:p>
          <a:r>
            <a:rPr lang="zh-CN"/>
            <a:t>一维模型嵌套在</a:t>
          </a:r>
          <a:r>
            <a:rPr lang="en-US"/>
            <a:t>bifactor</a:t>
          </a:r>
          <a:r>
            <a:rPr lang="zh-CN"/>
            <a:t>中</a:t>
          </a:r>
          <a:endParaRPr lang="en-US"/>
        </a:p>
      </dgm:t>
    </dgm:pt>
    <dgm:pt modelId="{AB5D829C-99CA-4297-8B1F-036E064AD389}" type="parTrans" cxnId="{6F2C134C-15FE-49F7-8236-A9E894FEC729}">
      <dgm:prSet/>
      <dgm:spPr/>
      <dgm:t>
        <a:bodyPr/>
        <a:lstStyle/>
        <a:p>
          <a:endParaRPr lang="en-US"/>
        </a:p>
      </dgm:t>
    </dgm:pt>
    <dgm:pt modelId="{D7287A00-5AFE-4BE9-B478-4F6CABBC8F36}" type="sibTrans" cxnId="{6F2C134C-15FE-49F7-8236-A9E894FEC729}">
      <dgm:prSet/>
      <dgm:spPr/>
      <dgm:t>
        <a:bodyPr/>
        <a:lstStyle/>
        <a:p>
          <a:endParaRPr lang="en-US"/>
        </a:p>
      </dgm:t>
    </dgm:pt>
    <dgm:pt modelId="{91B6B630-67A9-4A96-ABF6-8008E35F925B}" type="pres">
      <dgm:prSet presAssocID="{652396CB-4229-4390-8B52-7ABAFE10ECB7}" presName="vert0" presStyleCnt="0">
        <dgm:presLayoutVars>
          <dgm:dir/>
          <dgm:animOne val="branch"/>
          <dgm:animLvl val="lvl"/>
        </dgm:presLayoutVars>
      </dgm:prSet>
      <dgm:spPr/>
    </dgm:pt>
    <dgm:pt modelId="{85F28E1C-DD0A-446A-881B-3D0384EC4B35}" type="pres">
      <dgm:prSet presAssocID="{37AC7EBF-D2C7-455D-BE8E-4B7CD282C049}" presName="thickLine" presStyleLbl="alignNode1" presStyleIdx="0" presStyleCnt="3"/>
      <dgm:spPr/>
    </dgm:pt>
    <dgm:pt modelId="{DD21EEF6-705D-4178-8C2A-D2F8B2B78141}" type="pres">
      <dgm:prSet presAssocID="{37AC7EBF-D2C7-455D-BE8E-4B7CD282C049}" presName="horz1" presStyleCnt="0"/>
      <dgm:spPr/>
    </dgm:pt>
    <dgm:pt modelId="{61006A50-3C4B-4DAA-9CBC-C1D35288A810}" type="pres">
      <dgm:prSet presAssocID="{37AC7EBF-D2C7-455D-BE8E-4B7CD282C049}" presName="tx1" presStyleLbl="revTx" presStyleIdx="0" presStyleCnt="3"/>
      <dgm:spPr/>
    </dgm:pt>
    <dgm:pt modelId="{691CCC05-8119-41B7-9538-58C40DD4A50B}" type="pres">
      <dgm:prSet presAssocID="{37AC7EBF-D2C7-455D-BE8E-4B7CD282C049}" presName="vert1" presStyleCnt="0"/>
      <dgm:spPr/>
    </dgm:pt>
    <dgm:pt modelId="{7592C821-8C21-42A9-A2AA-EF2BE973A415}" type="pres">
      <dgm:prSet presAssocID="{F1C1117C-FB8D-4849-9B92-843F4C68D186}" presName="thickLine" presStyleLbl="alignNode1" presStyleIdx="1" presStyleCnt="3"/>
      <dgm:spPr/>
    </dgm:pt>
    <dgm:pt modelId="{DFEDAFEE-1939-40D3-A6C5-6DAAA2EC72FB}" type="pres">
      <dgm:prSet presAssocID="{F1C1117C-FB8D-4849-9B92-843F4C68D186}" presName="horz1" presStyleCnt="0"/>
      <dgm:spPr/>
    </dgm:pt>
    <dgm:pt modelId="{6FC802A3-9967-4A0E-9294-723ED95F14CC}" type="pres">
      <dgm:prSet presAssocID="{F1C1117C-FB8D-4849-9B92-843F4C68D186}" presName="tx1" presStyleLbl="revTx" presStyleIdx="1" presStyleCnt="3"/>
      <dgm:spPr/>
    </dgm:pt>
    <dgm:pt modelId="{4D0BCC26-0D7E-4953-BA75-30EE02952A94}" type="pres">
      <dgm:prSet presAssocID="{F1C1117C-FB8D-4849-9B92-843F4C68D186}" presName="vert1" presStyleCnt="0"/>
      <dgm:spPr/>
    </dgm:pt>
    <dgm:pt modelId="{00E0AC0D-0D81-47F2-AE38-CEEB808E814F}" type="pres">
      <dgm:prSet presAssocID="{CCC4955E-DED0-42E0-83B1-88E66022A075}" presName="thickLine" presStyleLbl="alignNode1" presStyleIdx="2" presStyleCnt="3"/>
      <dgm:spPr/>
    </dgm:pt>
    <dgm:pt modelId="{474C5F34-3805-4F5E-B39B-4D19720FFBEC}" type="pres">
      <dgm:prSet presAssocID="{CCC4955E-DED0-42E0-83B1-88E66022A075}" presName="horz1" presStyleCnt="0"/>
      <dgm:spPr/>
    </dgm:pt>
    <dgm:pt modelId="{FD0E7433-69CA-4FB2-9885-FCBC561467BF}" type="pres">
      <dgm:prSet presAssocID="{CCC4955E-DED0-42E0-83B1-88E66022A075}" presName="tx1" presStyleLbl="revTx" presStyleIdx="2" presStyleCnt="3"/>
      <dgm:spPr/>
    </dgm:pt>
    <dgm:pt modelId="{25F56A65-B824-4B95-A19E-B2039F484862}" type="pres">
      <dgm:prSet presAssocID="{CCC4955E-DED0-42E0-83B1-88E66022A075}" presName="vert1" presStyleCnt="0"/>
      <dgm:spPr/>
    </dgm:pt>
  </dgm:ptLst>
  <dgm:cxnLst>
    <dgm:cxn modelId="{0D564F0D-57AC-4520-9918-76E8B3AB42D7}" type="presOf" srcId="{F1C1117C-FB8D-4849-9B92-843F4C68D186}" destId="{6FC802A3-9967-4A0E-9294-723ED95F14CC}" srcOrd="0" destOrd="0" presId="urn:microsoft.com/office/officeart/2008/layout/LinedList"/>
    <dgm:cxn modelId="{C9AB4120-2F9A-4DE2-A2F7-3DAAC519159D}" type="presOf" srcId="{CCC4955E-DED0-42E0-83B1-88E66022A075}" destId="{FD0E7433-69CA-4FB2-9885-FCBC561467BF}" srcOrd="0" destOrd="0" presId="urn:microsoft.com/office/officeart/2008/layout/LinedList"/>
    <dgm:cxn modelId="{6F2C134C-15FE-49F7-8236-A9E894FEC729}" srcId="{652396CB-4229-4390-8B52-7ABAFE10ECB7}" destId="{CCC4955E-DED0-42E0-83B1-88E66022A075}" srcOrd="2" destOrd="0" parTransId="{AB5D829C-99CA-4297-8B1F-036E064AD389}" sibTransId="{D7287A00-5AFE-4BE9-B478-4F6CABBC8F36}"/>
    <dgm:cxn modelId="{E50CF44D-C0E7-40FC-A048-361757778171}" srcId="{652396CB-4229-4390-8B52-7ABAFE10ECB7}" destId="{F1C1117C-FB8D-4849-9B92-843F4C68D186}" srcOrd="1" destOrd="0" parTransId="{4FDAABD8-14F9-4426-A761-54C2541D6409}" sibTransId="{25671729-3443-4170-8490-0EBA14DA55D9}"/>
    <dgm:cxn modelId="{8F56247D-F6EE-4803-A3CA-D8CA91845B29}" srcId="{652396CB-4229-4390-8B52-7ABAFE10ECB7}" destId="{37AC7EBF-D2C7-455D-BE8E-4B7CD282C049}" srcOrd="0" destOrd="0" parTransId="{7D903836-2671-4E5E-B8EB-2A7870429E5C}" sibTransId="{8FA6A46A-430F-4046-9896-5A493FB39058}"/>
    <dgm:cxn modelId="{FDBC59D1-91BF-4711-8E2B-DF7C3BB77F75}" type="presOf" srcId="{37AC7EBF-D2C7-455D-BE8E-4B7CD282C049}" destId="{61006A50-3C4B-4DAA-9CBC-C1D35288A810}" srcOrd="0" destOrd="0" presId="urn:microsoft.com/office/officeart/2008/layout/LinedList"/>
    <dgm:cxn modelId="{28E26CF5-9B44-4CDB-9D1B-289C9C25BF45}" type="presOf" srcId="{652396CB-4229-4390-8B52-7ABAFE10ECB7}" destId="{91B6B630-67A9-4A96-ABF6-8008E35F925B}" srcOrd="0" destOrd="0" presId="urn:microsoft.com/office/officeart/2008/layout/LinedList"/>
    <dgm:cxn modelId="{6BD47ED1-8484-4025-8918-ECEF844BF862}" type="presParOf" srcId="{91B6B630-67A9-4A96-ABF6-8008E35F925B}" destId="{85F28E1C-DD0A-446A-881B-3D0384EC4B35}" srcOrd="0" destOrd="0" presId="urn:microsoft.com/office/officeart/2008/layout/LinedList"/>
    <dgm:cxn modelId="{FDC315AA-629F-4899-95C2-8714D2E5A2FB}" type="presParOf" srcId="{91B6B630-67A9-4A96-ABF6-8008E35F925B}" destId="{DD21EEF6-705D-4178-8C2A-D2F8B2B78141}" srcOrd="1" destOrd="0" presId="urn:microsoft.com/office/officeart/2008/layout/LinedList"/>
    <dgm:cxn modelId="{4862BAB2-D47E-4521-9741-78A279FCB7B1}" type="presParOf" srcId="{DD21EEF6-705D-4178-8C2A-D2F8B2B78141}" destId="{61006A50-3C4B-4DAA-9CBC-C1D35288A810}" srcOrd="0" destOrd="0" presId="urn:microsoft.com/office/officeart/2008/layout/LinedList"/>
    <dgm:cxn modelId="{DE46D92E-9AC6-424E-8EAB-9FCD075BE159}" type="presParOf" srcId="{DD21EEF6-705D-4178-8C2A-D2F8B2B78141}" destId="{691CCC05-8119-41B7-9538-58C40DD4A50B}" srcOrd="1" destOrd="0" presId="urn:microsoft.com/office/officeart/2008/layout/LinedList"/>
    <dgm:cxn modelId="{D88BC278-D9EC-4E52-9F4A-D9BC61B4C963}" type="presParOf" srcId="{91B6B630-67A9-4A96-ABF6-8008E35F925B}" destId="{7592C821-8C21-42A9-A2AA-EF2BE973A415}" srcOrd="2" destOrd="0" presId="urn:microsoft.com/office/officeart/2008/layout/LinedList"/>
    <dgm:cxn modelId="{B896DC1E-8D45-4B87-BF8F-6EDCCAFBED90}" type="presParOf" srcId="{91B6B630-67A9-4A96-ABF6-8008E35F925B}" destId="{DFEDAFEE-1939-40D3-A6C5-6DAAA2EC72FB}" srcOrd="3" destOrd="0" presId="urn:microsoft.com/office/officeart/2008/layout/LinedList"/>
    <dgm:cxn modelId="{E62BACCF-5980-450F-ACBB-7206FD4615AC}" type="presParOf" srcId="{DFEDAFEE-1939-40D3-A6C5-6DAAA2EC72FB}" destId="{6FC802A3-9967-4A0E-9294-723ED95F14CC}" srcOrd="0" destOrd="0" presId="urn:microsoft.com/office/officeart/2008/layout/LinedList"/>
    <dgm:cxn modelId="{B9E1FEBA-3A74-494E-8A7E-AA660A4D6BBD}" type="presParOf" srcId="{DFEDAFEE-1939-40D3-A6C5-6DAAA2EC72FB}" destId="{4D0BCC26-0D7E-4953-BA75-30EE02952A94}" srcOrd="1" destOrd="0" presId="urn:microsoft.com/office/officeart/2008/layout/LinedList"/>
    <dgm:cxn modelId="{F4AA2E32-B95F-43B8-AAD6-28689D9B69A6}" type="presParOf" srcId="{91B6B630-67A9-4A96-ABF6-8008E35F925B}" destId="{00E0AC0D-0D81-47F2-AE38-CEEB808E814F}" srcOrd="4" destOrd="0" presId="urn:microsoft.com/office/officeart/2008/layout/LinedList"/>
    <dgm:cxn modelId="{F8ECA597-6B80-4997-AF98-7FB0AE6E7884}" type="presParOf" srcId="{91B6B630-67A9-4A96-ABF6-8008E35F925B}" destId="{474C5F34-3805-4F5E-B39B-4D19720FFBEC}" srcOrd="5" destOrd="0" presId="urn:microsoft.com/office/officeart/2008/layout/LinedList"/>
    <dgm:cxn modelId="{80D16CE1-AA8A-4DE3-BE97-9C48E6398874}" type="presParOf" srcId="{474C5F34-3805-4F5E-B39B-4D19720FFBEC}" destId="{FD0E7433-69CA-4FB2-9885-FCBC561467BF}" srcOrd="0" destOrd="0" presId="urn:microsoft.com/office/officeart/2008/layout/LinedList"/>
    <dgm:cxn modelId="{F058F47B-8944-4048-9C71-202C130F1AFA}" type="presParOf" srcId="{474C5F34-3805-4F5E-B39B-4D19720FFBEC}" destId="{25F56A65-B824-4B95-A19E-B2039F484862}"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58A0C0-934B-4A96-BEE6-7A865E181BFC}">
      <dsp:nvSpPr>
        <dsp:cNvPr id="0" name=""/>
        <dsp:cNvSpPr/>
      </dsp:nvSpPr>
      <dsp:spPr>
        <a:xfrm>
          <a:off x="0" y="0"/>
          <a:ext cx="3286125" cy="4154488"/>
        </a:xfrm>
        <a:prstGeom prst="rect">
          <a:avLst/>
        </a:prstGeom>
        <a:solidFill>
          <a:schemeClr val="accent5">
            <a:tint val="40000"/>
            <a:alpha val="90000"/>
            <a:hueOff val="0"/>
            <a:satOff val="0"/>
            <a:lumOff val="0"/>
            <a:alphaOff val="0"/>
          </a:schemeClr>
        </a:solidFill>
        <a:ln w="6350" cap="flat" cmpd="sng" algn="ctr">
          <a:solidFill>
            <a:schemeClr val="accent5">
              <a:tint val="40000"/>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56199" tIns="330200" rIns="256199" bIns="330200" numCol="1" spcCol="1270" anchor="t" anchorCtr="0">
          <a:noAutofit/>
        </a:bodyPr>
        <a:lstStyle/>
        <a:p>
          <a:pPr marL="0" lvl="0" indent="0" algn="l" defTabSz="1155700">
            <a:lnSpc>
              <a:spcPct val="90000"/>
            </a:lnSpc>
            <a:spcBef>
              <a:spcPct val="0"/>
            </a:spcBef>
            <a:spcAft>
              <a:spcPct val="35000"/>
            </a:spcAft>
            <a:buNone/>
          </a:pPr>
          <a:r>
            <a:rPr lang="zh-CN" sz="2600" kern="1200"/>
            <a:t>探索性</a:t>
          </a:r>
          <a:r>
            <a:rPr lang="en-US" sz="2600" kern="1200"/>
            <a:t>bifactor</a:t>
          </a:r>
          <a:r>
            <a:rPr lang="zh-CN" sz="2600" kern="1200"/>
            <a:t>模型</a:t>
          </a:r>
          <a:endParaRPr lang="en-US" sz="2600" kern="1200"/>
        </a:p>
      </dsp:txBody>
      <dsp:txXfrm>
        <a:off x="0" y="1578705"/>
        <a:ext cx="3286125" cy="2492692"/>
      </dsp:txXfrm>
    </dsp:sp>
    <dsp:sp modelId="{6B98DB1F-891C-4397-BAEE-B5060627A856}">
      <dsp:nvSpPr>
        <dsp:cNvPr id="0" name=""/>
        <dsp:cNvSpPr/>
      </dsp:nvSpPr>
      <dsp:spPr>
        <a:xfrm>
          <a:off x="1019889" y="415448"/>
          <a:ext cx="1246346" cy="1246346"/>
        </a:xfrm>
        <a:prstGeom prst="ellipse">
          <a:avLst/>
        </a:prstGeom>
        <a:gradFill rotWithShape="0">
          <a:gsLst>
            <a:gs pos="0">
              <a:schemeClr val="accent5">
                <a:hueOff val="0"/>
                <a:satOff val="0"/>
                <a:lumOff val="0"/>
                <a:alphaOff val="0"/>
                <a:lumMod val="110000"/>
                <a:satMod val="105000"/>
                <a:tint val="67000"/>
              </a:schemeClr>
            </a:gs>
            <a:gs pos="50000">
              <a:schemeClr val="accent5">
                <a:hueOff val="0"/>
                <a:satOff val="0"/>
                <a:lumOff val="0"/>
                <a:alphaOff val="0"/>
                <a:lumMod val="105000"/>
                <a:satMod val="103000"/>
                <a:tint val="73000"/>
              </a:schemeClr>
            </a:gs>
            <a:gs pos="100000">
              <a:schemeClr val="accent5">
                <a:hueOff val="0"/>
                <a:satOff val="0"/>
                <a:lumOff val="0"/>
                <a:alphaOff val="0"/>
                <a:lumMod val="105000"/>
                <a:satMod val="109000"/>
                <a:tint val="81000"/>
              </a:schemeClr>
            </a:gs>
          </a:gsLst>
          <a:lin ang="5400000" scaled="0"/>
        </a:gradFill>
        <a:ln w="6350" cap="flat" cmpd="sng" algn="ctr">
          <a:solidFill>
            <a:schemeClr val="accent5">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97170" tIns="12700" rIns="97170" bIns="12700" numCol="1" spcCol="1270" anchor="ctr" anchorCtr="0">
          <a:noAutofit/>
        </a:bodyPr>
        <a:lstStyle/>
        <a:p>
          <a:pPr marL="0" lvl="0" indent="0" algn="ctr" defTabSz="2133600">
            <a:lnSpc>
              <a:spcPct val="90000"/>
            </a:lnSpc>
            <a:spcBef>
              <a:spcPct val="0"/>
            </a:spcBef>
            <a:spcAft>
              <a:spcPct val="35000"/>
            </a:spcAft>
            <a:buNone/>
          </a:pPr>
          <a:r>
            <a:rPr lang="en-US" sz="4800" kern="1200"/>
            <a:t>1</a:t>
          </a:r>
        </a:p>
      </dsp:txBody>
      <dsp:txXfrm>
        <a:off x="1202412" y="597971"/>
        <a:ext cx="881300" cy="881300"/>
      </dsp:txXfrm>
    </dsp:sp>
    <dsp:sp modelId="{644DF323-579F-4F3E-9752-6FDE95612EC0}">
      <dsp:nvSpPr>
        <dsp:cNvPr id="0" name=""/>
        <dsp:cNvSpPr/>
      </dsp:nvSpPr>
      <dsp:spPr>
        <a:xfrm>
          <a:off x="0" y="4154416"/>
          <a:ext cx="3286125" cy="72"/>
        </a:xfrm>
        <a:prstGeom prst="rect">
          <a:avLst/>
        </a:prstGeom>
        <a:gradFill rotWithShape="0">
          <a:gsLst>
            <a:gs pos="0">
              <a:schemeClr val="accent5">
                <a:hueOff val="-1351709"/>
                <a:satOff val="-3484"/>
                <a:lumOff val="-2353"/>
                <a:alphaOff val="0"/>
                <a:lumMod val="110000"/>
                <a:satMod val="105000"/>
                <a:tint val="67000"/>
              </a:schemeClr>
            </a:gs>
            <a:gs pos="50000">
              <a:schemeClr val="accent5">
                <a:hueOff val="-1351709"/>
                <a:satOff val="-3484"/>
                <a:lumOff val="-2353"/>
                <a:alphaOff val="0"/>
                <a:lumMod val="105000"/>
                <a:satMod val="103000"/>
                <a:tint val="73000"/>
              </a:schemeClr>
            </a:gs>
            <a:gs pos="100000">
              <a:schemeClr val="accent5">
                <a:hueOff val="-1351709"/>
                <a:satOff val="-3484"/>
                <a:lumOff val="-2353"/>
                <a:alphaOff val="0"/>
                <a:lumMod val="105000"/>
                <a:satMod val="109000"/>
                <a:tint val="81000"/>
              </a:schemeClr>
            </a:gs>
          </a:gsLst>
          <a:lin ang="5400000" scaled="0"/>
        </a:gradFill>
        <a:ln w="6350" cap="flat" cmpd="sng" algn="ctr">
          <a:solidFill>
            <a:schemeClr val="accent5">
              <a:hueOff val="-1351709"/>
              <a:satOff val="-3484"/>
              <a:lumOff val="-2353"/>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A5755443-4EE6-4393-AF57-C85D7178B55C}">
      <dsp:nvSpPr>
        <dsp:cNvPr id="0" name=""/>
        <dsp:cNvSpPr/>
      </dsp:nvSpPr>
      <dsp:spPr>
        <a:xfrm>
          <a:off x="3614737" y="0"/>
          <a:ext cx="3286125" cy="4154488"/>
        </a:xfrm>
        <a:prstGeom prst="rect">
          <a:avLst/>
        </a:prstGeom>
        <a:solidFill>
          <a:schemeClr val="accent5">
            <a:tint val="40000"/>
            <a:alpha val="90000"/>
            <a:hueOff val="-3369881"/>
            <a:satOff val="-11416"/>
            <a:lumOff val="-1464"/>
            <a:alphaOff val="0"/>
          </a:schemeClr>
        </a:solidFill>
        <a:ln w="6350" cap="flat" cmpd="sng" algn="ctr">
          <a:solidFill>
            <a:schemeClr val="accent5">
              <a:tint val="40000"/>
              <a:alpha val="90000"/>
              <a:hueOff val="-3369881"/>
              <a:satOff val="-11416"/>
              <a:lumOff val="-1464"/>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56199" tIns="330200" rIns="256199" bIns="330200" numCol="1" spcCol="1270" anchor="t" anchorCtr="0">
          <a:noAutofit/>
        </a:bodyPr>
        <a:lstStyle/>
        <a:p>
          <a:pPr marL="0" lvl="0" indent="0" algn="l" defTabSz="1155700">
            <a:lnSpc>
              <a:spcPct val="90000"/>
            </a:lnSpc>
            <a:spcBef>
              <a:spcPct val="0"/>
            </a:spcBef>
            <a:spcAft>
              <a:spcPct val="35000"/>
            </a:spcAft>
            <a:buNone/>
          </a:pPr>
          <a:r>
            <a:rPr lang="zh-CN" sz="2600" kern="1200"/>
            <a:t>验证性</a:t>
          </a:r>
          <a:r>
            <a:rPr lang="en-US" sz="2600" kern="1200"/>
            <a:t>bifactor</a:t>
          </a:r>
          <a:r>
            <a:rPr lang="zh-CN" sz="2600" kern="1200"/>
            <a:t>模型</a:t>
          </a:r>
          <a:endParaRPr lang="en-US" sz="2600" kern="1200"/>
        </a:p>
      </dsp:txBody>
      <dsp:txXfrm>
        <a:off x="3614737" y="1578705"/>
        <a:ext cx="3286125" cy="2492692"/>
      </dsp:txXfrm>
    </dsp:sp>
    <dsp:sp modelId="{53C1DA96-AD0A-4959-BD4B-051888832EEC}">
      <dsp:nvSpPr>
        <dsp:cNvPr id="0" name=""/>
        <dsp:cNvSpPr/>
      </dsp:nvSpPr>
      <dsp:spPr>
        <a:xfrm>
          <a:off x="4634626" y="415448"/>
          <a:ext cx="1246346" cy="1246346"/>
        </a:xfrm>
        <a:prstGeom prst="ellipse">
          <a:avLst/>
        </a:prstGeom>
        <a:gradFill rotWithShape="0">
          <a:gsLst>
            <a:gs pos="0">
              <a:schemeClr val="accent5">
                <a:hueOff val="-2703417"/>
                <a:satOff val="-6968"/>
                <a:lumOff val="-4706"/>
                <a:alphaOff val="0"/>
                <a:lumMod val="110000"/>
                <a:satMod val="105000"/>
                <a:tint val="67000"/>
              </a:schemeClr>
            </a:gs>
            <a:gs pos="50000">
              <a:schemeClr val="accent5">
                <a:hueOff val="-2703417"/>
                <a:satOff val="-6968"/>
                <a:lumOff val="-4706"/>
                <a:alphaOff val="0"/>
                <a:lumMod val="105000"/>
                <a:satMod val="103000"/>
                <a:tint val="73000"/>
              </a:schemeClr>
            </a:gs>
            <a:gs pos="100000">
              <a:schemeClr val="accent5">
                <a:hueOff val="-2703417"/>
                <a:satOff val="-6968"/>
                <a:lumOff val="-4706"/>
                <a:alphaOff val="0"/>
                <a:lumMod val="105000"/>
                <a:satMod val="109000"/>
                <a:tint val="81000"/>
              </a:schemeClr>
            </a:gs>
          </a:gsLst>
          <a:lin ang="5400000" scaled="0"/>
        </a:gradFill>
        <a:ln w="6350" cap="flat" cmpd="sng" algn="ctr">
          <a:solidFill>
            <a:schemeClr val="accent5">
              <a:hueOff val="-2703417"/>
              <a:satOff val="-6968"/>
              <a:lumOff val="-4706"/>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97170" tIns="12700" rIns="97170" bIns="12700" numCol="1" spcCol="1270" anchor="ctr" anchorCtr="0">
          <a:noAutofit/>
        </a:bodyPr>
        <a:lstStyle/>
        <a:p>
          <a:pPr marL="0" lvl="0" indent="0" algn="ctr" defTabSz="2133600">
            <a:lnSpc>
              <a:spcPct val="90000"/>
            </a:lnSpc>
            <a:spcBef>
              <a:spcPct val="0"/>
            </a:spcBef>
            <a:spcAft>
              <a:spcPct val="35000"/>
            </a:spcAft>
            <a:buNone/>
          </a:pPr>
          <a:r>
            <a:rPr lang="en-US" sz="4800" kern="1200"/>
            <a:t>2</a:t>
          </a:r>
        </a:p>
      </dsp:txBody>
      <dsp:txXfrm>
        <a:off x="4817149" y="597971"/>
        <a:ext cx="881300" cy="881300"/>
      </dsp:txXfrm>
    </dsp:sp>
    <dsp:sp modelId="{217328EA-2F49-44ED-8C8B-E2F87250B594}">
      <dsp:nvSpPr>
        <dsp:cNvPr id="0" name=""/>
        <dsp:cNvSpPr/>
      </dsp:nvSpPr>
      <dsp:spPr>
        <a:xfrm>
          <a:off x="3614737" y="4154416"/>
          <a:ext cx="3286125" cy="72"/>
        </a:xfrm>
        <a:prstGeom prst="rect">
          <a:avLst/>
        </a:prstGeom>
        <a:gradFill rotWithShape="0">
          <a:gsLst>
            <a:gs pos="0">
              <a:schemeClr val="accent5">
                <a:hueOff val="-4055126"/>
                <a:satOff val="-10451"/>
                <a:lumOff val="-7059"/>
                <a:alphaOff val="0"/>
                <a:lumMod val="110000"/>
                <a:satMod val="105000"/>
                <a:tint val="67000"/>
              </a:schemeClr>
            </a:gs>
            <a:gs pos="50000">
              <a:schemeClr val="accent5">
                <a:hueOff val="-4055126"/>
                <a:satOff val="-10451"/>
                <a:lumOff val="-7059"/>
                <a:alphaOff val="0"/>
                <a:lumMod val="105000"/>
                <a:satMod val="103000"/>
                <a:tint val="73000"/>
              </a:schemeClr>
            </a:gs>
            <a:gs pos="100000">
              <a:schemeClr val="accent5">
                <a:hueOff val="-4055126"/>
                <a:satOff val="-10451"/>
                <a:lumOff val="-7059"/>
                <a:alphaOff val="0"/>
                <a:lumMod val="105000"/>
                <a:satMod val="109000"/>
                <a:tint val="81000"/>
              </a:schemeClr>
            </a:gs>
          </a:gsLst>
          <a:lin ang="5400000" scaled="0"/>
        </a:gradFill>
        <a:ln w="6350" cap="flat" cmpd="sng" algn="ctr">
          <a:solidFill>
            <a:schemeClr val="accent5">
              <a:hueOff val="-4055126"/>
              <a:satOff val="-10451"/>
              <a:lumOff val="-7059"/>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649CBA58-E5D3-4C59-B70A-24EA74C34F5F}">
      <dsp:nvSpPr>
        <dsp:cNvPr id="0" name=""/>
        <dsp:cNvSpPr/>
      </dsp:nvSpPr>
      <dsp:spPr>
        <a:xfrm>
          <a:off x="7229475" y="0"/>
          <a:ext cx="3286125" cy="4154488"/>
        </a:xfrm>
        <a:prstGeom prst="rect">
          <a:avLst/>
        </a:prstGeom>
        <a:solidFill>
          <a:schemeClr val="accent5">
            <a:tint val="40000"/>
            <a:alpha val="90000"/>
            <a:hueOff val="-6739762"/>
            <a:satOff val="-22832"/>
            <a:lumOff val="-2928"/>
            <a:alphaOff val="0"/>
          </a:schemeClr>
        </a:solidFill>
        <a:ln w="6350" cap="flat" cmpd="sng" algn="ctr">
          <a:solidFill>
            <a:schemeClr val="accent5">
              <a:tint val="40000"/>
              <a:alpha val="90000"/>
              <a:hueOff val="-6739762"/>
              <a:satOff val="-22832"/>
              <a:lumOff val="-2928"/>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56199" tIns="330200" rIns="256199" bIns="330200" numCol="1" spcCol="1270" anchor="t" anchorCtr="0">
          <a:noAutofit/>
        </a:bodyPr>
        <a:lstStyle/>
        <a:p>
          <a:pPr marL="0" lvl="0" indent="0" algn="l" defTabSz="1155700">
            <a:lnSpc>
              <a:spcPct val="90000"/>
            </a:lnSpc>
            <a:spcBef>
              <a:spcPct val="0"/>
            </a:spcBef>
            <a:spcAft>
              <a:spcPct val="35000"/>
            </a:spcAft>
            <a:buNone/>
          </a:pPr>
          <a:r>
            <a:rPr lang="en-US" sz="2600" kern="1200"/>
            <a:t>Bifactor</a:t>
          </a:r>
          <a:r>
            <a:rPr lang="zh-CN" sz="2600" kern="1200"/>
            <a:t>模型的应用</a:t>
          </a:r>
          <a:endParaRPr lang="en-US" sz="2600" kern="1200"/>
        </a:p>
      </dsp:txBody>
      <dsp:txXfrm>
        <a:off x="7229475" y="1578705"/>
        <a:ext cx="3286125" cy="2492692"/>
      </dsp:txXfrm>
    </dsp:sp>
    <dsp:sp modelId="{06567FBE-81C4-4811-8293-827298729BA3}">
      <dsp:nvSpPr>
        <dsp:cNvPr id="0" name=""/>
        <dsp:cNvSpPr/>
      </dsp:nvSpPr>
      <dsp:spPr>
        <a:xfrm>
          <a:off x="8249364" y="415448"/>
          <a:ext cx="1246346" cy="1246346"/>
        </a:xfrm>
        <a:prstGeom prst="ellipse">
          <a:avLst/>
        </a:prstGeom>
        <a:gradFill rotWithShape="0">
          <a:gsLst>
            <a:gs pos="0">
              <a:schemeClr val="accent5">
                <a:hueOff val="-5406834"/>
                <a:satOff val="-13935"/>
                <a:lumOff val="-9412"/>
                <a:alphaOff val="0"/>
                <a:lumMod val="110000"/>
                <a:satMod val="105000"/>
                <a:tint val="67000"/>
              </a:schemeClr>
            </a:gs>
            <a:gs pos="50000">
              <a:schemeClr val="accent5">
                <a:hueOff val="-5406834"/>
                <a:satOff val="-13935"/>
                <a:lumOff val="-9412"/>
                <a:alphaOff val="0"/>
                <a:lumMod val="105000"/>
                <a:satMod val="103000"/>
                <a:tint val="73000"/>
              </a:schemeClr>
            </a:gs>
            <a:gs pos="100000">
              <a:schemeClr val="accent5">
                <a:hueOff val="-5406834"/>
                <a:satOff val="-13935"/>
                <a:lumOff val="-9412"/>
                <a:alphaOff val="0"/>
                <a:lumMod val="105000"/>
                <a:satMod val="109000"/>
                <a:tint val="81000"/>
              </a:schemeClr>
            </a:gs>
          </a:gsLst>
          <a:lin ang="5400000" scaled="0"/>
        </a:gradFill>
        <a:ln w="6350" cap="flat" cmpd="sng" algn="ctr">
          <a:solidFill>
            <a:schemeClr val="accent5">
              <a:hueOff val="-5406834"/>
              <a:satOff val="-13935"/>
              <a:lumOff val="-9412"/>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97170" tIns="12700" rIns="97170" bIns="12700" numCol="1" spcCol="1270" anchor="ctr" anchorCtr="0">
          <a:noAutofit/>
        </a:bodyPr>
        <a:lstStyle/>
        <a:p>
          <a:pPr marL="0" lvl="0" indent="0" algn="ctr" defTabSz="2133600">
            <a:lnSpc>
              <a:spcPct val="90000"/>
            </a:lnSpc>
            <a:spcBef>
              <a:spcPct val="0"/>
            </a:spcBef>
            <a:spcAft>
              <a:spcPct val="35000"/>
            </a:spcAft>
            <a:buNone/>
          </a:pPr>
          <a:r>
            <a:rPr lang="en-US" sz="4800" kern="1200"/>
            <a:t>3</a:t>
          </a:r>
        </a:p>
      </dsp:txBody>
      <dsp:txXfrm>
        <a:off x="8431887" y="597971"/>
        <a:ext cx="881300" cy="881300"/>
      </dsp:txXfrm>
    </dsp:sp>
    <dsp:sp modelId="{ACEB38E5-AF62-4193-A486-CFB2522C84D2}">
      <dsp:nvSpPr>
        <dsp:cNvPr id="0" name=""/>
        <dsp:cNvSpPr/>
      </dsp:nvSpPr>
      <dsp:spPr>
        <a:xfrm>
          <a:off x="7229475" y="4154416"/>
          <a:ext cx="3286125" cy="72"/>
        </a:xfrm>
        <a:prstGeom prst="rect">
          <a:avLst/>
        </a:prstGeom>
        <a:gradFill rotWithShape="0">
          <a:gsLst>
            <a:gs pos="0">
              <a:schemeClr val="accent5">
                <a:hueOff val="-6758543"/>
                <a:satOff val="-17419"/>
                <a:lumOff val="-11765"/>
                <a:alphaOff val="0"/>
                <a:lumMod val="110000"/>
                <a:satMod val="105000"/>
                <a:tint val="67000"/>
              </a:schemeClr>
            </a:gs>
            <a:gs pos="50000">
              <a:schemeClr val="accent5">
                <a:hueOff val="-6758543"/>
                <a:satOff val="-17419"/>
                <a:lumOff val="-11765"/>
                <a:alphaOff val="0"/>
                <a:lumMod val="105000"/>
                <a:satMod val="103000"/>
                <a:tint val="73000"/>
              </a:schemeClr>
            </a:gs>
            <a:gs pos="100000">
              <a:schemeClr val="accent5">
                <a:hueOff val="-6758543"/>
                <a:satOff val="-17419"/>
                <a:lumOff val="-11765"/>
                <a:alphaOff val="0"/>
                <a:lumMod val="105000"/>
                <a:satMod val="109000"/>
                <a:tint val="81000"/>
              </a:schemeClr>
            </a:gs>
          </a:gsLst>
          <a:lin ang="5400000" scaled="0"/>
        </a:gradFill>
        <a:ln w="6350" cap="flat" cmpd="sng" algn="ctr">
          <a:solidFill>
            <a:schemeClr val="accent5">
              <a:hueOff val="-6758543"/>
              <a:satOff val="-17419"/>
              <a:lumOff val="-11765"/>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4B5B22-8FB0-4E25-9301-6D0F0734059C}">
      <dsp:nvSpPr>
        <dsp:cNvPr id="0" name=""/>
        <dsp:cNvSpPr/>
      </dsp:nvSpPr>
      <dsp:spPr>
        <a:xfrm>
          <a:off x="0" y="0"/>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04FB06E-1156-424F-B121-165D14A773DF}">
      <dsp:nvSpPr>
        <dsp:cNvPr id="0" name=""/>
        <dsp:cNvSpPr/>
      </dsp:nvSpPr>
      <dsp:spPr>
        <a:xfrm>
          <a:off x="0" y="0"/>
          <a:ext cx="10515600" cy="20404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kern="1200"/>
            <a:t>一般而言，在存在非零</a:t>
          </a:r>
          <a:r>
            <a:rPr lang="en-US" sz="2900" b="1" kern="1200"/>
            <a:t>交叉载荷</a:t>
          </a:r>
          <a:r>
            <a:rPr lang="en-US" sz="2900" kern="1200"/>
            <a:t>的情况下，一般因子载荷被高估并且群因子载荷被低估</a:t>
          </a:r>
        </a:p>
      </dsp:txBody>
      <dsp:txXfrm>
        <a:off x="0" y="0"/>
        <a:ext cx="10515600" cy="2040487"/>
      </dsp:txXfrm>
    </dsp:sp>
    <dsp:sp modelId="{3B5BC9FF-6A6A-46A0-B000-FADB4E11D15F}">
      <dsp:nvSpPr>
        <dsp:cNvPr id="0" name=""/>
        <dsp:cNvSpPr/>
      </dsp:nvSpPr>
      <dsp:spPr>
        <a:xfrm>
          <a:off x="0" y="2040487"/>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299B49C-479D-47E1-A80B-F100F99947B3}">
      <dsp:nvSpPr>
        <dsp:cNvPr id="0" name=""/>
        <dsp:cNvSpPr/>
      </dsp:nvSpPr>
      <dsp:spPr>
        <a:xfrm>
          <a:off x="0" y="2040487"/>
          <a:ext cx="10515600" cy="20404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zh-CN" sz="2900" kern="1200" dirty="0"/>
            <a:t>如果数据具有完美的独立聚类结构，则组因子内所有项目的一般因子加载与组因子加载的比率将完全相同（即成比例）。 这种强制比例加载模式在现实总体中不太可能是真实的，因而这些限制是一个严重的问题。</a:t>
          </a:r>
          <a:endParaRPr lang="en-US" sz="2900" kern="1200" dirty="0"/>
        </a:p>
      </dsp:txBody>
      <dsp:txXfrm>
        <a:off x="0" y="2040487"/>
        <a:ext cx="10515600" cy="204048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F28E1C-DD0A-446A-881B-3D0384EC4B35}">
      <dsp:nvSpPr>
        <dsp:cNvPr id="0" name=""/>
        <dsp:cNvSpPr/>
      </dsp:nvSpPr>
      <dsp:spPr>
        <a:xfrm>
          <a:off x="0" y="2492"/>
          <a:ext cx="6492875"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1006A50-3C4B-4DAA-9CBC-C1D35288A810}">
      <dsp:nvSpPr>
        <dsp:cNvPr id="0" name=""/>
        <dsp:cNvSpPr/>
      </dsp:nvSpPr>
      <dsp:spPr>
        <a:xfrm>
          <a:off x="0" y="2492"/>
          <a:ext cx="6492875" cy="17001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3830" tIns="163830" rIns="163830" bIns="163830" numCol="1" spcCol="1270" anchor="t" anchorCtr="0">
          <a:noAutofit/>
        </a:bodyPr>
        <a:lstStyle/>
        <a:p>
          <a:pPr marL="0" lvl="0" indent="0" algn="l" defTabSz="1911350">
            <a:lnSpc>
              <a:spcPct val="90000"/>
            </a:lnSpc>
            <a:spcBef>
              <a:spcPct val="0"/>
            </a:spcBef>
            <a:spcAft>
              <a:spcPct val="35000"/>
            </a:spcAft>
            <a:buNone/>
          </a:pPr>
          <a:r>
            <a:rPr lang="x-none" sz="4300" kern="1200"/>
            <a:t>Bifactor</a:t>
          </a:r>
          <a:r>
            <a:rPr lang="zh-CN" sz="4300" kern="1200"/>
            <a:t>嵌套在相关因子模型中</a:t>
          </a:r>
          <a:endParaRPr lang="en-US" sz="4300" kern="1200"/>
        </a:p>
      </dsp:txBody>
      <dsp:txXfrm>
        <a:off x="0" y="2492"/>
        <a:ext cx="6492875" cy="1700138"/>
      </dsp:txXfrm>
    </dsp:sp>
    <dsp:sp modelId="{7592C821-8C21-42A9-A2AA-EF2BE973A415}">
      <dsp:nvSpPr>
        <dsp:cNvPr id="0" name=""/>
        <dsp:cNvSpPr/>
      </dsp:nvSpPr>
      <dsp:spPr>
        <a:xfrm>
          <a:off x="0" y="1702630"/>
          <a:ext cx="6492875" cy="0"/>
        </a:xfrm>
        <a:prstGeom prst="line">
          <a:avLst/>
        </a:prstGeom>
        <a:solidFill>
          <a:schemeClr val="accent2">
            <a:hueOff val="-727682"/>
            <a:satOff val="-41964"/>
            <a:lumOff val="4314"/>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FC802A3-9967-4A0E-9294-723ED95F14CC}">
      <dsp:nvSpPr>
        <dsp:cNvPr id="0" name=""/>
        <dsp:cNvSpPr/>
      </dsp:nvSpPr>
      <dsp:spPr>
        <a:xfrm>
          <a:off x="0" y="1702630"/>
          <a:ext cx="6492875" cy="17001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3830" tIns="163830" rIns="163830" bIns="163830" numCol="1" spcCol="1270" anchor="t" anchorCtr="0">
          <a:noAutofit/>
        </a:bodyPr>
        <a:lstStyle/>
        <a:p>
          <a:pPr marL="0" lvl="0" indent="0" algn="l" defTabSz="1911350">
            <a:lnSpc>
              <a:spcPct val="90000"/>
            </a:lnSpc>
            <a:spcBef>
              <a:spcPct val="0"/>
            </a:spcBef>
            <a:spcAft>
              <a:spcPct val="35000"/>
            </a:spcAft>
            <a:buNone/>
          </a:pPr>
          <a:r>
            <a:rPr lang="zh-CN" sz="4300" kern="1200"/>
            <a:t>二阶模型嵌套在相关因子模型中</a:t>
          </a:r>
          <a:endParaRPr lang="en-US" sz="4300" kern="1200"/>
        </a:p>
      </dsp:txBody>
      <dsp:txXfrm>
        <a:off x="0" y="1702630"/>
        <a:ext cx="6492875" cy="1700138"/>
      </dsp:txXfrm>
    </dsp:sp>
    <dsp:sp modelId="{00E0AC0D-0D81-47F2-AE38-CEEB808E814F}">
      <dsp:nvSpPr>
        <dsp:cNvPr id="0" name=""/>
        <dsp:cNvSpPr/>
      </dsp:nvSpPr>
      <dsp:spPr>
        <a:xfrm>
          <a:off x="0" y="3402769"/>
          <a:ext cx="6492875" cy="0"/>
        </a:xfrm>
        <a:prstGeom prst="line">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D0E7433-69CA-4FB2-9885-FCBC561467BF}">
      <dsp:nvSpPr>
        <dsp:cNvPr id="0" name=""/>
        <dsp:cNvSpPr/>
      </dsp:nvSpPr>
      <dsp:spPr>
        <a:xfrm>
          <a:off x="0" y="3402769"/>
          <a:ext cx="6492875" cy="17001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3830" tIns="163830" rIns="163830" bIns="163830" numCol="1" spcCol="1270" anchor="t" anchorCtr="0">
          <a:noAutofit/>
        </a:bodyPr>
        <a:lstStyle/>
        <a:p>
          <a:pPr marL="0" lvl="0" indent="0" algn="l" defTabSz="1911350">
            <a:lnSpc>
              <a:spcPct val="90000"/>
            </a:lnSpc>
            <a:spcBef>
              <a:spcPct val="0"/>
            </a:spcBef>
            <a:spcAft>
              <a:spcPct val="35000"/>
            </a:spcAft>
            <a:buNone/>
          </a:pPr>
          <a:r>
            <a:rPr lang="zh-CN" sz="4300" kern="1200"/>
            <a:t>一维模型嵌套在</a:t>
          </a:r>
          <a:r>
            <a:rPr lang="en-US" sz="4300" kern="1200"/>
            <a:t>bifactor</a:t>
          </a:r>
          <a:r>
            <a:rPr lang="zh-CN" sz="4300" kern="1200"/>
            <a:t>中</a:t>
          </a:r>
          <a:endParaRPr lang="en-US" sz="4300" kern="1200"/>
        </a:p>
      </dsp:txBody>
      <dsp:txXfrm>
        <a:off x="0" y="3402769"/>
        <a:ext cx="6492875" cy="1700138"/>
      </dsp:txXfrm>
    </dsp:sp>
  </dsp:spTree>
</dsp:drawing>
</file>

<file path=ppt/diagrams/layout1.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BDEFE0-ABEB-4058-B8A1-FB28BF7D77EA}"/>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642D07B8-928D-47B3-AB38-4C3A1DE584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8A356F85-B6C6-4175-9576-EC19C89E0A0F}"/>
              </a:ext>
            </a:extLst>
          </p:cNvPr>
          <p:cNvSpPr>
            <a:spLocks noGrp="1"/>
          </p:cNvSpPr>
          <p:nvPr>
            <p:ph type="dt" sz="half" idx="10"/>
          </p:nvPr>
        </p:nvSpPr>
        <p:spPr/>
        <p:txBody>
          <a:bodyPr/>
          <a:lstStyle/>
          <a:p>
            <a:fld id="{8FD5D2B3-CD3D-4002-82BA-6177BEA97804}" type="datetimeFigureOut">
              <a:rPr lang="zh-CN" altLang="en-US" smtClean="0"/>
              <a:t>2018/12/10</a:t>
            </a:fld>
            <a:endParaRPr lang="zh-CN" altLang="en-US"/>
          </a:p>
        </p:txBody>
      </p:sp>
      <p:sp>
        <p:nvSpPr>
          <p:cNvPr id="5" name="页脚占位符 4">
            <a:extLst>
              <a:ext uri="{FF2B5EF4-FFF2-40B4-BE49-F238E27FC236}">
                <a16:creationId xmlns:a16="http://schemas.microsoft.com/office/drawing/2014/main" id="{6E632310-D257-4605-B5B8-1425B83400C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C9CB044-074F-43E0-9C36-B339DAD4F42A}"/>
              </a:ext>
            </a:extLst>
          </p:cNvPr>
          <p:cNvSpPr>
            <a:spLocks noGrp="1"/>
          </p:cNvSpPr>
          <p:nvPr>
            <p:ph type="sldNum" sz="quarter" idx="12"/>
          </p:nvPr>
        </p:nvSpPr>
        <p:spPr/>
        <p:txBody>
          <a:bodyPr/>
          <a:lstStyle/>
          <a:p>
            <a:fld id="{EC5771DC-092F-480A-A44E-E029DA1E1140}" type="slidenum">
              <a:rPr lang="zh-CN" altLang="en-US" smtClean="0"/>
              <a:t>‹#›</a:t>
            </a:fld>
            <a:endParaRPr lang="zh-CN" altLang="en-US"/>
          </a:p>
        </p:txBody>
      </p:sp>
    </p:spTree>
    <p:extLst>
      <p:ext uri="{BB962C8B-B14F-4D97-AF65-F5344CB8AC3E}">
        <p14:creationId xmlns:p14="http://schemas.microsoft.com/office/powerpoint/2010/main" val="32731034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C57196-F3AD-4CA3-B287-F00521FEF86F}"/>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81516F38-9B8D-46A1-B287-14D4CBB69DC8}"/>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B744EC83-8DFB-4173-BBA4-371A19FF48E1}"/>
              </a:ext>
            </a:extLst>
          </p:cNvPr>
          <p:cNvSpPr>
            <a:spLocks noGrp="1"/>
          </p:cNvSpPr>
          <p:nvPr>
            <p:ph type="dt" sz="half" idx="10"/>
          </p:nvPr>
        </p:nvSpPr>
        <p:spPr/>
        <p:txBody>
          <a:bodyPr/>
          <a:lstStyle/>
          <a:p>
            <a:fld id="{8FD5D2B3-CD3D-4002-82BA-6177BEA97804}" type="datetimeFigureOut">
              <a:rPr lang="zh-CN" altLang="en-US" smtClean="0"/>
              <a:t>2018/12/10</a:t>
            </a:fld>
            <a:endParaRPr lang="zh-CN" altLang="en-US"/>
          </a:p>
        </p:txBody>
      </p:sp>
      <p:sp>
        <p:nvSpPr>
          <p:cNvPr id="5" name="页脚占位符 4">
            <a:extLst>
              <a:ext uri="{FF2B5EF4-FFF2-40B4-BE49-F238E27FC236}">
                <a16:creationId xmlns:a16="http://schemas.microsoft.com/office/drawing/2014/main" id="{5F467A6A-0427-466D-999E-DF5B481E916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8B78A2A-028A-4C14-8A2F-F9A91A47AA93}"/>
              </a:ext>
            </a:extLst>
          </p:cNvPr>
          <p:cNvSpPr>
            <a:spLocks noGrp="1"/>
          </p:cNvSpPr>
          <p:nvPr>
            <p:ph type="sldNum" sz="quarter" idx="12"/>
          </p:nvPr>
        </p:nvSpPr>
        <p:spPr/>
        <p:txBody>
          <a:bodyPr/>
          <a:lstStyle/>
          <a:p>
            <a:fld id="{EC5771DC-092F-480A-A44E-E029DA1E1140}" type="slidenum">
              <a:rPr lang="zh-CN" altLang="en-US" smtClean="0"/>
              <a:t>‹#›</a:t>
            </a:fld>
            <a:endParaRPr lang="zh-CN" altLang="en-US"/>
          </a:p>
        </p:txBody>
      </p:sp>
    </p:spTree>
    <p:extLst>
      <p:ext uri="{BB962C8B-B14F-4D97-AF65-F5344CB8AC3E}">
        <p14:creationId xmlns:p14="http://schemas.microsoft.com/office/powerpoint/2010/main" val="40634553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EF6D2315-B72F-451F-B9C7-3790CA045DF7}"/>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DFE8D0BF-7D3A-4C76-B13F-A14FE0232532}"/>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20A5803D-2F71-4E33-93CA-FF9E974924DF}"/>
              </a:ext>
            </a:extLst>
          </p:cNvPr>
          <p:cNvSpPr>
            <a:spLocks noGrp="1"/>
          </p:cNvSpPr>
          <p:nvPr>
            <p:ph type="dt" sz="half" idx="10"/>
          </p:nvPr>
        </p:nvSpPr>
        <p:spPr/>
        <p:txBody>
          <a:bodyPr/>
          <a:lstStyle/>
          <a:p>
            <a:fld id="{8FD5D2B3-CD3D-4002-82BA-6177BEA97804}" type="datetimeFigureOut">
              <a:rPr lang="zh-CN" altLang="en-US" smtClean="0"/>
              <a:t>2018/12/10</a:t>
            </a:fld>
            <a:endParaRPr lang="zh-CN" altLang="en-US"/>
          </a:p>
        </p:txBody>
      </p:sp>
      <p:sp>
        <p:nvSpPr>
          <p:cNvPr id="5" name="页脚占位符 4">
            <a:extLst>
              <a:ext uri="{FF2B5EF4-FFF2-40B4-BE49-F238E27FC236}">
                <a16:creationId xmlns:a16="http://schemas.microsoft.com/office/drawing/2014/main" id="{05AC67E5-216F-4CAD-8938-51EE7699E5A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385F54A-E72B-4E0D-86F2-6383B5093709}"/>
              </a:ext>
            </a:extLst>
          </p:cNvPr>
          <p:cNvSpPr>
            <a:spLocks noGrp="1"/>
          </p:cNvSpPr>
          <p:nvPr>
            <p:ph type="sldNum" sz="quarter" idx="12"/>
          </p:nvPr>
        </p:nvSpPr>
        <p:spPr/>
        <p:txBody>
          <a:bodyPr/>
          <a:lstStyle/>
          <a:p>
            <a:fld id="{EC5771DC-092F-480A-A44E-E029DA1E1140}" type="slidenum">
              <a:rPr lang="zh-CN" altLang="en-US" smtClean="0"/>
              <a:t>‹#›</a:t>
            </a:fld>
            <a:endParaRPr lang="zh-CN" altLang="en-US"/>
          </a:p>
        </p:txBody>
      </p:sp>
    </p:spTree>
    <p:extLst>
      <p:ext uri="{BB962C8B-B14F-4D97-AF65-F5344CB8AC3E}">
        <p14:creationId xmlns:p14="http://schemas.microsoft.com/office/powerpoint/2010/main" val="23157612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32D0FB-33E7-4939-A800-B2925D21388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08A2F79-FF7F-4BD2-AF89-1AD2F40A3973}"/>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3DF491DC-B89A-47E1-8336-DD689EAC74C3}"/>
              </a:ext>
            </a:extLst>
          </p:cNvPr>
          <p:cNvSpPr>
            <a:spLocks noGrp="1"/>
          </p:cNvSpPr>
          <p:nvPr>
            <p:ph type="dt" sz="half" idx="10"/>
          </p:nvPr>
        </p:nvSpPr>
        <p:spPr/>
        <p:txBody>
          <a:bodyPr/>
          <a:lstStyle/>
          <a:p>
            <a:fld id="{8FD5D2B3-CD3D-4002-82BA-6177BEA97804}" type="datetimeFigureOut">
              <a:rPr lang="zh-CN" altLang="en-US" smtClean="0"/>
              <a:t>2018/12/10</a:t>
            </a:fld>
            <a:endParaRPr lang="zh-CN" altLang="en-US"/>
          </a:p>
        </p:txBody>
      </p:sp>
      <p:sp>
        <p:nvSpPr>
          <p:cNvPr id="5" name="页脚占位符 4">
            <a:extLst>
              <a:ext uri="{FF2B5EF4-FFF2-40B4-BE49-F238E27FC236}">
                <a16:creationId xmlns:a16="http://schemas.microsoft.com/office/drawing/2014/main" id="{4C7AC6A4-B661-4295-B49D-2F50055B767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84CBBB9-B953-493C-924B-F515638F657C}"/>
              </a:ext>
            </a:extLst>
          </p:cNvPr>
          <p:cNvSpPr>
            <a:spLocks noGrp="1"/>
          </p:cNvSpPr>
          <p:nvPr>
            <p:ph type="sldNum" sz="quarter" idx="12"/>
          </p:nvPr>
        </p:nvSpPr>
        <p:spPr/>
        <p:txBody>
          <a:bodyPr/>
          <a:lstStyle/>
          <a:p>
            <a:fld id="{EC5771DC-092F-480A-A44E-E029DA1E1140}" type="slidenum">
              <a:rPr lang="zh-CN" altLang="en-US" smtClean="0"/>
              <a:t>‹#›</a:t>
            </a:fld>
            <a:endParaRPr lang="zh-CN" altLang="en-US"/>
          </a:p>
        </p:txBody>
      </p:sp>
    </p:spTree>
    <p:extLst>
      <p:ext uri="{BB962C8B-B14F-4D97-AF65-F5344CB8AC3E}">
        <p14:creationId xmlns:p14="http://schemas.microsoft.com/office/powerpoint/2010/main" val="17652340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143F08-8AA1-4449-AE60-596F4F13D754}"/>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52CAEA0E-55AD-4533-9917-BD3BB4E6EA8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FCCCB4BD-1DF6-4191-A8B0-7F9557BB35A5}"/>
              </a:ext>
            </a:extLst>
          </p:cNvPr>
          <p:cNvSpPr>
            <a:spLocks noGrp="1"/>
          </p:cNvSpPr>
          <p:nvPr>
            <p:ph type="dt" sz="half" idx="10"/>
          </p:nvPr>
        </p:nvSpPr>
        <p:spPr/>
        <p:txBody>
          <a:bodyPr/>
          <a:lstStyle/>
          <a:p>
            <a:fld id="{8FD5D2B3-CD3D-4002-82BA-6177BEA97804}" type="datetimeFigureOut">
              <a:rPr lang="zh-CN" altLang="en-US" smtClean="0"/>
              <a:t>2018/12/10</a:t>
            </a:fld>
            <a:endParaRPr lang="zh-CN" altLang="en-US"/>
          </a:p>
        </p:txBody>
      </p:sp>
      <p:sp>
        <p:nvSpPr>
          <p:cNvPr id="5" name="页脚占位符 4">
            <a:extLst>
              <a:ext uri="{FF2B5EF4-FFF2-40B4-BE49-F238E27FC236}">
                <a16:creationId xmlns:a16="http://schemas.microsoft.com/office/drawing/2014/main" id="{8828F8DF-8150-4847-A3F9-DF0E457DB5C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A8B06BE-E361-43A8-9B7D-DEA0B3382CDF}"/>
              </a:ext>
            </a:extLst>
          </p:cNvPr>
          <p:cNvSpPr>
            <a:spLocks noGrp="1"/>
          </p:cNvSpPr>
          <p:nvPr>
            <p:ph type="sldNum" sz="quarter" idx="12"/>
          </p:nvPr>
        </p:nvSpPr>
        <p:spPr/>
        <p:txBody>
          <a:bodyPr/>
          <a:lstStyle/>
          <a:p>
            <a:fld id="{EC5771DC-092F-480A-A44E-E029DA1E1140}" type="slidenum">
              <a:rPr lang="zh-CN" altLang="en-US" smtClean="0"/>
              <a:t>‹#›</a:t>
            </a:fld>
            <a:endParaRPr lang="zh-CN" altLang="en-US"/>
          </a:p>
        </p:txBody>
      </p:sp>
    </p:spTree>
    <p:extLst>
      <p:ext uri="{BB962C8B-B14F-4D97-AF65-F5344CB8AC3E}">
        <p14:creationId xmlns:p14="http://schemas.microsoft.com/office/powerpoint/2010/main" val="370028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603185-43A6-4C9B-AA4F-6AAAAEBE678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A7F357A-5B71-4CA5-8C95-22BEF0DA59B0}"/>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FE9AFA39-9C34-4F94-A951-554BF2764439}"/>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F9EAE03D-463A-4D39-B8D3-CBFFEC14BE7D}"/>
              </a:ext>
            </a:extLst>
          </p:cNvPr>
          <p:cNvSpPr>
            <a:spLocks noGrp="1"/>
          </p:cNvSpPr>
          <p:nvPr>
            <p:ph type="dt" sz="half" idx="10"/>
          </p:nvPr>
        </p:nvSpPr>
        <p:spPr/>
        <p:txBody>
          <a:bodyPr/>
          <a:lstStyle/>
          <a:p>
            <a:fld id="{8FD5D2B3-CD3D-4002-82BA-6177BEA97804}" type="datetimeFigureOut">
              <a:rPr lang="zh-CN" altLang="en-US" smtClean="0"/>
              <a:t>2018/12/10</a:t>
            </a:fld>
            <a:endParaRPr lang="zh-CN" altLang="en-US"/>
          </a:p>
        </p:txBody>
      </p:sp>
      <p:sp>
        <p:nvSpPr>
          <p:cNvPr id="6" name="页脚占位符 5">
            <a:extLst>
              <a:ext uri="{FF2B5EF4-FFF2-40B4-BE49-F238E27FC236}">
                <a16:creationId xmlns:a16="http://schemas.microsoft.com/office/drawing/2014/main" id="{046C358A-99C3-44EC-8062-3890FE6EBDD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F012FA9-1809-4A64-8446-89CBCE8709F7}"/>
              </a:ext>
            </a:extLst>
          </p:cNvPr>
          <p:cNvSpPr>
            <a:spLocks noGrp="1"/>
          </p:cNvSpPr>
          <p:nvPr>
            <p:ph type="sldNum" sz="quarter" idx="12"/>
          </p:nvPr>
        </p:nvSpPr>
        <p:spPr/>
        <p:txBody>
          <a:bodyPr/>
          <a:lstStyle/>
          <a:p>
            <a:fld id="{EC5771DC-092F-480A-A44E-E029DA1E1140}" type="slidenum">
              <a:rPr lang="zh-CN" altLang="en-US" smtClean="0"/>
              <a:t>‹#›</a:t>
            </a:fld>
            <a:endParaRPr lang="zh-CN" altLang="en-US"/>
          </a:p>
        </p:txBody>
      </p:sp>
    </p:spTree>
    <p:extLst>
      <p:ext uri="{BB962C8B-B14F-4D97-AF65-F5344CB8AC3E}">
        <p14:creationId xmlns:p14="http://schemas.microsoft.com/office/powerpoint/2010/main" val="21224612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ED44A4-414D-4C4F-AF8F-77DDB783D4A8}"/>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5DD80248-0614-4F10-B82A-0A3ACD12398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D3A72D4C-6867-40E8-ACD9-3A77966AC88C}"/>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E8E6AE87-3128-45DB-9FB6-3F48532DF30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A1F0D7AA-9319-4A21-A730-B22ECBB3FD77}"/>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58E0FFB3-4AE7-43F5-B70A-03FDA4C636C9}"/>
              </a:ext>
            </a:extLst>
          </p:cNvPr>
          <p:cNvSpPr>
            <a:spLocks noGrp="1"/>
          </p:cNvSpPr>
          <p:nvPr>
            <p:ph type="dt" sz="half" idx="10"/>
          </p:nvPr>
        </p:nvSpPr>
        <p:spPr/>
        <p:txBody>
          <a:bodyPr/>
          <a:lstStyle/>
          <a:p>
            <a:fld id="{8FD5D2B3-CD3D-4002-82BA-6177BEA97804}" type="datetimeFigureOut">
              <a:rPr lang="zh-CN" altLang="en-US" smtClean="0"/>
              <a:t>2018/12/10</a:t>
            </a:fld>
            <a:endParaRPr lang="zh-CN" altLang="en-US"/>
          </a:p>
        </p:txBody>
      </p:sp>
      <p:sp>
        <p:nvSpPr>
          <p:cNvPr id="8" name="页脚占位符 7">
            <a:extLst>
              <a:ext uri="{FF2B5EF4-FFF2-40B4-BE49-F238E27FC236}">
                <a16:creationId xmlns:a16="http://schemas.microsoft.com/office/drawing/2014/main" id="{E9963992-2E20-44A0-8DC6-B4E320EEE31A}"/>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A7197F68-81C0-424B-AA38-B0EA9808AD23}"/>
              </a:ext>
            </a:extLst>
          </p:cNvPr>
          <p:cNvSpPr>
            <a:spLocks noGrp="1"/>
          </p:cNvSpPr>
          <p:nvPr>
            <p:ph type="sldNum" sz="quarter" idx="12"/>
          </p:nvPr>
        </p:nvSpPr>
        <p:spPr/>
        <p:txBody>
          <a:bodyPr/>
          <a:lstStyle/>
          <a:p>
            <a:fld id="{EC5771DC-092F-480A-A44E-E029DA1E1140}" type="slidenum">
              <a:rPr lang="zh-CN" altLang="en-US" smtClean="0"/>
              <a:t>‹#›</a:t>
            </a:fld>
            <a:endParaRPr lang="zh-CN" altLang="en-US"/>
          </a:p>
        </p:txBody>
      </p:sp>
    </p:spTree>
    <p:extLst>
      <p:ext uri="{BB962C8B-B14F-4D97-AF65-F5344CB8AC3E}">
        <p14:creationId xmlns:p14="http://schemas.microsoft.com/office/powerpoint/2010/main" val="16746238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A17ECB-E4E4-40E2-8EA9-743F5491FF13}"/>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A15FB800-BF63-4152-BEF7-CD391DE9368E}"/>
              </a:ext>
            </a:extLst>
          </p:cNvPr>
          <p:cNvSpPr>
            <a:spLocks noGrp="1"/>
          </p:cNvSpPr>
          <p:nvPr>
            <p:ph type="dt" sz="half" idx="10"/>
          </p:nvPr>
        </p:nvSpPr>
        <p:spPr/>
        <p:txBody>
          <a:bodyPr/>
          <a:lstStyle/>
          <a:p>
            <a:fld id="{8FD5D2B3-CD3D-4002-82BA-6177BEA97804}" type="datetimeFigureOut">
              <a:rPr lang="zh-CN" altLang="en-US" smtClean="0"/>
              <a:t>2018/12/10</a:t>
            </a:fld>
            <a:endParaRPr lang="zh-CN" altLang="en-US"/>
          </a:p>
        </p:txBody>
      </p:sp>
      <p:sp>
        <p:nvSpPr>
          <p:cNvPr id="4" name="页脚占位符 3">
            <a:extLst>
              <a:ext uri="{FF2B5EF4-FFF2-40B4-BE49-F238E27FC236}">
                <a16:creationId xmlns:a16="http://schemas.microsoft.com/office/drawing/2014/main" id="{D502CCED-1DC4-45FB-A3CF-BF9C27426C62}"/>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21FC8133-6BAD-469D-9CA7-C4CC604DF585}"/>
              </a:ext>
            </a:extLst>
          </p:cNvPr>
          <p:cNvSpPr>
            <a:spLocks noGrp="1"/>
          </p:cNvSpPr>
          <p:nvPr>
            <p:ph type="sldNum" sz="quarter" idx="12"/>
          </p:nvPr>
        </p:nvSpPr>
        <p:spPr/>
        <p:txBody>
          <a:bodyPr/>
          <a:lstStyle/>
          <a:p>
            <a:fld id="{EC5771DC-092F-480A-A44E-E029DA1E1140}" type="slidenum">
              <a:rPr lang="zh-CN" altLang="en-US" smtClean="0"/>
              <a:t>‹#›</a:t>
            </a:fld>
            <a:endParaRPr lang="zh-CN" altLang="en-US"/>
          </a:p>
        </p:txBody>
      </p:sp>
    </p:spTree>
    <p:extLst>
      <p:ext uri="{BB962C8B-B14F-4D97-AF65-F5344CB8AC3E}">
        <p14:creationId xmlns:p14="http://schemas.microsoft.com/office/powerpoint/2010/main" val="19497486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4C87B38-20FC-4536-A72E-5A11218F788A}"/>
              </a:ext>
            </a:extLst>
          </p:cNvPr>
          <p:cNvSpPr>
            <a:spLocks noGrp="1"/>
          </p:cNvSpPr>
          <p:nvPr>
            <p:ph type="dt" sz="half" idx="10"/>
          </p:nvPr>
        </p:nvSpPr>
        <p:spPr/>
        <p:txBody>
          <a:bodyPr/>
          <a:lstStyle/>
          <a:p>
            <a:fld id="{8FD5D2B3-CD3D-4002-82BA-6177BEA97804}" type="datetimeFigureOut">
              <a:rPr lang="zh-CN" altLang="en-US" smtClean="0"/>
              <a:t>2018/12/10</a:t>
            </a:fld>
            <a:endParaRPr lang="zh-CN" altLang="en-US"/>
          </a:p>
        </p:txBody>
      </p:sp>
      <p:sp>
        <p:nvSpPr>
          <p:cNvPr id="3" name="页脚占位符 2">
            <a:extLst>
              <a:ext uri="{FF2B5EF4-FFF2-40B4-BE49-F238E27FC236}">
                <a16:creationId xmlns:a16="http://schemas.microsoft.com/office/drawing/2014/main" id="{B3DA5FB5-012B-4046-A9CC-2F24A7DD9B5B}"/>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CB259622-FAA3-4072-BECC-8BEF46FB86CE}"/>
              </a:ext>
            </a:extLst>
          </p:cNvPr>
          <p:cNvSpPr>
            <a:spLocks noGrp="1"/>
          </p:cNvSpPr>
          <p:nvPr>
            <p:ph type="sldNum" sz="quarter" idx="12"/>
          </p:nvPr>
        </p:nvSpPr>
        <p:spPr/>
        <p:txBody>
          <a:bodyPr/>
          <a:lstStyle/>
          <a:p>
            <a:fld id="{EC5771DC-092F-480A-A44E-E029DA1E1140}" type="slidenum">
              <a:rPr lang="zh-CN" altLang="en-US" smtClean="0"/>
              <a:t>‹#›</a:t>
            </a:fld>
            <a:endParaRPr lang="zh-CN" altLang="en-US"/>
          </a:p>
        </p:txBody>
      </p:sp>
    </p:spTree>
    <p:extLst>
      <p:ext uri="{BB962C8B-B14F-4D97-AF65-F5344CB8AC3E}">
        <p14:creationId xmlns:p14="http://schemas.microsoft.com/office/powerpoint/2010/main" val="12937055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7D6848-21E9-4815-AF83-38B59A3F8F0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DE11C5E2-2C79-4618-8298-01BE850FBA4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4FF05270-F16E-4A38-BC79-C78EF1E372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42817A4E-CECE-4496-86DD-D4B782B03CC8}"/>
              </a:ext>
            </a:extLst>
          </p:cNvPr>
          <p:cNvSpPr>
            <a:spLocks noGrp="1"/>
          </p:cNvSpPr>
          <p:nvPr>
            <p:ph type="dt" sz="half" idx="10"/>
          </p:nvPr>
        </p:nvSpPr>
        <p:spPr/>
        <p:txBody>
          <a:bodyPr/>
          <a:lstStyle/>
          <a:p>
            <a:fld id="{8FD5D2B3-CD3D-4002-82BA-6177BEA97804}" type="datetimeFigureOut">
              <a:rPr lang="zh-CN" altLang="en-US" smtClean="0"/>
              <a:t>2018/12/10</a:t>
            </a:fld>
            <a:endParaRPr lang="zh-CN" altLang="en-US"/>
          </a:p>
        </p:txBody>
      </p:sp>
      <p:sp>
        <p:nvSpPr>
          <p:cNvPr id="6" name="页脚占位符 5">
            <a:extLst>
              <a:ext uri="{FF2B5EF4-FFF2-40B4-BE49-F238E27FC236}">
                <a16:creationId xmlns:a16="http://schemas.microsoft.com/office/drawing/2014/main" id="{4E83E9A2-CD90-41E4-8BF2-0D232D3CA3F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50D38BA-B95D-49A8-A64E-7226D7C500FD}"/>
              </a:ext>
            </a:extLst>
          </p:cNvPr>
          <p:cNvSpPr>
            <a:spLocks noGrp="1"/>
          </p:cNvSpPr>
          <p:nvPr>
            <p:ph type="sldNum" sz="quarter" idx="12"/>
          </p:nvPr>
        </p:nvSpPr>
        <p:spPr/>
        <p:txBody>
          <a:bodyPr/>
          <a:lstStyle/>
          <a:p>
            <a:fld id="{EC5771DC-092F-480A-A44E-E029DA1E1140}" type="slidenum">
              <a:rPr lang="zh-CN" altLang="en-US" smtClean="0"/>
              <a:t>‹#›</a:t>
            </a:fld>
            <a:endParaRPr lang="zh-CN" altLang="en-US"/>
          </a:p>
        </p:txBody>
      </p:sp>
    </p:spTree>
    <p:extLst>
      <p:ext uri="{BB962C8B-B14F-4D97-AF65-F5344CB8AC3E}">
        <p14:creationId xmlns:p14="http://schemas.microsoft.com/office/powerpoint/2010/main" val="15327786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5641E9-862F-4532-B630-CDE0D417B38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DDCA277C-319C-48B6-A7AD-24DBBC42649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097CC19C-48F9-457F-A807-AC8D286757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DEFABF9D-1CCD-4AA5-9267-42809C7E5BFA}"/>
              </a:ext>
            </a:extLst>
          </p:cNvPr>
          <p:cNvSpPr>
            <a:spLocks noGrp="1"/>
          </p:cNvSpPr>
          <p:nvPr>
            <p:ph type="dt" sz="half" idx="10"/>
          </p:nvPr>
        </p:nvSpPr>
        <p:spPr/>
        <p:txBody>
          <a:bodyPr/>
          <a:lstStyle/>
          <a:p>
            <a:fld id="{8FD5D2B3-CD3D-4002-82BA-6177BEA97804}" type="datetimeFigureOut">
              <a:rPr lang="zh-CN" altLang="en-US" smtClean="0"/>
              <a:t>2018/12/10</a:t>
            </a:fld>
            <a:endParaRPr lang="zh-CN" altLang="en-US"/>
          </a:p>
        </p:txBody>
      </p:sp>
      <p:sp>
        <p:nvSpPr>
          <p:cNvPr id="6" name="页脚占位符 5">
            <a:extLst>
              <a:ext uri="{FF2B5EF4-FFF2-40B4-BE49-F238E27FC236}">
                <a16:creationId xmlns:a16="http://schemas.microsoft.com/office/drawing/2014/main" id="{9F0977CD-B4C6-4FBB-B8F9-FDD9B0B290A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9C47777-57EA-463E-B2D2-C142EA3D812E}"/>
              </a:ext>
            </a:extLst>
          </p:cNvPr>
          <p:cNvSpPr>
            <a:spLocks noGrp="1"/>
          </p:cNvSpPr>
          <p:nvPr>
            <p:ph type="sldNum" sz="quarter" idx="12"/>
          </p:nvPr>
        </p:nvSpPr>
        <p:spPr/>
        <p:txBody>
          <a:bodyPr/>
          <a:lstStyle/>
          <a:p>
            <a:fld id="{EC5771DC-092F-480A-A44E-E029DA1E1140}" type="slidenum">
              <a:rPr lang="zh-CN" altLang="en-US" smtClean="0"/>
              <a:t>‹#›</a:t>
            </a:fld>
            <a:endParaRPr lang="zh-CN" altLang="en-US"/>
          </a:p>
        </p:txBody>
      </p:sp>
    </p:spTree>
    <p:extLst>
      <p:ext uri="{BB962C8B-B14F-4D97-AF65-F5344CB8AC3E}">
        <p14:creationId xmlns:p14="http://schemas.microsoft.com/office/powerpoint/2010/main" val="231800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D08F0F93-6664-49D7-84BB-B83F696A9F2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8EF8A82F-9880-4521-A1C8-D9BD8AB549A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3AFF6218-2A66-4573-9863-12A7F0AF343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D5D2B3-CD3D-4002-82BA-6177BEA97804}" type="datetimeFigureOut">
              <a:rPr lang="zh-CN" altLang="en-US" smtClean="0"/>
              <a:t>2018/12/10</a:t>
            </a:fld>
            <a:endParaRPr lang="zh-CN" altLang="en-US"/>
          </a:p>
        </p:txBody>
      </p:sp>
      <p:sp>
        <p:nvSpPr>
          <p:cNvPr id="5" name="页脚占位符 4">
            <a:extLst>
              <a:ext uri="{FF2B5EF4-FFF2-40B4-BE49-F238E27FC236}">
                <a16:creationId xmlns:a16="http://schemas.microsoft.com/office/drawing/2014/main" id="{6C40E799-26D4-43F0-89AA-6D42209E483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52692C88-6DB7-49CE-B6FB-06BFE311F7B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5771DC-092F-480A-A44E-E029DA1E1140}" type="slidenum">
              <a:rPr lang="zh-CN" altLang="en-US" smtClean="0"/>
              <a:t>‹#›</a:t>
            </a:fld>
            <a:endParaRPr lang="zh-CN" altLang="en-US"/>
          </a:p>
        </p:txBody>
      </p:sp>
    </p:spTree>
    <p:extLst>
      <p:ext uri="{BB962C8B-B14F-4D97-AF65-F5344CB8AC3E}">
        <p14:creationId xmlns:p14="http://schemas.microsoft.com/office/powerpoint/2010/main" val="10310963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D2F7A2F0-D665-4977-8E31-7526F10F5F16}"/>
              </a:ext>
            </a:extLst>
          </p:cNvPr>
          <p:cNvSpPr>
            <a:spLocks noGrp="1"/>
          </p:cNvSpPr>
          <p:nvPr>
            <p:ph type="ctrTitle"/>
          </p:nvPr>
        </p:nvSpPr>
        <p:spPr>
          <a:xfrm>
            <a:off x="674237" y="914400"/>
            <a:ext cx="3657600" cy="2887579"/>
          </a:xfrm>
        </p:spPr>
        <p:txBody>
          <a:bodyPr>
            <a:normAutofit/>
          </a:bodyPr>
          <a:lstStyle/>
          <a:p>
            <a:r>
              <a:rPr lang="en-US" altLang="zh-CN" sz="4800">
                <a:solidFill>
                  <a:srgbClr val="FFFFFF"/>
                </a:solidFill>
              </a:rPr>
              <a:t>Bifactor </a:t>
            </a:r>
            <a:r>
              <a:rPr lang="zh-CN" altLang="en-US" sz="4800">
                <a:solidFill>
                  <a:srgbClr val="FFFFFF"/>
                </a:solidFill>
              </a:rPr>
              <a:t>模型</a:t>
            </a:r>
          </a:p>
        </p:txBody>
      </p:sp>
      <p:sp>
        <p:nvSpPr>
          <p:cNvPr id="3" name="副标题 2">
            <a:extLst>
              <a:ext uri="{FF2B5EF4-FFF2-40B4-BE49-F238E27FC236}">
                <a16:creationId xmlns:a16="http://schemas.microsoft.com/office/drawing/2014/main" id="{2270C73B-4F3E-4DA4-B3BB-8310FACA0E1C}"/>
              </a:ext>
            </a:extLst>
          </p:cNvPr>
          <p:cNvSpPr>
            <a:spLocks noGrp="1"/>
          </p:cNvSpPr>
          <p:nvPr>
            <p:ph type="subTitle" idx="1"/>
          </p:nvPr>
        </p:nvSpPr>
        <p:spPr>
          <a:xfrm>
            <a:off x="674237" y="4170501"/>
            <a:ext cx="3657600" cy="1525597"/>
          </a:xfrm>
        </p:spPr>
        <p:txBody>
          <a:bodyPr>
            <a:normAutofit/>
          </a:bodyPr>
          <a:lstStyle/>
          <a:p>
            <a:endParaRPr lang="zh-CN" altLang="en-US" sz="2000" dirty="0">
              <a:solidFill>
                <a:srgbClr val="FFFFFF"/>
              </a:solidFill>
            </a:endParaRPr>
          </a:p>
        </p:txBody>
      </p:sp>
      <p:cxnSp>
        <p:nvCxnSpPr>
          <p:cNvPr id="11" name="Straight Connector 10">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 name="图片 3" descr="图片包含 文字, 地图&#10;&#10;自动生成的说明">
            <a:extLst>
              <a:ext uri="{FF2B5EF4-FFF2-40B4-BE49-F238E27FC236}">
                <a16:creationId xmlns:a16="http://schemas.microsoft.com/office/drawing/2014/main" id="{8EBB1CBE-3E50-4844-9263-9865BD4B73C6}"/>
              </a:ext>
            </a:extLst>
          </p:cNvPr>
          <p:cNvPicPr>
            <a:picLocks noChangeAspect="1"/>
          </p:cNvPicPr>
          <p:nvPr/>
        </p:nvPicPr>
        <p:blipFill>
          <a:blip r:embed="rId2"/>
          <a:stretch>
            <a:fillRect/>
          </a:stretch>
        </p:blipFill>
        <p:spPr>
          <a:xfrm>
            <a:off x="5153822" y="860705"/>
            <a:ext cx="6553545" cy="5144531"/>
          </a:xfrm>
          <a:prstGeom prst="rect">
            <a:avLst/>
          </a:prstGeom>
        </p:spPr>
      </p:pic>
      <p:pic>
        <p:nvPicPr>
          <p:cNvPr id="5" name="图片 4">
            <a:extLst>
              <a:ext uri="{FF2B5EF4-FFF2-40B4-BE49-F238E27FC236}">
                <a16:creationId xmlns:a16="http://schemas.microsoft.com/office/drawing/2014/main" id="{7A909F83-D895-47CD-86B6-4343811BAB88}"/>
              </a:ext>
            </a:extLst>
          </p:cNvPr>
          <p:cNvPicPr>
            <a:picLocks noChangeAspect="1"/>
          </p:cNvPicPr>
          <p:nvPr/>
        </p:nvPicPr>
        <p:blipFill>
          <a:blip r:embed="rId3"/>
          <a:stretch>
            <a:fillRect/>
          </a:stretch>
        </p:blipFill>
        <p:spPr>
          <a:xfrm>
            <a:off x="561189" y="4278790"/>
            <a:ext cx="3883695" cy="651459"/>
          </a:xfrm>
          <a:prstGeom prst="rect">
            <a:avLst/>
          </a:prstGeom>
        </p:spPr>
      </p:pic>
    </p:spTree>
    <p:extLst>
      <p:ext uri="{BB962C8B-B14F-4D97-AF65-F5344CB8AC3E}">
        <p14:creationId xmlns:p14="http://schemas.microsoft.com/office/powerpoint/2010/main" val="28168681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F7CCEF-59E1-4CFC-8CCE-7843283AEABA}"/>
              </a:ext>
            </a:extLst>
          </p:cNvPr>
          <p:cNvSpPr>
            <a:spLocks noGrp="1"/>
          </p:cNvSpPr>
          <p:nvPr>
            <p:ph type="title"/>
          </p:nvPr>
        </p:nvSpPr>
        <p:spPr>
          <a:xfrm>
            <a:off x="838200" y="365125"/>
            <a:ext cx="10515600" cy="1325563"/>
          </a:xfrm>
        </p:spPr>
        <p:txBody>
          <a:bodyPr/>
          <a:lstStyle/>
          <a:p>
            <a:r>
              <a:rPr lang="zh-CN" altLang="en-US" dirty="0"/>
              <a:t>验证性</a:t>
            </a:r>
            <a:r>
              <a:rPr lang="en-US" altLang="zh-CN" dirty="0"/>
              <a:t>bifactor</a:t>
            </a:r>
            <a:r>
              <a:rPr lang="zh-CN" altLang="en-US" dirty="0"/>
              <a:t>模型</a:t>
            </a:r>
          </a:p>
        </p:txBody>
      </p:sp>
      <p:sp>
        <p:nvSpPr>
          <p:cNvPr id="3" name="内容占位符 2">
            <a:extLst>
              <a:ext uri="{FF2B5EF4-FFF2-40B4-BE49-F238E27FC236}">
                <a16:creationId xmlns:a16="http://schemas.microsoft.com/office/drawing/2014/main" id="{0177FEE1-CB64-4678-94EC-E894C150CF3C}"/>
              </a:ext>
            </a:extLst>
          </p:cNvPr>
          <p:cNvSpPr>
            <a:spLocks noGrp="1"/>
          </p:cNvSpPr>
          <p:nvPr>
            <p:ph idx="1"/>
          </p:nvPr>
        </p:nvSpPr>
        <p:spPr>
          <a:xfrm>
            <a:off x="838200" y="1825625"/>
            <a:ext cx="10515600" cy="4351338"/>
          </a:xfrm>
        </p:spPr>
        <p:txBody>
          <a:bodyPr/>
          <a:lstStyle/>
          <a:p>
            <a:r>
              <a:rPr lang="zh-CN" altLang="zh-CN" dirty="0"/>
              <a:t>首先，描述了从两个不同的潜变量建模传统开发的验证性bifactor测量模型的估计方法：因子分析和IRT。 这些方法主要区别在于参数估计方法（完全与有限信息）和使用的模型评估方法。 </a:t>
            </a:r>
            <a:endParaRPr lang="en-US" altLang="zh-CN" dirty="0"/>
          </a:p>
          <a:p>
            <a:r>
              <a:rPr lang="zh-CN" altLang="zh-CN" dirty="0"/>
              <a:t>其次，与前一节相反，证明了在验证模式中，bifactor，二阶和相关因子模型形成了替代多维结构表示的嵌套层次结构。</a:t>
            </a:r>
            <a:endParaRPr lang="en-US" altLang="zh-CN" dirty="0"/>
          </a:p>
          <a:p>
            <a:r>
              <a:rPr lang="zh-CN" altLang="zh-CN" dirty="0"/>
              <a:t>第三，我描述了bifactor模型的项参数不变性条件。 项目参数不变性的建立是探索测量模型应用的适当性的一个重要但经常被忽视的方面。 </a:t>
            </a:r>
          </a:p>
          <a:p>
            <a:endParaRPr lang="zh-CN" altLang="en-US" dirty="0"/>
          </a:p>
        </p:txBody>
      </p:sp>
    </p:spTree>
    <p:extLst>
      <p:ext uri="{BB962C8B-B14F-4D97-AF65-F5344CB8AC3E}">
        <p14:creationId xmlns:p14="http://schemas.microsoft.com/office/powerpoint/2010/main" val="34277462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5" name="Rectangle 74">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058" y="450221"/>
            <a:ext cx="4402377" cy="3918123"/>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 name="标题 1">
            <a:extLst>
              <a:ext uri="{FF2B5EF4-FFF2-40B4-BE49-F238E27FC236}">
                <a16:creationId xmlns:a16="http://schemas.microsoft.com/office/drawing/2014/main" id="{9AAC661E-796A-4A37-BD84-0BC97FFD6793}"/>
              </a:ext>
            </a:extLst>
          </p:cNvPr>
          <p:cNvSpPr>
            <a:spLocks noGrp="1"/>
          </p:cNvSpPr>
          <p:nvPr>
            <p:ph type="title"/>
          </p:nvPr>
        </p:nvSpPr>
        <p:spPr>
          <a:xfrm>
            <a:off x="788466" y="780655"/>
            <a:ext cx="3751662" cy="3261168"/>
          </a:xfrm>
        </p:spPr>
        <p:txBody>
          <a:bodyPr>
            <a:normAutofit/>
          </a:bodyPr>
          <a:lstStyle/>
          <a:p>
            <a:r>
              <a:rPr lang="zh-CN" altLang="zh-CN">
                <a:solidFill>
                  <a:srgbClr val="FFFFFF"/>
                </a:solidFill>
              </a:rPr>
              <a:t>序数因子分析中的估计方法</a:t>
            </a:r>
            <a:endParaRPr lang="zh-CN" altLang="en-US">
              <a:solidFill>
                <a:srgbClr val="FFFFFF"/>
              </a:solidFill>
            </a:endParaRPr>
          </a:p>
        </p:txBody>
      </p:sp>
      <p:sp>
        <p:nvSpPr>
          <p:cNvPr id="77" name="Rectangle 76">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8376" y="458922"/>
            <a:ext cx="2138070" cy="1877811"/>
          </a:xfrm>
          <a:prstGeom prst="rect">
            <a:avLst/>
          </a:prstGeom>
          <a:solidFill>
            <a:schemeClr val="accent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79" name="Rectangle 78">
            <a:extLst>
              <a:ext uri="{FF2B5EF4-FFF2-40B4-BE49-F238E27FC236}">
                <a16:creationId xmlns:a16="http://schemas.microsoft.com/office/drawing/2014/main" id="{E186B68C-84BC-4A6E-99D1-EE87483C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8377" y="2469002"/>
            <a:ext cx="2146028" cy="1898903"/>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8198" name="Picture 6" descr="Ε(Ν7ΙθΙ..θΡ)— • ">
            <a:extLst>
              <a:ext uri="{FF2B5EF4-FFF2-40B4-BE49-F238E27FC236}">
                <a16:creationId xmlns:a16="http://schemas.microsoft.com/office/drawing/2014/main" id="{C68FC6A3-E007-4DF8-A3FA-A7EBB7C327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8920" y="5013597"/>
            <a:ext cx="6675119" cy="884452"/>
          </a:xfrm>
          <a:prstGeom prst="rect">
            <a:avLst/>
          </a:prstGeom>
          <a:noFill/>
          <a:extLst>
            <a:ext uri="{909E8E84-426E-40DD-AFC4-6F175D3DCCD1}">
              <a14:hiddenFill xmlns:a14="http://schemas.microsoft.com/office/drawing/2010/main">
                <a:solidFill>
                  <a:srgbClr val="FFFFFF"/>
                </a:solidFill>
              </a14:hiddenFill>
            </a:ext>
          </a:extLst>
        </p:spPr>
      </p:pic>
      <p:sp>
        <p:nvSpPr>
          <p:cNvPr id="81" name="Rectangle 80">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11418" y="450221"/>
            <a:ext cx="4421661" cy="5948858"/>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lumMod val="85000"/>
                </a:prstClr>
              </a:solidFill>
              <a:effectLst/>
              <a:uLnTx/>
              <a:uFillTx/>
              <a:latin typeface="Calibri" panose="020F0502020204030204"/>
              <a:ea typeface="+mn-ea"/>
              <a:cs typeface="+mn-cs"/>
            </a:endParaRP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591F04F8-27F2-46EC-8AEB-8D172A028851}"/>
                  </a:ext>
                </a:extLst>
              </p:cNvPr>
              <p:cNvSpPr>
                <a:spLocks noGrp="1"/>
              </p:cNvSpPr>
              <p:nvPr>
                <p:ph idx="1"/>
              </p:nvPr>
            </p:nvSpPr>
            <p:spPr>
              <a:xfrm>
                <a:off x="7761639" y="900442"/>
                <a:ext cx="3514088" cy="5048417"/>
              </a:xfrm>
            </p:spPr>
            <p:txBody>
              <a:bodyPr anchor="ctr">
                <a:normAutofit/>
              </a:bodyPr>
              <a:lstStyle/>
              <a:p>
                <a:r>
                  <a:rPr lang="zh-CN" altLang="zh-CN" sz="2400" dirty="0"/>
                  <a:t>其中</a:t>
                </a:r>
                <a14:m>
                  <m:oMath xmlns:m="http://schemas.openxmlformats.org/officeDocument/2006/math">
                    <m:r>
                      <m:rPr>
                        <m:sty m:val="p"/>
                      </m:rPr>
                      <a:rPr lang="zh-CN" altLang="zh-CN" sz="2400">
                        <a:latin typeface="Cambria Math" panose="02040503050406030204" pitchFamily="18" charset="0"/>
                      </a:rPr>
                      <m:t>θ</m:t>
                    </m:r>
                    <m:r>
                      <a:rPr lang="zh-CN" altLang="en-US" sz="2400" i="1">
                        <a:latin typeface="Cambria Math" panose="02040503050406030204" pitchFamily="18" charset="0"/>
                      </a:rPr>
                      <m:t> </m:t>
                    </m:r>
                  </m:oMath>
                </a14:m>
                <a:r>
                  <a:rPr lang="zh-CN" altLang="zh-CN" sz="2400" dirty="0"/>
                  <a:t>是潜在因子得分，p </a:t>
                </a:r>
                <a:r>
                  <a:rPr lang="x-none" altLang="zh-CN" sz="2400" dirty="0"/>
                  <a:t>=</a:t>
                </a:r>
                <a:r>
                  <a:rPr lang="zh-CN" altLang="zh-CN" sz="2400" dirty="0"/>
                  <a:t>1到P因子，以及诸</a:t>
                </a:r>
                <a14:m>
                  <m:oMath xmlns:m="http://schemas.openxmlformats.org/officeDocument/2006/math">
                    <m:r>
                      <m:rPr>
                        <m:sty m:val="p"/>
                      </m:rPr>
                      <a:rPr lang="zh-CN" altLang="zh-CN" sz="2400">
                        <a:latin typeface="Cambria Math" panose="02040503050406030204" pitchFamily="18" charset="0"/>
                      </a:rPr>
                      <m:t>λ</m:t>
                    </m:r>
                  </m:oMath>
                </a14:m>
                <a:r>
                  <a:rPr lang="zh-CN" altLang="zh-CN" sz="2400" dirty="0"/>
                  <a:t>是标准化因子载荷。</a:t>
                </a:r>
                <a:endParaRPr lang="en-US" altLang="zh-CN" sz="2400" dirty="0"/>
              </a:p>
              <a:p>
                <a:r>
                  <a:rPr lang="zh-CN" altLang="zh-CN" sz="2400" dirty="0"/>
                  <a:t> 为了完成该模型，需要估计项目阈值参数</a:t>
                </a:r>
                <a:r>
                  <a:rPr lang="x-none" altLang="zh-CN" sz="2400" dirty="0"/>
                  <a:t>(τ)</a:t>
                </a:r>
                <a:r>
                  <a:rPr lang="zh-CN" altLang="zh-CN" sz="2400" dirty="0"/>
                  <a:t>，</a:t>
                </a:r>
                <a14:m>
                  <m:oMath xmlns:m="http://schemas.openxmlformats.org/officeDocument/2006/math">
                    <m:sSup>
                      <m:sSupPr>
                        <m:ctrlPr>
                          <a:rPr lang="zh-CN" altLang="zh-CN" sz="2400" i="1">
                            <a:latin typeface="Cambria Math" panose="02040503050406030204" pitchFamily="18" charset="0"/>
                          </a:rPr>
                        </m:ctrlPr>
                      </m:sSupPr>
                      <m:e>
                        <m:r>
                          <m:rPr>
                            <m:sty m:val="p"/>
                          </m:rPr>
                          <a:rPr lang="zh-CN" altLang="zh-CN" sz="2400">
                            <a:latin typeface="Cambria Math" panose="02040503050406030204" pitchFamily="18" charset="0"/>
                          </a:rPr>
                          <m:t>x</m:t>
                        </m:r>
                      </m:e>
                      <m:sup>
                        <m:r>
                          <a:rPr lang="zh-CN" altLang="zh-CN" sz="2400">
                            <a:latin typeface="Cambria Math" panose="02040503050406030204" pitchFamily="18" charset="0"/>
                          </a:rPr>
                          <m:t>∗</m:t>
                        </m:r>
                      </m:sup>
                    </m:sSup>
                    <m:r>
                      <a:rPr lang="zh-CN" altLang="zh-CN" sz="2400">
                        <a:latin typeface="Cambria Math" panose="02040503050406030204" pitchFamily="18" charset="0"/>
                      </a:rPr>
                      <m:t>≥</m:t>
                    </m:r>
                    <m:r>
                      <m:rPr>
                        <m:sty m:val="p"/>
                      </m:rPr>
                      <a:rPr lang="zh-CN" altLang="zh-CN" sz="2400">
                        <a:latin typeface="Cambria Math" panose="02040503050406030204" pitchFamily="18" charset="0"/>
                      </a:rPr>
                      <m:t>τ</m:t>
                    </m:r>
                  </m:oMath>
                </a14:m>
                <a:r>
                  <a:rPr lang="zh-CN" altLang="zh-CN" sz="2400" dirty="0"/>
                  <a:t>时</a:t>
                </a:r>
                <a:r>
                  <a:rPr lang="x-none" altLang="zh-CN" sz="2400" dirty="0"/>
                  <a:t>x=1</a:t>
                </a:r>
                <a:r>
                  <a:rPr lang="zh-CN" altLang="zh-CN" sz="2400" dirty="0"/>
                  <a:t>，</a:t>
                </a:r>
                <a14:m>
                  <m:oMath xmlns:m="http://schemas.openxmlformats.org/officeDocument/2006/math">
                    <m:sSup>
                      <m:sSupPr>
                        <m:ctrlPr>
                          <a:rPr lang="zh-CN" altLang="zh-CN" sz="2400" i="1">
                            <a:latin typeface="Cambria Math" panose="02040503050406030204" pitchFamily="18" charset="0"/>
                          </a:rPr>
                        </m:ctrlPr>
                      </m:sSupPr>
                      <m:e>
                        <m:r>
                          <m:rPr>
                            <m:sty m:val="p"/>
                          </m:rPr>
                          <a:rPr lang="zh-CN" altLang="zh-CN" sz="2400">
                            <a:latin typeface="Cambria Math" panose="02040503050406030204" pitchFamily="18" charset="0"/>
                          </a:rPr>
                          <m:t>x</m:t>
                        </m:r>
                      </m:e>
                      <m:sup>
                        <m:r>
                          <a:rPr lang="zh-CN" altLang="zh-CN" sz="2400">
                            <a:latin typeface="Cambria Math" panose="02040503050406030204" pitchFamily="18" charset="0"/>
                          </a:rPr>
                          <m:t>∗</m:t>
                        </m:r>
                      </m:sup>
                    </m:sSup>
                    <m:r>
                      <a:rPr lang="zh-CN" altLang="zh-CN" sz="2400">
                        <a:latin typeface="Cambria Math" panose="02040503050406030204" pitchFamily="18" charset="0"/>
                      </a:rPr>
                      <m:t>&lt;</m:t>
                    </m:r>
                    <m:r>
                      <m:rPr>
                        <m:sty m:val="p"/>
                      </m:rPr>
                      <a:rPr lang="zh-CN" altLang="zh-CN" sz="2400">
                        <a:latin typeface="Cambria Math" panose="02040503050406030204" pitchFamily="18" charset="0"/>
                      </a:rPr>
                      <m:t>τ</m:t>
                    </m:r>
                  </m:oMath>
                </a14:m>
                <a:r>
                  <a:rPr lang="zh-CN" altLang="zh-CN" sz="2400" dirty="0"/>
                  <a:t>时</a:t>
                </a:r>
                <a:r>
                  <a:rPr lang="x-none" altLang="zh-CN" sz="2400" dirty="0"/>
                  <a:t>x=1</a:t>
                </a:r>
                <a:r>
                  <a:rPr lang="zh-CN" altLang="zh-CN" sz="2400" dirty="0"/>
                  <a:t>。也就是说，只有当他们的反应倾向高于项目的阈值时，个人才会认可该项目。 因此，在序数因子分析中，需要为每个项目估计项目载荷和阈值参数。 </a:t>
                </a:r>
              </a:p>
              <a:p>
                <a:endParaRPr lang="zh-CN" altLang="en-US" sz="2400" dirty="0"/>
              </a:p>
            </p:txBody>
          </p:sp>
        </mc:Choice>
        <mc:Fallback xmlns="">
          <p:sp>
            <p:nvSpPr>
              <p:cNvPr id="3" name="内容占位符 2">
                <a:extLst>
                  <a:ext uri="{FF2B5EF4-FFF2-40B4-BE49-F238E27FC236}">
                    <a16:creationId xmlns:a16="http://schemas.microsoft.com/office/drawing/2014/main" id="{591F04F8-27F2-46EC-8AEB-8D172A028851}"/>
                  </a:ext>
                </a:extLst>
              </p:cNvPr>
              <p:cNvSpPr>
                <a:spLocks noGrp="1" noRot="1" noChangeAspect="1" noMove="1" noResize="1" noEditPoints="1" noAdjustHandles="1" noChangeArrowheads="1" noChangeShapeType="1" noTextEdit="1"/>
              </p:cNvSpPr>
              <p:nvPr>
                <p:ph idx="1"/>
              </p:nvPr>
            </p:nvSpPr>
            <p:spPr>
              <a:xfrm>
                <a:off x="7761639" y="900442"/>
                <a:ext cx="3514088" cy="5048417"/>
              </a:xfrm>
              <a:blipFill>
                <a:blip r:embed="rId3"/>
                <a:stretch>
                  <a:fillRect l="-2253" t="-725" r="-1126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9015352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Flowchart: Document 72">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87CBB103-9206-479C-8EF1-56558F6160EE}"/>
              </a:ext>
            </a:extLst>
          </p:cNvPr>
          <p:cNvSpPr>
            <a:spLocks noGrp="1"/>
          </p:cNvSpPr>
          <p:nvPr>
            <p:ph type="title"/>
          </p:nvPr>
        </p:nvSpPr>
        <p:spPr>
          <a:xfrm>
            <a:off x="838200" y="171162"/>
            <a:ext cx="2840182" cy="2371148"/>
          </a:xfrm>
        </p:spPr>
        <p:txBody>
          <a:bodyPr>
            <a:normAutofit/>
          </a:bodyPr>
          <a:lstStyle/>
          <a:p>
            <a:r>
              <a:rPr lang="zh-CN" altLang="zh-CN" sz="3200">
                <a:solidFill>
                  <a:srgbClr val="FFFFFF"/>
                </a:solidFill>
              </a:rPr>
              <a:t>使用EQS的稳健最大似然估计来估计确认性bifactor模型的结果</a:t>
            </a:r>
            <a:endParaRPr lang="zh-CN" altLang="en-US" sz="3200">
              <a:solidFill>
                <a:srgbClr val="FFFFFF"/>
              </a:solidFill>
            </a:endParaRPr>
          </a:p>
        </p:txBody>
      </p:sp>
      <p:pic>
        <p:nvPicPr>
          <p:cNvPr id="10242" name="Picture 2" descr="TABLE 5 &#10;Confirmatory Bifactor and Unidimensional SEM parameter Estimates for Revised Child &#10;Anxiety and Depression Scale (RCADS-15' &#10;Ite m &#10;4 &#10;6 &#10;7 &#10;9 &#10;10 &#10;11 &#10;12 &#10;13 &#10;14 &#10;15 &#10;0.25 &#10;0.58 &#10;0.50 &#10;—0.74 &#10;_0.54 &#10;_0.42 &#10;0.50 &#10;0.82 &#10;0.23 &#10;—0.22 &#10;_0.79 &#10;_0.78 &#10;0.13 &#10;—0.12 &#10;_0.25 &#10;.52 &#10;.59 &#10;.56 &#10;.51 &#10;.68 &#10;.36 &#10;.57 &#10;.46 &#10;.68 &#10;.25 &#10;.38 &#10;.45 &#10;.61 &#10;.46 &#10;.67 &#10;4.23 &#10;60.06 &#10;kGRP1 &#10;.50 &#10;.22 &#10;.51 &#10;1.39 &#10;kGRP2 &#10;.49 &#10;.78 &#10;2.34 &#10;.64 &#10;.46 &#10;.28 &#10;.70 &#10;1.90 &#10;ÄGRP4 &#10;.23 &#10;.78 &#10;.67 &#10;1.11 &#10;2.82 &#10;k GRP5 &#10;.48 &#10;.33 &#10;.44 &#10;.54 &#10;1.56 &#10;.72 &#10;.62 &#10;.80 &#10;.70 &#10;.54 &#10;.76 &#10;.51 &#10;.76 &#10;.67 &#10;.94 &#10;.49 &#10;.58 &#10;.64 &#10;.82 &#10;.60 &#10;0.25 &#10;0.58 &#10;0.50 &#10;—0.74 &#10;_0.54 &#10;_0.42 &#10;0.50 &#10;0.82 &#10;0.23 &#10;—0.22 &#10;_0.79 &#10;_0.78 &#10;0.13 &#10;—0.12 &#10;_0.25 &#10;.53 &#10;.60 &#10;.56 &#10;.57 &#10;.71 &#10;.43 &#10;.60 &#10;.50 &#10;.69 &#10;.26 &#10;.42 &#10;.48 &#10;.64 &#10;.48 &#10;.69 &#10;Note. is a threshold, k is a factor loading, and 0 is a square root of the error variance. Sum of &#10;error variances is 7.09; ECV (explained common variance) = .54; coefficient co .91; coefficient &#10;= .78; PUC (percentage of uncontaminated correlations) = 86%. ">
            <a:extLst>
              <a:ext uri="{FF2B5EF4-FFF2-40B4-BE49-F238E27FC236}">
                <a16:creationId xmlns:a16="http://schemas.microsoft.com/office/drawing/2014/main" id="{F07A44FC-A6EC-4B1C-9EED-311B61517B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37988" y="640080"/>
            <a:ext cx="6887426" cy="55788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51156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058" y="450221"/>
            <a:ext cx="4402377" cy="3918123"/>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 name="标题 1">
            <a:extLst>
              <a:ext uri="{FF2B5EF4-FFF2-40B4-BE49-F238E27FC236}">
                <a16:creationId xmlns:a16="http://schemas.microsoft.com/office/drawing/2014/main" id="{5D7A04D6-8000-4A5C-A90A-EAFB0B849822}"/>
              </a:ext>
            </a:extLst>
          </p:cNvPr>
          <p:cNvSpPr>
            <a:spLocks noGrp="1"/>
          </p:cNvSpPr>
          <p:nvPr>
            <p:ph type="title"/>
          </p:nvPr>
        </p:nvSpPr>
        <p:spPr>
          <a:xfrm>
            <a:off x="788466" y="780655"/>
            <a:ext cx="3751662" cy="3261168"/>
          </a:xfrm>
        </p:spPr>
        <p:txBody>
          <a:bodyPr>
            <a:normAutofit/>
          </a:bodyPr>
          <a:lstStyle/>
          <a:p>
            <a:r>
              <a:rPr lang="x-none" altLang="zh-CN">
                <a:solidFill>
                  <a:srgbClr val="FFFFFF"/>
                </a:solidFill>
              </a:rPr>
              <a:t>Bifactor IRT</a:t>
            </a:r>
            <a:r>
              <a:rPr lang="zh-CN" altLang="zh-CN">
                <a:solidFill>
                  <a:srgbClr val="FFFFFF"/>
                </a:solidFill>
              </a:rPr>
              <a:t>模型如何进行逻辑度量</a:t>
            </a:r>
            <a:endParaRPr lang="zh-CN" altLang="en-US">
              <a:solidFill>
                <a:srgbClr val="FFFFFF"/>
              </a:solidFill>
            </a:endParaRPr>
          </a:p>
        </p:txBody>
      </p:sp>
      <p:sp>
        <p:nvSpPr>
          <p:cNvPr id="11" name="Rectangle 10">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8376" y="458922"/>
            <a:ext cx="2138070" cy="1877811"/>
          </a:xfrm>
          <a:prstGeom prst="rect">
            <a:avLst/>
          </a:prstGeom>
          <a:solidFill>
            <a:schemeClr val="accent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E186B68C-84BC-4A6E-99D1-EE87483C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8377" y="2469002"/>
            <a:ext cx="2146028" cy="1898903"/>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4" name="Picture 2" descr="exp (Zi ) &#10;—110) — E(Xi 0) = &#10;1 -F exp(Zi) &#10;(7) &#10;¯ UiGEV(OGEV) + uiGR1 (OGRI) + UiGR2(OGR2) + PiGR3(OGR3) + Yi. &#10;where — ">
            <a:extLst>
              <a:ext uri="{FF2B5EF4-FFF2-40B4-BE49-F238E27FC236}">
                <a16:creationId xmlns:a16="http://schemas.microsoft.com/office/drawing/2014/main" id="{3BBEF2CE-3324-4C32-BABD-136014C070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8920" y="4913470"/>
            <a:ext cx="6675119" cy="1084706"/>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14">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11418" y="450221"/>
            <a:ext cx="4421661" cy="5948858"/>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lumMod val="85000"/>
                </a:prstClr>
              </a:solidFill>
              <a:effectLst/>
              <a:uLnTx/>
              <a:uFillTx/>
              <a:latin typeface="Calibri" panose="020F0502020204030204"/>
              <a:ea typeface="+mn-ea"/>
              <a:cs typeface="+mn-cs"/>
            </a:endParaRP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1FE0CF9E-6E04-4C01-B9D2-94406041B233}"/>
                  </a:ext>
                </a:extLst>
              </p:cNvPr>
              <p:cNvSpPr>
                <a:spLocks noGrp="1"/>
              </p:cNvSpPr>
              <p:nvPr>
                <p:ph idx="1"/>
              </p:nvPr>
            </p:nvSpPr>
            <p:spPr>
              <a:xfrm>
                <a:off x="7761639" y="900442"/>
                <a:ext cx="3514088" cy="5048417"/>
              </a:xfrm>
            </p:spPr>
            <p:txBody>
              <a:bodyPr anchor="ctr">
                <a:normAutofit/>
              </a:bodyPr>
              <a:lstStyle/>
              <a:p>
                <a:r>
                  <a:rPr lang="zh-CN" altLang="zh-CN" sz="2200" dirty="0"/>
                  <a:t>在等式7中，认可项目的概率取决于</a:t>
                </a:r>
              </a:p>
              <a:p>
                <a:r>
                  <a:rPr lang="en-US" altLang="zh-CN" sz="2200" dirty="0"/>
                  <a:t>1</a:t>
                </a:r>
                <a:r>
                  <a:rPr lang="zh-CN" altLang="zh-CN" sz="2200" dirty="0"/>
                  <a:t>、个人的潜在特质得分</a:t>
                </a:r>
              </a:p>
              <a:p>
                <a14:m>
                  <m:oMath xmlns:m="http://schemas.openxmlformats.org/officeDocument/2006/math">
                    <m:r>
                      <a:rPr lang="zh-CN" altLang="zh-CN" sz="2200">
                        <a:latin typeface="Cambria Math" panose="02040503050406030204" pitchFamily="18" charset="0"/>
                      </a:rPr>
                      <m:t>2</m:t>
                    </m:r>
                    <m:r>
                      <a:rPr lang="zh-CN" altLang="zh-CN" sz="2200">
                        <a:latin typeface="Cambria Math" panose="02040503050406030204" pitchFamily="18" charset="0"/>
                      </a:rPr>
                      <m:t>、</m:t>
                    </m:r>
                    <m:r>
                      <m:rPr>
                        <m:sty m:val="p"/>
                      </m:rPr>
                      <a:rPr lang="zh-CN" altLang="zh-CN" sz="2200">
                        <a:latin typeface="Cambria Math" panose="02040503050406030204" pitchFamily="18" charset="0"/>
                      </a:rPr>
                      <m:t>θ</m:t>
                    </m:r>
                  </m:oMath>
                </a14:m>
                <a:endParaRPr lang="zh-CN" altLang="zh-CN" sz="2200" dirty="0"/>
              </a:p>
              <a:p>
                <a:r>
                  <a:rPr lang="en-US" altLang="zh-CN" sz="2200" dirty="0"/>
                  <a:t>3</a:t>
                </a:r>
                <a:r>
                  <a:rPr lang="zh-CN" altLang="zh-CN" sz="2200" dirty="0"/>
                  <a:t>、一般和三个组因子</a:t>
                </a:r>
              </a:p>
              <a:p>
                <a:r>
                  <a:rPr lang="en-US" altLang="zh-CN" sz="2200" dirty="0"/>
                  <a:t>4</a:t>
                </a:r>
                <a:r>
                  <a:rPr lang="zh-CN" altLang="zh-CN" sz="2200" dirty="0"/>
                  <a:t>、项目属性：（a）项目在一般因子层面上的区别（</a:t>
                </a:r>
                <a14:m>
                  <m:oMath xmlns:m="http://schemas.openxmlformats.org/officeDocument/2006/math">
                    <m:sSub>
                      <m:sSubPr>
                        <m:ctrlPr>
                          <a:rPr lang="zh-CN" altLang="zh-CN" sz="2200" i="1">
                            <a:latin typeface="Cambria Math" panose="02040503050406030204" pitchFamily="18" charset="0"/>
                          </a:rPr>
                        </m:ctrlPr>
                      </m:sSubPr>
                      <m:e>
                        <m:r>
                          <m:rPr>
                            <m:sty m:val="p"/>
                          </m:rPr>
                          <a:rPr lang="zh-CN" altLang="zh-CN" sz="2200">
                            <a:latin typeface="Cambria Math" panose="02040503050406030204" pitchFamily="18" charset="0"/>
                          </a:rPr>
                          <m:t>α</m:t>
                        </m:r>
                      </m:e>
                      <m:sub>
                        <m:r>
                          <m:rPr>
                            <m:sty m:val="p"/>
                          </m:rPr>
                          <a:rPr lang="zh-CN" altLang="zh-CN" sz="2200">
                            <a:latin typeface="Cambria Math" panose="02040503050406030204" pitchFamily="18" charset="0"/>
                          </a:rPr>
                          <m:t>GEN</m:t>
                        </m:r>
                      </m:sub>
                    </m:sSub>
                  </m:oMath>
                </a14:m>
                <a:r>
                  <a:rPr lang="zh-CN" altLang="zh-CN" sz="2200" dirty="0"/>
                  <a:t>）;  （b）项目在组因子层面上的区别（</a:t>
                </a:r>
                <a14:m>
                  <m:oMath xmlns:m="http://schemas.openxmlformats.org/officeDocument/2006/math">
                    <m:sSub>
                      <m:sSubPr>
                        <m:ctrlPr>
                          <a:rPr lang="zh-CN" altLang="zh-CN" sz="2200" i="1">
                            <a:latin typeface="Cambria Math" panose="02040503050406030204" pitchFamily="18" charset="0"/>
                          </a:rPr>
                        </m:ctrlPr>
                      </m:sSubPr>
                      <m:e>
                        <m:r>
                          <m:rPr>
                            <m:sty m:val="p"/>
                          </m:rPr>
                          <a:rPr lang="zh-CN" altLang="zh-CN" sz="2200">
                            <a:latin typeface="Cambria Math" panose="02040503050406030204" pitchFamily="18" charset="0"/>
                          </a:rPr>
                          <m:t>α</m:t>
                        </m:r>
                      </m:e>
                      <m:sub>
                        <m:sSub>
                          <m:sSubPr>
                            <m:ctrlPr>
                              <a:rPr lang="zh-CN" altLang="zh-CN" sz="2200" i="1">
                                <a:latin typeface="Cambria Math" panose="02040503050406030204" pitchFamily="18" charset="0"/>
                              </a:rPr>
                            </m:ctrlPr>
                          </m:sSubPr>
                          <m:e>
                            <m:r>
                              <m:rPr>
                                <m:sty m:val="p"/>
                              </m:rPr>
                              <a:rPr lang="zh-CN" altLang="zh-CN" sz="2200">
                                <a:latin typeface="Cambria Math" panose="02040503050406030204" pitchFamily="18" charset="0"/>
                              </a:rPr>
                              <m:t>GR</m:t>
                            </m:r>
                          </m:e>
                          <m:sub>
                            <m:r>
                              <m:rPr>
                                <m:sty m:val="p"/>
                              </m:rPr>
                              <a:rPr lang="zh-CN" altLang="zh-CN" sz="2200">
                                <a:latin typeface="Cambria Math" panose="02040503050406030204" pitchFamily="18" charset="0"/>
                              </a:rPr>
                              <m:t>p</m:t>
                            </m:r>
                          </m:sub>
                        </m:sSub>
                      </m:sub>
                    </m:sSub>
                  </m:oMath>
                </a14:m>
                <a:r>
                  <a:rPr lang="zh-CN" altLang="zh-CN" sz="2200" dirty="0"/>
                  <a:t>）;  （c）γ，反映项目容易度的多维截距参数（较高的值反映具有较高认可比例的项目）。</a:t>
                </a:r>
              </a:p>
              <a:p>
                <a:endParaRPr lang="zh-CN" altLang="en-US" sz="2200" dirty="0"/>
              </a:p>
            </p:txBody>
          </p:sp>
        </mc:Choice>
        <mc:Fallback xmlns="">
          <p:sp>
            <p:nvSpPr>
              <p:cNvPr id="3" name="内容占位符 2">
                <a:extLst>
                  <a:ext uri="{FF2B5EF4-FFF2-40B4-BE49-F238E27FC236}">
                    <a16:creationId xmlns:a16="http://schemas.microsoft.com/office/drawing/2014/main" id="{1FE0CF9E-6E04-4C01-B9D2-94406041B233}"/>
                  </a:ext>
                </a:extLst>
              </p:cNvPr>
              <p:cNvSpPr>
                <a:spLocks noGrp="1" noRot="1" noChangeAspect="1" noMove="1" noResize="1" noEditPoints="1" noAdjustHandles="1" noChangeArrowheads="1" noChangeShapeType="1" noTextEdit="1"/>
              </p:cNvSpPr>
              <p:nvPr>
                <p:ph idx="1"/>
              </p:nvPr>
            </p:nvSpPr>
            <p:spPr>
              <a:xfrm>
                <a:off x="7761639" y="900442"/>
                <a:ext cx="3514088" cy="5048417"/>
              </a:xfrm>
              <a:blipFill>
                <a:blip r:embed="rId3"/>
                <a:stretch>
                  <a:fillRect l="-1906" t="-1087" r="-190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8811084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57" name="Flowchart: Document 87">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9F6F8D9B-0EE6-4281-ADA0-A911E83CA4D8}"/>
              </a:ext>
            </a:extLst>
          </p:cNvPr>
          <p:cNvSpPr>
            <a:spLocks noGrp="1"/>
          </p:cNvSpPr>
          <p:nvPr>
            <p:ph type="title"/>
          </p:nvPr>
        </p:nvSpPr>
        <p:spPr>
          <a:xfrm>
            <a:off x="838200" y="171162"/>
            <a:ext cx="2840182" cy="2371148"/>
          </a:xfrm>
        </p:spPr>
        <p:txBody>
          <a:bodyPr vert="horz" lIns="91440" tIns="45720" rIns="91440" bIns="45720" rtlCol="0" anchor="ctr">
            <a:normAutofit/>
          </a:bodyPr>
          <a:lstStyle/>
          <a:p>
            <a:r>
              <a:rPr lang="zh-CN" altLang="en-US" sz="3200" kern="1200" dirty="0">
                <a:solidFill>
                  <a:srgbClr val="FFFFFF"/>
                </a:solidFill>
                <a:latin typeface="+mj-lt"/>
                <a:ea typeface="+mj-ea"/>
                <a:cs typeface="+mj-cs"/>
              </a:rPr>
              <a:t>使用</a:t>
            </a:r>
            <a:r>
              <a:rPr lang="en-US" altLang="zh-CN" sz="3200" kern="1200" dirty="0">
                <a:solidFill>
                  <a:srgbClr val="FFFFFF"/>
                </a:solidFill>
                <a:latin typeface="+mj-lt"/>
                <a:ea typeface="+mj-ea"/>
                <a:cs typeface="+mj-cs"/>
              </a:rPr>
              <a:t>MML</a:t>
            </a:r>
            <a:r>
              <a:rPr lang="zh-CN" altLang="en-US" sz="3200" kern="1200" dirty="0">
                <a:solidFill>
                  <a:srgbClr val="FFFFFF"/>
                </a:solidFill>
                <a:latin typeface="+mj-lt"/>
                <a:ea typeface="+mj-ea"/>
                <a:cs typeface="+mj-cs"/>
              </a:rPr>
              <a:t>全信息估计输出的双参数逻辑</a:t>
            </a:r>
            <a:r>
              <a:rPr lang="en-US" altLang="zh-CN" sz="3200" kern="1200" dirty="0">
                <a:solidFill>
                  <a:srgbClr val="FFFFFF"/>
                </a:solidFill>
                <a:latin typeface="+mj-lt"/>
                <a:ea typeface="+mj-ea"/>
                <a:cs typeface="+mj-cs"/>
              </a:rPr>
              <a:t>bifactor</a:t>
            </a:r>
            <a:r>
              <a:rPr lang="zh-CN" altLang="en-US" sz="3200" kern="1200" dirty="0">
                <a:solidFill>
                  <a:srgbClr val="FFFFFF"/>
                </a:solidFill>
                <a:latin typeface="+mj-lt"/>
                <a:ea typeface="+mj-ea"/>
                <a:cs typeface="+mj-cs"/>
              </a:rPr>
              <a:t>模型</a:t>
            </a:r>
            <a:br>
              <a:rPr lang="en-US" altLang="zh-CN" sz="3200" kern="1200" dirty="0">
                <a:solidFill>
                  <a:srgbClr val="FFFFFF"/>
                </a:solidFill>
                <a:latin typeface="+mj-lt"/>
                <a:ea typeface="+mj-ea"/>
                <a:cs typeface="+mj-cs"/>
              </a:rPr>
            </a:br>
            <a:endParaRPr lang="en-US" altLang="zh-CN" sz="3200" kern="1200" dirty="0">
              <a:solidFill>
                <a:srgbClr val="FFFFFF"/>
              </a:solidFill>
              <a:latin typeface="+mj-lt"/>
              <a:ea typeface="+mj-ea"/>
              <a:cs typeface="+mj-cs"/>
            </a:endParaRPr>
          </a:p>
        </p:txBody>
      </p:sp>
      <p:pic>
        <p:nvPicPr>
          <p:cNvPr id="14341" name="Picture 2" descr="TABLE 6 &#10;Confirmatory Bifactor and Unidimenşional İRT parameter Eştimateş for Revişed Child &#10;Anxiety and Depreşsion Scale (RCADS- 15) &#10;9 &#10;10 &#10;11 &#10;12 &#10;13 &#10;14 &#10;15 &#10;_0.61 &#10;—1.54 &#10;—1,07 &#10;1,82 &#10;1.72 &#10;0.95 &#10;—1.80 &#10;—1.83 &#10;—0.58 &#10;0.38 &#10;2.93 &#10;2.37 &#10;—0,34 &#10;0,24 &#10;0.71 &#10;Not&quot;, 8 İş an &#10;127 &#10;1.60 &#10;1.25 &#10;1.29 &#10;2.17 &#10;0.80 &#10;2.04 &#10;1.07 &#10;1.74 &#10;0.42 &#10;ı .41 &#10;1.32 &#10;1,89 &#10;1.25 &#10;1.24 &#10;0.44 &#10;üGRB2 &#10;1,21 &#10;I .55 &#10;ı .23 &#10;2.31 &#10;0,96 &#10;0.68 &#10;0.37 &#10;2,96 &#10;1.94 &#10;clGRP5 &#10;126 &#10;0,68 &#10;ı .26 &#10;_O .49 &#10;—ı .25 &#10;—1,03 &#10;1,54 &#10;1.33 &#10;o. 78 &#10;—1.09 &#10;—1.64 &#10;—0.55 &#10;0.37 &#10;1.47 &#10;1.52 &#10;—0,28 &#10;0,22 &#10;0.58 &#10;1.05 &#10;1.33 &#10;1,23 &#10;1.76 &#10;0.79 &#10;ı .34 &#10;1.07 &#10;I .66 &#10;0.43 &#10;0.84 &#10;1.00 &#10;0,91 &#10;İntercept, İş the slope for the general factor, 1, &#10;five group factors, and is the slope in the unidimensional model. &#10;are slopeş for the ">
            <a:extLst>
              <a:ext uri="{FF2B5EF4-FFF2-40B4-BE49-F238E27FC236}">
                <a16:creationId xmlns:a16="http://schemas.microsoft.com/office/drawing/2014/main" id="{204B0F5D-8AD8-40EE-9CF8-11FA0704D4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47293" y="640080"/>
            <a:ext cx="7268816" cy="55788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79617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8" name="Freeform 11">
            <a:extLst>
              <a:ext uri="{FF2B5EF4-FFF2-40B4-BE49-F238E27FC236}">
                <a16:creationId xmlns:a16="http://schemas.microsoft.com/office/drawing/2014/main" id="{A0BF428C-DA8B-4D99-9930-18F7F91D87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76801" y="1690688"/>
            <a:ext cx="7316944" cy="5167312"/>
          </a:xfrm>
          <a:custGeom>
            <a:avLst/>
            <a:gdLst>
              <a:gd name="connsiteX0" fmla="*/ 0 w 7316944"/>
              <a:gd name="connsiteY0" fmla="*/ 0 h 5167312"/>
              <a:gd name="connsiteX1" fmla="*/ 7316944 w 7316944"/>
              <a:gd name="connsiteY1" fmla="*/ 0 h 5167312"/>
              <a:gd name="connsiteX2" fmla="*/ 7316944 w 7316944"/>
              <a:gd name="connsiteY2" fmla="*/ 5167312 h 5167312"/>
              <a:gd name="connsiteX3" fmla="*/ 472697 w 7316944"/>
              <a:gd name="connsiteY3" fmla="*/ 5167312 h 5167312"/>
              <a:gd name="connsiteX4" fmla="*/ 2866576 w 7316944"/>
              <a:gd name="connsiteY4" fmla="*/ 952 h 5167312"/>
              <a:gd name="connsiteX5" fmla="*/ 0 w 7316944"/>
              <a:gd name="connsiteY5"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16944" h="5167312">
                <a:moveTo>
                  <a:pt x="0" y="0"/>
                </a:moveTo>
                <a:lnTo>
                  <a:pt x="7316944" y="0"/>
                </a:lnTo>
                <a:lnTo>
                  <a:pt x="7316944" y="5167312"/>
                </a:lnTo>
                <a:lnTo>
                  <a:pt x="472697" y="5167312"/>
                </a:lnTo>
                <a:lnTo>
                  <a:pt x="2866576" y="952"/>
                </a:lnTo>
                <a:lnTo>
                  <a:pt x="0" y="952"/>
                </a:lnTo>
                <a:close/>
              </a:path>
            </a:pathLst>
          </a:custGeom>
          <a:solidFill>
            <a:srgbClr val="A6A6A6">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0" name="Freeform 37">
            <a:extLst>
              <a:ext uri="{FF2B5EF4-FFF2-40B4-BE49-F238E27FC236}">
                <a16:creationId xmlns:a16="http://schemas.microsoft.com/office/drawing/2014/main" id="{A03E2379-8871-408A-95CE-7AAE8FA53A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746" y="1691164"/>
            <a:ext cx="7571262" cy="5166360"/>
          </a:xfrm>
          <a:custGeom>
            <a:avLst/>
            <a:gdLst>
              <a:gd name="connsiteX0" fmla="*/ 0 w 7571262"/>
              <a:gd name="connsiteY0" fmla="*/ 5166360 h 5166360"/>
              <a:gd name="connsiteX1" fmla="*/ 7571262 w 7571262"/>
              <a:gd name="connsiteY1" fmla="*/ 5166360 h 5166360"/>
              <a:gd name="connsiteX2" fmla="*/ 5177382 w 7571262"/>
              <a:gd name="connsiteY2" fmla="*/ 0 h 5166360"/>
              <a:gd name="connsiteX3" fmla="*/ 5171159 w 7571262"/>
              <a:gd name="connsiteY3" fmla="*/ 0 h 5166360"/>
              <a:gd name="connsiteX4" fmla="*/ 3981368 w 7571262"/>
              <a:gd name="connsiteY4" fmla="*/ 0 h 5166360"/>
              <a:gd name="connsiteX5" fmla="*/ 2331323 w 7571262"/>
              <a:gd name="connsiteY5" fmla="*/ 0 h 5166360"/>
              <a:gd name="connsiteX6" fmla="*/ 0 w 7571262"/>
              <a:gd name="connsiteY6" fmla="*/ 0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71262" h="5166360">
                <a:moveTo>
                  <a:pt x="0" y="5166360"/>
                </a:moveTo>
                <a:lnTo>
                  <a:pt x="7571262" y="5166360"/>
                </a:lnTo>
                <a:lnTo>
                  <a:pt x="5177382" y="0"/>
                </a:lnTo>
                <a:lnTo>
                  <a:pt x="5171159" y="0"/>
                </a:lnTo>
                <a:lnTo>
                  <a:pt x="3981368" y="0"/>
                </a:lnTo>
                <a:lnTo>
                  <a:pt x="2331323" y="0"/>
                </a:lnTo>
                <a:lnTo>
                  <a:pt x="0" y="0"/>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标题 1">
            <a:extLst>
              <a:ext uri="{FF2B5EF4-FFF2-40B4-BE49-F238E27FC236}">
                <a16:creationId xmlns:a16="http://schemas.microsoft.com/office/drawing/2014/main" id="{8BEA0444-380E-4584-A21F-CC84D19CC1D5}"/>
              </a:ext>
            </a:extLst>
          </p:cNvPr>
          <p:cNvSpPr>
            <a:spLocks noGrp="1"/>
          </p:cNvSpPr>
          <p:nvPr>
            <p:ph type="title"/>
          </p:nvPr>
        </p:nvSpPr>
        <p:spPr>
          <a:xfrm>
            <a:off x="838200" y="365125"/>
            <a:ext cx="10515600" cy="1325563"/>
          </a:xfrm>
        </p:spPr>
        <p:txBody>
          <a:bodyPr>
            <a:normAutofit/>
          </a:bodyPr>
          <a:lstStyle/>
          <a:p>
            <a:r>
              <a:rPr lang="en-US" altLang="zh-CN" b="1"/>
              <a:t>IRT和SEM Bifactor模型的等价性</a:t>
            </a:r>
            <a:endParaRPr lang="zh-CN" altLang="en-US" dirty="0"/>
          </a:p>
        </p:txBody>
      </p:sp>
      <p:sp>
        <p:nvSpPr>
          <p:cNvPr id="3" name="内容占位符 2">
            <a:extLst>
              <a:ext uri="{FF2B5EF4-FFF2-40B4-BE49-F238E27FC236}">
                <a16:creationId xmlns:a16="http://schemas.microsoft.com/office/drawing/2014/main" id="{0CEE5FA6-DF42-4480-B28F-063E4D840977}"/>
              </a:ext>
            </a:extLst>
          </p:cNvPr>
          <p:cNvSpPr>
            <a:spLocks noGrp="1"/>
          </p:cNvSpPr>
          <p:nvPr>
            <p:ph idx="1"/>
          </p:nvPr>
        </p:nvSpPr>
        <p:spPr>
          <a:xfrm>
            <a:off x="838200" y="2015406"/>
            <a:ext cx="5097779" cy="4065986"/>
          </a:xfrm>
        </p:spPr>
        <p:txBody>
          <a:bodyPr anchor="t">
            <a:normAutofit/>
          </a:bodyPr>
          <a:lstStyle/>
          <a:p>
            <a:r>
              <a:rPr lang="en-US" altLang="zh-CN" sz="2000">
                <a:solidFill>
                  <a:srgbClr val="FFFFFF"/>
                </a:solidFill>
              </a:rPr>
              <a:t>对于p </a:t>
            </a:r>
            <a:r>
              <a:rPr lang="x-none" altLang="zh-CN" sz="2000">
                <a:solidFill>
                  <a:srgbClr val="FFFFFF"/>
                </a:solidFill>
              </a:rPr>
              <a:t>=</a:t>
            </a:r>
            <a:r>
              <a:rPr lang="en-US" altLang="zh-CN" sz="2000">
                <a:solidFill>
                  <a:srgbClr val="FFFFFF"/>
                </a:solidFill>
              </a:rPr>
              <a:t>1</a:t>
            </a:r>
            <a:r>
              <a:rPr lang="x-none" altLang="zh-CN" sz="2000">
                <a:solidFill>
                  <a:srgbClr val="FFFFFF"/>
                </a:solidFill>
              </a:rPr>
              <a:t>……</a:t>
            </a:r>
            <a:r>
              <a:rPr lang="en-US" altLang="zh-CN" sz="2000">
                <a:solidFill>
                  <a:srgbClr val="FFFFFF"/>
                </a:solidFill>
              </a:rPr>
              <a:t> P</a:t>
            </a:r>
            <a:r>
              <a:rPr lang="zh-CN" altLang="zh-CN" sz="2000">
                <a:solidFill>
                  <a:srgbClr val="FFFFFF"/>
                </a:solidFill>
              </a:rPr>
              <a:t>维度</a:t>
            </a:r>
            <a:r>
              <a:rPr lang="en-US" altLang="zh-CN" sz="2000">
                <a:solidFill>
                  <a:srgbClr val="FFFFFF"/>
                </a:solidFill>
              </a:rPr>
              <a:t>，斜率和载荷是 </a:t>
            </a:r>
            <a:endParaRPr lang="zh-CN" altLang="zh-CN" sz="2000">
              <a:solidFill>
                <a:srgbClr val="FFFFFF"/>
              </a:solidFill>
            </a:endParaRPr>
          </a:p>
          <a:p>
            <a:r>
              <a:rPr lang="zh-CN" altLang="zh-CN" sz="2000">
                <a:solidFill>
                  <a:srgbClr val="FFFFFF"/>
                </a:solidFill>
              </a:rPr>
              <a:t>对于阈值和截距</a:t>
            </a:r>
            <a:endParaRPr lang="zh-CN" altLang="en-US" sz="2000">
              <a:solidFill>
                <a:srgbClr val="FFFFFF"/>
              </a:solidFill>
            </a:endParaRPr>
          </a:p>
        </p:txBody>
      </p:sp>
      <p:pic>
        <p:nvPicPr>
          <p:cNvPr id="16391" name="Picture 7" descr="aip &#10;(8) ">
            <a:extLst>
              <a:ext uri="{FF2B5EF4-FFF2-40B4-BE49-F238E27FC236}">
                <a16:creationId xmlns:a16="http://schemas.microsoft.com/office/drawing/2014/main" id="{6DF794F4-9D71-45DA-B00D-AAC1D8DCC5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58897" y="2447553"/>
            <a:ext cx="4166313" cy="874926"/>
          </a:xfrm>
          <a:custGeom>
            <a:avLst/>
            <a:gdLst>
              <a:gd name="connsiteX0" fmla="*/ 0 w 4636009"/>
              <a:gd name="connsiteY0" fmla="*/ 0 h 5032375"/>
              <a:gd name="connsiteX1" fmla="*/ 4636009 w 4636009"/>
              <a:gd name="connsiteY1" fmla="*/ 0 h 5032375"/>
              <a:gd name="connsiteX2" fmla="*/ 4636009 w 4636009"/>
              <a:gd name="connsiteY2" fmla="*/ 5032375 h 5032375"/>
              <a:gd name="connsiteX3" fmla="*/ 0 w 4636009"/>
              <a:gd name="connsiteY3" fmla="*/ 5032375 h 5032375"/>
            </a:gdLst>
            <a:ahLst/>
            <a:cxnLst>
              <a:cxn ang="0">
                <a:pos x="connsiteX0" y="connsiteY0"/>
              </a:cxn>
              <a:cxn ang="0">
                <a:pos x="connsiteX1" y="connsiteY1"/>
              </a:cxn>
              <a:cxn ang="0">
                <a:pos x="connsiteX2" y="connsiteY2"/>
              </a:cxn>
              <a:cxn ang="0">
                <a:pos x="connsiteX3" y="connsiteY3"/>
              </a:cxn>
            </a:cxnLst>
            <a:rect l="l" t="t" r="r" b="b"/>
            <a:pathLst>
              <a:path w="4636009" h="5032375">
                <a:moveTo>
                  <a:pt x="0" y="0"/>
                </a:moveTo>
                <a:lnTo>
                  <a:pt x="4636009" y="0"/>
                </a:lnTo>
                <a:lnTo>
                  <a:pt x="4636009" y="5032375"/>
                </a:lnTo>
                <a:lnTo>
                  <a:pt x="0" y="5032375"/>
                </a:lnTo>
                <a:close/>
              </a:path>
            </a:pathLst>
          </a:custGeom>
          <a:noFill/>
          <a:extLst>
            <a:ext uri="{909E8E84-426E-40DD-AFC4-6F175D3DCCD1}">
              <a14:hiddenFill xmlns:a14="http://schemas.microsoft.com/office/drawing/2010/main">
                <a:solidFill>
                  <a:srgbClr val="FFFFFF"/>
                </a:solidFill>
              </a14:hiddenFill>
            </a:ext>
          </a:extLst>
        </p:spPr>
      </p:pic>
      <p:pic>
        <p:nvPicPr>
          <p:cNvPr id="16393" name="Picture 9" descr="(9) ">
            <a:extLst>
              <a:ext uri="{FF2B5EF4-FFF2-40B4-BE49-F238E27FC236}">
                <a16:creationId xmlns:a16="http://schemas.microsoft.com/office/drawing/2014/main" id="{3977CB38-B40F-437E-B55C-87F2C62945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08801" y="4646676"/>
            <a:ext cx="5116410" cy="1023281"/>
          </a:xfrm>
          <a:custGeom>
            <a:avLst/>
            <a:gdLst>
              <a:gd name="connsiteX0" fmla="*/ 0 w 4636009"/>
              <a:gd name="connsiteY0" fmla="*/ 0 h 5032375"/>
              <a:gd name="connsiteX1" fmla="*/ 4636009 w 4636009"/>
              <a:gd name="connsiteY1" fmla="*/ 0 h 5032375"/>
              <a:gd name="connsiteX2" fmla="*/ 4636009 w 4636009"/>
              <a:gd name="connsiteY2" fmla="*/ 5032375 h 5032375"/>
              <a:gd name="connsiteX3" fmla="*/ 0 w 4636009"/>
              <a:gd name="connsiteY3" fmla="*/ 5032375 h 5032375"/>
            </a:gdLst>
            <a:ahLst/>
            <a:cxnLst>
              <a:cxn ang="0">
                <a:pos x="connsiteX0" y="connsiteY0"/>
              </a:cxn>
              <a:cxn ang="0">
                <a:pos x="connsiteX1" y="connsiteY1"/>
              </a:cxn>
              <a:cxn ang="0">
                <a:pos x="connsiteX2" y="connsiteY2"/>
              </a:cxn>
              <a:cxn ang="0">
                <a:pos x="connsiteX3" y="connsiteY3"/>
              </a:cxn>
            </a:cxnLst>
            <a:rect l="l" t="t" r="r" b="b"/>
            <a:pathLst>
              <a:path w="4636009" h="5032375">
                <a:moveTo>
                  <a:pt x="0" y="0"/>
                </a:moveTo>
                <a:lnTo>
                  <a:pt x="4636009" y="0"/>
                </a:lnTo>
                <a:lnTo>
                  <a:pt x="4636009" y="5032375"/>
                </a:lnTo>
                <a:lnTo>
                  <a:pt x="0" y="5032375"/>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12130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2" name="Group 11">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3"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4"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15"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16"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7"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8"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2" name="标题 1">
            <a:extLst>
              <a:ext uri="{FF2B5EF4-FFF2-40B4-BE49-F238E27FC236}">
                <a16:creationId xmlns:a16="http://schemas.microsoft.com/office/drawing/2014/main" id="{D348425A-266A-4058-A381-68394E5ECAA8}"/>
              </a:ext>
            </a:extLst>
          </p:cNvPr>
          <p:cNvSpPr>
            <a:spLocks noGrp="1"/>
          </p:cNvSpPr>
          <p:nvPr>
            <p:ph type="title"/>
          </p:nvPr>
        </p:nvSpPr>
        <p:spPr>
          <a:xfrm>
            <a:off x="535020" y="685800"/>
            <a:ext cx="2780271" cy="5105400"/>
          </a:xfrm>
        </p:spPr>
        <p:txBody>
          <a:bodyPr>
            <a:normAutofit/>
          </a:bodyPr>
          <a:lstStyle/>
          <a:p>
            <a:r>
              <a:rPr lang="zh-CN" altLang="zh-CN" sz="4000" b="1">
                <a:solidFill>
                  <a:srgbClr val="FFFFFF"/>
                </a:solidFill>
              </a:rPr>
              <a:t>嵌套模型</a:t>
            </a:r>
            <a:r>
              <a:rPr lang="en-US" altLang="zh-CN" sz="4000" b="1">
                <a:solidFill>
                  <a:srgbClr val="FFFFFF"/>
                </a:solidFill>
              </a:rPr>
              <a:t> </a:t>
            </a:r>
            <a:endParaRPr lang="zh-CN" altLang="en-US" sz="4000">
              <a:solidFill>
                <a:srgbClr val="FFFFFF"/>
              </a:solidFill>
            </a:endParaRPr>
          </a:p>
        </p:txBody>
      </p:sp>
      <p:graphicFrame>
        <p:nvGraphicFramePr>
          <p:cNvPr id="5" name="内容占位符 2">
            <a:extLst>
              <a:ext uri="{FF2B5EF4-FFF2-40B4-BE49-F238E27FC236}">
                <a16:creationId xmlns:a16="http://schemas.microsoft.com/office/drawing/2014/main" id="{7397161E-9257-47F7-85FC-088999445338}"/>
              </a:ext>
            </a:extLst>
          </p:cNvPr>
          <p:cNvGraphicFramePr>
            <a:graphicFrameLocks noGrp="1"/>
          </p:cNvGraphicFramePr>
          <p:nvPr>
            <p:ph idx="1"/>
            <p:extLst>
              <p:ext uri="{D42A27DB-BD31-4B8C-83A1-F6EECF244321}">
                <p14:modId xmlns:p14="http://schemas.microsoft.com/office/powerpoint/2010/main" val="3831295222"/>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184707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0" name="Rectangle 139">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647A23A2-7585-4B8D-895F-C6D60E6B36E4}"/>
              </a:ext>
            </a:extLst>
          </p:cNvPr>
          <p:cNvSpPr>
            <a:spLocks noGrp="1"/>
          </p:cNvSpPr>
          <p:nvPr>
            <p:ph type="title"/>
          </p:nvPr>
        </p:nvSpPr>
        <p:spPr>
          <a:xfrm>
            <a:off x="643467" y="643467"/>
            <a:ext cx="3363974" cy="1597315"/>
          </a:xfrm>
          <a:noFill/>
          <a:ln w="19050">
            <a:solidFill>
              <a:schemeClr val="bg1"/>
            </a:solidFill>
          </a:ln>
        </p:spPr>
        <p:txBody>
          <a:bodyPr wrap="square">
            <a:normAutofit/>
          </a:bodyPr>
          <a:lstStyle/>
          <a:p>
            <a:pPr algn="ctr"/>
            <a:r>
              <a:rPr lang="zh-CN" altLang="zh-CN" sz="2800" b="1">
                <a:solidFill>
                  <a:schemeClr val="bg1"/>
                </a:solidFill>
              </a:rPr>
              <a:t>一般因素的不变性</a:t>
            </a:r>
            <a:endParaRPr lang="zh-CN" altLang="en-US" sz="2800">
              <a:solidFill>
                <a:schemeClr val="bg1"/>
              </a:solidFill>
            </a:endParaRPr>
          </a:p>
        </p:txBody>
      </p:sp>
      <p:sp>
        <p:nvSpPr>
          <p:cNvPr id="17415" name="Content Placeholder 17414">
            <a:extLst>
              <a:ext uri="{FF2B5EF4-FFF2-40B4-BE49-F238E27FC236}">
                <a16:creationId xmlns:a16="http://schemas.microsoft.com/office/drawing/2014/main" id="{7DF947A7-8828-4567-A0EF-36EC735D3C2B}"/>
              </a:ext>
            </a:extLst>
          </p:cNvPr>
          <p:cNvSpPr>
            <a:spLocks noGrp="1"/>
          </p:cNvSpPr>
          <p:nvPr>
            <p:ph idx="1"/>
          </p:nvPr>
        </p:nvSpPr>
        <p:spPr>
          <a:xfrm>
            <a:off x="643468" y="2638044"/>
            <a:ext cx="3363974" cy="3415622"/>
          </a:xfrm>
        </p:spPr>
        <p:txBody>
          <a:bodyPr>
            <a:normAutofit/>
          </a:bodyPr>
          <a:lstStyle/>
          <a:p>
            <a:r>
              <a:rPr lang="en-US" altLang="zh-CN" sz="2000" dirty="0">
                <a:solidFill>
                  <a:schemeClr val="bg1"/>
                </a:solidFill>
              </a:rPr>
              <a:t>IRT</a:t>
            </a:r>
            <a:r>
              <a:rPr lang="zh-CN" altLang="zh-CN" sz="2000" dirty="0">
                <a:solidFill>
                  <a:schemeClr val="bg1"/>
                </a:solidFill>
              </a:rPr>
              <a:t>和</a:t>
            </a:r>
            <a:r>
              <a:rPr lang="en-US" altLang="zh-CN" sz="2000" dirty="0">
                <a:solidFill>
                  <a:schemeClr val="bg1"/>
                </a:solidFill>
              </a:rPr>
              <a:t>SEM</a:t>
            </a:r>
            <a:r>
              <a:rPr lang="zh-CN" altLang="zh-CN" sz="2000" dirty="0">
                <a:solidFill>
                  <a:schemeClr val="bg1"/>
                </a:solidFill>
              </a:rPr>
              <a:t>模型会对测量产生影响，一个指标可能包含不止一个特征</a:t>
            </a:r>
          </a:p>
          <a:p>
            <a:pPr marL="0" indent="0">
              <a:buNone/>
            </a:pPr>
            <a:endParaRPr lang="en-US" sz="2000" dirty="0">
              <a:solidFill>
                <a:schemeClr val="bg1"/>
              </a:solidFill>
            </a:endParaRPr>
          </a:p>
        </p:txBody>
      </p:sp>
      <p:pic>
        <p:nvPicPr>
          <p:cNvPr id="17413" name="Picture 2" descr="TABLE 7 &#10;Invariance Analysis Of General Factor Loadings for Revised Child Anxiety and &#10;Depression scale (RCADS-15) &#10;Item &#10;10 &#10;11 &#10;12 &#10;13 &#10;14 &#10;15 &#10;Doma in &#10;SAD &#10;SAD &#10;SAD &#10;GAD &#10;GAD &#10;GAD &#10;PD &#10;soc &#10;soc &#10;soc &#10;oco &#10;oco &#10;OCD &#10;.52 &#10;.59 &#10;.56 &#10;.51 &#10;.68 &#10;.36 &#10;.57 &#10;.68 &#10;.38 &#10;.61 &#10;.67 &#10;i,GEN &#10;.59 &#10;.56 &#10;.58 &#10;.71 &#10;.63 &#10;.53 &#10;.72 &#10;kGEN &#10;.57 &#10;.51 &#10;.62 &#10;.32 &#10;.49 &#10;.51 &#10;kGE,v &#10;.65 &#10;.55 &#10;.69 &#10;.20 &#10;.36 &#10;.43 &#10;.70 &#10;.51 &#10;.72 &#10;.52 &#10;.54 &#10;.70 &#10;.70 &#10;.53 &#10;.67 &#10;kGEN &#10;.51 &#10;.54 &#10;.53 &#10;.35 &#10;.54 &#10;.58 &#10;Note. SAD = separation anxiety disorder; GAD = generalized anxiety disorder; PD = panic &#10;disorder; SOC = social phobia; OCD = obsessive-compulsive disorder The values are the &#10;loadings on the general factor when different subsets of items are analyzed under a bifactor model. ">
            <a:extLst>
              <a:ext uri="{FF2B5EF4-FFF2-40B4-BE49-F238E27FC236}">
                <a16:creationId xmlns:a16="http://schemas.microsoft.com/office/drawing/2014/main" id="{6420FA0E-7743-442C-A7B2-49CA9E1EEB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97763" y="1121730"/>
            <a:ext cx="6250769" cy="44536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60700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D5A0BF-F7B3-489D-9E8E-9F356BA362F4}"/>
              </a:ext>
            </a:extLst>
          </p:cNvPr>
          <p:cNvSpPr>
            <a:spLocks noGrp="1"/>
          </p:cNvSpPr>
          <p:nvPr>
            <p:ph type="title"/>
          </p:nvPr>
        </p:nvSpPr>
        <p:spPr/>
        <p:txBody>
          <a:bodyPr/>
          <a:lstStyle/>
          <a:p>
            <a:r>
              <a:rPr lang="en-US" altLang="zh-CN" dirty="0"/>
              <a:t>BIFACTOR</a:t>
            </a:r>
            <a:r>
              <a:rPr lang="zh-CN" altLang="zh-CN" dirty="0"/>
              <a:t>模型的应用</a:t>
            </a:r>
            <a:r>
              <a:rPr lang="en-US" altLang="zh-CN" dirty="0"/>
              <a:t> </a:t>
            </a:r>
            <a:endParaRPr lang="zh-CN" altLang="en-US" dirty="0"/>
          </a:p>
        </p:txBody>
      </p:sp>
      <p:sp>
        <p:nvSpPr>
          <p:cNvPr id="3" name="内容占位符 2">
            <a:extLst>
              <a:ext uri="{FF2B5EF4-FFF2-40B4-BE49-F238E27FC236}">
                <a16:creationId xmlns:a16="http://schemas.microsoft.com/office/drawing/2014/main" id="{92C6571D-59C2-4A0F-9916-61B719F19CC5}"/>
              </a:ext>
            </a:extLst>
          </p:cNvPr>
          <p:cNvSpPr>
            <a:spLocks noGrp="1"/>
          </p:cNvSpPr>
          <p:nvPr>
            <p:ph idx="1"/>
          </p:nvPr>
        </p:nvSpPr>
        <p:spPr/>
        <p:txBody>
          <a:bodyPr/>
          <a:lstStyle/>
          <a:p>
            <a:r>
              <a:rPr lang="zh-CN" altLang="zh-CN" b="1" dirty="0"/>
              <a:t>区分项目方差</a:t>
            </a:r>
            <a:endParaRPr lang="en-US" altLang="zh-CN" b="1" dirty="0"/>
          </a:p>
          <a:p>
            <a:r>
              <a:rPr lang="zh-CN" altLang="zh-CN" b="1" dirty="0"/>
              <a:t>单维统计量</a:t>
            </a:r>
            <a:r>
              <a:rPr lang="en-US" altLang="zh-CN" b="1" dirty="0"/>
              <a:t> </a:t>
            </a:r>
            <a:endParaRPr lang="zh-CN" altLang="zh-CN" b="1" dirty="0"/>
          </a:p>
          <a:p>
            <a:r>
              <a:rPr lang="zh-CN" altLang="zh-CN" b="1" dirty="0"/>
              <a:t>解释比例分数</a:t>
            </a:r>
            <a:r>
              <a:rPr lang="en-US" altLang="zh-CN" b="1" dirty="0"/>
              <a:t> </a:t>
            </a:r>
            <a:endParaRPr lang="zh-CN" altLang="zh-CN" b="1" dirty="0"/>
          </a:p>
          <a:p>
            <a:r>
              <a:rPr lang="zh-CN" altLang="zh-CN" b="1" dirty="0"/>
              <a:t>分量表的可行性</a:t>
            </a:r>
          </a:p>
          <a:p>
            <a:endParaRPr lang="zh-CN" altLang="zh-CN" b="1" dirty="0"/>
          </a:p>
          <a:p>
            <a:endParaRPr lang="zh-CN" altLang="en-US" dirty="0"/>
          </a:p>
        </p:txBody>
      </p:sp>
    </p:spTree>
    <p:extLst>
      <p:ext uri="{BB962C8B-B14F-4D97-AF65-F5344CB8AC3E}">
        <p14:creationId xmlns:p14="http://schemas.microsoft.com/office/powerpoint/2010/main" val="2305142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2" descr="TABLE 5 &#10;Confirmatory Bifactor and Unidimensional SEM parameter Estimates for Revised Child &#10;Anxiety and Depression Scale (RCADS-15' &#10;Ite m &#10;4 &#10;6 &#10;7 &#10;9 &#10;10 &#10;11 &#10;12 &#10;13 &#10;14 &#10;15 &#10;0.25 &#10;0.58 &#10;0.50 &#10;—0.74 &#10;_0.54 &#10;_0.42 &#10;0.50 &#10;0.82 &#10;0.23 &#10;—0.22 &#10;_0.79 &#10;_0.78 &#10;0.13 &#10;—0.12 &#10;_0.25 &#10;.52 &#10;.59 &#10;.56 &#10;.51 &#10;.68 &#10;.36 &#10;.57 &#10;.46 &#10;.68 &#10;.25 &#10;.38 &#10;.45 &#10;.61 &#10;.46 &#10;.67 &#10;4.23 &#10;60.06 &#10;kGRP1 &#10;.50 &#10;.22 &#10;.51 &#10;1.39 &#10;kGRP2 &#10;.49 &#10;.78 &#10;2.34 &#10;.64 &#10;.46 &#10;.28 &#10;.70 &#10;1.90 &#10;ÄGRP4 &#10;.23 &#10;.78 &#10;.67 &#10;1.11 &#10;2.82 &#10;k GRP5 &#10;.48 &#10;.33 &#10;.44 &#10;.54 &#10;1.56 &#10;.72 &#10;.62 &#10;.80 &#10;.70 &#10;.54 &#10;.76 &#10;.51 &#10;.76 &#10;.67 &#10;.94 &#10;.49 &#10;.58 &#10;.64 &#10;.82 &#10;.60 &#10;0.25 &#10;0.58 &#10;0.50 &#10;—0.74 &#10;_0.54 &#10;_0.42 &#10;0.50 &#10;0.82 &#10;0.23 &#10;—0.22 &#10;_0.79 &#10;_0.78 &#10;0.13 &#10;—0.12 &#10;_0.25 &#10;.53 &#10;.60 &#10;.56 &#10;.57 &#10;.71 &#10;.43 &#10;.60 &#10;.50 &#10;.69 &#10;.26 &#10;.42 &#10;.48 &#10;.64 &#10;.48 &#10;.69 &#10;Note. is a threshold, k is a factor loading, and 0 is a square root of the error variance. Sum of &#10;error variances is 7.09; ECV (explained common variance) = .54; coefficient co .91; coefficient &#10;= .78; PUC (percentage of uncontaminated correlations) = 86%. ">
            <a:extLst>
              <a:ext uri="{FF2B5EF4-FFF2-40B4-BE49-F238E27FC236}">
                <a16:creationId xmlns:a16="http://schemas.microsoft.com/office/drawing/2014/main" id="{951E1FBA-729A-4F75-A56A-A0C40E8442D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195354" y="496811"/>
            <a:ext cx="7260653" cy="5881129"/>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a:extLst>
              <a:ext uri="{FF2B5EF4-FFF2-40B4-BE49-F238E27FC236}">
                <a16:creationId xmlns:a16="http://schemas.microsoft.com/office/drawing/2014/main" id="{35C9C8C9-0C3E-4D16-A112-4C220EBE3FC9}"/>
              </a:ext>
            </a:extLst>
          </p:cNvPr>
          <p:cNvSpPr/>
          <p:nvPr/>
        </p:nvSpPr>
        <p:spPr>
          <a:xfrm>
            <a:off x="1197709" y="937232"/>
            <a:ext cx="738664" cy="2862322"/>
          </a:xfrm>
          <a:prstGeom prst="rect">
            <a:avLst/>
          </a:prstGeom>
        </p:spPr>
        <p:txBody>
          <a:bodyPr vert="eaVert" wrap="none">
            <a:spAutoFit/>
          </a:bodyPr>
          <a:lstStyle/>
          <a:p>
            <a:r>
              <a:rPr lang="zh-CN" altLang="en-US" sz="3600" b="1" dirty="0"/>
              <a:t>区分项目方差</a:t>
            </a:r>
            <a:endParaRPr lang="zh-CN" altLang="en-US" sz="3600" dirty="0"/>
          </a:p>
        </p:txBody>
      </p:sp>
    </p:spTree>
    <p:extLst>
      <p:ext uri="{BB962C8B-B14F-4D97-AF65-F5344CB8AC3E}">
        <p14:creationId xmlns:p14="http://schemas.microsoft.com/office/powerpoint/2010/main" val="27092963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B0DF90E-6BAD-4E82-8FDF-717C9A3573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3">
            <a:extLst>
              <a:ext uri="{FF2B5EF4-FFF2-40B4-BE49-F238E27FC236}">
                <a16:creationId xmlns:a16="http://schemas.microsoft.com/office/drawing/2014/main" id="{13DCC859-0434-4BB8-B6C5-09C88AE698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11">
            <a:extLst>
              <a:ext uri="{FF2B5EF4-FFF2-40B4-BE49-F238E27FC236}">
                <a16:creationId xmlns:a16="http://schemas.microsoft.com/office/drawing/2014/main" id="{08E7ACFB-B791-4C23-8B17-013FEDC09A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标题 1">
            <a:extLst>
              <a:ext uri="{FF2B5EF4-FFF2-40B4-BE49-F238E27FC236}">
                <a16:creationId xmlns:a16="http://schemas.microsoft.com/office/drawing/2014/main" id="{176457AD-E604-4469-8923-0793ADE29F3E}"/>
              </a:ext>
            </a:extLst>
          </p:cNvPr>
          <p:cNvSpPr>
            <a:spLocks noGrp="1"/>
          </p:cNvSpPr>
          <p:nvPr>
            <p:ph type="title"/>
          </p:nvPr>
        </p:nvSpPr>
        <p:spPr>
          <a:xfrm>
            <a:off x="833002" y="365125"/>
            <a:ext cx="10520702" cy="1325563"/>
          </a:xfrm>
        </p:spPr>
        <p:txBody>
          <a:bodyPr>
            <a:normAutofit/>
          </a:bodyPr>
          <a:lstStyle/>
          <a:p>
            <a:r>
              <a:rPr lang="en-US" altLang="zh-CN" dirty="0"/>
              <a:t>Bifactor </a:t>
            </a:r>
            <a:r>
              <a:rPr lang="zh-CN" altLang="en-US" dirty="0"/>
              <a:t>模型</a:t>
            </a:r>
          </a:p>
        </p:txBody>
      </p:sp>
      <p:graphicFrame>
        <p:nvGraphicFramePr>
          <p:cNvPr id="5" name="内容占位符 2">
            <a:extLst>
              <a:ext uri="{FF2B5EF4-FFF2-40B4-BE49-F238E27FC236}">
                <a16:creationId xmlns:a16="http://schemas.microsoft.com/office/drawing/2014/main" id="{61CC22A5-A976-4199-98E9-79E8D4337FD6}"/>
              </a:ext>
            </a:extLst>
          </p:cNvPr>
          <p:cNvGraphicFramePr>
            <a:graphicFrameLocks noGrp="1"/>
          </p:cNvGraphicFramePr>
          <p:nvPr>
            <p:ph idx="1"/>
            <p:extLst>
              <p:ext uri="{D42A27DB-BD31-4B8C-83A1-F6EECF244321}">
                <p14:modId xmlns:p14="http://schemas.microsoft.com/office/powerpoint/2010/main" val="1810959853"/>
              </p:ext>
            </p:extLst>
          </p:nvPr>
        </p:nvGraphicFramePr>
        <p:xfrm>
          <a:off x="838200" y="2022475"/>
          <a:ext cx="10515600" cy="41544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93503654"/>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60F7D0-937D-415B-8770-32C517D86C75}"/>
              </a:ext>
            </a:extLst>
          </p:cNvPr>
          <p:cNvSpPr>
            <a:spLocks noGrp="1"/>
          </p:cNvSpPr>
          <p:nvPr>
            <p:ph type="title"/>
          </p:nvPr>
        </p:nvSpPr>
        <p:spPr/>
        <p:txBody>
          <a:bodyPr/>
          <a:lstStyle/>
          <a:p>
            <a:r>
              <a:rPr lang="zh-CN" altLang="zh-CN" b="1" dirty="0"/>
              <a:t>单维统计量</a:t>
            </a:r>
            <a:r>
              <a:rPr lang="en-US" altLang="zh-CN" b="1" dirty="0"/>
              <a:t> </a:t>
            </a:r>
            <a:endParaRPr lang="zh-CN" altLang="en-US" dirty="0"/>
          </a:p>
        </p:txBody>
      </p:sp>
      <p:sp>
        <p:nvSpPr>
          <p:cNvPr id="3" name="内容占位符 2">
            <a:extLst>
              <a:ext uri="{FF2B5EF4-FFF2-40B4-BE49-F238E27FC236}">
                <a16:creationId xmlns:a16="http://schemas.microsoft.com/office/drawing/2014/main" id="{FE310702-A69E-4A78-B1F6-3902A9ACF7D3}"/>
              </a:ext>
            </a:extLst>
          </p:cNvPr>
          <p:cNvSpPr>
            <a:spLocks noGrp="1"/>
          </p:cNvSpPr>
          <p:nvPr>
            <p:ph idx="1"/>
          </p:nvPr>
        </p:nvSpPr>
        <p:spPr/>
        <p:txBody>
          <a:bodyPr>
            <a:normAutofit/>
          </a:bodyPr>
          <a:lstStyle/>
          <a:p>
            <a:r>
              <a:rPr lang="en-US" altLang="zh-CN" dirty="0"/>
              <a:t>ECV</a:t>
            </a:r>
          </a:p>
          <a:p>
            <a:pPr lvl="1"/>
            <a:r>
              <a:rPr lang="zh-CN" altLang="zh-CN" dirty="0"/>
              <a:t>所解释的公共方差（ECV）可以被定义为由一般因子除以由一般加上组因子解释的方差所解释的方差比</a:t>
            </a:r>
            <a:endParaRPr lang="en-US" altLang="zh-CN" dirty="0"/>
          </a:p>
          <a:p>
            <a:r>
              <a:rPr lang="en-US" altLang="zh-CN" dirty="0"/>
              <a:t>PUC——</a:t>
            </a:r>
            <a:r>
              <a:rPr lang="en-US" altLang="zh-CN" dirty="0" err="1"/>
              <a:t>未污染相关性</a:t>
            </a:r>
            <a:endParaRPr lang="en-US" altLang="zh-CN" dirty="0"/>
          </a:p>
          <a:p>
            <a:pPr lvl="1"/>
            <a:r>
              <a:rPr lang="en-US" altLang="zh-CN" dirty="0"/>
              <a:t>要了解PUC指数，请考虑RCADS-15，其中存在（15 * 14）/ 2 = 105个唯一相关。 </a:t>
            </a:r>
            <a:r>
              <a:rPr lang="en-US" altLang="zh-CN" dirty="0" err="1"/>
              <a:t>组因子中项目的相关性受到一般因素和组因子方差的影响，并且</a:t>
            </a:r>
            <a:r>
              <a:rPr lang="en-US" altLang="zh-CN" dirty="0"/>
              <a:t>[（3 * 2）/ 2] * 5 = 15。 来自不同组因子的项之间的相关性仅反映一般因子方差，并且存在105-15 = 90未受污染的相关性，因此，PUC是90/105 = .86——</a:t>
            </a:r>
            <a:r>
              <a:rPr lang="zh-CN" altLang="zh-CN" dirty="0"/>
              <a:t>一个比较大的</a:t>
            </a:r>
            <a:r>
              <a:rPr lang="en-US" altLang="zh-CN" dirty="0"/>
              <a:t>值</a:t>
            </a:r>
            <a:endParaRPr lang="zh-CN" altLang="en-US" dirty="0"/>
          </a:p>
        </p:txBody>
      </p:sp>
    </p:spTree>
    <p:extLst>
      <p:ext uri="{BB962C8B-B14F-4D97-AF65-F5344CB8AC3E}">
        <p14:creationId xmlns:p14="http://schemas.microsoft.com/office/powerpoint/2010/main" val="5238817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5" name="Rectangle 74">
            <a:extLst>
              <a:ext uri="{FF2B5EF4-FFF2-40B4-BE49-F238E27FC236}">
                <a16:creationId xmlns:a16="http://schemas.microsoft.com/office/drawing/2014/main" id="{0700D48D-C9AA-4000-A912-29A4FEA98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5138" y="394887"/>
            <a:ext cx="5720862" cy="606822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标题 1">
            <a:extLst>
              <a:ext uri="{FF2B5EF4-FFF2-40B4-BE49-F238E27FC236}">
                <a16:creationId xmlns:a16="http://schemas.microsoft.com/office/drawing/2014/main" id="{31FDD854-F8EF-49F4-B07A-BA03420E7237}"/>
              </a:ext>
            </a:extLst>
          </p:cNvPr>
          <p:cNvSpPr>
            <a:spLocks noGrp="1"/>
          </p:cNvSpPr>
          <p:nvPr>
            <p:ph type="title"/>
          </p:nvPr>
        </p:nvSpPr>
        <p:spPr>
          <a:xfrm>
            <a:off x="1018604" y="1053042"/>
            <a:ext cx="4458424" cy="3068357"/>
          </a:xfrm>
        </p:spPr>
        <p:txBody>
          <a:bodyPr vert="horz" lIns="91440" tIns="45720" rIns="91440" bIns="45720" rtlCol="0" anchor="b">
            <a:normAutofit/>
          </a:bodyPr>
          <a:lstStyle/>
          <a:p>
            <a:r>
              <a:rPr lang="zh-CN" altLang="en-US" sz="6000" b="1" dirty="0">
                <a:solidFill>
                  <a:srgbClr val="FFFFFF"/>
                </a:solidFill>
              </a:rPr>
              <a:t>解释比例分数</a:t>
            </a:r>
            <a:r>
              <a:rPr lang="en-US" altLang="zh-CN" sz="6000" b="1" dirty="0">
                <a:solidFill>
                  <a:srgbClr val="FFFFFF"/>
                </a:solidFill>
              </a:rPr>
              <a:t> </a:t>
            </a:r>
            <a:endParaRPr lang="en-US" altLang="zh-CN" sz="6000" dirty="0">
              <a:solidFill>
                <a:srgbClr val="FFFFFF"/>
              </a:solidFill>
            </a:endParaRPr>
          </a:p>
        </p:txBody>
      </p:sp>
      <p:pic>
        <p:nvPicPr>
          <p:cNvPr id="3" name="图片 2">
            <a:extLst>
              <a:ext uri="{FF2B5EF4-FFF2-40B4-BE49-F238E27FC236}">
                <a16:creationId xmlns:a16="http://schemas.microsoft.com/office/drawing/2014/main" id="{B3CD8FD4-684B-4D24-A069-6C41FA4F79DB}"/>
              </a:ext>
            </a:extLst>
          </p:cNvPr>
          <p:cNvPicPr>
            <a:picLocks noChangeAspect="1"/>
          </p:cNvPicPr>
          <p:nvPr/>
        </p:nvPicPr>
        <p:blipFill>
          <a:blip r:embed="rId2"/>
          <a:stretch>
            <a:fillRect/>
          </a:stretch>
        </p:blipFill>
        <p:spPr>
          <a:xfrm>
            <a:off x="2310912" y="4609544"/>
            <a:ext cx="9505950" cy="1616010"/>
          </a:xfrm>
          <a:prstGeom prst="rect">
            <a:avLst/>
          </a:prstGeom>
        </p:spPr>
      </p:pic>
      <p:cxnSp>
        <p:nvCxnSpPr>
          <p:cNvPr id="77" name="Straight Connector 76">
            <a:extLst>
              <a:ext uri="{FF2B5EF4-FFF2-40B4-BE49-F238E27FC236}">
                <a16:creationId xmlns:a16="http://schemas.microsoft.com/office/drawing/2014/main" id="{805E69BC-D844-4AB5-9E35-ED458EE2965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6200000">
            <a:off x="9184178" y="1874520"/>
            <a:ext cx="0" cy="310896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4312C673-8179-457E-AD2A-D1FAE4CC96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14009" y="4201833"/>
            <a:ext cx="3400425"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19458" name="Picture 2" descr="(Σ )'iGEN) &#10;(10) ">
            <a:extLst>
              <a:ext uri="{FF2B5EF4-FFF2-40B4-BE49-F238E27FC236}">
                <a16:creationId xmlns:a16="http://schemas.microsoft.com/office/drawing/2014/main" id="{EFACB5E3-3F88-4EDC-8EAE-73D37F8F84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8218" y="585357"/>
            <a:ext cx="9478644" cy="16113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44386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72" name="Freeform 21">
            <a:extLst>
              <a:ext uri="{FF2B5EF4-FFF2-40B4-BE49-F238E27FC236}">
                <a16:creationId xmlns:a16="http://schemas.microsoft.com/office/drawing/2014/main" id="{FEB0B922-A6AE-4089-8B21-F3E1A77093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237586" cy="6858000"/>
          </a:xfrm>
          <a:custGeom>
            <a:avLst/>
            <a:gdLst>
              <a:gd name="connsiteX0" fmla="*/ 0 w 10237586"/>
              <a:gd name="connsiteY0" fmla="*/ 0 h 6858000"/>
              <a:gd name="connsiteX1" fmla="*/ 7061432 w 10237586"/>
              <a:gd name="connsiteY1" fmla="*/ 0 h 6858000"/>
              <a:gd name="connsiteX2" fmla="*/ 10237586 w 10237586"/>
              <a:gd name="connsiteY2" fmla="*/ 6858000 h 6858000"/>
              <a:gd name="connsiteX3" fmla="*/ 0 w 102375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237586" h="6858000">
                <a:moveTo>
                  <a:pt x="0" y="0"/>
                </a:moveTo>
                <a:lnTo>
                  <a:pt x="7061432" y="0"/>
                </a:lnTo>
                <a:lnTo>
                  <a:pt x="10237586" y="6858000"/>
                </a:lnTo>
                <a:lnTo>
                  <a:pt x="0" y="6858000"/>
                </a:lnTo>
                <a:close/>
              </a:path>
            </a:pathLst>
          </a:custGeom>
          <a:solidFill>
            <a:srgbClr val="000000">
              <a:alpha val="4392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4" name="Freeform 20">
            <a:extLst>
              <a:ext uri="{FF2B5EF4-FFF2-40B4-BE49-F238E27FC236}">
                <a16:creationId xmlns:a16="http://schemas.microsoft.com/office/drawing/2014/main" id="{C5EB7378-ADA3-4D6E-8E3A-09FAD1478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380336" cy="6858000"/>
          </a:xfrm>
          <a:custGeom>
            <a:avLst/>
            <a:gdLst>
              <a:gd name="connsiteX0" fmla="*/ 0 w 9380336"/>
              <a:gd name="connsiteY0" fmla="*/ 0 h 6858000"/>
              <a:gd name="connsiteX1" fmla="*/ 6204182 w 9380336"/>
              <a:gd name="connsiteY1" fmla="*/ 0 h 6858000"/>
              <a:gd name="connsiteX2" fmla="*/ 9380336 w 9380336"/>
              <a:gd name="connsiteY2" fmla="*/ 6858000 h 6858000"/>
              <a:gd name="connsiteX3" fmla="*/ 0 w 938033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380336" h="6858000">
                <a:moveTo>
                  <a:pt x="0" y="0"/>
                </a:moveTo>
                <a:lnTo>
                  <a:pt x="6204182" y="0"/>
                </a:lnTo>
                <a:lnTo>
                  <a:pt x="9380336" y="6858000"/>
                </a:lnTo>
                <a:lnTo>
                  <a:pt x="0" y="6858000"/>
                </a:lnTo>
                <a:close/>
              </a:path>
            </a:pathLst>
          </a:custGeom>
          <a:solidFill>
            <a:srgbClr val="0000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标题 1">
            <a:extLst>
              <a:ext uri="{FF2B5EF4-FFF2-40B4-BE49-F238E27FC236}">
                <a16:creationId xmlns:a16="http://schemas.microsoft.com/office/drawing/2014/main" id="{9EFB37BE-6A66-4D72-9752-B91D552D8F35}"/>
              </a:ext>
            </a:extLst>
          </p:cNvPr>
          <p:cNvSpPr>
            <a:spLocks noGrp="1"/>
          </p:cNvSpPr>
          <p:nvPr>
            <p:ph type="title"/>
          </p:nvPr>
        </p:nvSpPr>
        <p:spPr>
          <a:xfrm>
            <a:off x="838200" y="365125"/>
            <a:ext cx="10515600" cy="1325563"/>
          </a:xfrm>
        </p:spPr>
        <p:txBody>
          <a:bodyPr>
            <a:normAutofit/>
          </a:bodyPr>
          <a:lstStyle/>
          <a:p>
            <a:r>
              <a:rPr lang="zh-CN" altLang="zh-CN" b="1" dirty="0">
                <a:solidFill>
                  <a:srgbClr val="FFFFFF"/>
                </a:solidFill>
              </a:rPr>
              <a:t>分量</a:t>
            </a:r>
            <a:r>
              <a:rPr lang="zh-CN" altLang="zh-CN" b="1">
                <a:solidFill>
                  <a:srgbClr val="FFFFFF"/>
                </a:solidFill>
              </a:rPr>
              <a:t>表的</a:t>
            </a:r>
            <a:r>
              <a:rPr lang="zh-CN" altLang="en-US" b="1">
                <a:solidFill>
                  <a:srgbClr val="FFFFFF"/>
                </a:solidFill>
              </a:rPr>
              <a:t>效度</a:t>
            </a:r>
            <a:endParaRPr lang="zh-CN" altLang="en-US" dirty="0">
              <a:solidFill>
                <a:srgbClr val="FFFFFF"/>
              </a:solidFill>
            </a:endParaRP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0CBFE3D5-8D84-4BE4-9718-25C69AEECA7A}"/>
                  </a:ext>
                </a:extLst>
              </p:cNvPr>
              <p:cNvSpPr>
                <a:spLocks noGrp="1"/>
              </p:cNvSpPr>
              <p:nvPr>
                <p:ph idx="1"/>
              </p:nvPr>
            </p:nvSpPr>
            <p:spPr>
              <a:xfrm>
                <a:off x="838200" y="2021249"/>
                <a:ext cx="5707565" cy="4155713"/>
              </a:xfrm>
            </p:spPr>
            <p:txBody>
              <a:bodyPr>
                <a:normAutofit/>
              </a:bodyPr>
              <a:lstStyle/>
              <a:p>
                <a:r>
                  <a:rPr lang="en-US" altLang="zh-CN" sz="2000">
                    <a:solidFill>
                      <a:srgbClr val="FFFFFF"/>
                    </a:solidFill>
                  </a:rPr>
                  <a:t> 例如，对于SAD子</a:t>
                </a:r>
                <a:r>
                  <a:rPr lang="zh-CN" altLang="zh-CN" sz="2000">
                    <a:solidFill>
                      <a:srgbClr val="FFFFFF"/>
                    </a:solidFill>
                  </a:rPr>
                  <a:t>量表</a:t>
                </a:r>
                <a:r>
                  <a:rPr lang="en-US" altLang="zh-CN" sz="2000">
                    <a:solidFill>
                      <a:srgbClr val="FFFFFF"/>
                    </a:solidFill>
                  </a:rPr>
                  <a:t>，一般因子负载的平方</a:t>
                </a:r>
                <a:r>
                  <a:rPr lang="zh-CN" altLang="zh-CN" sz="2000">
                    <a:solidFill>
                      <a:srgbClr val="FFFFFF"/>
                    </a:solidFill>
                  </a:rPr>
                  <a:t>和为</a:t>
                </a:r>
                <a:r>
                  <a:rPr lang="en-US" altLang="zh-CN" sz="2000">
                    <a:solidFill>
                      <a:srgbClr val="FFFFFF"/>
                    </a:solidFill>
                  </a:rPr>
                  <a:t>2.79，组因子负载的平方和为1.39，误差方差之和为2.53。 因此，子</a:t>
                </a:r>
                <a:r>
                  <a:rPr lang="zh-CN" altLang="zh-CN" sz="2000">
                    <a:solidFill>
                      <a:srgbClr val="FFFFFF"/>
                    </a:solidFill>
                  </a:rPr>
                  <a:t>量表的系数是.62</a:t>
                </a:r>
                <a:endParaRPr lang="en-US" altLang="zh-CN" sz="2000">
                  <a:solidFill>
                    <a:srgbClr val="FFFFFF"/>
                  </a:solidFill>
                </a:endParaRPr>
              </a:p>
              <a:p>
                <a:endParaRPr lang="en-US" altLang="zh-CN" sz="2000">
                  <a:solidFill>
                    <a:srgbClr val="FFFFFF"/>
                  </a:solidFill>
                </a:endParaRPr>
              </a:p>
              <a:p>
                <a:r>
                  <a:rPr lang="zh-CN" altLang="zh-CN" sz="2000">
                    <a:solidFill>
                      <a:srgbClr val="FFFFFF"/>
                    </a:solidFill>
                  </a:rPr>
                  <a:t>如果消除了一般因素的影响，那么子量表得分的可靠性是多少？通过仅从分子中去除一般因子的影响可以很容易地找到这一点。</a:t>
                </a:r>
                <a:r>
                  <a:rPr lang="en-US" altLang="zh-CN" sz="2000">
                    <a:solidFill>
                      <a:srgbClr val="FFFFFF"/>
                    </a:solidFill>
                  </a:rPr>
                  <a:t> 对于SAD</a:t>
                </a:r>
                <a:r>
                  <a:rPr lang="zh-CN" altLang="zh-CN" sz="2000">
                    <a:solidFill>
                      <a:srgbClr val="FFFFFF"/>
                    </a:solidFill>
                  </a:rPr>
                  <a:t>子量表，</a:t>
                </a:r>
                <a14:m>
                  <m:oMath xmlns:m="http://schemas.openxmlformats.org/officeDocument/2006/math">
                    <m:sSub>
                      <m:sSubPr>
                        <m:ctrlPr>
                          <a:rPr lang="zh-CN" altLang="zh-CN" sz="2000" i="1">
                            <a:solidFill>
                              <a:srgbClr val="FFFFFF"/>
                            </a:solidFill>
                            <a:latin typeface="Cambria Math" panose="02040503050406030204" pitchFamily="18" charset="0"/>
                          </a:rPr>
                        </m:ctrlPr>
                      </m:sSubPr>
                      <m:e>
                        <m:r>
                          <m:rPr>
                            <m:sty m:val="p"/>
                          </m:rPr>
                          <a:rPr lang="zh-CN" altLang="zh-CN" sz="2000">
                            <a:solidFill>
                              <a:srgbClr val="FFFFFF"/>
                            </a:solidFill>
                            <a:latin typeface="Cambria Math" panose="02040503050406030204" pitchFamily="18" charset="0"/>
                          </a:rPr>
                          <m:t>ω</m:t>
                        </m:r>
                      </m:e>
                      <m:sub>
                        <m:r>
                          <m:rPr>
                            <m:sty m:val="p"/>
                          </m:rPr>
                          <a:rPr lang="zh-CN" altLang="zh-CN" sz="2000">
                            <a:solidFill>
                              <a:srgbClr val="FFFFFF"/>
                            </a:solidFill>
                            <a:latin typeface="Cambria Math" panose="02040503050406030204" pitchFamily="18" charset="0"/>
                          </a:rPr>
                          <m:t>S</m:t>
                        </m:r>
                      </m:sub>
                    </m:sSub>
                  </m:oMath>
                </a14:m>
                <a:r>
                  <a:rPr lang="en-US" altLang="zh-CN" sz="2000">
                    <a:solidFill>
                      <a:srgbClr val="FFFFFF"/>
                    </a:solidFill>
                  </a:rPr>
                  <a:t> 是.21。</a:t>
                </a:r>
                <a:endParaRPr lang="zh-CN" altLang="zh-CN" sz="2000">
                  <a:solidFill>
                    <a:srgbClr val="FFFFFF"/>
                  </a:solidFill>
                </a:endParaRPr>
              </a:p>
              <a:p>
                <a:endParaRPr lang="zh-CN" altLang="en-US" sz="2000">
                  <a:solidFill>
                    <a:srgbClr val="FFFFFF"/>
                  </a:solidFill>
                </a:endParaRPr>
              </a:p>
            </p:txBody>
          </p:sp>
        </mc:Choice>
        <mc:Fallback xmlns="">
          <p:sp>
            <p:nvSpPr>
              <p:cNvPr id="3" name="内容占位符 2">
                <a:extLst>
                  <a:ext uri="{FF2B5EF4-FFF2-40B4-BE49-F238E27FC236}">
                    <a16:creationId xmlns:a16="http://schemas.microsoft.com/office/drawing/2014/main" id="{0CBFE3D5-8D84-4BE4-9718-25C69AEECA7A}"/>
                  </a:ext>
                </a:extLst>
              </p:cNvPr>
              <p:cNvSpPr>
                <a:spLocks noGrp="1" noRot="1" noChangeAspect="1" noMove="1" noResize="1" noEditPoints="1" noAdjustHandles="1" noChangeArrowheads="1" noChangeShapeType="1" noTextEdit="1"/>
              </p:cNvSpPr>
              <p:nvPr>
                <p:ph idx="1"/>
              </p:nvPr>
            </p:nvSpPr>
            <p:spPr>
              <a:xfrm>
                <a:off x="838200" y="2021249"/>
                <a:ext cx="5707565" cy="4155713"/>
              </a:xfrm>
              <a:blipFill>
                <a:blip r:embed="rId2"/>
                <a:stretch>
                  <a:fillRect l="-962" t="-1615" r="-321"/>
                </a:stretch>
              </a:blipFill>
            </p:spPr>
            <p:txBody>
              <a:bodyPr/>
              <a:lstStyle/>
              <a:p>
                <a:r>
                  <a:rPr lang="zh-CN" altLang="en-US">
                    <a:noFill/>
                  </a:rPr>
                  <a:t> </a:t>
                </a:r>
              </a:p>
            </p:txBody>
          </p:sp>
        </mc:Fallback>
      </mc:AlternateContent>
      <p:pic>
        <p:nvPicPr>
          <p:cNvPr id="21506" name="Picture 2" descr="2.79+ Ι.39 &#10;2.794-1.39 + 2.53 &#10;— .62. ">
            <a:extLst>
              <a:ext uri="{FF2B5EF4-FFF2-40B4-BE49-F238E27FC236}">
                <a16:creationId xmlns:a16="http://schemas.microsoft.com/office/drawing/2014/main" id="{913B32CC-C1E8-4AC9-8777-DE3993F5C3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92537" y="2321397"/>
            <a:ext cx="4313663" cy="1161371"/>
          </a:xfrm>
          <a:prstGeom prst="rect">
            <a:avLst/>
          </a:prstGeom>
          <a:noFill/>
          <a:extLst>
            <a:ext uri="{909E8E84-426E-40DD-AFC4-6F175D3DCCD1}">
              <a14:hiddenFill xmlns:a14="http://schemas.microsoft.com/office/drawing/2010/main">
                <a:solidFill>
                  <a:srgbClr val="FFFFFF"/>
                </a:solidFill>
              </a14:hiddenFill>
            </a:ext>
          </a:extLst>
        </p:spPr>
      </p:pic>
      <p:pic>
        <p:nvPicPr>
          <p:cNvPr id="21507" name="Picture 3" descr="计算机生成了可选文字:&#10;]．39&#10;CDS=2．79+L39+2．53">
            <a:extLst>
              <a:ext uri="{FF2B5EF4-FFF2-40B4-BE49-F238E27FC236}">
                <a16:creationId xmlns:a16="http://schemas.microsoft.com/office/drawing/2014/main" id="{0E16F9DC-739B-44E9-A34A-5C0F7E41CB2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92537" y="4749179"/>
            <a:ext cx="4313663" cy="11323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0468497"/>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8" name="Rectangle 70">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32F99DDA-9423-4387-90C3-0E3124C7D348}"/>
              </a:ext>
            </a:extLst>
          </p:cNvPr>
          <p:cNvSpPr>
            <a:spLocks noGrp="1"/>
          </p:cNvSpPr>
          <p:nvPr>
            <p:ph type="title"/>
          </p:nvPr>
        </p:nvSpPr>
        <p:spPr>
          <a:xfrm>
            <a:off x="643467" y="643467"/>
            <a:ext cx="3363974" cy="1597315"/>
          </a:xfrm>
          <a:noFill/>
          <a:ln w="19050">
            <a:solidFill>
              <a:schemeClr val="bg1"/>
            </a:solidFill>
          </a:ln>
        </p:spPr>
        <p:txBody>
          <a:bodyPr wrap="square">
            <a:normAutofit/>
          </a:bodyPr>
          <a:lstStyle/>
          <a:p>
            <a:pPr algn="ctr"/>
            <a:r>
              <a:rPr lang="zh-CN" altLang="en-US" sz="2800">
                <a:solidFill>
                  <a:schemeClr val="bg1"/>
                </a:solidFill>
              </a:rPr>
              <a:t>探索性</a:t>
            </a:r>
            <a:r>
              <a:rPr lang="en-US" altLang="zh-CN" sz="2800">
                <a:solidFill>
                  <a:schemeClr val="bg1"/>
                </a:solidFill>
              </a:rPr>
              <a:t>bifactor</a:t>
            </a:r>
            <a:r>
              <a:rPr lang="zh-CN" altLang="en-US" sz="2800">
                <a:solidFill>
                  <a:schemeClr val="bg1"/>
                </a:solidFill>
              </a:rPr>
              <a:t>模型</a:t>
            </a:r>
          </a:p>
        </p:txBody>
      </p:sp>
      <p:sp>
        <p:nvSpPr>
          <p:cNvPr id="3" name="内容占位符 2">
            <a:extLst>
              <a:ext uri="{FF2B5EF4-FFF2-40B4-BE49-F238E27FC236}">
                <a16:creationId xmlns:a16="http://schemas.microsoft.com/office/drawing/2014/main" id="{F0D58BEA-F1E2-46E5-A8EA-AEFE99C0C37F}"/>
              </a:ext>
            </a:extLst>
          </p:cNvPr>
          <p:cNvSpPr>
            <a:spLocks noGrp="1"/>
          </p:cNvSpPr>
          <p:nvPr>
            <p:ph idx="1"/>
          </p:nvPr>
        </p:nvSpPr>
        <p:spPr>
          <a:xfrm>
            <a:off x="643468" y="2638044"/>
            <a:ext cx="3363974" cy="3415622"/>
          </a:xfrm>
        </p:spPr>
        <p:txBody>
          <a:bodyPr>
            <a:normAutofit/>
          </a:bodyPr>
          <a:lstStyle/>
          <a:p>
            <a:r>
              <a:rPr lang="en-US" altLang="zh-CN" sz="2000">
                <a:solidFill>
                  <a:schemeClr val="bg1"/>
                </a:solidFill>
              </a:rPr>
              <a:t>儿童焦虑和抑郁量表（RCADS-15）</a:t>
            </a:r>
          </a:p>
          <a:p>
            <a:endParaRPr lang="zh-CN" altLang="en-US" sz="2000">
              <a:solidFill>
                <a:schemeClr val="bg1"/>
              </a:solidFill>
            </a:endParaRPr>
          </a:p>
        </p:txBody>
      </p:sp>
      <p:pic>
        <p:nvPicPr>
          <p:cNvPr id="1026" name="Picture 2" descr="TABLE 1 &#10;Revised Child Anxiety and Depression Scale (RCADS•t5' &#10;Content and &#10;GAD &#10;soc &#10;soc &#10;soc &#10;Scaæd if have to sleep on &#10;Afraid Of my a: home &#10;Afraid of plac. &#10;Something Will happen to family &#10;Something bad will happen &#10;I think death &#10;or sluke &#10;Suddenly become dizzy or faint &#10;Suddenly get a scared feeling &#10;WOMy pcyarly &#10;what Faple think of &#10;Fool of myself in from of people &#10;Have think special thoughts &#10;Do thing over over again &#10;Do things In right way &#10;NO'e•, SAD = separation anxiety disorder; GAD = &#10;miety PD panic SOC &#10;pm-bia; OCD z ">
            <a:extLst>
              <a:ext uri="{FF2B5EF4-FFF2-40B4-BE49-F238E27FC236}">
                <a16:creationId xmlns:a16="http://schemas.microsoft.com/office/drawing/2014/main" id="{6F47AFE7-5D79-49B2-8E5D-87F33ABA4C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19935" y="643467"/>
            <a:ext cx="5606424" cy="54101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46312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2" name="Picture 2" descr="TABLE 2 &#10;Revised Child Anxiety and Depression Scale (RCADS•'5) Pearson and &#10;Correlation Matrices &#10;12 &#10;13 &#10;14 &#10;15 &#10;M &#10;.39 &#10;, 33 &#10;, 36 &#10;.07 &#10;.26 &#10;, 20 &#10;.38 &#10;23 &#10;.29 &#10;.36 &#10;21 &#10;.40 &#10;.49 &#10;'Vole. &#10;.44 &#10;.27 &#10;.40 &#10;.16 &#10;.32 &#10;.26 &#10;42 &#10;.22 &#10;.29 &#10;.38 &#10;.32 &#10;.36 &#10;.38 &#10;.45 &#10;.28 &#10;.33 &#10;_ 16 &#10;.30 &#10;.39 &#10;.14 &#10;.17 &#10;.22 &#10;.41 &#10;.32 &#10;.35 &#10;.46 &#10;45 &#10;.31 &#10;24 &#10;20 &#10;.33 &#10;.30 &#10;23 &#10;33 &#10;.77 &#10;.42 &#10;.21 &#10;.18 &#10;.38 &#10;.36 &#10;.32 &#10;48 &#10;.25 &#10;.33 &#10;.34 &#10;.27 &#10;51 &#10;.46 &#10;, 0.1 &#10;.09 &#10;.09 &#10;, 33 &#10;22 &#10;.30 &#10;46 &#10;26 &#10;.29 &#10;.19 &#10;25 &#10;.67 &#10;47 &#10;.19 &#10;.24 &#10;, 20 &#10;.07 &#10;57 &#10;.11 &#10;.13 &#10;.41 &#10;.31 &#10;.46 &#10;.11 &#10;.14 &#10;.17 &#10;.16 &#10;_ 11 &#10;.44 &#10;.03 &#10;.17 &#10;.15 &#10;_ 14 &#10;.21 &#10;.40 &#10;, 24 &#10;.26 &#10;.24 &#10;.28 &#10;37 &#10;, 26 &#10;23 &#10;.31 &#10;.41 &#10;.41 &#10;49 &#10;.07 &#10;.10 &#10;.08 &#10;.06 &#10;.02 &#10;.27 &#10;.26 &#10;.05 &#10;.02 &#10;.59 &#10;.49 &#10;.13 &#10;.09 &#10;, 23 &#10;.07 &#10;, 08 &#10;.70 &#10;.17 &#10;, 27 &#10;.78 &#10;.41 &#10;.15 &#10;.12 &#10;.19 &#10;.07 &#10;.07 &#10;.17 &#10;.26 &#10;_ 16 &#10;.34 &#10;.78 &#10;.41 &#10;, 23 &#10;.24 &#10;.26 &#10;.20 &#10;.12 &#10;.26 &#10;22 &#10;.27 &#10;.15 &#10;44 &#10;61 &#10;.45 &#10;so &#10;.19 &#10;.19 &#10;.17 &#10;09 &#10;20 &#10;08 &#10;.21 &#10;.01 &#10;04 &#10;09 &#10;.29 &#10;.21 &#10;.21 &#10;.20 &#10;.33 &#10;.16 &#10;.24 &#10;.17 &#10;.16 &#10;.20 &#10;.41 &#10;.60 &#10;the diago &#10;correlations were estimated using the psych ['brary (Rev &#10;nal &#10;ewe, 2012). ">
            <a:extLst>
              <a:ext uri="{FF2B5EF4-FFF2-40B4-BE49-F238E27FC236}">
                <a16:creationId xmlns:a16="http://schemas.microsoft.com/office/drawing/2014/main" id="{5CF07B29-3129-469D-BFB3-CC8F6E37E4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4889" y="643467"/>
            <a:ext cx="7902221" cy="55710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42073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3566B8-F970-4FE0-BDCA-B9A0B6C2B205}"/>
              </a:ext>
            </a:extLst>
          </p:cNvPr>
          <p:cNvSpPr>
            <a:spLocks noGrp="1"/>
          </p:cNvSpPr>
          <p:nvPr>
            <p:ph type="title"/>
          </p:nvPr>
        </p:nvSpPr>
        <p:spPr/>
        <p:txBody>
          <a:bodyPr/>
          <a:lstStyle/>
          <a:p>
            <a:r>
              <a:rPr lang="zh-CN" altLang="zh-CN" b="1" dirty="0"/>
              <a:t>探索性模型的公式</a:t>
            </a:r>
            <a:endParaRPr lang="zh-CN" altLang="en-US" dirty="0"/>
          </a:p>
        </p:txBody>
      </p:sp>
      <p:pic>
        <p:nvPicPr>
          <p:cNvPr id="4" name="内容占位符 3">
            <a:extLst>
              <a:ext uri="{FF2B5EF4-FFF2-40B4-BE49-F238E27FC236}">
                <a16:creationId xmlns:a16="http://schemas.microsoft.com/office/drawing/2014/main" id="{30E2C68F-8682-4A5D-AC12-AA208A83F1CF}"/>
              </a:ext>
            </a:extLst>
          </p:cNvPr>
          <p:cNvPicPr>
            <a:picLocks noGrp="1" noChangeAspect="1"/>
          </p:cNvPicPr>
          <p:nvPr>
            <p:ph idx="1"/>
          </p:nvPr>
        </p:nvPicPr>
        <p:blipFill>
          <a:blip r:embed="rId2"/>
          <a:stretch>
            <a:fillRect/>
          </a:stretch>
        </p:blipFill>
        <p:spPr>
          <a:xfrm>
            <a:off x="2926746" y="1622754"/>
            <a:ext cx="6338507" cy="782992"/>
          </a:xfrm>
          <a:prstGeom prst="rect">
            <a:avLst/>
          </a:prstGeom>
        </p:spPr>
      </p:pic>
      <p:pic>
        <p:nvPicPr>
          <p:cNvPr id="2050" name="Picture 2" descr="ψς.ς) = φς.ς, ">
            <a:extLst>
              <a:ext uri="{FF2B5EF4-FFF2-40B4-BE49-F238E27FC236}">
                <a16:creationId xmlns:a16="http://schemas.microsoft.com/office/drawing/2014/main" id="{A0F65BF1-DDE7-4A0C-B3C4-5BF378BD08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97844" y="2659607"/>
            <a:ext cx="7196310" cy="11706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uonnlos e ">
            <a:extLst>
              <a:ext uri="{FF2B5EF4-FFF2-40B4-BE49-F238E27FC236}">
                <a16:creationId xmlns:a16="http://schemas.microsoft.com/office/drawing/2014/main" id="{89BDC1A8-3F44-46C3-8F3A-4AC61471F36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7903" y="4084068"/>
            <a:ext cx="8076194" cy="22131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79071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2" descr="TABLE 3 &#10;Revised Chdd Anxiety and Depression Scale (RCADS•15) Exploratory Five &#10;Correlated-Factors and Bifactor Models &#10;Five &#10;Item &#10;SAD &#10;.74 &#10;.63 &#10;.12 &#10;.08 &#10;.00 &#10;.05 &#10;.07 &#10;.09 &#10;.09 &#10;.79 &#10;GAD &#10;04 &#10;.78 &#10;.67 &#10;—.01 &#10;02 &#10;.21 &#10;02 &#10;—.02 &#10;.09 &#10;00 &#10;65 &#10;PD &#10;.04 &#10;.20 &#10;.02 &#10;— .02 &#10;.83 &#10;.69 &#10;.00 &#10;.05 &#10;.08 &#10;.01 &#10;.69 &#10;soc &#10;.03 &#10;.00 &#10;— _ 04 &#10;-01 &#10;.06 &#10;.07 &#10;.23 &#10;.00 &#10;— .09 &#10;.06 &#10;OCD &#10;.09 &#10;.16 &#10;.01 &#10;.02 &#10;—.09 &#10;.72 &#10;.77 &#10;.63 &#10;ANX &#10;.54 &#10;so &#10;49 &#10;.57 &#10;46 &#10;61 &#10;.21 &#10;, 43 &#10;.62 &#10;46 &#10;SAD &#10;.49 &#10;.29 &#10;.09 &#10;—.12 &#10;.00 &#10;.05 &#10;.07 &#10;.07 &#10;GAD &#10;03 &#10;.04 &#10;.01 &#10;.59 &#10;—.01 &#10;.16 &#10;02 &#10;—02 &#10;— .07 &#10;00 &#10;PD &#10;.03 &#10;.14 &#10;.04 &#10;.60 &#10;.00 &#10;.03 &#10;— 03 &#10;.06 &#10;.00 &#10;soc &#10;.03 &#10;.00 &#10;—.03 &#10;, 05 &#10;.20 &#10;.76 &#10;.71 &#10;oco &#10;.44 &#10;.34 &#10;ANX SAD GAD n Kiety &#10;disorder: PD = panic disorder; SOC = social phobia: OCD = obsessive•ompulsive disorder. &#10;Boldface signifies highest loading on a group factor. ">
            <a:extLst>
              <a:ext uri="{FF2B5EF4-FFF2-40B4-BE49-F238E27FC236}">
                <a16:creationId xmlns:a16="http://schemas.microsoft.com/office/drawing/2014/main" id="{574046A0-609A-4D49-9444-D86A40D4BC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92730" y="643467"/>
            <a:ext cx="6006540" cy="55710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51282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E4505C23-674B-4195-81D6-0C127FEAE3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908"/>
            <a:ext cx="9161029" cy="1490093"/>
          </a:xfrm>
          <a:custGeom>
            <a:avLst/>
            <a:gdLst>
              <a:gd name="connsiteX0" fmla="*/ 0 w 9161029"/>
              <a:gd name="connsiteY0" fmla="*/ 0 h 1490093"/>
              <a:gd name="connsiteX1" fmla="*/ 2046494 w 9161029"/>
              <a:gd name="connsiteY1" fmla="*/ 0 h 1490093"/>
              <a:gd name="connsiteX2" fmla="*/ 2496613 w 9161029"/>
              <a:gd name="connsiteY2" fmla="*/ 0 h 1490093"/>
              <a:gd name="connsiteX3" fmla="*/ 3235839 w 9161029"/>
              <a:gd name="connsiteY3" fmla="*/ 0 h 1490093"/>
              <a:gd name="connsiteX4" fmla="*/ 9161029 w 9161029"/>
              <a:gd name="connsiteY4" fmla="*/ 0 h 1490093"/>
              <a:gd name="connsiteX5" fmla="*/ 8470921 w 9161029"/>
              <a:gd name="connsiteY5" fmla="*/ 1490093 h 1490093"/>
              <a:gd name="connsiteX6" fmla="*/ 0 w 9161029"/>
              <a:gd name="connsiteY6" fmla="*/ 1490093 h 1490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61029" h="1490093">
                <a:moveTo>
                  <a:pt x="0" y="0"/>
                </a:moveTo>
                <a:lnTo>
                  <a:pt x="2046494" y="0"/>
                </a:lnTo>
                <a:lnTo>
                  <a:pt x="2496613" y="0"/>
                </a:lnTo>
                <a:lnTo>
                  <a:pt x="3235839" y="0"/>
                </a:lnTo>
                <a:lnTo>
                  <a:pt x="9161029" y="0"/>
                </a:lnTo>
                <a:lnTo>
                  <a:pt x="8470921" y="1490093"/>
                </a:lnTo>
                <a:lnTo>
                  <a:pt x="0" y="1490093"/>
                </a:lnTo>
                <a:close/>
              </a:path>
            </a:pathLst>
          </a:custGeom>
          <a:solidFill>
            <a:schemeClr val="tx1">
              <a:lumMod val="50000"/>
              <a:lumOff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407CD2A1-BEDA-4E3E-A6DC-2293308684B2}"/>
              </a:ext>
            </a:extLst>
          </p:cNvPr>
          <p:cNvSpPr>
            <a:spLocks noGrp="1"/>
          </p:cNvSpPr>
          <p:nvPr>
            <p:ph type="title"/>
          </p:nvPr>
        </p:nvSpPr>
        <p:spPr>
          <a:xfrm>
            <a:off x="838200" y="5529884"/>
            <a:ext cx="7719381" cy="1096331"/>
          </a:xfrm>
        </p:spPr>
        <p:txBody>
          <a:bodyPr>
            <a:normAutofit/>
          </a:bodyPr>
          <a:lstStyle/>
          <a:p>
            <a:r>
              <a:rPr lang="en-US" altLang="zh-CN" b="1"/>
              <a:t>SL</a:t>
            </a:r>
            <a:r>
              <a:rPr lang="zh-CN" altLang="zh-CN" b="1"/>
              <a:t>的问题</a:t>
            </a:r>
            <a:endParaRPr lang="zh-CN" altLang="en-US"/>
          </a:p>
        </p:txBody>
      </p:sp>
      <p:sp>
        <p:nvSpPr>
          <p:cNvPr id="25" name="Freeform: Shape 24">
            <a:extLst>
              <a:ext uri="{FF2B5EF4-FFF2-40B4-BE49-F238E27FC236}">
                <a16:creationId xmlns:a16="http://schemas.microsoft.com/office/drawing/2014/main" id="{65C9B8F0-FF66-4C15-BD05-E86B87331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37" y="5367908"/>
            <a:ext cx="3428963" cy="1490093"/>
          </a:xfrm>
          <a:custGeom>
            <a:avLst/>
            <a:gdLst>
              <a:gd name="connsiteX0" fmla="*/ 690108 w 3428963"/>
              <a:gd name="connsiteY0" fmla="*/ 0 h 1490093"/>
              <a:gd name="connsiteX1" fmla="*/ 3428963 w 3428963"/>
              <a:gd name="connsiteY1" fmla="*/ 0 h 1490093"/>
              <a:gd name="connsiteX2" fmla="*/ 3428963 w 3428963"/>
              <a:gd name="connsiteY2" fmla="*/ 1490093 h 1490093"/>
              <a:gd name="connsiteX3" fmla="*/ 0 w 3428963"/>
              <a:gd name="connsiteY3" fmla="*/ 1490093 h 1490093"/>
            </a:gdLst>
            <a:ahLst/>
            <a:cxnLst>
              <a:cxn ang="0">
                <a:pos x="connsiteX0" y="connsiteY0"/>
              </a:cxn>
              <a:cxn ang="0">
                <a:pos x="connsiteX1" y="connsiteY1"/>
              </a:cxn>
              <a:cxn ang="0">
                <a:pos x="connsiteX2" y="connsiteY2"/>
              </a:cxn>
              <a:cxn ang="0">
                <a:pos x="connsiteX3" y="connsiteY3"/>
              </a:cxn>
            </a:cxnLst>
            <a:rect l="l" t="t" r="r" b="b"/>
            <a:pathLst>
              <a:path w="3428963" h="1490093">
                <a:moveTo>
                  <a:pt x="690108" y="0"/>
                </a:moveTo>
                <a:lnTo>
                  <a:pt x="3428963" y="0"/>
                </a:lnTo>
                <a:lnTo>
                  <a:pt x="3428963" y="1490093"/>
                </a:lnTo>
                <a:lnTo>
                  <a:pt x="0" y="1490093"/>
                </a:lnTo>
                <a:close/>
              </a:path>
            </a:pathLst>
          </a:cu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aphicFrame>
        <p:nvGraphicFramePr>
          <p:cNvPr id="5" name="内容占位符 2">
            <a:extLst>
              <a:ext uri="{FF2B5EF4-FFF2-40B4-BE49-F238E27FC236}">
                <a16:creationId xmlns:a16="http://schemas.microsoft.com/office/drawing/2014/main" id="{F8F9ECA8-C2C2-441D-9A83-E97651ECD4F1}"/>
              </a:ext>
            </a:extLst>
          </p:cNvPr>
          <p:cNvGraphicFramePr>
            <a:graphicFrameLocks noGrp="1"/>
          </p:cNvGraphicFramePr>
          <p:nvPr>
            <p:ph idx="1"/>
            <p:extLst>
              <p:ext uri="{D42A27DB-BD31-4B8C-83A1-F6EECF244321}">
                <p14:modId xmlns:p14="http://schemas.microsoft.com/office/powerpoint/2010/main" val="1768753100"/>
              </p:ext>
            </p:extLst>
          </p:nvPr>
        </p:nvGraphicFramePr>
        <p:xfrm>
          <a:off x="838200" y="643467"/>
          <a:ext cx="10515600" cy="40809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872982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0A7687-5952-47C2-A9F0-BF5278653477}"/>
              </a:ext>
            </a:extLst>
          </p:cNvPr>
          <p:cNvSpPr>
            <a:spLocks noGrp="1"/>
          </p:cNvSpPr>
          <p:nvPr>
            <p:ph type="title"/>
          </p:nvPr>
        </p:nvSpPr>
        <p:spPr/>
        <p:txBody>
          <a:bodyPr/>
          <a:lstStyle/>
          <a:p>
            <a:r>
              <a:rPr lang="en-US" altLang="zh-CN" dirty="0"/>
              <a:t>SL</a:t>
            </a:r>
            <a:r>
              <a:rPr lang="zh-CN" altLang="en-US" dirty="0"/>
              <a:t>的替代品</a:t>
            </a:r>
          </a:p>
        </p:txBody>
      </p:sp>
      <p:sp>
        <p:nvSpPr>
          <p:cNvPr id="3" name="内容占位符 2">
            <a:extLst>
              <a:ext uri="{FF2B5EF4-FFF2-40B4-BE49-F238E27FC236}">
                <a16:creationId xmlns:a16="http://schemas.microsoft.com/office/drawing/2014/main" id="{A712AB28-1A1B-42E9-A80B-C15C8FA518CF}"/>
              </a:ext>
            </a:extLst>
          </p:cNvPr>
          <p:cNvSpPr>
            <a:spLocks noGrp="1"/>
          </p:cNvSpPr>
          <p:nvPr>
            <p:ph idx="1"/>
          </p:nvPr>
        </p:nvSpPr>
        <p:spPr/>
        <p:txBody>
          <a:bodyPr/>
          <a:lstStyle/>
          <a:p>
            <a:r>
              <a:rPr lang="zh-CN" altLang="zh-CN" dirty="0"/>
              <a:t>目标</a:t>
            </a:r>
            <a:r>
              <a:rPr lang="en-US" altLang="zh-CN" dirty="0"/>
              <a:t>bifactor</a:t>
            </a:r>
            <a:r>
              <a:rPr lang="zh-CN" altLang="zh-CN" dirty="0"/>
              <a:t>旋转</a:t>
            </a:r>
            <a:endParaRPr lang="en-US" altLang="zh-CN" dirty="0"/>
          </a:p>
          <a:p>
            <a:pPr lvl="1"/>
            <a:r>
              <a:rPr lang="zh-CN" altLang="zh-CN" dirty="0"/>
              <a:t> </a:t>
            </a:r>
            <a:r>
              <a:rPr lang="zh-CN" altLang="en-US" dirty="0"/>
              <a:t>模拟数据中，</a:t>
            </a:r>
            <a:r>
              <a:rPr lang="zh-CN" altLang="zh-CN" dirty="0"/>
              <a:t>例如，如果SL加载大于.20，则将目标模式加载标记为未指定的元素，如果SL加载小于.20，则将目标模式加载为指定的零。</a:t>
            </a:r>
            <a:endParaRPr lang="en-US" altLang="zh-CN" dirty="0"/>
          </a:p>
          <a:p>
            <a:r>
              <a:rPr lang="zh-CN" altLang="zh-CN" dirty="0"/>
              <a:t>分析性</a:t>
            </a:r>
            <a:r>
              <a:rPr lang="en-US" altLang="zh-CN" dirty="0"/>
              <a:t>bifactor</a:t>
            </a:r>
            <a:r>
              <a:rPr lang="zh-CN" altLang="zh-CN" dirty="0"/>
              <a:t>旋转</a:t>
            </a:r>
            <a:endParaRPr lang="en-US" altLang="zh-CN" dirty="0"/>
          </a:p>
          <a:p>
            <a:pPr lvl="1"/>
            <a:r>
              <a:rPr lang="zh-CN" altLang="zh-CN" dirty="0"/>
              <a:t>将</a:t>
            </a:r>
            <a:r>
              <a:rPr lang="en-US" altLang="zh-CN" dirty="0"/>
              <a:t>bifactor</a:t>
            </a:r>
            <a:r>
              <a:rPr lang="zh-CN" altLang="zh-CN" dirty="0"/>
              <a:t>旋转的示例应用提供给先前使用验证性因子方法分析的数据</a:t>
            </a:r>
            <a:endParaRPr lang="zh-CN" altLang="en-US" dirty="0"/>
          </a:p>
        </p:txBody>
      </p:sp>
    </p:spTree>
    <p:extLst>
      <p:ext uri="{BB962C8B-B14F-4D97-AF65-F5344CB8AC3E}">
        <p14:creationId xmlns:p14="http://schemas.microsoft.com/office/powerpoint/2010/main" val="7306293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46" name="Picture 2" descr="TABLE 4 &#10;Revised Child Anxiety and Depression Scale (RCADS•t5J Target and &#10;Analytic Exploratory &#10;10 &#10;11 &#10;12 &#10;13 &#10;14 &#10;ANX &#10;.51 &#10;.59 &#10;.56 &#10;.66 &#10;_g5 &#10;40 &#10;.64 &#10;.30 &#10;.45 &#10;.37 &#10;.46 &#10;SAD &#10;.62 &#10;.40 &#10;22 &#10;.02 &#10;.03 &#10;.03 &#10;.09 &#10;.06 &#10;.11 &#10;GAD &#10;-02 &#10;—.04 &#10;.45 &#10;.48 &#10;.59 &#10;.08 &#10;06 &#10;09 &#10;-.03 &#10;— _ 04 &#10;.00 &#10;.10 &#10;, 03 &#10;02 &#10;.56 &#10;.31 &#10;03 &#10;, 00 &#10;soc &#10;.04 &#10;.02 &#10;—.04 &#10;.09 &#10;.02 &#10;.02 &#10;.16 &#10;.87 &#10;.61 &#10;.04 &#10;.10 &#10;— 06 &#10;00 &#10;.02 &#10;.00 &#10;— .30 &#10;so &#10;.37 &#10;Avx &#10;52 &#10;.57 &#10;.50 &#10;.63 &#10;.90 &#10;.47 &#10;.54 &#10;.63 &#10;.26 &#10;.44 &#10;.46 &#10;.37 &#10;.43 &#10;.67 &#10;SAD &#10;.57 &#10;.45 &#10;.28 &#10;.21 &#10;.24 &#10;02 &#10;, 02 &#10;.10 &#10;01 &#10;04 &#10;.09 &#10;05 &#10;GAD &#10;.03 &#10;.08 &#10;.02 &#10;.77 &#10;.00 &#10;.03 &#10;.06 &#10;.08 &#10;.09 &#10;.06 &#10;.02 &#10;.02 &#10;.09 &#10;, 04 &#10;.01 &#10;04 &#10;.16 &#10;.44 &#10;-32 &#10;02 &#10;.06 &#10;.09 &#10;07 &#10;soc &#10;.02 &#10;.01 &#10;.03 &#10;.08 &#10;.09 &#10;.03 &#10;.03 &#10;.19 &#10;.64 &#10;.81 &#10;.05 &#10;.01 &#10;oco &#10;.01 &#10;.06 &#10;.07 &#10;.28 &#10;.10 &#10;.05 &#10;.05 &#10;.08 &#10;.37 &#10;'Vole. ANA' = broad anxiety: SAD = separation anxiety disorder: GAD = &#10;generalized anxiety &#10;PO SOC phobia: OCD dis«du_ &#10;highest a ">
            <a:extLst>
              <a:ext uri="{FF2B5EF4-FFF2-40B4-BE49-F238E27FC236}">
                <a16:creationId xmlns:a16="http://schemas.microsoft.com/office/drawing/2014/main" id="{D264D7AE-5AB1-4A7B-853E-AEC55DB34F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29797" y="643467"/>
            <a:ext cx="6732406" cy="55710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935512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753</Words>
  <Application>Microsoft Office PowerPoint</Application>
  <PresentationFormat>宽屏</PresentationFormat>
  <Paragraphs>56</Paragraphs>
  <Slides>22</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22</vt:i4>
      </vt:variant>
    </vt:vector>
  </HeadingPairs>
  <TitlesOfParts>
    <vt:vector size="28" baseType="lpstr">
      <vt:lpstr>等线</vt:lpstr>
      <vt:lpstr>等线 Light</vt:lpstr>
      <vt:lpstr>Arial</vt:lpstr>
      <vt:lpstr>Calibri</vt:lpstr>
      <vt:lpstr>Cambria Math</vt:lpstr>
      <vt:lpstr>Office 主题​​</vt:lpstr>
      <vt:lpstr>Bifactor 模型</vt:lpstr>
      <vt:lpstr>Bifactor 模型</vt:lpstr>
      <vt:lpstr>探索性bifactor模型</vt:lpstr>
      <vt:lpstr>PowerPoint 演示文稿</vt:lpstr>
      <vt:lpstr>探索性模型的公式</vt:lpstr>
      <vt:lpstr>PowerPoint 演示文稿</vt:lpstr>
      <vt:lpstr>SL的问题</vt:lpstr>
      <vt:lpstr>SL的替代品</vt:lpstr>
      <vt:lpstr>PowerPoint 演示文稿</vt:lpstr>
      <vt:lpstr>验证性bifactor模型</vt:lpstr>
      <vt:lpstr>序数因子分析中的估计方法</vt:lpstr>
      <vt:lpstr>使用EQS的稳健最大似然估计来估计确认性bifactor模型的结果</vt:lpstr>
      <vt:lpstr>Bifactor IRT模型如何进行逻辑度量</vt:lpstr>
      <vt:lpstr>使用MML全信息估计输出的双参数逻辑bifactor模型 </vt:lpstr>
      <vt:lpstr>IRT和SEM Bifactor模型的等价性</vt:lpstr>
      <vt:lpstr>嵌套模型 </vt:lpstr>
      <vt:lpstr>一般因素的不变性</vt:lpstr>
      <vt:lpstr>BIFACTOR模型的应用 </vt:lpstr>
      <vt:lpstr>PowerPoint 演示文稿</vt:lpstr>
      <vt:lpstr>单维统计量 </vt:lpstr>
      <vt:lpstr>解释比例分数 </vt:lpstr>
      <vt:lpstr>分量表的效度</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Bifactor 模型</dc:title>
  <dc:creator>朱 谦</dc:creator>
  <cp:lastModifiedBy>朱 谦</cp:lastModifiedBy>
  <cp:revision>2</cp:revision>
  <dcterms:created xsi:type="dcterms:W3CDTF">2018-12-09T06:29:44Z</dcterms:created>
  <dcterms:modified xsi:type="dcterms:W3CDTF">2018-12-10T09:42:05Z</dcterms:modified>
</cp:coreProperties>
</file>