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2" r:id="rId3"/>
    <p:sldId id="293" r:id="rId4"/>
    <p:sldId id="325" r:id="rId5"/>
    <p:sldId id="326" r:id="rId6"/>
    <p:sldId id="327" r:id="rId7"/>
    <p:sldId id="294" r:id="rId8"/>
    <p:sldId id="295" r:id="rId9"/>
    <p:sldId id="328" r:id="rId10"/>
    <p:sldId id="331" r:id="rId11"/>
    <p:sldId id="332" r:id="rId12"/>
    <p:sldId id="333" r:id="rId13"/>
    <p:sldId id="334" r:id="rId14"/>
    <p:sldId id="322" r:id="rId15"/>
    <p:sldId id="335" r:id="rId16"/>
    <p:sldId id="297" r:id="rId17"/>
    <p:sldId id="307" r:id="rId18"/>
    <p:sldId id="323" r:id="rId19"/>
    <p:sldId id="336" r:id="rId20"/>
    <p:sldId id="337" r:id="rId21"/>
    <p:sldId id="338" r:id="rId22"/>
    <p:sldId id="3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852"/>
    </p:cViewPr>
  </p:sorterViewPr>
  <p:notesViewPr>
    <p:cSldViewPr snapToGrid="0">
      <p:cViewPr varScale="1">
        <p:scale>
          <a:sx n="70" d="100"/>
          <a:sy n="70" d="100"/>
        </p:scale>
        <p:origin x="21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ED16-D042-4DB4-8116-55B474D4FD87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03B4-C7D6-4BB8-A2DD-467F04C5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9672-BAE0-457A-A46C-C3B7C916CCAA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B056-5877-408F-B27D-3F7A4A48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0DB65-116A-4A8B-9B39-9AAA0ABE7FD5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21B-821E-4E13-9AF4-DB44BA769E26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530E-227F-48F5-A3A5-6033228767DE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9A4A-E23A-44C1-BA3C-AAFF286E5C43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5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404-F8ED-40DF-9288-A2BA5327B8DC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4CE-D746-4B04-A5AD-9E398B0077B6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9FB-2BDC-4287-A415-5F9FE2281E42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9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23C-76E8-4C6D-BC6C-B1BE0050B30A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BCF-D599-4F8D-9ABD-0CD07604C443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972897"/>
            <a:ext cx="10687792" cy="42755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3600"/>
            </a:lvl1pPr>
            <a:lvl2pPr>
              <a:lnSpc>
                <a:spcPct val="100000"/>
              </a:lnSpc>
              <a:spcBef>
                <a:spcPts val="1200"/>
              </a:spcBef>
              <a:defRPr sz="3200"/>
            </a:lvl2pPr>
            <a:lvl3pPr>
              <a:lnSpc>
                <a:spcPct val="100000"/>
              </a:lnSpc>
              <a:spcBef>
                <a:spcPts val="1200"/>
              </a:spcBef>
              <a:defRPr sz="2800"/>
            </a:lvl3pPr>
            <a:lvl4pPr>
              <a:lnSpc>
                <a:spcPct val="100000"/>
              </a:lnSpc>
              <a:spcBef>
                <a:spcPts val="1200"/>
              </a:spcBef>
              <a:defRPr sz="2400"/>
            </a:lvl4pPr>
            <a:lvl5pPr>
              <a:lnSpc>
                <a:spcPct val="100000"/>
              </a:lnSpc>
              <a:spcBef>
                <a:spcPts val="120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241" y="6249670"/>
            <a:ext cx="2743200" cy="365125"/>
          </a:xfrm>
        </p:spPr>
        <p:txBody>
          <a:bodyPr/>
          <a:lstStyle/>
          <a:p>
            <a:fld id="{46DCAD7E-9F2D-4070-92E4-C9318DD1AB61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896" y="624903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441" y="624903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DE6-70EF-4351-A13B-6D0437B60CDA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341"/>
            <a:ext cx="9905998" cy="1478570"/>
          </a:xfrm>
        </p:spPr>
        <p:txBody>
          <a:bodyPr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279" y="1838851"/>
            <a:ext cx="4998522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078" y="1838851"/>
            <a:ext cx="4875211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3721" y="626427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FA118ADA-ECF0-450D-B6B7-6CC93D8F4CDF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950" y="6264274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21" y="626427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41A-ACC7-49A6-A063-66732AA8C338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3721" y="6279513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458BEF78-DAFE-4E96-BAA3-C2A6FB5C41ED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357" y="56387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3721" y="627951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65C594E5-E82B-41FE-8856-85F0560AAFA1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8E2-1063-4BA9-9A19-CD409E36B480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E7D4-5FDE-459F-8750-E1D170FCF351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CE98-3DA7-46A8-9CCD-7D90BA934C42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dirty="0" smtClean="0"/>
              <a:t>CS 1371</a:t>
            </a:r>
            <a:br>
              <a:rPr lang="en-US" sz="6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Computing for Engineers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84165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Programming in </a:t>
            </a:r>
            <a:r>
              <a:rPr lang="en-US" sz="2800" cap="none" dirty="0" err="1" smtClean="0"/>
              <a:t>Matlab</a:t>
            </a:r>
            <a:r>
              <a:rPr lang="en-US" sz="2800" cap="none" dirty="0" smtClean="0"/>
              <a:t> Environment</a:t>
            </a:r>
          </a:p>
          <a:p>
            <a:endParaRPr lang="en-US" sz="2800" dirty="0"/>
          </a:p>
          <a:p>
            <a:r>
              <a:rPr lang="en-US" cap="none" dirty="0" smtClean="0"/>
              <a:t>Dr. Mary Hudachek-Buswell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49" y="5786202"/>
            <a:ext cx="819461" cy="905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0157773" y="112543"/>
            <a:ext cx="1374958" cy="13687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34710-7290-4FE5-8186-BE5F6142C5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Selection </a:t>
            </a:r>
            <a:r>
              <a:rPr lang="en-US" altLang="en-US" dirty="0"/>
              <a:t>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Given an array of length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/>
              <a:t>,</a:t>
            </a:r>
          </a:p>
          <a:p>
            <a:pPr lvl="1"/>
            <a:r>
              <a:rPr lang="en-US" altLang="en-US"/>
              <a:t>Search elements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0</a:t>
            </a:r>
            <a:r>
              <a:rPr lang="en-US" altLang="en-US"/>
              <a:t> through</a:t>
            </a:r>
            <a:r>
              <a:rPr lang="en-US" altLang="en-US">
                <a:solidFill>
                  <a:schemeClr val="accent2"/>
                </a:solidFill>
              </a:rPr>
              <a:t> n-1</a:t>
            </a:r>
            <a:r>
              <a:rPr lang="en-US" altLang="en-US"/>
              <a:t> and select the smallest</a:t>
            </a:r>
          </a:p>
          <a:p>
            <a:pPr lvl="2"/>
            <a:r>
              <a:rPr lang="en-US" altLang="en-US"/>
              <a:t>Swap it with the element in location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0</a:t>
            </a:r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/>
              <a:t>Search elements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1</a:t>
            </a:r>
            <a:r>
              <a:rPr lang="en-US" altLang="en-US"/>
              <a:t> through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/>
              <a:t> and select the smallest</a:t>
            </a:r>
          </a:p>
          <a:p>
            <a:pPr lvl="2"/>
            <a:r>
              <a:rPr lang="en-US" altLang="en-US"/>
              <a:t>Swap it with the element in location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1</a:t>
            </a:r>
          </a:p>
          <a:p>
            <a:pPr lvl="1"/>
            <a:r>
              <a:rPr lang="en-US" altLang="en-US"/>
              <a:t>Search elements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/>
              <a:t> through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/>
              <a:t> and select the smallest</a:t>
            </a:r>
          </a:p>
          <a:p>
            <a:pPr lvl="2"/>
            <a:r>
              <a:rPr lang="en-US" altLang="en-US"/>
              <a:t>Swap it with the element in location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2</a:t>
            </a:r>
          </a:p>
          <a:p>
            <a:pPr lvl="1"/>
            <a:r>
              <a:rPr lang="en-US" altLang="en-US"/>
              <a:t>Search elements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altLang="en-US"/>
              <a:t> through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/>
              <a:t> and select the smallest</a:t>
            </a:r>
          </a:p>
          <a:p>
            <a:pPr lvl="2"/>
            <a:r>
              <a:rPr lang="en-US" altLang="en-US"/>
              <a:t>Swap it with the element in location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3</a:t>
            </a:r>
          </a:p>
          <a:p>
            <a:pPr lvl="1"/>
            <a:r>
              <a:rPr lang="en-US" altLang="en-US"/>
              <a:t>Continue in this fashion until there’s nothing left to search</a:t>
            </a:r>
          </a:p>
        </p:txBody>
      </p:sp>
    </p:spTree>
    <p:extLst>
      <p:ext uri="{BB962C8B-B14F-4D97-AF65-F5344CB8AC3E}">
        <p14:creationId xmlns:p14="http://schemas.microsoft.com/office/powerpoint/2010/main" val="283238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C29A8-1C29-41DE-84AD-CF8A368C92C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 and analysis of Selection 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0800" y="1600200"/>
            <a:ext cx="7823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 Selection Sort might swap an array element with itself--this is harmless, and not worth checking for</a:t>
            </a:r>
          </a:p>
          <a:p>
            <a:r>
              <a:rPr lang="en-US" altLang="en-US" dirty="0"/>
              <a:t>Analysis:</a:t>
            </a:r>
          </a:p>
          <a:p>
            <a:pPr lvl="1"/>
            <a:r>
              <a:rPr lang="en-US" altLang="en-US" dirty="0"/>
              <a:t>The outer loop executes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 dirty="0"/>
              <a:t> times</a:t>
            </a:r>
          </a:p>
          <a:p>
            <a:pPr lvl="1"/>
            <a:r>
              <a:rPr lang="en-US" altLang="en-US" dirty="0"/>
              <a:t>The inner loop executes about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n/2</a:t>
            </a:r>
            <a:r>
              <a:rPr lang="en-US" altLang="en-US" dirty="0"/>
              <a:t> times on average (from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dirty="0"/>
              <a:t> times)</a:t>
            </a:r>
          </a:p>
          <a:p>
            <a:pPr lvl="1"/>
            <a:r>
              <a:rPr lang="en-US" altLang="en-US" dirty="0"/>
              <a:t>Work done in the inner loop is constant (swap two array elements)</a:t>
            </a:r>
          </a:p>
          <a:p>
            <a:pPr lvl="1"/>
            <a:r>
              <a:rPr lang="en-US" altLang="en-US" dirty="0"/>
              <a:t>Time required is roughly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(n-1)*(n/2)</a:t>
            </a:r>
          </a:p>
          <a:p>
            <a:pPr lvl="1"/>
            <a:r>
              <a:rPr lang="en-US" altLang="en-US" dirty="0"/>
              <a:t>You should recognize this as</a:t>
            </a:r>
            <a:r>
              <a:rPr lang="en-US" altLang="en-US" dirty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baseline="30000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17085" y="1900239"/>
            <a:ext cx="2034116" cy="306387"/>
            <a:chOff x="575" y="1197"/>
            <a:chExt cx="961" cy="193"/>
          </a:xfrm>
        </p:grpSpPr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7</a:t>
              </a:r>
              <a:endParaRPr lang="en-US" altLang="en-US">
                <a:solidFill>
                  <a:schemeClr val="tx2"/>
                </a:solidFill>
                <a:latin typeface="Times" charset="0"/>
              </a:endParaRPr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2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1422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1828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 flipV="1">
            <a:off x="2235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264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 flipV="1">
            <a:off x="3048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219200" y="2209800"/>
            <a:ext cx="2034117" cy="838200"/>
            <a:chOff x="576" y="1392"/>
            <a:chExt cx="961" cy="528"/>
          </a:xfrm>
        </p:grpSpPr>
        <p:grpSp>
          <p:nvGrpSpPr>
            <p:cNvPr id="11279" name="Group 15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11280" name="AutoShape 1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  <a:endParaRPr lang="en-US" altLang="en-US">
                  <a:solidFill>
                    <a:schemeClr val="accent1"/>
                  </a:solidFill>
                  <a:latin typeface="Times" charset="0"/>
                </a:endParaRPr>
              </a:p>
            </p:txBody>
          </p:sp>
          <p:sp>
            <p:nvSpPr>
              <p:cNvPr id="11281" name="AutoShape 1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7</a:t>
                </a:r>
              </a:p>
            </p:txBody>
          </p:sp>
          <p:sp>
            <p:nvSpPr>
              <p:cNvPr id="11282" name="AutoShape 1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8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83" name="AutoShape 1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18309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 flipV="1">
            <a:off x="22373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26437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3050117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03" name="Group 39"/>
          <p:cNvGrpSpPr>
            <a:grpSpLocks/>
          </p:cNvGrpSpPr>
          <p:nvPr/>
        </p:nvGrpSpPr>
        <p:grpSpPr bwMode="auto">
          <a:xfrm>
            <a:off x="1219200" y="3048000"/>
            <a:ext cx="2034117" cy="838200"/>
            <a:chOff x="576" y="1920"/>
            <a:chExt cx="961" cy="528"/>
          </a:xfrm>
        </p:grpSpPr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11291" name="AutoShape 2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292" name="AutoShape 2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293" name="AutoShape 2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11294" name="AutoShape 3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11295" name="AutoShape 3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2235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 flipV="1">
            <a:off x="26416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 flipV="1">
            <a:off x="3048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1219200" y="3886200"/>
            <a:ext cx="2034117" cy="838200"/>
            <a:chOff x="576" y="2448"/>
            <a:chExt cx="961" cy="528"/>
          </a:xfrm>
        </p:grpSpPr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11310" name="AutoShape 4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311" name="AutoShape 4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312" name="AutoShape 4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11313" name="AutoShape 4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11314" name="AutoShape 5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latin typeface="Times" charset="0"/>
                </a:endParaRPr>
              </a:p>
            </p:txBody>
          </p:sp>
        </p:grp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Line 52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5" name="Group 71"/>
          <p:cNvGrpSpPr>
            <a:grpSpLocks/>
          </p:cNvGrpSpPr>
          <p:nvPr/>
        </p:nvGrpSpPr>
        <p:grpSpPr bwMode="auto">
          <a:xfrm>
            <a:off x="1219200" y="4724400"/>
            <a:ext cx="2034117" cy="838200"/>
            <a:chOff x="576" y="2976"/>
            <a:chExt cx="961" cy="528"/>
          </a:xfrm>
        </p:grpSpPr>
        <p:grpSp>
          <p:nvGrpSpPr>
            <p:cNvPr id="11325" name="Group 61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11326" name="AutoShape 6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11327" name="AutoShape 6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11328" name="AutoShape 6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11329" name="AutoShape 6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11330" name="AutoShape 6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</p:grp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Line 68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3" name="Line 69"/>
          <p:cNvSpPr>
            <a:spLocks noChangeShapeType="1"/>
          </p:cNvSpPr>
          <p:nvPr/>
        </p:nvSpPr>
        <p:spPr bwMode="auto">
          <a:xfrm flipV="1">
            <a:off x="26416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V="1">
            <a:off x="3048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 autoUpdateAnimBg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97" grpId="0" animBg="1"/>
      <p:bldP spid="11298" grpId="0" animBg="1"/>
      <p:bldP spid="11299" grpId="0" animBg="1"/>
      <p:bldP spid="11300" grpId="0" animBg="1"/>
      <p:bldP spid="11304" grpId="0" animBg="1"/>
      <p:bldP spid="11305" grpId="0" animBg="1"/>
      <p:bldP spid="11306" grpId="0" animBg="1"/>
      <p:bldP spid="11333" grpId="0" animBg="1"/>
      <p:bldP spid="113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706F2-EF14-4B30-8015-55742C38F0E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1036320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The outer loop of insertion sort is: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FFFF7F"/>
                </a:solidFill>
                <a:latin typeface="Trebuchet MS" pitchFamily="34" charset="0"/>
              </a:rPr>
              <a:t>   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for (outer = 1; outer &lt; </a:t>
            </a:r>
            <a:r>
              <a:rPr lang="en-US" altLang="en-US" sz="2400" dirty="0" err="1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a.length</a:t>
            </a: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; outer++) {...}</a:t>
            </a:r>
            <a:endParaRPr lang="en-US" alt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en-US" sz="2400" dirty="0"/>
              <a:t>The invariant is that all the elements to the left of 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outer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are sorted </a:t>
            </a:r>
            <a:r>
              <a:rPr lang="en-US" altLang="en-US" sz="2400" i="1" dirty="0"/>
              <a:t>with respect to one another</a:t>
            </a:r>
          </a:p>
          <a:p>
            <a:pPr lvl="1"/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For all </a:t>
            </a:r>
            <a:r>
              <a:rPr lang="en-US" altLang="en-US" sz="2000" dirty="0" err="1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 &lt; outer, j &lt; outer, if </a:t>
            </a:r>
            <a:r>
              <a:rPr lang="en-US" altLang="en-US" sz="2000" dirty="0" err="1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 &lt; j then a[</a:t>
            </a:r>
            <a:r>
              <a:rPr lang="en-US" altLang="en-US" sz="2000" dirty="0" err="1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i</a:t>
            </a: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rPr>
              <a:t>] &lt;= a[j]</a:t>
            </a:r>
            <a:endParaRPr lang="en-US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/>
              <a:t>This does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mean they are all in their final correct place; the remaining array elements may need to be inserted</a:t>
            </a:r>
          </a:p>
          <a:p>
            <a:pPr lvl="1"/>
            <a:r>
              <a:rPr lang="en-US" altLang="en-US" sz="2000" dirty="0"/>
              <a:t>When we increase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outer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a[outer-1]</a:t>
            </a:r>
            <a:r>
              <a:rPr lang="en-US" altLang="en-US" sz="2000" dirty="0"/>
              <a:t> becomes to its left; we must keep the invariant true by inserting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a[outer-1]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into its proper place</a:t>
            </a:r>
          </a:p>
          <a:p>
            <a:pPr lvl="1"/>
            <a:r>
              <a:rPr lang="en-US" altLang="en-US" sz="2000" dirty="0"/>
              <a:t>This means: </a:t>
            </a:r>
          </a:p>
          <a:p>
            <a:pPr lvl="2"/>
            <a:r>
              <a:rPr lang="en-US" altLang="en-US" sz="1800" dirty="0"/>
              <a:t>Finding the element’s proper place</a:t>
            </a:r>
          </a:p>
          <a:p>
            <a:pPr lvl="2"/>
            <a:r>
              <a:rPr lang="en-US" altLang="en-US" sz="1800" dirty="0"/>
              <a:t>Making room for the inserted element (by shifting over other elements)</a:t>
            </a:r>
          </a:p>
          <a:p>
            <a:pPr lvl="2"/>
            <a:r>
              <a:rPr lang="en-US" altLang="en-US" sz="1800" dirty="0"/>
              <a:t>Inserting the element</a:t>
            </a:r>
          </a:p>
        </p:txBody>
      </p:sp>
    </p:spTree>
    <p:extLst>
      <p:ext uri="{BB962C8B-B14F-4D97-AF65-F5344CB8AC3E}">
        <p14:creationId xmlns:p14="http://schemas.microsoft.com/office/powerpoint/2010/main" val="152680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B4DF7-5392-46CA-BE89-85E278D2154E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39025" name="Group 113"/>
          <p:cNvGrpSpPr>
            <a:grpSpLocks/>
          </p:cNvGrpSpPr>
          <p:nvPr/>
        </p:nvGrpSpPr>
        <p:grpSpPr bwMode="auto">
          <a:xfrm>
            <a:off x="2641601" y="3657600"/>
            <a:ext cx="3551767" cy="306388"/>
            <a:chOff x="1345" y="3788"/>
            <a:chExt cx="1678" cy="193"/>
          </a:xfrm>
        </p:grpSpPr>
        <p:sp>
          <p:nvSpPr>
            <p:cNvPr id="39008" name="Rectangle 96"/>
            <p:cNvSpPr>
              <a:spLocks noChangeArrowheads="1"/>
            </p:cNvSpPr>
            <p:nvPr/>
          </p:nvSpPr>
          <p:spPr bwMode="auto">
            <a:xfrm>
              <a:off x="1345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12</a:t>
              </a:r>
            </a:p>
          </p:txBody>
        </p:sp>
        <p:sp>
          <p:nvSpPr>
            <p:cNvPr id="39009" name="Rectangle 97"/>
            <p:cNvSpPr>
              <a:spLocks noChangeArrowheads="1"/>
            </p:cNvSpPr>
            <p:nvPr/>
          </p:nvSpPr>
          <p:spPr bwMode="auto">
            <a:xfrm>
              <a:off x="1582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39010" name="Rectangle 98"/>
            <p:cNvSpPr>
              <a:spLocks noChangeArrowheads="1"/>
            </p:cNvSpPr>
            <p:nvPr/>
          </p:nvSpPr>
          <p:spPr bwMode="auto">
            <a:xfrm>
              <a:off x="1819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39011" name="Rectangle 99"/>
            <p:cNvSpPr>
              <a:spLocks noChangeArrowheads="1"/>
            </p:cNvSpPr>
            <p:nvPr/>
          </p:nvSpPr>
          <p:spPr bwMode="auto">
            <a:xfrm>
              <a:off x="2059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39012" name="Rectangle 100"/>
            <p:cNvSpPr>
              <a:spLocks noChangeArrowheads="1"/>
            </p:cNvSpPr>
            <p:nvPr/>
          </p:nvSpPr>
          <p:spPr bwMode="auto">
            <a:xfrm>
              <a:off x="2302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21</a:t>
              </a:r>
            </a:p>
          </p:txBody>
        </p:sp>
        <p:sp>
          <p:nvSpPr>
            <p:cNvPr id="39013" name="Rectangle 101"/>
            <p:cNvSpPr>
              <a:spLocks noChangeArrowheads="1"/>
            </p:cNvSpPr>
            <p:nvPr/>
          </p:nvSpPr>
          <p:spPr bwMode="auto">
            <a:xfrm>
              <a:off x="2544" y="37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33</a:t>
              </a:r>
            </a:p>
          </p:txBody>
        </p:sp>
        <p:sp>
          <p:nvSpPr>
            <p:cNvPr id="39014" name="Rectangle 102"/>
            <p:cNvSpPr>
              <a:spLocks noChangeArrowheads="1"/>
            </p:cNvSpPr>
            <p:nvPr/>
          </p:nvSpPr>
          <p:spPr bwMode="auto">
            <a:xfrm>
              <a:off x="2781" y="37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38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step of insertion sort</a:t>
            </a:r>
          </a:p>
        </p:txBody>
      </p:sp>
      <p:grpSp>
        <p:nvGrpSpPr>
          <p:cNvPr id="39029" name="Group 117"/>
          <p:cNvGrpSpPr>
            <a:grpSpLocks/>
          </p:cNvGrpSpPr>
          <p:nvPr/>
        </p:nvGrpSpPr>
        <p:grpSpPr bwMode="auto">
          <a:xfrm>
            <a:off x="1117600" y="1746251"/>
            <a:ext cx="9550400" cy="2227263"/>
            <a:chOff x="528" y="1100"/>
            <a:chExt cx="4512" cy="1403"/>
          </a:xfrm>
        </p:grpSpPr>
        <p:grpSp>
          <p:nvGrpSpPr>
            <p:cNvPr id="39026" name="Group 114"/>
            <p:cNvGrpSpPr>
              <a:grpSpLocks/>
            </p:cNvGrpSpPr>
            <p:nvPr/>
          </p:nvGrpSpPr>
          <p:grpSpPr bwMode="auto">
            <a:xfrm>
              <a:off x="528" y="2304"/>
              <a:ext cx="3838" cy="199"/>
              <a:chOff x="528" y="3161"/>
              <a:chExt cx="3838" cy="199"/>
            </a:xfrm>
          </p:grpSpPr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528" y="3161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3</a:t>
                </a:r>
              </a:p>
            </p:txBody>
          </p:sp>
          <p:sp>
            <p:nvSpPr>
              <p:cNvPr id="38938" name="Rectangle 26"/>
              <p:cNvSpPr>
                <a:spLocks noChangeArrowheads="1"/>
              </p:cNvSpPr>
              <p:nvPr/>
            </p:nvSpPr>
            <p:spPr bwMode="auto">
              <a:xfrm>
                <a:off x="765" y="3164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38939" name="Rectangle 27"/>
              <p:cNvSpPr>
                <a:spLocks noChangeArrowheads="1"/>
              </p:cNvSpPr>
              <p:nvPr/>
            </p:nvSpPr>
            <p:spPr bwMode="auto">
              <a:xfrm>
                <a:off x="1005" y="3164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38947" name="Rectangle 35"/>
              <p:cNvSpPr>
                <a:spLocks noChangeArrowheads="1"/>
              </p:cNvSpPr>
              <p:nvPr/>
            </p:nvSpPr>
            <p:spPr bwMode="auto">
              <a:xfrm>
                <a:off x="2924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folHlink"/>
                    </a:solidFill>
                  </a:rPr>
                  <a:t>10</a:t>
                </a:r>
              </a:p>
            </p:txBody>
          </p:sp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3167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55</a:t>
                </a:r>
              </a:p>
            </p:txBody>
          </p:sp>
          <p:sp>
            <p:nvSpPr>
              <p:cNvPr id="38949" name="Rectangle 37"/>
              <p:cNvSpPr>
                <a:spLocks noChangeArrowheads="1"/>
              </p:cNvSpPr>
              <p:nvPr/>
            </p:nvSpPr>
            <p:spPr bwMode="auto">
              <a:xfrm>
                <a:off x="3404" y="3167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38950" name="Rectangle 38"/>
              <p:cNvSpPr>
                <a:spLocks noChangeArrowheads="1"/>
              </p:cNvSpPr>
              <p:nvPr/>
            </p:nvSpPr>
            <p:spPr bwMode="auto">
              <a:xfrm>
                <a:off x="3641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23</a:t>
                </a:r>
              </a:p>
            </p:txBody>
          </p:sp>
          <p:sp>
            <p:nvSpPr>
              <p:cNvPr id="38951" name="Rectangle 39"/>
              <p:cNvSpPr>
                <a:spLocks noChangeArrowheads="1"/>
              </p:cNvSpPr>
              <p:nvPr/>
            </p:nvSpPr>
            <p:spPr bwMode="auto">
              <a:xfrm>
                <a:off x="3881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28</a:t>
                </a:r>
              </a:p>
            </p:txBody>
          </p:sp>
          <p:sp>
            <p:nvSpPr>
              <p:cNvPr id="38952" name="Rectangle 40"/>
              <p:cNvSpPr>
                <a:spLocks noChangeArrowheads="1"/>
              </p:cNvSpPr>
              <p:nvPr/>
            </p:nvSpPr>
            <p:spPr bwMode="auto">
              <a:xfrm>
                <a:off x="4124" y="3170"/>
                <a:ext cx="242" cy="19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16</a:t>
                </a:r>
              </a:p>
            </p:txBody>
          </p:sp>
        </p:grpSp>
        <p:grpSp>
          <p:nvGrpSpPr>
            <p:cNvPr id="38915" name="Group 3"/>
            <p:cNvGrpSpPr>
              <a:grpSpLocks/>
            </p:cNvGrpSpPr>
            <p:nvPr/>
          </p:nvGrpSpPr>
          <p:grpSpPr bwMode="auto">
            <a:xfrm>
              <a:off x="528" y="1100"/>
              <a:ext cx="4512" cy="628"/>
              <a:chOff x="528" y="956"/>
              <a:chExt cx="4512" cy="628"/>
            </a:xfrm>
          </p:grpSpPr>
          <p:sp>
            <p:nvSpPr>
              <p:cNvPr id="38916" name="Rectangle 4"/>
              <p:cNvSpPr>
                <a:spLocks noChangeArrowheads="1"/>
              </p:cNvSpPr>
              <p:nvPr/>
            </p:nvSpPr>
            <p:spPr bwMode="auto">
              <a:xfrm>
                <a:off x="529" y="1385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3</a:t>
                </a:r>
              </a:p>
            </p:txBody>
          </p:sp>
          <p:sp>
            <p:nvSpPr>
              <p:cNvPr id="38917" name="Rectangle 5"/>
              <p:cNvSpPr>
                <a:spLocks noChangeArrowheads="1"/>
              </p:cNvSpPr>
              <p:nvPr/>
            </p:nvSpPr>
            <p:spPr bwMode="auto">
              <a:xfrm>
                <a:off x="76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38918" name="Rectangle 6"/>
              <p:cNvSpPr>
                <a:spLocks noChangeArrowheads="1"/>
              </p:cNvSpPr>
              <p:nvPr/>
            </p:nvSpPr>
            <p:spPr bwMode="auto">
              <a:xfrm>
                <a:off x="100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38919" name="Rectangle 7"/>
              <p:cNvSpPr>
                <a:spLocks noChangeArrowheads="1"/>
              </p:cNvSpPr>
              <p:nvPr/>
            </p:nvSpPr>
            <p:spPr bwMode="auto">
              <a:xfrm>
                <a:off x="1249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12</a:t>
                </a:r>
              </a:p>
            </p:txBody>
          </p:sp>
          <p:sp>
            <p:nvSpPr>
              <p:cNvPr id="38920" name="Rectangle 8"/>
              <p:cNvSpPr>
                <a:spLocks noChangeArrowheads="1"/>
              </p:cNvSpPr>
              <p:nvPr/>
            </p:nvSpPr>
            <p:spPr bwMode="auto">
              <a:xfrm>
                <a:off x="1486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14</a:t>
                </a:r>
              </a:p>
            </p:txBody>
          </p: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1723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14</a:t>
                </a:r>
              </a:p>
            </p:txBody>
          </p:sp>
          <p:sp>
            <p:nvSpPr>
              <p:cNvPr id="38922" name="Rectangle 10"/>
              <p:cNvSpPr>
                <a:spLocks noChangeArrowheads="1"/>
              </p:cNvSpPr>
              <p:nvPr/>
            </p:nvSpPr>
            <p:spPr bwMode="auto">
              <a:xfrm>
                <a:off x="1963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20</a:t>
                </a:r>
              </a:p>
            </p:txBody>
          </p:sp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2206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21</a:t>
                </a:r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2448" y="1388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33</a:t>
                </a:r>
              </a:p>
            </p:txBody>
          </p:sp>
          <p:sp>
            <p:nvSpPr>
              <p:cNvPr id="38925" name="Rectangle 13"/>
              <p:cNvSpPr>
                <a:spLocks noChangeArrowheads="1"/>
              </p:cNvSpPr>
              <p:nvPr/>
            </p:nvSpPr>
            <p:spPr bwMode="auto">
              <a:xfrm>
                <a:off x="268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38</a:t>
                </a:r>
              </a:p>
            </p:txBody>
          </p:sp>
          <p:sp>
            <p:nvSpPr>
              <p:cNvPr id="38926" name="Rectangle 14"/>
              <p:cNvSpPr>
                <a:spLocks noChangeArrowheads="1"/>
              </p:cNvSpPr>
              <p:nvPr/>
            </p:nvSpPr>
            <p:spPr bwMode="auto">
              <a:xfrm>
                <a:off x="292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folHlink"/>
                    </a:solidFill>
                  </a:rPr>
                  <a:t>10</a:t>
                </a:r>
              </a:p>
            </p:txBody>
          </p:sp>
          <p:sp>
            <p:nvSpPr>
              <p:cNvPr id="38927" name="Rectangle 15"/>
              <p:cNvSpPr>
                <a:spLocks noChangeArrowheads="1"/>
              </p:cNvSpPr>
              <p:nvPr/>
            </p:nvSpPr>
            <p:spPr bwMode="auto">
              <a:xfrm>
                <a:off x="3168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55</a:t>
                </a:r>
              </a:p>
            </p:txBody>
          </p:sp>
          <p:sp>
            <p:nvSpPr>
              <p:cNvPr id="38928" name="Rectangle 16"/>
              <p:cNvSpPr>
                <a:spLocks noChangeArrowheads="1"/>
              </p:cNvSpPr>
              <p:nvPr/>
            </p:nvSpPr>
            <p:spPr bwMode="auto">
              <a:xfrm>
                <a:off x="3405" y="1391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38929" name="Rectangle 17"/>
              <p:cNvSpPr>
                <a:spLocks noChangeArrowheads="1"/>
              </p:cNvSpPr>
              <p:nvPr/>
            </p:nvSpPr>
            <p:spPr bwMode="auto">
              <a:xfrm>
                <a:off x="3642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23</a:t>
                </a:r>
              </a:p>
            </p:txBody>
          </p:sp>
          <p:sp>
            <p:nvSpPr>
              <p:cNvPr id="38930" name="Rectangle 18"/>
              <p:cNvSpPr>
                <a:spLocks noChangeArrowheads="1"/>
              </p:cNvSpPr>
              <p:nvPr/>
            </p:nvSpPr>
            <p:spPr bwMode="auto">
              <a:xfrm>
                <a:off x="3882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28</a:t>
                </a:r>
              </a:p>
            </p:txBody>
          </p:sp>
          <p:sp>
            <p:nvSpPr>
              <p:cNvPr id="38931" name="Rectangle 19"/>
              <p:cNvSpPr>
                <a:spLocks noChangeArrowheads="1"/>
              </p:cNvSpPr>
              <p:nvPr/>
            </p:nvSpPr>
            <p:spPr bwMode="auto">
              <a:xfrm>
                <a:off x="4125" y="1394"/>
                <a:ext cx="242" cy="19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16</a:t>
                </a:r>
              </a:p>
            </p:txBody>
          </p:sp>
          <p:sp>
            <p:nvSpPr>
              <p:cNvPr id="38932" name="AutoShape 20"/>
              <p:cNvSpPr>
                <a:spLocks/>
              </p:cNvSpPr>
              <p:nvPr/>
            </p:nvSpPr>
            <p:spPr bwMode="auto">
              <a:xfrm rot="5400000">
                <a:off x="1632" y="92"/>
                <a:ext cx="144" cy="2352"/>
              </a:xfrm>
              <a:prstGeom prst="leftBrace">
                <a:avLst>
                  <a:gd name="adj1" fmla="val 136111"/>
                  <a:gd name="adj2" fmla="val 50000"/>
                </a:avLst>
              </a:prstGeom>
              <a:noFill/>
              <a:ln w="19050">
                <a:solidFill>
                  <a:srgbClr val="00FD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3" name="Text Box 21"/>
              <p:cNvSpPr txBox="1">
                <a:spLocks noChangeArrowheads="1"/>
              </p:cNvSpPr>
              <p:nvPr/>
            </p:nvSpPr>
            <p:spPr bwMode="auto">
              <a:xfrm>
                <a:off x="1392" y="956"/>
                <a:ext cx="72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>
                    <a:latin typeface="Times" charset="0"/>
                  </a:rPr>
                  <a:t>sorted</a:t>
                </a:r>
              </a:p>
            </p:txBody>
          </p:sp>
          <p:sp>
            <p:nvSpPr>
              <p:cNvPr id="38934" name="Text Box 22"/>
              <p:cNvSpPr txBox="1">
                <a:spLocks noChangeArrowheads="1"/>
              </p:cNvSpPr>
              <p:nvPr/>
            </p:nvSpPr>
            <p:spPr bwMode="auto">
              <a:xfrm>
                <a:off x="3312" y="956"/>
                <a:ext cx="17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>
                    <a:latin typeface="Times" charset="0"/>
                  </a:rPr>
                  <a:t>next to be inserted</a:t>
                </a:r>
              </a:p>
            </p:txBody>
          </p:sp>
          <p:sp>
            <p:nvSpPr>
              <p:cNvPr id="38935" name="Freeform 23"/>
              <p:cNvSpPr>
                <a:spLocks/>
              </p:cNvSpPr>
              <p:nvPr/>
            </p:nvSpPr>
            <p:spPr bwMode="auto">
              <a:xfrm>
                <a:off x="3066" y="1114"/>
                <a:ext cx="280" cy="274"/>
              </a:xfrm>
              <a:custGeom>
                <a:avLst/>
                <a:gdLst>
                  <a:gd name="T0" fmla="*/ 280 w 280"/>
                  <a:gd name="T1" fmla="*/ 5 h 274"/>
                  <a:gd name="T2" fmla="*/ 146 w 280"/>
                  <a:gd name="T3" fmla="*/ 16 h 274"/>
                  <a:gd name="T4" fmla="*/ 23 w 280"/>
                  <a:gd name="T5" fmla="*/ 104 h 274"/>
                  <a:gd name="T6" fmla="*/ 6 w 280"/>
                  <a:gd name="T7" fmla="*/ 226 h 274"/>
                  <a:gd name="T8" fmla="*/ 6 w 280"/>
                  <a:gd name="T9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74">
                    <a:moveTo>
                      <a:pt x="280" y="5"/>
                    </a:moveTo>
                    <a:cubicBezTo>
                      <a:pt x="258" y="7"/>
                      <a:pt x="189" y="0"/>
                      <a:pt x="146" y="16"/>
                    </a:cubicBezTo>
                    <a:cubicBezTo>
                      <a:pt x="103" y="32"/>
                      <a:pt x="46" y="69"/>
                      <a:pt x="23" y="104"/>
                    </a:cubicBezTo>
                    <a:cubicBezTo>
                      <a:pt x="0" y="139"/>
                      <a:pt x="9" y="198"/>
                      <a:pt x="6" y="226"/>
                    </a:cubicBezTo>
                    <a:cubicBezTo>
                      <a:pt x="3" y="254"/>
                      <a:pt x="2" y="266"/>
                      <a:pt x="6" y="274"/>
                    </a:cubicBezTo>
                  </a:path>
                </a:pathLst>
              </a:custGeom>
              <a:noFill/>
              <a:ln w="15875" cap="flat" cmpd="sng">
                <a:solidFill>
                  <a:srgbClr val="FF7F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6502400" y="2667000"/>
            <a:ext cx="4673600" cy="762000"/>
            <a:chOff x="3072" y="1680"/>
            <a:chExt cx="2208" cy="480"/>
          </a:xfrm>
        </p:grpSpPr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4800" y="1968"/>
              <a:ext cx="288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auto">
            <a:xfrm>
              <a:off x="4704" y="1680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</a:rPr>
                <a:t>temp</a:t>
              </a:r>
              <a:endParaRPr lang="en-US" altLang="en-US">
                <a:solidFill>
                  <a:schemeClr val="accent2"/>
                </a:solidFill>
                <a:latin typeface="Times" charset="0"/>
              </a:endParaRPr>
            </a:p>
          </p:txBody>
        </p:sp>
        <p:sp>
          <p:nvSpPr>
            <p:cNvPr id="38956" name="Freeform 44"/>
            <p:cNvSpPr>
              <a:spLocks/>
            </p:cNvSpPr>
            <p:nvPr/>
          </p:nvSpPr>
          <p:spPr bwMode="auto">
            <a:xfrm>
              <a:off x="3072" y="1728"/>
              <a:ext cx="1764" cy="342"/>
            </a:xfrm>
            <a:custGeom>
              <a:avLst/>
              <a:gdLst>
                <a:gd name="T0" fmla="*/ 0 w 1764"/>
                <a:gd name="T1" fmla="*/ 0 h 342"/>
                <a:gd name="T2" fmla="*/ 40 w 1764"/>
                <a:gd name="T3" fmla="*/ 158 h 342"/>
                <a:gd name="T4" fmla="*/ 222 w 1764"/>
                <a:gd name="T5" fmla="*/ 263 h 342"/>
                <a:gd name="T6" fmla="*/ 578 w 1764"/>
                <a:gd name="T7" fmla="*/ 298 h 342"/>
                <a:gd name="T8" fmla="*/ 1200 w 1764"/>
                <a:gd name="T9" fmla="*/ 336 h 342"/>
                <a:gd name="T10" fmla="*/ 1680 w 1764"/>
                <a:gd name="T11" fmla="*/ 336 h 342"/>
                <a:gd name="T12" fmla="*/ 1705 w 1764"/>
                <a:gd name="T13" fmla="*/ 32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4" h="342">
                  <a:moveTo>
                    <a:pt x="0" y="0"/>
                  </a:moveTo>
                  <a:cubicBezTo>
                    <a:pt x="7" y="26"/>
                    <a:pt x="3" y="114"/>
                    <a:pt x="40" y="158"/>
                  </a:cubicBezTo>
                  <a:cubicBezTo>
                    <a:pt x="77" y="202"/>
                    <a:pt x="132" y="240"/>
                    <a:pt x="222" y="263"/>
                  </a:cubicBezTo>
                  <a:cubicBezTo>
                    <a:pt x="312" y="286"/>
                    <a:pt x="415" y="286"/>
                    <a:pt x="578" y="298"/>
                  </a:cubicBezTo>
                  <a:cubicBezTo>
                    <a:pt x="741" y="310"/>
                    <a:pt x="1016" y="330"/>
                    <a:pt x="1200" y="336"/>
                  </a:cubicBezTo>
                  <a:cubicBezTo>
                    <a:pt x="1384" y="342"/>
                    <a:pt x="1596" y="337"/>
                    <a:pt x="1680" y="336"/>
                  </a:cubicBezTo>
                  <a:cubicBezTo>
                    <a:pt x="1764" y="335"/>
                    <a:pt x="1700" y="330"/>
                    <a:pt x="1705" y="328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5994401" y="2743201"/>
            <a:ext cx="715433" cy="1216025"/>
            <a:chOff x="2832" y="1728"/>
            <a:chExt cx="338" cy="766"/>
          </a:xfrm>
        </p:grpSpPr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2928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38</a:t>
              </a:r>
            </a:p>
          </p:txBody>
        </p:sp>
        <p:sp>
          <p:nvSpPr>
            <p:cNvPr id="38959" name="Line 47"/>
            <p:cNvSpPr>
              <a:spLocks noChangeShapeType="1"/>
            </p:cNvSpPr>
            <p:nvPr/>
          </p:nvSpPr>
          <p:spPr bwMode="auto">
            <a:xfrm>
              <a:off x="28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5486401" y="2743201"/>
            <a:ext cx="715433" cy="1216025"/>
            <a:chOff x="2592" y="1728"/>
            <a:chExt cx="338" cy="766"/>
          </a:xfrm>
        </p:grpSpPr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2688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33</a:t>
              </a: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25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63" name="Group 51"/>
          <p:cNvGrpSpPr>
            <a:grpSpLocks/>
          </p:cNvGrpSpPr>
          <p:nvPr/>
        </p:nvGrpSpPr>
        <p:grpSpPr bwMode="auto">
          <a:xfrm>
            <a:off x="4978400" y="2743201"/>
            <a:ext cx="721784" cy="1211263"/>
            <a:chOff x="2352" y="1728"/>
            <a:chExt cx="341" cy="763"/>
          </a:xfrm>
        </p:grpSpPr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2451" y="2301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21</a:t>
              </a:r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235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4470401" y="2743201"/>
            <a:ext cx="717551" cy="1216025"/>
            <a:chOff x="2112" y="1728"/>
            <a:chExt cx="339" cy="766"/>
          </a:xfrm>
        </p:grpSpPr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209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20</a:t>
              </a:r>
            </a:p>
          </p:txBody>
        </p:sp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>
              <a:off x="211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69" name="Group 57"/>
          <p:cNvGrpSpPr>
            <a:grpSpLocks/>
          </p:cNvGrpSpPr>
          <p:nvPr/>
        </p:nvGrpSpPr>
        <p:grpSpPr bwMode="auto">
          <a:xfrm>
            <a:off x="3962400" y="2743201"/>
            <a:ext cx="711200" cy="1216025"/>
            <a:chOff x="1872" y="1728"/>
            <a:chExt cx="336" cy="766"/>
          </a:xfrm>
        </p:grpSpPr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1966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38971" name="Line 59"/>
            <p:cNvSpPr>
              <a:spLocks noChangeShapeType="1"/>
            </p:cNvSpPr>
            <p:nvPr/>
          </p:nvSpPr>
          <p:spPr bwMode="auto">
            <a:xfrm>
              <a:off x="187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72" name="Group 60"/>
          <p:cNvGrpSpPr>
            <a:grpSpLocks/>
          </p:cNvGrpSpPr>
          <p:nvPr/>
        </p:nvGrpSpPr>
        <p:grpSpPr bwMode="auto">
          <a:xfrm>
            <a:off x="3454400" y="2743201"/>
            <a:ext cx="711200" cy="1216025"/>
            <a:chOff x="1632" y="1728"/>
            <a:chExt cx="336" cy="766"/>
          </a:xfrm>
        </p:grpSpPr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1726" y="2304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14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16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2946400" y="2743201"/>
            <a:ext cx="717551" cy="1211263"/>
            <a:chOff x="1392" y="1728"/>
            <a:chExt cx="339" cy="763"/>
          </a:xfrm>
        </p:grpSpPr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1489" y="2301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12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13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28" name="Group 116"/>
          <p:cNvGrpSpPr>
            <a:grpSpLocks/>
          </p:cNvGrpSpPr>
          <p:nvPr/>
        </p:nvGrpSpPr>
        <p:grpSpPr bwMode="auto">
          <a:xfrm>
            <a:off x="2641600" y="3429000"/>
            <a:ext cx="7816851" cy="1485900"/>
            <a:chOff x="1248" y="3096"/>
            <a:chExt cx="3693" cy="936"/>
          </a:xfrm>
        </p:grpSpPr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248" y="3237"/>
              <a:ext cx="242" cy="1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10</a:t>
              </a:r>
            </a:p>
          </p:txBody>
        </p:sp>
        <p:sp>
          <p:nvSpPr>
            <p:cNvPr id="38980" name="Freeform 68"/>
            <p:cNvSpPr>
              <a:spLocks/>
            </p:cNvSpPr>
            <p:nvPr/>
          </p:nvSpPr>
          <p:spPr bwMode="auto">
            <a:xfrm>
              <a:off x="1340" y="3096"/>
              <a:ext cx="3601" cy="936"/>
            </a:xfrm>
            <a:custGeom>
              <a:avLst/>
              <a:gdLst>
                <a:gd name="T0" fmla="*/ 3600 w 3601"/>
                <a:gd name="T1" fmla="*/ 0 h 936"/>
                <a:gd name="T2" fmla="*/ 3550 w 3601"/>
                <a:gd name="T3" fmla="*/ 246 h 936"/>
                <a:gd name="T4" fmla="*/ 3293 w 3601"/>
                <a:gd name="T5" fmla="*/ 544 h 936"/>
                <a:gd name="T6" fmla="*/ 2615 w 3601"/>
                <a:gd name="T7" fmla="*/ 877 h 936"/>
                <a:gd name="T8" fmla="*/ 1149 w 3601"/>
                <a:gd name="T9" fmla="*/ 900 h 936"/>
                <a:gd name="T10" fmla="*/ 355 w 3601"/>
                <a:gd name="T11" fmla="*/ 830 h 936"/>
                <a:gd name="T12" fmla="*/ 57 w 3601"/>
                <a:gd name="T13" fmla="*/ 620 h 936"/>
                <a:gd name="T14" fmla="*/ 11 w 3601"/>
                <a:gd name="T15" fmla="*/ 339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1" h="936">
                  <a:moveTo>
                    <a:pt x="3600" y="0"/>
                  </a:moveTo>
                  <a:cubicBezTo>
                    <a:pt x="3592" y="41"/>
                    <a:pt x="3601" y="155"/>
                    <a:pt x="3550" y="246"/>
                  </a:cubicBezTo>
                  <a:cubicBezTo>
                    <a:pt x="3499" y="337"/>
                    <a:pt x="3449" y="439"/>
                    <a:pt x="3293" y="544"/>
                  </a:cubicBezTo>
                  <a:cubicBezTo>
                    <a:pt x="3137" y="649"/>
                    <a:pt x="2972" y="818"/>
                    <a:pt x="2615" y="877"/>
                  </a:cubicBezTo>
                  <a:cubicBezTo>
                    <a:pt x="2258" y="936"/>
                    <a:pt x="1526" y="908"/>
                    <a:pt x="1149" y="900"/>
                  </a:cubicBezTo>
                  <a:cubicBezTo>
                    <a:pt x="772" y="892"/>
                    <a:pt x="537" y="877"/>
                    <a:pt x="355" y="830"/>
                  </a:cubicBezTo>
                  <a:cubicBezTo>
                    <a:pt x="173" y="783"/>
                    <a:pt x="114" y="702"/>
                    <a:pt x="57" y="620"/>
                  </a:cubicBezTo>
                  <a:cubicBezTo>
                    <a:pt x="0" y="538"/>
                    <a:pt x="21" y="398"/>
                    <a:pt x="11" y="339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81" name="Group 69"/>
          <p:cNvGrpSpPr>
            <a:grpSpLocks/>
          </p:cNvGrpSpPr>
          <p:nvPr/>
        </p:nvGrpSpPr>
        <p:grpSpPr bwMode="auto">
          <a:xfrm>
            <a:off x="1117600" y="4038603"/>
            <a:ext cx="5588000" cy="598488"/>
            <a:chOff x="528" y="2544"/>
            <a:chExt cx="2640" cy="377"/>
          </a:xfrm>
        </p:grpSpPr>
        <p:sp>
          <p:nvSpPr>
            <p:cNvPr id="38982" name="AutoShape 70"/>
            <p:cNvSpPr>
              <a:spLocks/>
            </p:cNvSpPr>
            <p:nvPr/>
          </p:nvSpPr>
          <p:spPr bwMode="auto">
            <a:xfrm rot="-5400000">
              <a:off x="1752" y="132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5875">
              <a:solidFill>
                <a:srgbClr val="00FD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3" name="Text Box 71"/>
            <p:cNvSpPr txBox="1">
              <a:spLocks noChangeArrowheads="1"/>
            </p:cNvSpPr>
            <p:nvPr/>
          </p:nvSpPr>
          <p:spPr bwMode="auto">
            <a:xfrm>
              <a:off x="1584" y="2688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>
                  <a:latin typeface="Times" charset="0"/>
                </a:rPr>
                <a:t>sorted</a:t>
              </a:r>
            </a:p>
          </p:txBody>
        </p:sp>
      </p:grpSp>
      <p:grpSp>
        <p:nvGrpSpPr>
          <p:cNvPr id="38984" name="Group 72"/>
          <p:cNvGrpSpPr>
            <a:grpSpLocks/>
          </p:cNvGrpSpPr>
          <p:nvPr/>
        </p:nvGrpSpPr>
        <p:grpSpPr bwMode="auto">
          <a:xfrm>
            <a:off x="1320800" y="2743201"/>
            <a:ext cx="1930400" cy="677863"/>
            <a:chOff x="624" y="1728"/>
            <a:chExt cx="912" cy="232"/>
          </a:xfrm>
        </p:grpSpPr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Text Box 74"/>
            <p:cNvSpPr txBox="1">
              <a:spLocks noChangeArrowheads="1"/>
            </p:cNvSpPr>
            <p:nvPr/>
          </p:nvSpPr>
          <p:spPr bwMode="auto">
            <a:xfrm>
              <a:off x="624" y="1824"/>
              <a:ext cx="91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>
                  <a:latin typeface="Times" charset="0"/>
                </a:rPr>
                <a:t>less than 10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31950" y="5435600"/>
            <a:ext cx="760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13088-31C2-4A0C-A96A-AEDB2F4ADDB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insertion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We run once through the outer loop, inserting each of n elements; this is a factor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/>
              <a:t>On average, there are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n/2</a:t>
            </a:r>
            <a:r>
              <a:rPr lang="en-US" altLang="en-US"/>
              <a:t> elements already sorted</a:t>
            </a:r>
          </a:p>
          <a:p>
            <a:pPr lvl="1"/>
            <a:r>
              <a:rPr lang="en-US" altLang="en-US"/>
              <a:t>The inner loop looks at (and moves) half of these</a:t>
            </a:r>
          </a:p>
          <a:p>
            <a:pPr lvl="1"/>
            <a:r>
              <a:rPr lang="en-US" altLang="en-US"/>
              <a:t>This gives a second factor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n/4</a:t>
            </a:r>
          </a:p>
          <a:p>
            <a:r>
              <a:rPr lang="en-US" altLang="en-US"/>
              <a:t>Hence, the time required for an insertion sort of an array of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/>
              <a:t>elements is proportional to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/4</a:t>
            </a:r>
          </a:p>
          <a:p>
            <a:r>
              <a:rPr lang="en-US" altLang="en-US"/>
              <a:t>Discarding constants, we find that insertion sort is</a:t>
            </a:r>
            <a:r>
              <a:rPr lang="en-US" altLang="en-US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03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</a:t>
            </a:r>
            <a:r>
              <a:rPr lang="en-US" dirty="0">
                <a:effectLst/>
              </a:rPr>
              <a:t>erge sort is based on the </a:t>
            </a:r>
            <a:r>
              <a:rPr lang="en-US" b="1" dirty="0">
                <a:effectLst/>
              </a:rPr>
              <a:t>divide-and-conquer</a:t>
            </a:r>
            <a:r>
              <a:rPr lang="en-US" dirty="0">
                <a:effectLst/>
              </a:rPr>
              <a:t> paradigm. Its worst-case running time has a lower order of growth than insertion </a:t>
            </a:r>
            <a:r>
              <a:rPr lang="en-US" dirty="0" smtClean="0">
                <a:effectLst/>
              </a:rPr>
              <a:t>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7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82" y="1389063"/>
            <a:ext cx="6505124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7900" y="61468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 log(n))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1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 Question:</a:t>
            </a:r>
            <a:br>
              <a:rPr lang="en-US" dirty="0" smtClean="0"/>
            </a:br>
            <a:r>
              <a:rPr lang="en-US" dirty="0" smtClean="0"/>
              <a:t>Match Big O's and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O(1)</a:t>
            </a:r>
          </a:p>
          <a:p>
            <a:r>
              <a:rPr lang="en-US" dirty="0" smtClean="0"/>
              <a:t>O(log n)</a:t>
            </a:r>
          </a:p>
          <a:p>
            <a:r>
              <a:rPr lang="en-US" dirty="0" smtClean="0"/>
              <a:t>O(n log n)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2 Nested </a:t>
            </a:r>
            <a:r>
              <a:rPr lang="en-US" dirty="0" smtClean="0"/>
              <a:t>for loops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/>
              <a:t>Binary search</a:t>
            </a:r>
          </a:p>
          <a:p>
            <a:r>
              <a:rPr lang="en-US" dirty="0" smtClean="0"/>
              <a:t>Min value in 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5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7781-37AD-4BA8-960A-175FF338AFD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Bubble Sort, Selection Sort, and Insertion Sort are all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sz="2400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)</a:t>
            </a:r>
            <a:endParaRPr lang="en-US" altLang="en-US" sz="2400">
              <a:solidFill>
                <a:schemeClr val="accent2"/>
              </a:solidFill>
            </a:endParaRPr>
          </a:p>
          <a:p>
            <a:r>
              <a:rPr lang="en-US" altLang="en-US" sz="2400"/>
              <a:t>As we will see later, we can do much better than this with somewhat more complicated sorting algorithms</a:t>
            </a:r>
          </a:p>
          <a:p>
            <a:r>
              <a:rPr lang="en-US" altLang="en-US" sz="2400"/>
              <a:t>Within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O(n</a:t>
            </a:r>
            <a:r>
              <a:rPr lang="en-US" altLang="en-US" sz="2400" baseline="3000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sz="2400">
                <a:solidFill>
                  <a:schemeClr val="accent2"/>
                </a:solidFill>
                <a:latin typeface="Trebuchet MS" pitchFamily="34" charset="0"/>
              </a:rPr>
              <a:t>)</a:t>
            </a:r>
            <a:r>
              <a:rPr lang="en-US" altLang="en-US" sz="2400"/>
              <a:t>, </a:t>
            </a:r>
          </a:p>
          <a:p>
            <a:pPr lvl="1"/>
            <a:r>
              <a:rPr lang="en-US" altLang="en-US" sz="2000"/>
              <a:t>Bubble Sort is very slow, and should probably never be used for anything</a:t>
            </a:r>
          </a:p>
          <a:p>
            <a:pPr lvl="1"/>
            <a:r>
              <a:rPr lang="en-US" altLang="en-US" sz="2000"/>
              <a:t>Selection Sort is intermediate in speed</a:t>
            </a:r>
          </a:p>
          <a:p>
            <a:pPr lvl="1"/>
            <a:r>
              <a:rPr lang="en-US" altLang="en-US" sz="2000"/>
              <a:t>Insertion Sort is usually the fastest of the three--in fact, for small arrays (say, 10 or 15 elements), insertion sort is faster than more complicated sorting algorithms</a:t>
            </a:r>
          </a:p>
          <a:p>
            <a:r>
              <a:rPr lang="en-US" altLang="en-US" sz="2400"/>
              <a:t>Selection Sort and Insertion Sort are “good enough” for small arrays</a:t>
            </a:r>
          </a:p>
          <a:p>
            <a:r>
              <a:rPr lang="en-US" altLang="en-US" sz="2400"/>
              <a:t>Use of a Bubble Sort tends to elicit derision from your colleagues</a:t>
            </a:r>
          </a:p>
        </p:txBody>
      </p:sp>
    </p:spTree>
    <p:extLst>
      <p:ext uri="{BB962C8B-B14F-4D97-AF65-F5344CB8AC3E}">
        <p14:creationId xmlns:p14="http://schemas.microsoft.com/office/powerpoint/2010/main" val="2597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910562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927101"/>
            <a:ext cx="10687792" cy="53213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bubbleSort</a:t>
            </a:r>
            <a:r>
              <a:rPr lang="en-US" dirty="0">
                <a:effectLst/>
              </a:rPr>
              <a:t>(data)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 = size(data,2);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1:lenD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for j = (</a:t>
            </a: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):-1:(i+1)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if(data(j)&lt;data(j-1))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</a:t>
            </a:r>
            <a:r>
              <a:rPr lang="en-US" dirty="0" err="1">
                <a:effectLst/>
              </a:rPr>
              <a:t>tmp</a:t>
            </a:r>
            <a:r>
              <a:rPr lang="en-US" dirty="0">
                <a:effectLst/>
              </a:rPr>
              <a:t> = data(j);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data(j)=data(j-1);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data(j-1)=</a:t>
            </a:r>
            <a:r>
              <a:rPr lang="en-US" dirty="0" err="1">
                <a:effectLst/>
              </a:rPr>
              <a:t>tmp</a:t>
            </a:r>
            <a:r>
              <a:rPr lang="en-US" dirty="0">
                <a:effectLst/>
              </a:rPr>
              <a:t>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end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data;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48761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Most Important Topic Ever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Computation Complexity or</a:t>
            </a:r>
            <a:br>
              <a:rPr lang="en-US" cap="none" dirty="0" smtClean="0"/>
            </a:br>
            <a:r>
              <a:rPr lang="en-US" cap="none" dirty="0" smtClean="0"/>
              <a:t>Big 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91056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927101"/>
            <a:ext cx="10687792" cy="5321300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insertionSort</a:t>
            </a:r>
            <a:r>
              <a:rPr lang="en-US" dirty="0">
                <a:effectLst/>
              </a:rPr>
              <a:t>(data</a:t>
            </a:r>
            <a:r>
              <a:rPr lang="en-US" dirty="0" smtClean="0">
                <a:effectLst/>
              </a:rPr>
              <a:t>)	data=30263   03263		02363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 = size(data,2</a:t>
            </a:r>
            <a:r>
              <a:rPr lang="en-US" dirty="0" smtClean="0">
                <a:effectLst/>
              </a:rPr>
              <a:t>);				</a:t>
            </a:r>
            <a:r>
              <a:rPr lang="en-US" dirty="0" err="1" smtClean="0">
                <a:effectLst/>
              </a:rPr>
              <a:t>len</a:t>
            </a:r>
            <a:r>
              <a:rPr lang="en-US" dirty="0" smtClean="0">
                <a:effectLst/>
              </a:rPr>
              <a:t>=5	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for j = 2:len</a:t>
            </a:r>
            <a:r>
              <a:rPr lang="en-US" dirty="0" smtClean="0">
                <a:effectLst/>
              </a:rPr>
              <a:t>;					j=2		j=3		j=4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key = data(j</a:t>
            </a:r>
            <a:r>
              <a:rPr lang="en-US" dirty="0" smtClean="0">
                <a:effectLst/>
              </a:rPr>
              <a:t>);				key=0		key=2		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j-1</a:t>
            </a:r>
            <a:r>
              <a:rPr lang="en-US" dirty="0" smtClean="0">
                <a:effectLst/>
              </a:rPr>
              <a:t>;			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=1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=2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while(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&gt;0 &amp;&amp; data(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)&gt;key</a:t>
            </a:r>
            <a:r>
              <a:rPr lang="en-US" dirty="0" smtClean="0">
                <a:effectLst/>
              </a:rPr>
              <a:t>)			true		true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data(i+1) = data(</a:t>
            </a:r>
            <a:r>
              <a:rPr lang="en-US" dirty="0" err="1">
                <a:effectLst/>
              </a:rPr>
              <a:t>i</a:t>
            </a:r>
            <a:r>
              <a:rPr lang="en-US" dirty="0" smtClean="0">
                <a:effectLst/>
              </a:rPr>
              <a:t>);			d2=3		d3=3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i-1</a:t>
            </a:r>
            <a:r>
              <a:rPr lang="en-US" dirty="0" smtClean="0">
                <a:effectLst/>
              </a:rPr>
              <a:t>;			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=0		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=1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data(i+1)=key</a:t>
            </a:r>
            <a:r>
              <a:rPr lang="en-US" dirty="0" smtClean="0">
                <a:effectLst/>
              </a:rPr>
              <a:t>;				d1=0		d2=2</a:t>
            </a:r>
            <a:endParaRPr lang="en-US" dirty="0">
              <a:effectLst/>
            </a:endParaRP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end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data</a:t>
            </a:r>
            <a:r>
              <a:rPr lang="en-US" dirty="0" smtClean="0">
                <a:effectLst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910562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927101"/>
            <a:ext cx="10687792" cy="5321300"/>
          </a:xfrm>
        </p:spPr>
        <p:txBody>
          <a:bodyPr numCol="3"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(data)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 = size(data,2);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if(</a:t>
            </a: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&lt;2)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data;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else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middle = cast(floor(</a:t>
            </a: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/2),'uint16');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L = data(1:middle);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R = data(middle+1:end);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L =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(L);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R =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(R);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merge(L, R);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merge(L,R)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lenL</a:t>
            </a:r>
            <a:r>
              <a:rPr lang="en-US" dirty="0">
                <a:effectLst/>
              </a:rPr>
              <a:t> = size(L,2);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lenR</a:t>
            </a:r>
            <a:r>
              <a:rPr lang="en-US" dirty="0">
                <a:effectLst/>
              </a:rPr>
              <a:t> = size(R,2);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j = 0;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merged = [];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while(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lenL</a:t>
            </a:r>
            <a:r>
              <a:rPr lang="en-US" dirty="0">
                <a:effectLst/>
              </a:rPr>
              <a:t>||j&lt;</a:t>
            </a:r>
            <a:r>
              <a:rPr lang="en-US" dirty="0" err="1">
                <a:effectLst/>
              </a:rPr>
              <a:t>lenR</a:t>
            </a:r>
            <a:r>
              <a:rPr lang="en-US" dirty="0">
                <a:effectLst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if 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lenL</a:t>
            </a:r>
            <a:r>
              <a:rPr lang="en-US" dirty="0">
                <a:effectLst/>
              </a:rPr>
              <a:t> &amp;&amp; j&lt;</a:t>
            </a:r>
            <a:r>
              <a:rPr lang="en-US" dirty="0" err="1">
                <a:effectLst/>
              </a:rPr>
              <a:t>lenR</a:t>
            </a:r>
            <a:r>
              <a:rPr lang="en-US" dirty="0">
                <a:effectLst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if(L(i+1)&lt;=R(j+1))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merged(i+j+1) = L(i+1);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i+1;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else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merged(i+j+1) = R(j+1);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j = j+1;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elseif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lenL</a:t>
            </a:r>
            <a:r>
              <a:rPr lang="en-US" dirty="0">
                <a:effectLst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merged(i+j+1) = L(i+1);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= i+1;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elseif</a:t>
            </a:r>
            <a:r>
              <a:rPr lang="en-US" dirty="0">
                <a:effectLst/>
              </a:rPr>
              <a:t>(j&lt;</a:t>
            </a:r>
            <a:r>
              <a:rPr lang="en-US" dirty="0" err="1">
                <a:effectLst/>
              </a:rPr>
              <a:t>lenR</a:t>
            </a:r>
            <a:r>
              <a:rPr lang="en-US" dirty="0">
                <a:effectLst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merged(i+j+1) = R(j+1);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j = j+1;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end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merged;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910562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927101"/>
            <a:ext cx="10687792" cy="5321300"/>
          </a:xfrm>
        </p:spPr>
        <p:txBody>
          <a:bodyPr numCol="2"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quickSort</a:t>
            </a:r>
            <a:r>
              <a:rPr lang="en-US" dirty="0">
                <a:effectLst/>
              </a:rPr>
              <a:t>(data)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 = size(data,2);</a:t>
            </a:r>
          </a:p>
          <a:p>
            <a:pPr marL="0" indent="0" fontAlgn="base">
              <a:buNone/>
            </a:pPr>
            <a:r>
              <a:rPr lang="en-US" dirty="0" err="1">
                <a:effectLst/>
              </a:rPr>
              <a:t>ind</a:t>
            </a:r>
            <a:r>
              <a:rPr lang="en-US" dirty="0">
                <a:effectLst/>
              </a:rPr>
              <a:t> = cast(floor(</a:t>
            </a: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/2),'uint8');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j = 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k = 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L = [];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R = [];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if(</a:t>
            </a:r>
            <a:r>
              <a:rPr lang="en-US" dirty="0" err="1">
                <a:effectLst/>
              </a:rPr>
              <a:t>lenD</a:t>
            </a:r>
            <a:r>
              <a:rPr lang="en-US" dirty="0">
                <a:effectLst/>
              </a:rPr>
              <a:t>&lt;2)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data;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else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pivot = data(</a:t>
            </a:r>
            <a:r>
              <a:rPr lang="en-US" dirty="0" err="1">
                <a:effectLst/>
              </a:rPr>
              <a:t>ind</a:t>
            </a:r>
            <a:r>
              <a:rPr lang="en-US" dirty="0">
                <a:effectLst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for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=1:lenD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if(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~=</a:t>
            </a:r>
            <a:r>
              <a:rPr lang="en-US" dirty="0" err="1">
                <a:effectLst/>
              </a:rPr>
              <a:t>ind</a:t>
            </a:r>
            <a:r>
              <a:rPr lang="en-US" dirty="0">
                <a:effectLst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if(data(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)&lt;pivot)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  L(j) = data(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  j = j+1;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else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  R(k) = data(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  k = k+1;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end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L = </a:t>
            </a:r>
            <a:r>
              <a:rPr lang="en-US" dirty="0" err="1">
                <a:effectLst/>
              </a:rPr>
              <a:t>quickSort</a:t>
            </a:r>
            <a:r>
              <a:rPr lang="en-US" dirty="0">
                <a:effectLst/>
              </a:rPr>
              <a:t>(L);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R = </a:t>
            </a:r>
            <a:r>
              <a:rPr lang="en-US" dirty="0" err="1">
                <a:effectLst/>
              </a:rPr>
              <a:t>quickSort</a:t>
            </a:r>
            <a:r>
              <a:rPr lang="en-US" dirty="0">
                <a:effectLst/>
              </a:rPr>
              <a:t>(R);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  </a:t>
            </a:r>
            <a:r>
              <a:rPr lang="en-US" dirty="0" err="1">
                <a:effectLst/>
              </a:rPr>
              <a:t>dataOut</a:t>
            </a:r>
            <a:r>
              <a:rPr lang="en-US" dirty="0">
                <a:effectLst/>
              </a:rPr>
              <a:t> = [L pivot R];</a:t>
            </a:r>
          </a:p>
          <a:p>
            <a:pPr marL="0" indent="0" fontAlgn="base">
              <a:buNone/>
            </a:pPr>
            <a:r>
              <a:rPr lang="en-US" dirty="0">
                <a:effectLst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the efficiency of an algorithm in terms of space(memory) and time(speed)</a:t>
            </a:r>
          </a:p>
          <a:p>
            <a:r>
              <a:rPr lang="en-US" dirty="0" smtClean="0"/>
              <a:t>Efficiency is expressed a function of the input size</a:t>
            </a:r>
          </a:p>
          <a:p>
            <a:pPr lvl="1"/>
            <a:r>
              <a:rPr lang="en-US" dirty="0" smtClean="0"/>
              <a:t>“Big-O” notation --  O(f(n))</a:t>
            </a:r>
          </a:p>
          <a:p>
            <a:pPr lvl="1"/>
            <a:r>
              <a:rPr lang="en-US" dirty="0" smtClean="0"/>
              <a:t>Generally looks at worst case, </a:t>
            </a:r>
            <a:r>
              <a:rPr lang="en-US" dirty="0" err="1" smtClean="0"/>
              <a:t>ie</a:t>
            </a:r>
            <a:r>
              <a:rPr lang="en-US" dirty="0" smtClean="0"/>
              <a:t> longest time and </a:t>
            </a:r>
            <a:r>
              <a:rPr lang="en-US" smtClean="0"/>
              <a:t>most space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Complexity </a:t>
            </a:r>
            <a:r>
              <a:rPr lang="pt-BR" dirty="0" smtClean="0"/>
              <a:t>Classes: </a:t>
            </a:r>
            <a:br>
              <a:rPr lang="pt-BR" dirty="0" smtClean="0"/>
            </a:br>
            <a:r>
              <a:rPr lang="pt-BR" sz="3200" dirty="0" smtClean="0"/>
              <a:t>O(1</a:t>
            </a:r>
            <a:r>
              <a:rPr lang="pt-BR" sz="3200" dirty="0"/>
              <a:t>), O(log n), O(n), O(n log n), </a:t>
            </a:r>
            <a:r>
              <a:rPr lang="pt-BR" sz="3200" dirty="0" smtClean="0"/>
              <a:t>O(n^2), O(2^n), O(n!)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563" y="1973263"/>
            <a:ext cx="8400561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Tends to be looked at as more important</a:t>
            </a:r>
          </a:p>
          <a:p>
            <a:r>
              <a:rPr lang="en-US" dirty="0" smtClean="0"/>
              <a:t>Assume that each operation takes one unit of time to process.</a:t>
            </a:r>
          </a:p>
          <a:p>
            <a:r>
              <a:rPr lang="en-US" dirty="0" smtClean="0"/>
              <a:t>Measuring:</a:t>
            </a:r>
          </a:p>
          <a:p>
            <a:pPr lvl="1"/>
            <a:r>
              <a:rPr lang="en-US" dirty="0"/>
              <a:t>Additive Property: O(m) + O(n) = O(max(</a:t>
            </a:r>
            <a:r>
              <a:rPr lang="en-US" dirty="0" err="1"/>
              <a:t>n,m</a:t>
            </a:r>
            <a:r>
              <a:rPr lang="en-US" dirty="0" smtClean="0"/>
              <a:t>))</a:t>
            </a:r>
          </a:p>
          <a:p>
            <a:pPr lvl="1"/>
            <a:r>
              <a:rPr lang="en-US" dirty="0"/>
              <a:t>Multiplicative Property: </a:t>
            </a:r>
            <a:r>
              <a:rPr lang="en-US" dirty="0" smtClean="0"/>
              <a:t>Loops the sum of the statements inside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1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Loops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1:n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 j </a:t>
            </a:r>
            <a:r>
              <a:rPr lang="en-US" dirty="0"/>
              <a:t>= 1:n</a:t>
            </a:r>
          </a:p>
          <a:p>
            <a:pPr marL="0" indent="0">
              <a:buNone/>
            </a:pPr>
            <a:r>
              <a:rPr lang="en-US" dirty="0" smtClean="0"/>
              <a:t>		x = x + 1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O(n*n)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9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 Famous Big 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Insertion/Selection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Quick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8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282701"/>
            <a:ext cx="10687792" cy="4965700"/>
          </a:xfrm>
        </p:spPr>
        <p:txBody>
          <a:bodyPr/>
          <a:lstStyle/>
          <a:p>
            <a:r>
              <a:rPr lang="en-US" dirty="0" smtClean="0"/>
              <a:t>Compare two adjacent elements, if the first greater than the second, then swap them and continue.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07ED6-D791-4BCB-BF21-9F50B5EE0C6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Bubble Sort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217085" y="1900239"/>
            <a:ext cx="2034116" cy="306387"/>
            <a:chOff x="575" y="1197"/>
            <a:chExt cx="961" cy="193"/>
          </a:xfrm>
        </p:grpSpPr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7</a:t>
              </a:r>
              <a:endParaRPr lang="en-US" altLang="en-US">
                <a:solidFill>
                  <a:schemeClr val="accent2"/>
                </a:solidFill>
                <a:latin typeface="Times" charset="0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2</a:t>
              </a:r>
              <a:endParaRPr lang="en-US" altLang="en-US">
                <a:solidFill>
                  <a:schemeClr val="tx2"/>
                </a:solidFill>
                <a:latin typeface="Times" charset="0"/>
              </a:endParaRP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8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</p:grpSp>
      <p:grpSp>
        <p:nvGrpSpPr>
          <p:cNvPr id="5191" name="Group 71"/>
          <p:cNvGrpSpPr>
            <a:grpSpLocks/>
          </p:cNvGrpSpPr>
          <p:nvPr/>
        </p:nvGrpSpPr>
        <p:grpSpPr bwMode="auto">
          <a:xfrm>
            <a:off x="1219200" y="2209800"/>
            <a:ext cx="2034117" cy="609600"/>
            <a:chOff x="576" y="1392"/>
            <a:chExt cx="961" cy="384"/>
          </a:xfrm>
        </p:grpSpPr>
        <p:grpSp>
          <p:nvGrpSpPr>
            <p:cNvPr id="5136" name="Group 16"/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5137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38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139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8</a:t>
                </a:r>
              </a:p>
            </p:txBody>
          </p:sp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dirty="0"/>
                  <a:t>5</a:t>
                </a:r>
                <a:endParaRPr lang="en-US" altLang="en-US" dirty="0">
                  <a:latin typeface="Times" charset="0"/>
                </a:endParaRPr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2" name="Group 72"/>
          <p:cNvGrpSpPr>
            <a:grpSpLocks/>
          </p:cNvGrpSpPr>
          <p:nvPr/>
        </p:nvGrpSpPr>
        <p:grpSpPr bwMode="auto">
          <a:xfrm>
            <a:off x="1219200" y="2819400"/>
            <a:ext cx="2034117" cy="609600"/>
            <a:chOff x="576" y="1776"/>
            <a:chExt cx="961" cy="384"/>
          </a:xfrm>
        </p:grpSpPr>
        <p:grpSp>
          <p:nvGrpSpPr>
            <p:cNvPr id="5148" name="Group 28"/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5149" name="AutoShape 29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0" name="AutoShape 30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</a:p>
            </p:txBody>
          </p:sp>
          <p:sp>
            <p:nvSpPr>
              <p:cNvPr id="5151" name="AutoShape 31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5152" name="AutoShape 32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153" name="AutoShape 33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</p:grpSp>
        <p:grpSp>
          <p:nvGrpSpPr>
            <p:cNvPr id="5184" name="Group 64"/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3" name="Group 73"/>
          <p:cNvGrpSpPr>
            <a:grpSpLocks/>
          </p:cNvGrpSpPr>
          <p:nvPr/>
        </p:nvGrpSpPr>
        <p:grpSpPr bwMode="auto">
          <a:xfrm>
            <a:off x="1219200" y="3429000"/>
            <a:ext cx="2034117" cy="609600"/>
            <a:chOff x="576" y="2160"/>
            <a:chExt cx="961" cy="384"/>
          </a:xfrm>
        </p:grpSpPr>
        <p:grpSp>
          <p:nvGrpSpPr>
            <p:cNvPr id="5154" name="Group 34"/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5155" name="AutoShape 35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6" name="AutoShape 36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157" name="AutoShape 37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58" name="AutoShape 38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5159" name="AutoShape 39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</p:grpSp>
        <p:grpSp>
          <p:nvGrpSpPr>
            <p:cNvPr id="5185" name="Group 65"/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5186" name="Line 6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94" name="Group 74"/>
          <p:cNvGrpSpPr>
            <a:grpSpLocks/>
          </p:cNvGrpSpPr>
          <p:nvPr/>
        </p:nvGrpSpPr>
        <p:grpSpPr bwMode="auto">
          <a:xfrm>
            <a:off x="1219200" y="4038600"/>
            <a:ext cx="2034117" cy="609600"/>
            <a:chOff x="576" y="2544"/>
            <a:chExt cx="961" cy="384"/>
          </a:xfrm>
        </p:grpSpPr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62" name="AutoShape 4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7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163" name="AutoShape 4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164" name="AutoShape 4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165" name="AutoShape 4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grpSp>
          <p:nvGrpSpPr>
            <p:cNvPr id="5188" name="Group 68"/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3858685" y="1903414"/>
            <a:ext cx="2034116" cy="306387"/>
            <a:chOff x="575" y="1197"/>
            <a:chExt cx="961" cy="193"/>
          </a:xfrm>
        </p:grpSpPr>
        <p:sp>
          <p:nvSpPr>
            <p:cNvPr id="5243" name="AutoShape 123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245" name="AutoShape 125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5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246" name="AutoShape 126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5247" name="AutoShape 127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4" name="Group 194"/>
          <p:cNvGrpSpPr>
            <a:grpSpLocks/>
          </p:cNvGrpSpPr>
          <p:nvPr/>
        </p:nvGrpSpPr>
        <p:grpSpPr bwMode="auto">
          <a:xfrm>
            <a:off x="3860800" y="2819400"/>
            <a:ext cx="2034117" cy="609600"/>
            <a:chOff x="1824" y="1776"/>
            <a:chExt cx="961" cy="384"/>
          </a:xfrm>
        </p:grpSpPr>
        <p:grpSp>
          <p:nvGrpSpPr>
            <p:cNvPr id="5257" name="Group 137"/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5258" name="AutoShape 138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59" name="AutoShape 139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260" name="AutoShape 140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261" name="AutoShape 141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5262" name="AutoShape 142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3" name="Line 153"/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4" name="Line 154"/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" name="Group 195"/>
          <p:cNvGrpSpPr>
            <a:grpSpLocks/>
          </p:cNvGrpSpPr>
          <p:nvPr/>
        </p:nvGrpSpPr>
        <p:grpSpPr bwMode="auto">
          <a:xfrm>
            <a:off x="3860800" y="3429000"/>
            <a:ext cx="2034117" cy="609600"/>
            <a:chOff x="1824" y="2160"/>
            <a:chExt cx="961" cy="384"/>
          </a:xfrm>
        </p:grpSpPr>
        <p:grpSp>
          <p:nvGrpSpPr>
            <p:cNvPr id="5263" name="Group 143"/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5264" name="AutoShape 144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65" name="AutoShape 145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5</a:t>
                </a:r>
                <a:endParaRPr lang="en-US" altLang="en-US">
                  <a:solidFill>
                    <a:srgbClr val="00BFFF"/>
                  </a:solidFill>
                </a:endParaRPr>
              </a:p>
            </p:txBody>
          </p:sp>
          <p:sp>
            <p:nvSpPr>
              <p:cNvPr id="5266" name="AutoShape 146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67" name="AutoShape 147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68" name="AutoShape 148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5" name="Line 155"/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6" name="Line 156"/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3" name="Group 193"/>
          <p:cNvGrpSpPr>
            <a:grpSpLocks/>
          </p:cNvGrpSpPr>
          <p:nvPr/>
        </p:nvGrpSpPr>
        <p:grpSpPr bwMode="auto">
          <a:xfrm>
            <a:off x="3860800" y="2209800"/>
            <a:ext cx="2034117" cy="609600"/>
            <a:chOff x="1824" y="1392"/>
            <a:chExt cx="961" cy="384"/>
          </a:xfrm>
        </p:grpSpPr>
        <p:grpSp>
          <p:nvGrpSpPr>
            <p:cNvPr id="5251" name="Group 131"/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5252" name="AutoShape 13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53" name="AutoShape 13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5254" name="AutoShape 13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5</a:t>
                </a:r>
              </a:p>
            </p:txBody>
          </p:sp>
          <p:sp>
            <p:nvSpPr>
              <p:cNvPr id="5255" name="AutoShape 13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256" name="AutoShape 13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77" name="Line 157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8" name="Line 158"/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6" name="Group 196"/>
          <p:cNvGrpSpPr>
            <a:grpSpLocks/>
          </p:cNvGrpSpPr>
          <p:nvPr/>
        </p:nvGrpSpPr>
        <p:grpSpPr bwMode="auto">
          <a:xfrm>
            <a:off x="6601885" y="1905000"/>
            <a:ext cx="2034116" cy="306388"/>
            <a:chOff x="3119" y="1200"/>
            <a:chExt cx="961" cy="193"/>
          </a:xfrm>
        </p:grpSpPr>
        <p:sp>
          <p:nvSpPr>
            <p:cNvPr id="5280" name="AutoShape 160"/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281" name="AutoShape 161"/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282" name="AutoShape 162"/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4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5283" name="AutoShape 163"/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5284" name="AutoShape 164"/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8" name="Group 198"/>
          <p:cNvGrpSpPr>
            <a:grpSpLocks/>
          </p:cNvGrpSpPr>
          <p:nvPr/>
        </p:nvGrpSpPr>
        <p:grpSpPr bwMode="auto">
          <a:xfrm>
            <a:off x="6604000" y="2817814"/>
            <a:ext cx="2034117" cy="611187"/>
            <a:chOff x="3120" y="1775"/>
            <a:chExt cx="961" cy="385"/>
          </a:xfrm>
        </p:grpSpPr>
        <p:sp>
          <p:nvSpPr>
            <p:cNvPr id="5271" name="Line 151"/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2" name="Line 152"/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91" name="Group 171"/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5292" name="AutoShape 17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93" name="AutoShape 17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5294" name="AutoShape 17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5295" name="AutoShape 17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96" name="AutoShape 17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5317" name="Group 197"/>
          <p:cNvGrpSpPr>
            <a:grpSpLocks/>
          </p:cNvGrpSpPr>
          <p:nvPr/>
        </p:nvGrpSpPr>
        <p:grpSpPr bwMode="auto">
          <a:xfrm>
            <a:off x="6604000" y="2209800"/>
            <a:ext cx="2034117" cy="609600"/>
            <a:chOff x="3120" y="1392"/>
            <a:chExt cx="961" cy="384"/>
          </a:xfrm>
        </p:grpSpPr>
        <p:grpSp>
          <p:nvGrpSpPr>
            <p:cNvPr id="5285" name="Group 165"/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5286" name="AutoShape 16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287" name="AutoShape 16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5288" name="AutoShape 16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tx2"/>
                    </a:solidFill>
                  </a:rPr>
                  <a:t>4</a:t>
                </a:r>
              </a:p>
            </p:txBody>
          </p:sp>
          <p:sp>
            <p:nvSpPr>
              <p:cNvPr id="5289" name="AutoShape 16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290" name="AutoShape 17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297" name="Line 177"/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8" name="Line 178"/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99" name="Group 179"/>
          <p:cNvGrpSpPr>
            <a:grpSpLocks/>
          </p:cNvGrpSpPr>
          <p:nvPr/>
        </p:nvGrpSpPr>
        <p:grpSpPr bwMode="auto">
          <a:xfrm>
            <a:off x="9243485" y="1905000"/>
            <a:ext cx="2034116" cy="306388"/>
            <a:chOff x="575" y="1197"/>
            <a:chExt cx="961" cy="193"/>
          </a:xfrm>
        </p:grpSpPr>
        <p:sp>
          <p:nvSpPr>
            <p:cNvPr id="5300" name="AutoShape 18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5301" name="AutoShape 18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302" name="AutoShape 18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303" name="AutoShape 18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5304" name="AutoShape 18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chemeClr val="accent1"/>
                  </a:solidFill>
                </a:rPr>
                <a:t>8</a:t>
              </a:r>
            </a:p>
          </p:txBody>
        </p:sp>
      </p:grpSp>
      <p:grpSp>
        <p:nvGrpSpPr>
          <p:cNvPr id="5319" name="Group 199"/>
          <p:cNvGrpSpPr>
            <a:grpSpLocks/>
          </p:cNvGrpSpPr>
          <p:nvPr/>
        </p:nvGrpSpPr>
        <p:grpSpPr bwMode="auto">
          <a:xfrm>
            <a:off x="9245600" y="2209800"/>
            <a:ext cx="2034117" cy="609600"/>
            <a:chOff x="4368" y="1392"/>
            <a:chExt cx="961" cy="384"/>
          </a:xfrm>
        </p:grpSpPr>
        <p:grpSp>
          <p:nvGrpSpPr>
            <p:cNvPr id="5305" name="Group 185"/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5306" name="AutoShape 18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2</a:t>
                </a:r>
                <a:endParaRPr lang="en-US" altLang="en-US">
                  <a:latin typeface="Times" charset="0"/>
                </a:endParaRPr>
              </a:p>
            </p:txBody>
          </p:sp>
          <p:sp>
            <p:nvSpPr>
              <p:cNvPr id="5307" name="AutoShape 18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4</a:t>
                </a:r>
              </a:p>
            </p:txBody>
          </p:sp>
          <p:sp>
            <p:nvSpPr>
              <p:cNvPr id="5308" name="AutoShape 18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5309" name="AutoShape 18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7</a:t>
                </a:r>
              </a:p>
            </p:txBody>
          </p:sp>
          <p:sp>
            <p:nvSpPr>
              <p:cNvPr id="5310" name="AutoShape 19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chemeClr val="accent1"/>
                    </a:solidFill>
                  </a:rPr>
                  <a:t>8</a:t>
                </a:r>
              </a:p>
            </p:txBody>
          </p:sp>
        </p:grpSp>
        <p:sp>
          <p:nvSpPr>
            <p:cNvPr id="5311" name="Line 191"/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2" name="Line 192"/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0" name="Text Box 200"/>
          <p:cNvSpPr txBox="1">
            <a:spLocks noChangeArrowheads="1"/>
          </p:cNvSpPr>
          <p:nvPr/>
        </p:nvSpPr>
        <p:spPr bwMode="auto">
          <a:xfrm>
            <a:off x="9753600" y="3048000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Times" charset="0"/>
              </a:rPr>
              <a:t>(done)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743" y="5791200"/>
            <a:ext cx="80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3634</TotalTime>
  <Words>815</Words>
  <Application>Microsoft Office PowerPoint</Application>
  <PresentationFormat>Widescreen</PresentationFormat>
  <Paragraphs>341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</vt:lpstr>
      <vt:lpstr>Trebuchet MS</vt:lpstr>
      <vt:lpstr>Circuit</vt:lpstr>
      <vt:lpstr>CS 1371  Computing for Engineers</vt:lpstr>
      <vt:lpstr>The Most Important Topic Ever  Computation Complexity or Big O </vt:lpstr>
      <vt:lpstr>Computation Complexity</vt:lpstr>
      <vt:lpstr>Complexity Classes:  O(1), O(log n), O(n), O(n log n), O(n^2), O(2^n), O(n!)</vt:lpstr>
      <vt:lpstr>Time complexity</vt:lpstr>
      <vt:lpstr>Complexity of Loops Example</vt:lpstr>
      <vt:lpstr>Sorting Algorithms Famous Big O Examples</vt:lpstr>
      <vt:lpstr>Bubble Sort</vt:lpstr>
      <vt:lpstr>Example of Bubble Sort</vt:lpstr>
      <vt:lpstr>Selection Sort</vt:lpstr>
      <vt:lpstr>Example and analysis of Selection Sort</vt:lpstr>
      <vt:lpstr>Insertion sort</vt:lpstr>
      <vt:lpstr>One step of insertion sort</vt:lpstr>
      <vt:lpstr>Analysis of insertion sort</vt:lpstr>
      <vt:lpstr>Merge Sort</vt:lpstr>
      <vt:lpstr>Merge Sort</vt:lpstr>
      <vt:lpstr>Typical Exam Question: Match Big O's and Algorithms</vt:lpstr>
      <vt:lpstr>Summary</vt:lpstr>
      <vt:lpstr>Bubble Sort</vt:lpstr>
      <vt:lpstr>Insertion Sort</vt:lpstr>
      <vt:lpstr>Merge Sort</vt:lpstr>
      <vt:lpstr>Quick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MaryHudachek</dc:creator>
  <cp:lastModifiedBy>Hudachek-Buswell, Mary R</cp:lastModifiedBy>
  <cp:revision>46</cp:revision>
  <dcterms:created xsi:type="dcterms:W3CDTF">2014-07-09T22:04:32Z</dcterms:created>
  <dcterms:modified xsi:type="dcterms:W3CDTF">2014-11-17T21:52:40Z</dcterms:modified>
</cp:coreProperties>
</file>