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2" r:id="rId3"/>
    <p:sldId id="293" r:id="rId4"/>
    <p:sldId id="340" r:id="rId5"/>
    <p:sldId id="344" r:id="rId6"/>
    <p:sldId id="342" r:id="rId7"/>
    <p:sldId id="343" r:id="rId8"/>
    <p:sldId id="345" r:id="rId9"/>
    <p:sldId id="346" r:id="rId10"/>
    <p:sldId id="349" r:id="rId11"/>
    <p:sldId id="347" r:id="rId12"/>
    <p:sldId id="348" r:id="rId13"/>
    <p:sldId id="351" r:id="rId14"/>
    <p:sldId id="35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188" autoAdjust="0"/>
  </p:normalViewPr>
  <p:slideViewPr>
    <p:cSldViewPr snapToGrid="0">
      <p:cViewPr varScale="1">
        <p:scale>
          <a:sx n="72" d="100"/>
          <a:sy n="72" d="100"/>
        </p:scale>
        <p:origin x="43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852"/>
    </p:cViewPr>
  </p:sorterViewPr>
  <p:notesViewPr>
    <p:cSldViewPr snapToGrid="0">
      <p:cViewPr varScale="1">
        <p:scale>
          <a:sx n="70" d="100"/>
          <a:sy n="70" d="100"/>
        </p:scale>
        <p:origin x="21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6ED16-D042-4DB4-8116-55B474D4FD87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03B4-C7D6-4BB8-A2DD-467F04C5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59672-BAE0-457A-A46C-C3B7C916CCA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B056-5877-408F-B27D-3F7A4A48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 end so pop O;</a:t>
            </a:r>
            <a:r>
              <a:rPr lang="en-US" baseline="0" dirty="0" smtClean="0"/>
              <a:t> back to G; G-&gt;J-&gt;A-&gt;C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Stack GO, GJAC, GJKETS, </a:t>
            </a:r>
            <a:r>
              <a:rPr lang="en-US" baseline="0" dirty="0" smtClean="0">
                <a:sym typeface="Wingdings" panose="05000000000000000000" pitchFamily="2" charset="2"/>
              </a:rPr>
              <a:t>----G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at G-&gt;O-&gt;J end; FIFO O-&gt;</a:t>
            </a:r>
            <a:r>
              <a:rPr lang="en-US" baseline="0" dirty="0" smtClean="0"/>
              <a:t> nowhere </a:t>
            </a:r>
            <a:r>
              <a:rPr lang="en-US" baseline="0" dirty="0" err="1" smtClean="0"/>
              <a:t>dequeue</a:t>
            </a:r>
            <a:r>
              <a:rPr lang="en-US" baseline="0" dirty="0" smtClean="0"/>
              <a:t> O</a:t>
            </a:r>
            <a:r>
              <a:rPr lang="en-US" dirty="0" smtClean="0"/>
              <a:t>;</a:t>
            </a:r>
            <a:r>
              <a:rPr lang="en-US" baseline="0" dirty="0" smtClean="0"/>
              <a:t> back to J; J-&gt;A-&gt;C-&gt;K cycle pop CA; back to J; G-&gt;J-&gt;K-&gt;E-&gt;T-&gt;S; all vertices visited so pop STEKJG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Queue OJ, J, ACK, E, TS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Output: GOJACKETS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B056-5877-408F-B27D-3F7A4A484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0DB65-116A-4A8B-9B39-9AAA0ABE7FD5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3121B-821E-4E13-9AF4-DB44BA769E26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530E-227F-48F5-A3A5-6033228767DE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9A4A-E23A-44C1-BA3C-AAFF286E5C43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45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2404-F8ED-40DF-9288-A2BA5327B8DC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1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4CE-D746-4B04-A5AD-9E398B0077B6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9FB-2BDC-4287-A415-5F9FE2281E42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9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123C-76E8-4C6D-BC6C-B1BE0050B30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7BCF-D599-4F8D-9ABD-0CD07604C443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1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703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972897"/>
            <a:ext cx="10687792" cy="42755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3600"/>
            </a:lvl1pPr>
            <a:lvl2pPr>
              <a:lnSpc>
                <a:spcPct val="100000"/>
              </a:lnSpc>
              <a:spcBef>
                <a:spcPts val="1200"/>
              </a:spcBef>
              <a:defRPr sz="3200"/>
            </a:lvl2pPr>
            <a:lvl3pPr>
              <a:lnSpc>
                <a:spcPct val="100000"/>
              </a:lnSpc>
              <a:spcBef>
                <a:spcPts val="1200"/>
              </a:spcBef>
              <a:defRPr sz="2800"/>
            </a:lvl3pPr>
            <a:lvl4pPr>
              <a:lnSpc>
                <a:spcPct val="100000"/>
              </a:lnSpc>
              <a:spcBef>
                <a:spcPts val="1200"/>
              </a:spcBef>
              <a:defRPr sz="2400"/>
            </a:lvl4pPr>
            <a:lvl5pPr>
              <a:lnSpc>
                <a:spcPct val="100000"/>
              </a:lnSpc>
              <a:spcBef>
                <a:spcPts val="120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241" y="6249670"/>
            <a:ext cx="2743200" cy="365125"/>
          </a:xfrm>
        </p:spPr>
        <p:txBody>
          <a:bodyPr/>
          <a:lstStyle/>
          <a:p>
            <a:fld id="{46DCAD7E-9F2D-4070-92E4-C9318DD1AB6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1896" y="6249035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6441" y="624903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9DE6-70EF-4351-A13B-6D0437B60CD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1341"/>
            <a:ext cx="9905998" cy="1478570"/>
          </a:xfrm>
        </p:spPr>
        <p:txBody>
          <a:bodyPr>
            <a:normAutofit/>
          </a:bodyPr>
          <a:lstStyle>
            <a:lvl1pPr>
              <a:defRPr sz="40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279" y="1838851"/>
            <a:ext cx="4998522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9078" y="1838851"/>
            <a:ext cx="4875211" cy="4409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3721" y="626427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FA118ADA-ECF0-450D-B6B7-6CC93D8F4CDF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0950" y="6264274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21" y="6264275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8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D41A-ACC7-49A6-A063-66732AA8C338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1478570"/>
          </a:xfrm>
        </p:spPr>
        <p:txBody>
          <a:bodyPr>
            <a:normAutofit/>
          </a:bodyPr>
          <a:lstStyle>
            <a:lvl1pPr algn="ctr"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3721" y="6279513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458BEF78-DAFE-4E96-BAA3-C2A6FB5C41ED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8357" y="5638747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23721" y="6279515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65C594E5-E82B-41FE-8856-85F0560AAFA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6921" y="6279514"/>
            <a:ext cx="771089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1459688" y="5640779"/>
            <a:ext cx="610361" cy="6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A8E2-1063-4BA9-9A19-CD409E36B480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E7D4-5FDE-459F-8750-E1D170FCF35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CE98-3DA7-46A8-9CCD-7D90BA934C42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700" dirty="0" smtClean="0"/>
              <a:t>CS 1371</a:t>
            </a:r>
            <a:br>
              <a:rPr lang="en-US" sz="6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Computing for Engineers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84165"/>
          </a:xfrm>
        </p:spPr>
        <p:txBody>
          <a:bodyPr>
            <a:normAutofit/>
          </a:bodyPr>
          <a:lstStyle/>
          <a:p>
            <a:r>
              <a:rPr lang="en-US" sz="2800" cap="none" dirty="0" smtClean="0"/>
              <a:t>Programming in </a:t>
            </a:r>
            <a:r>
              <a:rPr lang="en-US" sz="2800" cap="none" dirty="0" err="1" smtClean="0"/>
              <a:t>Matlab</a:t>
            </a:r>
            <a:r>
              <a:rPr lang="en-US" sz="2800" cap="none" dirty="0" smtClean="0"/>
              <a:t> Environment</a:t>
            </a:r>
          </a:p>
          <a:p>
            <a:endParaRPr lang="en-US" sz="2800" dirty="0"/>
          </a:p>
          <a:p>
            <a:r>
              <a:rPr lang="en-US" cap="none" dirty="0" smtClean="0"/>
              <a:t>Dr. Mary Hudachek-Buswell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49" y="5786202"/>
            <a:ext cx="819461" cy="905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0" t="18633" r="57154" b="64347"/>
          <a:stretch/>
        </p:blipFill>
        <p:spPr>
          <a:xfrm>
            <a:off x="10157773" y="112543"/>
            <a:ext cx="1374958" cy="13687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52939" y="2011680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69097" y="1591586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2427802" y="2883673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1298714" y="3766268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741879" y="4350687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112060" y="4456691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4219245" y="2305878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5752341" y="3405541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6338545" y="2513908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689102" y="1885785"/>
            <a:ext cx="1179995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834877" y="3385901"/>
            <a:ext cx="684916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689102" y="2513908"/>
            <a:ext cx="830691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834877" y="4268496"/>
            <a:ext cx="90700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963965" y="3385901"/>
            <a:ext cx="406068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3055956" y="3177872"/>
            <a:ext cx="1148095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4426137" y="2894275"/>
            <a:ext cx="107185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4755408" y="2808106"/>
            <a:ext cx="1088924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6288504" y="3016136"/>
            <a:ext cx="142032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4847399" y="2600077"/>
            <a:ext cx="1491146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09750"/>
              </p:ext>
            </p:extLst>
          </p:nvPr>
        </p:nvGraphicFramePr>
        <p:xfrm>
          <a:off x="9096291" y="1718806"/>
          <a:ext cx="890547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054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701085" y="5187822"/>
            <a:ext cx="421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dirty="0" smtClean="0"/>
              <a:t>GOJACKETS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2075289"/>
            <a:ext cx="10687792" cy="417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Problem: It is another systematic way of visiting the vertices of </a:t>
            </a:r>
            <a:r>
              <a:rPr lang="en-US" sz="3200" dirty="0" smtClean="0"/>
              <a:t>a graph G. Start </a:t>
            </a:r>
            <a:r>
              <a:rPr lang="en-US" sz="3200" dirty="0"/>
              <a:t>from a vertex, step forward all </a:t>
            </a:r>
            <a:r>
              <a:rPr lang="en-US" sz="3200" dirty="0" smtClean="0"/>
              <a:t>vertices adjacent </a:t>
            </a:r>
            <a:r>
              <a:rPr lang="en-US" sz="3200" dirty="0"/>
              <a:t>to it, then step forward all vertices adjacent to its sons</a:t>
            </a:r>
            <a:r>
              <a:rPr lang="en-US" sz="3200" dirty="0" smtClean="0"/>
              <a:t>,...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Breadth-First Search algorithm is quite the same </a:t>
            </a:r>
            <a:r>
              <a:rPr lang="en-US" sz="3200" dirty="0" smtClean="0"/>
              <a:t>algorithm as </a:t>
            </a:r>
            <a:r>
              <a:rPr lang="en-US" sz="3200" dirty="0"/>
              <a:t>the iterative DFS, you simply replace the stack with a queue</a:t>
            </a:r>
          </a:p>
        </p:txBody>
      </p:sp>
    </p:spTree>
    <p:extLst>
      <p:ext uri="{BB962C8B-B14F-4D97-AF65-F5344CB8AC3E}">
        <p14:creationId xmlns:p14="http://schemas.microsoft.com/office/powerpoint/2010/main" val="340595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FS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5234" y="1327869"/>
            <a:ext cx="8504453" cy="49205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bfs</a:t>
            </a:r>
            <a:r>
              <a:rPr lang="en-US" dirty="0"/>
              <a:t>(s)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initialize </a:t>
            </a:r>
            <a:r>
              <a:rPr lang="en-US" dirty="0"/>
              <a:t>Q to be a queue with one element s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while </a:t>
            </a:r>
            <a:r>
              <a:rPr lang="en-US" dirty="0"/>
              <a:t>Q not empty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take </a:t>
            </a:r>
            <a:r>
              <a:rPr lang="en-US" dirty="0"/>
              <a:t>a node u from Q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if </a:t>
            </a:r>
            <a:r>
              <a:rPr lang="en-US" dirty="0"/>
              <a:t>explored[u]=false then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	set </a:t>
            </a:r>
            <a:r>
              <a:rPr lang="en-US" dirty="0"/>
              <a:t>explored[u]= true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	for </a:t>
            </a:r>
            <a:r>
              <a:rPr lang="en-US" dirty="0"/>
              <a:t>each edge (</a:t>
            </a:r>
            <a:r>
              <a:rPr lang="en-US" dirty="0" err="1"/>
              <a:t>u,v</a:t>
            </a:r>
            <a:r>
              <a:rPr lang="en-US" dirty="0"/>
              <a:t>) adjacent to u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		add </a:t>
            </a:r>
            <a:r>
              <a:rPr lang="en-US" dirty="0"/>
              <a:t>v to Q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	end</a:t>
            </a:r>
            <a:endParaRPr lang="en-US" dirty="0"/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end</a:t>
            </a:r>
            <a:endParaRPr lang="en-US" dirty="0"/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064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Example</a:t>
            </a:r>
            <a:br>
              <a:rPr lang="en-US" dirty="0" smtClean="0"/>
            </a:br>
            <a:r>
              <a:rPr lang="en-US" dirty="0" smtClean="0"/>
              <a:t>Traverse Graph 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52939" y="2011680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69097" y="1591586"/>
            <a:ext cx="628154" cy="588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" name="Oval 6"/>
          <p:cNvSpPr/>
          <p:nvPr/>
        </p:nvSpPr>
        <p:spPr>
          <a:xfrm>
            <a:off x="2427802" y="2883673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" name="Oval 7"/>
          <p:cNvSpPr/>
          <p:nvPr/>
        </p:nvSpPr>
        <p:spPr>
          <a:xfrm>
            <a:off x="1298714" y="3766268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741879" y="4350687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4112060" y="4456691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Oval 10"/>
          <p:cNvSpPr/>
          <p:nvPr/>
        </p:nvSpPr>
        <p:spPr>
          <a:xfrm>
            <a:off x="4219245" y="2305878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5752341" y="3405541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Oval 12"/>
          <p:cNvSpPr/>
          <p:nvPr/>
        </p:nvSpPr>
        <p:spPr>
          <a:xfrm>
            <a:off x="6338545" y="2513908"/>
            <a:ext cx="628154" cy="5883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5" name="Straight Connector 14"/>
          <p:cNvCxnSpPr>
            <a:stCxn id="5" idx="7"/>
            <a:endCxn id="6" idx="2"/>
          </p:cNvCxnSpPr>
          <p:nvPr/>
        </p:nvCxnSpPr>
        <p:spPr>
          <a:xfrm flipV="1">
            <a:off x="1689102" y="1885785"/>
            <a:ext cx="1179995" cy="212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7"/>
          </p:cNvCxnSpPr>
          <p:nvPr/>
        </p:nvCxnSpPr>
        <p:spPr>
          <a:xfrm flipH="1">
            <a:off x="1834877" y="3385901"/>
            <a:ext cx="684916" cy="4665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  <a:endCxn id="7" idx="1"/>
          </p:cNvCxnSpPr>
          <p:nvPr/>
        </p:nvCxnSpPr>
        <p:spPr>
          <a:xfrm>
            <a:off x="1689102" y="2513908"/>
            <a:ext cx="830691" cy="45593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>
            <a:off x="1834877" y="4268496"/>
            <a:ext cx="907002" cy="3763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6"/>
            <a:endCxn id="7" idx="5"/>
          </p:cNvCxnSpPr>
          <p:nvPr/>
        </p:nvCxnSpPr>
        <p:spPr>
          <a:xfrm flipH="1" flipV="1">
            <a:off x="2963965" y="3385901"/>
            <a:ext cx="406068" cy="12589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6"/>
          </p:cNvCxnSpPr>
          <p:nvPr/>
        </p:nvCxnSpPr>
        <p:spPr>
          <a:xfrm flipH="1" flipV="1">
            <a:off x="3055956" y="3177872"/>
            <a:ext cx="1148095" cy="136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11" idx="4"/>
          </p:cNvCxnSpPr>
          <p:nvPr/>
        </p:nvCxnSpPr>
        <p:spPr>
          <a:xfrm flipV="1">
            <a:off x="4426137" y="2894275"/>
            <a:ext cx="107185" cy="15624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5"/>
            <a:endCxn id="12" idx="1"/>
          </p:cNvCxnSpPr>
          <p:nvPr/>
        </p:nvCxnSpPr>
        <p:spPr>
          <a:xfrm>
            <a:off x="4755408" y="2808106"/>
            <a:ext cx="1088924" cy="6836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7"/>
            <a:endCxn id="13" idx="3"/>
          </p:cNvCxnSpPr>
          <p:nvPr/>
        </p:nvCxnSpPr>
        <p:spPr>
          <a:xfrm flipV="1">
            <a:off x="6288504" y="3016136"/>
            <a:ext cx="142032" cy="4755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2"/>
            <a:endCxn id="11" idx="6"/>
          </p:cNvCxnSpPr>
          <p:nvPr/>
        </p:nvCxnSpPr>
        <p:spPr>
          <a:xfrm flipH="1" flipV="1">
            <a:off x="4847399" y="2600077"/>
            <a:ext cx="1491146" cy="2080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07517"/>
              </p:ext>
            </p:extLst>
          </p:nvPr>
        </p:nvGraphicFramePr>
        <p:xfrm>
          <a:off x="9096291" y="1718806"/>
          <a:ext cx="890547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0547"/>
              </a:tblGrid>
              <a:tr h="172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72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701085" y="5187822"/>
            <a:ext cx="421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Output:GOJACK</a:t>
            </a:r>
            <a:r>
              <a:rPr lang="en-US" dirty="0" err="1" smtClean="0"/>
              <a:t>ETS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9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Problem Find </a:t>
            </a:r>
            <a:r>
              <a:rPr lang="en-US" dirty="0" smtClean="0"/>
              <a:t>the </a:t>
            </a:r>
            <a:r>
              <a:rPr lang="en-US" dirty="0"/>
              <a:t>shortest path problem for weighted </a:t>
            </a:r>
            <a:r>
              <a:rPr lang="en-US" dirty="0" smtClean="0"/>
              <a:t>directional graphs</a:t>
            </a:r>
            <a:r>
              <a:rPr lang="en-US" dirty="0"/>
              <a:t>:</a:t>
            </a:r>
          </a:p>
          <a:p>
            <a:r>
              <a:rPr lang="en-US" dirty="0"/>
              <a:t>Start </a:t>
            </a:r>
            <a:r>
              <a:rPr lang="en-US" dirty="0" smtClean="0"/>
              <a:t>from one vertex, choose stop vertex</a:t>
            </a:r>
            <a:endParaRPr lang="en-US" dirty="0"/>
          </a:p>
          <a:p>
            <a:r>
              <a:rPr lang="en-US" dirty="0" smtClean="0"/>
              <a:t>Move forward </a:t>
            </a:r>
            <a:r>
              <a:rPr lang="en-US" dirty="0"/>
              <a:t>all along </a:t>
            </a:r>
            <a:r>
              <a:rPr lang="en-US" dirty="0" smtClean="0"/>
              <a:t>shortest path (do not pass through a vertex </a:t>
            </a:r>
            <a:r>
              <a:rPr lang="en-US" dirty="0"/>
              <a:t>already visited</a:t>
            </a:r>
            <a:r>
              <a:rPr lang="en-US" dirty="0" smtClean="0"/>
              <a:t>) using BFS</a:t>
            </a:r>
            <a:endParaRPr lang="en-US" dirty="0"/>
          </a:p>
          <a:p>
            <a:r>
              <a:rPr lang="en-US" dirty="0" smtClean="0"/>
              <a:t>Keep track of the distance of the path as compared to other paths.</a:t>
            </a:r>
          </a:p>
          <a:p>
            <a:r>
              <a:rPr lang="en-US" dirty="0" smtClean="0"/>
              <a:t>If you do not reach stop vertex, the path is disregarded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3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48761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Stacks, queues, and graphs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Chapter 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data types.</a:t>
            </a:r>
          </a:p>
          <a:p>
            <a:pPr lvl="1"/>
            <a:r>
              <a:rPr lang="en-US" dirty="0" smtClean="0"/>
              <a:t>Value</a:t>
            </a:r>
            <a:r>
              <a:rPr lang="en-US" dirty="0"/>
              <a:t>: collection of objects.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insert, remove, iterate, test if empty.</a:t>
            </a:r>
          </a:p>
          <a:p>
            <a:pPr lvl="1"/>
            <a:r>
              <a:rPr lang="en-US" dirty="0" smtClean="0"/>
              <a:t>Intent </a:t>
            </a:r>
            <a:r>
              <a:rPr lang="en-US" dirty="0"/>
              <a:t>is clear when we insert.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item do we remove?</a:t>
            </a:r>
          </a:p>
        </p:txBody>
      </p:sp>
    </p:spTree>
    <p:extLst>
      <p:ext uri="{BB962C8B-B14F-4D97-AF65-F5344CB8AC3E}">
        <p14:creationId xmlns:p14="http://schemas.microsoft.com/office/powerpoint/2010/main" val="260397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19" y="1427956"/>
            <a:ext cx="86296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7726" y="4927458"/>
            <a:ext cx="894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Stack. Examine the item most recently added</a:t>
            </a:r>
            <a:r>
              <a:rPr lang="en-US" dirty="0" smtClean="0"/>
              <a:t>.	</a:t>
            </a:r>
            <a:r>
              <a:rPr lang="en-US" dirty="0"/>
              <a:t>LIFO = "last in first </a:t>
            </a:r>
            <a:r>
              <a:rPr lang="en-US" dirty="0" smtClean="0"/>
              <a:t>out</a:t>
            </a:r>
          </a:p>
          <a:p>
            <a:r>
              <a:rPr lang="en-US" dirty="0"/>
              <a:t>	</a:t>
            </a:r>
            <a:r>
              <a:rPr lang="en-US" dirty="0" smtClean="0"/>
              <a:t>3 operations push, pop, top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Queue. Examine the item least recently added</a:t>
            </a:r>
            <a:r>
              <a:rPr lang="en-US" dirty="0" smtClean="0"/>
              <a:t>.	</a:t>
            </a:r>
            <a:r>
              <a:rPr lang="en-US" dirty="0"/>
              <a:t>FIFO = "first in first out</a:t>
            </a:r>
            <a:r>
              <a:rPr lang="en-US" dirty="0" smtClean="0"/>
              <a:t>“</a:t>
            </a:r>
          </a:p>
          <a:p>
            <a:r>
              <a:rPr lang="en-US" dirty="0"/>
              <a:t>	 </a:t>
            </a:r>
            <a:r>
              <a:rPr lang="en-US" dirty="0" smtClean="0"/>
              <a:t>2 </a:t>
            </a:r>
            <a:r>
              <a:rPr lang="en-US" dirty="0"/>
              <a:t>operations 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8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99" y="1297036"/>
            <a:ext cx="10687792" cy="427550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 </a:t>
            </a:r>
            <a:r>
              <a:rPr lang="en-US" i="1" dirty="0">
                <a:effectLst/>
              </a:rPr>
              <a:t>graph</a:t>
            </a:r>
            <a:r>
              <a:rPr lang="en-US" dirty="0">
                <a:effectLst/>
              </a:rPr>
              <a:t> is a set of </a:t>
            </a:r>
            <a:r>
              <a:rPr lang="en-US" i="1" dirty="0" smtClean="0">
                <a:effectLst/>
              </a:rPr>
              <a:t>nodes or vertices</a:t>
            </a:r>
            <a:r>
              <a:rPr lang="en-US" dirty="0">
                <a:effectLst/>
              </a:rPr>
              <a:t> and a collection of </a:t>
            </a:r>
            <a:r>
              <a:rPr lang="en-US" i="1" dirty="0" smtClean="0">
                <a:effectLst/>
              </a:rPr>
              <a:t>edges or arcs</a:t>
            </a:r>
            <a:r>
              <a:rPr lang="en-US" dirty="0">
                <a:effectLst/>
              </a:rPr>
              <a:t> that each connect a pair of vertices.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84" y="3084733"/>
            <a:ext cx="5815468" cy="35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0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96" y="1478943"/>
            <a:ext cx="10687792" cy="4769457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</a:rPr>
              <a:t>A </a:t>
            </a:r>
            <a:r>
              <a:rPr lang="en-US" sz="2000" i="1" dirty="0">
                <a:effectLst/>
              </a:rPr>
              <a:t>self-loop</a:t>
            </a:r>
            <a:r>
              <a:rPr lang="en-US" sz="2000" dirty="0">
                <a:effectLst/>
              </a:rPr>
              <a:t> is an edge that connects a vertex to itself.</a:t>
            </a:r>
          </a:p>
          <a:p>
            <a:r>
              <a:rPr lang="en-US" sz="2000" dirty="0">
                <a:effectLst/>
              </a:rPr>
              <a:t>Two edges are </a:t>
            </a:r>
            <a:r>
              <a:rPr lang="en-US" sz="2000" i="1" dirty="0">
                <a:effectLst/>
              </a:rPr>
              <a:t>parallel</a:t>
            </a:r>
            <a:r>
              <a:rPr lang="en-US" sz="2000" dirty="0">
                <a:effectLst/>
              </a:rPr>
              <a:t> if they connect the same pair of vertices.</a:t>
            </a:r>
          </a:p>
          <a:p>
            <a:r>
              <a:rPr lang="en-US" sz="2000" dirty="0">
                <a:effectLst/>
              </a:rPr>
              <a:t>When an edge connects two vertices, we say that the vertices are </a:t>
            </a:r>
            <a:r>
              <a:rPr lang="en-US" sz="2000" i="1" dirty="0">
                <a:effectLst/>
              </a:rPr>
              <a:t>adjacent to</a:t>
            </a:r>
            <a:r>
              <a:rPr lang="en-US" sz="2000" dirty="0">
                <a:effectLst/>
              </a:rPr>
              <a:t> one another and that the edge is </a:t>
            </a:r>
            <a:r>
              <a:rPr lang="en-US" sz="2000" i="1" dirty="0">
                <a:effectLst/>
              </a:rPr>
              <a:t>incident on</a:t>
            </a:r>
            <a:r>
              <a:rPr lang="en-US" sz="2000" dirty="0">
                <a:effectLst/>
              </a:rPr>
              <a:t> both vertices.</a:t>
            </a:r>
          </a:p>
          <a:p>
            <a:r>
              <a:rPr lang="en-US" sz="2000" dirty="0">
                <a:effectLst/>
              </a:rPr>
              <a:t>The </a:t>
            </a:r>
            <a:r>
              <a:rPr lang="en-US" sz="2000" i="1" dirty="0">
                <a:effectLst/>
              </a:rPr>
              <a:t>degree</a:t>
            </a:r>
            <a:r>
              <a:rPr lang="en-US" sz="2000" dirty="0">
                <a:effectLst/>
              </a:rPr>
              <a:t> of a vertex is the number of edges incident on it.</a:t>
            </a:r>
          </a:p>
          <a:p>
            <a:r>
              <a:rPr lang="en-US" sz="2000" dirty="0" smtClean="0">
                <a:effectLst/>
              </a:rPr>
              <a:t>A</a:t>
            </a:r>
            <a:r>
              <a:rPr lang="en-US" sz="2000" dirty="0">
                <a:effectLst/>
              </a:rPr>
              <a:t> </a:t>
            </a:r>
            <a:r>
              <a:rPr lang="en-US" sz="2000" i="1" dirty="0">
                <a:effectLst/>
              </a:rPr>
              <a:t>path</a:t>
            </a:r>
            <a:r>
              <a:rPr lang="en-US" sz="2000" dirty="0">
                <a:effectLst/>
              </a:rPr>
              <a:t> in a graph is a sequence of vertices connected by edges. A </a:t>
            </a:r>
            <a:r>
              <a:rPr lang="en-US" sz="2000" i="1" dirty="0">
                <a:effectLst/>
              </a:rPr>
              <a:t>simple path</a:t>
            </a:r>
            <a:r>
              <a:rPr lang="en-US" sz="2000" dirty="0">
                <a:effectLst/>
              </a:rPr>
              <a:t> is one with no repeated vertices.</a:t>
            </a:r>
          </a:p>
          <a:p>
            <a:r>
              <a:rPr lang="en-US" sz="2000" dirty="0">
                <a:effectLst/>
              </a:rPr>
              <a:t>A </a:t>
            </a:r>
            <a:r>
              <a:rPr lang="en-US" sz="2000" i="1" dirty="0">
                <a:effectLst/>
              </a:rPr>
              <a:t>cycle</a:t>
            </a:r>
            <a:r>
              <a:rPr lang="en-US" sz="2000" dirty="0">
                <a:effectLst/>
              </a:rPr>
              <a:t> is a path (with at least one edge) whose first and last vertices are the same. A </a:t>
            </a:r>
            <a:r>
              <a:rPr lang="en-US" sz="2000" i="1" dirty="0">
                <a:effectLst/>
              </a:rPr>
              <a:t>simple </a:t>
            </a:r>
            <a:r>
              <a:rPr lang="en-US" sz="2000" i="1" dirty="0" smtClean="0">
                <a:effectLst/>
              </a:rPr>
              <a:t>cycle </a:t>
            </a:r>
            <a:r>
              <a:rPr lang="en-US" sz="2000" dirty="0" smtClean="0">
                <a:effectLst/>
              </a:rPr>
              <a:t>is </a:t>
            </a:r>
            <a:r>
              <a:rPr lang="en-US" sz="2000" dirty="0">
                <a:effectLst/>
              </a:rPr>
              <a:t>a cycle with no repeated edges or vertices (except the requisite repetition of the first and last vertices).</a:t>
            </a:r>
          </a:p>
          <a:p>
            <a:r>
              <a:rPr lang="en-US" sz="2000" dirty="0">
                <a:effectLst/>
              </a:rPr>
              <a:t>The </a:t>
            </a:r>
            <a:r>
              <a:rPr lang="en-US" sz="2000" i="1" dirty="0">
                <a:effectLst/>
              </a:rPr>
              <a:t>length</a:t>
            </a:r>
            <a:r>
              <a:rPr lang="en-US" sz="2000" dirty="0">
                <a:effectLst/>
              </a:rPr>
              <a:t> of a path or a cycle is its number of edges.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8" y="-1"/>
            <a:ext cx="3834205" cy="23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Search BFS -&gt;  Stack</a:t>
            </a:r>
          </a:p>
          <a:p>
            <a:r>
              <a:rPr lang="en-US" dirty="0" smtClean="0"/>
              <a:t>Breadth-First Search BFS -&gt;  Queue</a:t>
            </a:r>
            <a:endParaRPr lang="en-US" dirty="0"/>
          </a:p>
          <a:p>
            <a:r>
              <a:rPr lang="en-US" dirty="0" err="1" smtClean="0"/>
              <a:t>Dijkstra's</a:t>
            </a:r>
            <a:r>
              <a:rPr lang="en-US" dirty="0" smtClean="0"/>
              <a:t> </a:t>
            </a:r>
            <a:r>
              <a:rPr lang="en-US" dirty="0"/>
              <a:t>Algorithm - Shortest path in a </a:t>
            </a:r>
            <a:r>
              <a:rPr lang="en-US" dirty="0" smtClean="0"/>
              <a:t>graph</a:t>
            </a:r>
          </a:p>
          <a:p>
            <a:pPr lvl="1"/>
            <a:r>
              <a:rPr lang="en-US" dirty="0"/>
              <a:t>Given two vertices, </a:t>
            </a:r>
            <a:r>
              <a:rPr lang="en-US" dirty="0" smtClean="0"/>
              <a:t>p and q determine </a:t>
            </a:r>
            <a:r>
              <a:rPr lang="en-US" dirty="0"/>
              <a:t>the path </a:t>
            </a:r>
            <a:r>
              <a:rPr lang="en-US" dirty="0" smtClean="0"/>
              <a:t>with lowest length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 Find a natural way to systematically visit every </a:t>
            </a:r>
            <a:r>
              <a:rPr lang="en-US" dirty="0" smtClean="0"/>
              <a:t>vertex and </a:t>
            </a:r>
            <a:r>
              <a:rPr lang="en-US" dirty="0"/>
              <a:t>every edge of a </a:t>
            </a:r>
            <a:r>
              <a:rPr lang="en-US" dirty="0" smtClean="0"/>
              <a:t>graph </a:t>
            </a:r>
            <a:r>
              <a:rPr lang="en-US" dirty="0"/>
              <a:t>:</a:t>
            </a:r>
          </a:p>
          <a:p>
            <a:r>
              <a:rPr lang="en-US" dirty="0"/>
              <a:t>Start </a:t>
            </a:r>
            <a:r>
              <a:rPr lang="en-US" dirty="0" smtClean="0"/>
              <a:t>from one </a:t>
            </a:r>
            <a:r>
              <a:rPr lang="en-US" dirty="0"/>
              <a:t>vertex</a:t>
            </a:r>
          </a:p>
          <a:p>
            <a:r>
              <a:rPr lang="en-US" dirty="0" smtClean="0"/>
              <a:t>Move forward </a:t>
            </a:r>
            <a:r>
              <a:rPr lang="en-US" dirty="0"/>
              <a:t>all along </a:t>
            </a:r>
            <a:r>
              <a:rPr lang="en-US" u="sng" dirty="0"/>
              <a:t>one</a:t>
            </a:r>
            <a:r>
              <a:rPr lang="en-US" dirty="0"/>
              <a:t> path </a:t>
            </a:r>
            <a:r>
              <a:rPr lang="en-US" dirty="0" smtClean="0"/>
              <a:t>(do not pass through a vertex </a:t>
            </a:r>
            <a:r>
              <a:rPr lang="en-US" dirty="0"/>
              <a:t>already visited)</a:t>
            </a:r>
          </a:p>
          <a:p>
            <a:r>
              <a:rPr lang="en-US" dirty="0"/>
              <a:t>When </a:t>
            </a:r>
            <a:r>
              <a:rPr lang="en-US" dirty="0" smtClean="0"/>
              <a:t>stuck</a:t>
            </a:r>
            <a:r>
              <a:rPr lang="en-US" dirty="0"/>
              <a:t>, turn back until you can step forward </a:t>
            </a:r>
            <a:r>
              <a:rPr lang="en-US" dirty="0" smtClean="0"/>
              <a:t>to an unvisited </a:t>
            </a:r>
            <a:r>
              <a:rPr lang="en-US" dirty="0"/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38840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504" y="1709529"/>
            <a:ext cx="6861184" cy="4538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err="1"/>
              <a:t>dfs</a:t>
            </a:r>
            <a:r>
              <a:rPr lang="en-US" dirty="0"/>
              <a:t>(v)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visit(v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for </a:t>
            </a:r>
            <a:r>
              <a:rPr lang="en-US" dirty="0"/>
              <a:t>each neighbor w of v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if </a:t>
            </a:r>
            <a:r>
              <a:rPr lang="en-US" dirty="0"/>
              <a:t>w is unvisited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	</a:t>
            </a:r>
            <a:r>
              <a:rPr lang="en-US" dirty="0" err="1" smtClean="0"/>
              <a:t>dfs</a:t>
            </a:r>
            <a:r>
              <a:rPr lang="en-US" dirty="0" smtClean="0"/>
              <a:t>(w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/>
              <a:t>	</a:t>
            </a:r>
            <a:r>
              <a:rPr lang="en-US" dirty="0" smtClean="0"/>
              <a:t>		add </a:t>
            </a:r>
            <a:r>
              <a:rPr lang="en-US" dirty="0"/>
              <a:t>edge </a:t>
            </a:r>
            <a:r>
              <a:rPr lang="en-US" dirty="0" err="1"/>
              <a:t>vw</a:t>
            </a:r>
            <a:r>
              <a:rPr lang="en-US" dirty="0"/>
              <a:t> to tree T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	end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	end</a:t>
            </a:r>
          </a:p>
          <a:p>
            <a:pPr marL="0" indent="0">
              <a:buNone/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1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3799</TotalTime>
  <Words>455</Words>
  <Application>Microsoft Office PowerPoint</Application>
  <PresentationFormat>Widescreen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Circuit</vt:lpstr>
      <vt:lpstr>CS 1371  Computing for Engineers</vt:lpstr>
      <vt:lpstr>Stacks, queues, and graphs  Chapter 17  </vt:lpstr>
      <vt:lpstr>Stacks and Queues</vt:lpstr>
      <vt:lpstr>Stacks and Queues</vt:lpstr>
      <vt:lpstr>Graphs</vt:lpstr>
      <vt:lpstr>Graph Notes</vt:lpstr>
      <vt:lpstr>Search Algorithms</vt:lpstr>
      <vt:lpstr>Depth-First Search DFS</vt:lpstr>
      <vt:lpstr>DFS Pseudo Code</vt:lpstr>
      <vt:lpstr>DFS Example Traverse Graph G</vt:lpstr>
      <vt:lpstr>Breadth-First Search BFS</vt:lpstr>
      <vt:lpstr>BFS Pseudo Code</vt:lpstr>
      <vt:lpstr>BFS Example Traverse Graph G</vt:lpstr>
      <vt:lpstr>Dijkstra’s Shortest Path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MaryHudachek</dc:creator>
  <cp:lastModifiedBy>Hudachek-Buswell, Mary R</cp:lastModifiedBy>
  <cp:revision>67</cp:revision>
  <dcterms:created xsi:type="dcterms:W3CDTF">2014-07-09T22:04:32Z</dcterms:created>
  <dcterms:modified xsi:type="dcterms:W3CDTF">2014-12-01T21:58:03Z</dcterms:modified>
</cp:coreProperties>
</file>