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Catamaran Thin"/>
      <p:regular r:id="rId51"/>
      <p:bold r:id="rId52"/>
    </p:embeddedFont>
    <p:embeddedFont>
      <p:font typeface="Fira Sans Extra Condensed Medium"/>
      <p:regular r:id="rId53"/>
      <p:bold r:id="rId54"/>
      <p:italic r:id="rId55"/>
      <p:boldItalic r:id="rId56"/>
    </p:embeddedFont>
    <p:embeddedFont>
      <p:font typeface="Livvic"/>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1" roundtripDataSignature="AMtx7mgrGMP9bnifRjujGHZlSaByWQCa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Livvic-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CatamaranThin-regular.fntdata"/><Relationship Id="rId50" Type="http://schemas.openxmlformats.org/officeDocument/2006/relationships/slide" Target="slides/slide46.xml"/><Relationship Id="rId53" Type="http://schemas.openxmlformats.org/officeDocument/2006/relationships/font" Target="fonts/FiraSansExtraCondensedMedium-regular.fntdata"/><Relationship Id="rId52" Type="http://schemas.openxmlformats.org/officeDocument/2006/relationships/font" Target="fonts/CatamaranThin-bold.fntdata"/><Relationship Id="rId11" Type="http://schemas.openxmlformats.org/officeDocument/2006/relationships/slide" Target="slides/slide7.xml"/><Relationship Id="rId55" Type="http://schemas.openxmlformats.org/officeDocument/2006/relationships/font" Target="fonts/FiraSansExtraCondensedMedium-italic.fntdata"/><Relationship Id="rId10" Type="http://schemas.openxmlformats.org/officeDocument/2006/relationships/slide" Target="slides/slide6.xml"/><Relationship Id="rId54" Type="http://schemas.openxmlformats.org/officeDocument/2006/relationships/font" Target="fonts/FiraSansExtraCondensedMedium-bold.fntdata"/><Relationship Id="rId13" Type="http://schemas.openxmlformats.org/officeDocument/2006/relationships/slide" Target="slides/slide9.xml"/><Relationship Id="rId57" Type="http://schemas.openxmlformats.org/officeDocument/2006/relationships/font" Target="fonts/Livvic-regular.fntdata"/><Relationship Id="rId12" Type="http://schemas.openxmlformats.org/officeDocument/2006/relationships/slide" Target="slides/slide8.xml"/><Relationship Id="rId56" Type="http://schemas.openxmlformats.org/officeDocument/2006/relationships/font" Target="fonts/FiraSansExtraCondensedMedium-boldItalic.fntdata"/><Relationship Id="rId15" Type="http://schemas.openxmlformats.org/officeDocument/2006/relationships/slide" Target="slides/slide11.xml"/><Relationship Id="rId59" Type="http://schemas.openxmlformats.org/officeDocument/2006/relationships/font" Target="fonts/Livvic-italic.fntdata"/><Relationship Id="rId14" Type="http://schemas.openxmlformats.org/officeDocument/2006/relationships/slide" Target="slides/slide10.xml"/><Relationship Id="rId58" Type="http://schemas.openxmlformats.org/officeDocument/2006/relationships/font" Target="fonts/Livvic-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 name="Google Shape;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3C4043"/>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3C4043"/>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3C4043"/>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3C4043"/>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3C4043"/>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3C4043"/>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3C4043"/>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3C4043"/>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3C4043"/>
              </a:solidFill>
              <a:highlight>
                <a:srgbClr val="FFFFFF"/>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3C4043"/>
              </a:solidFill>
              <a:highlight>
                <a:srgbClr val="FFFFFF"/>
              </a:highlight>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8" name="Shape 8"/>
        <p:cNvGrpSpPr/>
        <p:nvPr/>
      </p:nvGrpSpPr>
      <p:grpSpPr>
        <a:xfrm>
          <a:off x="0" y="0"/>
          <a:ext cx="0" cy="0"/>
          <a:chOff x="0" y="0"/>
          <a:chExt cx="0" cy="0"/>
        </a:xfrm>
      </p:grpSpPr>
      <p:sp>
        <p:nvSpPr>
          <p:cNvPr id="9" name="Google Shape;9;p48"/>
          <p:cNvSpPr txBox="1"/>
          <p:nvPr>
            <p:ph type="ctrTitle"/>
          </p:nvPr>
        </p:nvSpPr>
        <p:spPr>
          <a:xfrm>
            <a:off x="1039575" y="1701225"/>
            <a:ext cx="4592400" cy="178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 name="Google Shape;10;p48"/>
          <p:cNvSpPr txBox="1"/>
          <p:nvPr>
            <p:ph idx="1" type="subTitle"/>
          </p:nvPr>
        </p:nvSpPr>
        <p:spPr>
          <a:xfrm>
            <a:off x="1039575" y="3206400"/>
            <a:ext cx="2402100" cy="717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None/>
              <a:defRPr>
                <a:solidFill>
                  <a:srgbClr val="000000"/>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31">
    <p:spTree>
      <p:nvGrpSpPr>
        <p:cNvPr id="11" name="Shape 11"/>
        <p:cNvGrpSpPr/>
        <p:nvPr/>
      </p:nvGrpSpPr>
      <p:grpSpPr>
        <a:xfrm>
          <a:off x="0" y="0"/>
          <a:ext cx="0" cy="0"/>
          <a:chOff x="0" y="0"/>
          <a:chExt cx="0" cy="0"/>
        </a:xfrm>
      </p:grpSpPr>
      <p:sp>
        <p:nvSpPr>
          <p:cNvPr id="12" name="Google Shape;12;p49"/>
          <p:cNvSpPr txBox="1"/>
          <p:nvPr>
            <p:ph type="ctrTitle"/>
          </p:nvPr>
        </p:nvSpPr>
        <p:spPr>
          <a:xfrm rot="5400000">
            <a:off x="6603595" y="1930225"/>
            <a:ext cx="3481200" cy="4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spTree>
      <p:nvGrpSpPr>
        <p:cNvPr id="13" name="Shape 13"/>
        <p:cNvGrpSpPr/>
        <p:nvPr/>
      </p:nvGrpSpPr>
      <p:grpSpPr>
        <a:xfrm>
          <a:off x="0" y="0"/>
          <a:ext cx="0" cy="0"/>
          <a:chOff x="0" y="0"/>
          <a:chExt cx="0" cy="0"/>
        </a:xfrm>
      </p:grpSpPr>
      <p:sp>
        <p:nvSpPr>
          <p:cNvPr id="14" name="Google Shape;14;p50"/>
          <p:cNvSpPr txBox="1"/>
          <p:nvPr>
            <p:ph type="title"/>
          </p:nvPr>
        </p:nvSpPr>
        <p:spPr>
          <a:xfrm>
            <a:off x="672375" y="1432475"/>
            <a:ext cx="3498000" cy="896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0000"/>
              </a:buClr>
              <a:buSzPts val="2800"/>
              <a:buNone/>
              <a:defRPr/>
            </a:lvl1pPr>
            <a:lvl2pPr lvl="1" algn="l">
              <a:lnSpc>
                <a:spcPct val="100000"/>
              </a:lnSpc>
              <a:spcBef>
                <a:spcPts val="0"/>
              </a:spcBef>
              <a:spcAft>
                <a:spcPts val="0"/>
              </a:spcAft>
              <a:buClr>
                <a:srgbClr val="000000"/>
              </a:buClr>
              <a:buSzPts val="2800"/>
              <a:buNone/>
              <a:defRPr>
                <a:solidFill>
                  <a:srgbClr val="000000"/>
                </a:solidFill>
              </a:defRPr>
            </a:lvl2pPr>
            <a:lvl3pPr lvl="2" algn="l">
              <a:lnSpc>
                <a:spcPct val="100000"/>
              </a:lnSpc>
              <a:spcBef>
                <a:spcPts val="0"/>
              </a:spcBef>
              <a:spcAft>
                <a:spcPts val="0"/>
              </a:spcAft>
              <a:buClr>
                <a:srgbClr val="000000"/>
              </a:buClr>
              <a:buSzPts val="2800"/>
              <a:buNone/>
              <a:defRPr>
                <a:solidFill>
                  <a:srgbClr val="000000"/>
                </a:solidFill>
              </a:defRPr>
            </a:lvl3pPr>
            <a:lvl4pPr lvl="3" algn="l">
              <a:lnSpc>
                <a:spcPct val="100000"/>
              </a:lnSpc>
              <a:spcBef>
                <a:spcPts val="0"/>
              </a:spcBef>
              <a:spcAft>
                <a:spcPts val="0"/>
              </a:spcAft>
              <a:buClr>
                <a:srgbClr val="000000"/>
              </a:buClr>
              <a:buSzPts val="2800"/>
              <a:buNone/>
              <a:defRPr>
                <a:solidFill>
                  <a:srgbClr val="000000"/>
                </a:solidFill>
              </a:defRPr>
            </a:lvl4pPr>
            <a:lvl5pPr lvl="4" algn="l">
              <a:lnSpc>
                <a:spcPct val="100000"/>
              </a:lnSpc>
              <a:spcBef>
                <a:spcPts val="0"/>
              </a:spcBef>
              <a:spcAft>
                <a:spcPts val="0"/>
              </a:spcAft>
              <a:buClr>
                <a:srgbClr val="000000"/>
              </a:buClr>
              <a:buSzPts val="2800"/>
              <a:buNone/>
              <a:defRPr>
                <a:solidFill>
                  <a:srgbClr val="000000"/>
                </a:solidFill>
              </a:defRPr>
            </a:lvl5pPr>
            <a:lvl6pPr lvl="5" algn="l">
              <a:lnSpc>
                <a:spcPct val="100000"/>
              </a:lnSpc>
              <a:spcBef>
                <a:spcPts val="0"/>
              </a:spcBef>
              <a:spcAft>
                <a:spcPts val="0"/>
              </a:spcAft>
              <a:buClr>
                <a:srgbClr val="000000"/>
              </a:buClr>
              <a:buSzPts val="2800"/>
              <a:buNone/>
              <a:defRPr>
                <a:solidFill>
                  <a:srgbClr val="000000"/>
                </a:solidFill>
              </a:defRPr>
            </a:lvl6pPr>
            <a:lvl7pPr lvl="6" algn="l">
              <a:lnSpc>
                <a:spcPct val="100000"/>
              </a:lnSpc>
              <a:spcBef>
                <a:spcPts val="0"/>
              </a:spcBef>
              <a:spcAft>
                <a:spcPts val="0"/>
              </a:spcAft>
              <a:buClr>
                <a:srgbClr val="000000"/>
              </a:buClr>
              <a:buSzPts val="2800"/>
              <a:buNone/>
              <a:defRPr>
                <a:solidFill>
                  <a:srgbClr val="000000"/>
                </a:solidFill>
              </a:defRPr>
            </a:lvl7pPr>
            <a:lvl8pPr lvl="7" algn="l">
              <a:lnSpc>
                <a:spcPct val="100000"/>
              </a:lnSpc>
              <a:spcBef>
                <a:spcPts val="0"/>
              </a:spcBef>
              <a:spcAft>
                <a:spcPts val="0"/>
              </a:spcAft>
              <a:buClr>
                <a:srgbClr val="000000"/>
              </a:buClr>
              <a:buSzPts val="2800"/>
              <a:buNone/>
              <a:defRPr>
                <a:solidFill>
                  <a:srgbClr val="000000"/>
                </a:solidFill>
              </a:defRPr>
            </a:lvl8pPr>
            <a:lvl9pPr lvl="8" algn="l">
              <a:lnSpc>
                <a:spcPct val="100000"/>
              </a:lnSpc>
              <a:spcBef>
                <a:spcPts val="0"/>
              </a:spcBef>
              <a:spcAft>
                <a:spcPts val="0"/>
              </a:spcAft>
              <a:buClr>
                <a:srgbClr val="000000"/>
              </a:buClr>
              <a:buSzPts val="2800"/>
              <a:buNone/>
              <a:defRPr>
                <a:solidFill>
                  <a:srgbClr val="000000"/>
                </a:solidFill>
              </a:defRPr>
            </a:lvl9pPr>
          </a:lstStyle>
          <a:p/>
        </p:txBody>
      </p:sp>
      <p:sp>
        <p:nvSpPr>
          <p:cNvPr id="15" name="Google Shape;15;p50"/>
          <p:cNvSpPr txBox="1"/>
          <p:nvPr>
            <p:ph idx="1" type="subTitle"/>
          </p:nvPr>
        </p:nvSpPr>
        <p:spPr>
          <a:xfrm flipH="1">
            <a:off x="1667175" y="2154225"/>
            <a:ext cx="2503200" cy="1170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l">
              <a:lnSpc>
                <a:spcPct val="100000"/>
              </a:lnSpc>
              <a:spcBef>
                <a:spcPts val="0"/>
              </a:spcBef>
              <a:spcAft>
                <a:spcPts val="0"/>
              </a:spcAft>
              <a:buClr>
                <a:srgbClr val="000000"/>
              </a:buClr>
              <a:buSzPts val="2800"/>
              <a:buNone/>
              <a:defRPr sz="2800">
                <a:solidFill>
                  <a:srgbClr val="000000"/>
                </a:solidFill>
              </a:defRPr>
            </a:lvl2pPr>
            <a:lvl3pPr lvl="2" algn="l">
              <a:lnSpc>
                <a:spcPct val="100000"/>
              </a:lnSpc>
              <a:spcBef>
                <a:spcPts val="0"/>
              </a:spcBef>
              <a:spcAft>
                <a:spcPts val="0"/>
              </a:spcAft>
              <a:buClr>
                <a:srgbClr val="000000"/>
              </a:buClr>
              <a:buSzPts val="2800"/>
              <a:buNone/>
              <a:defRPr sz="2800">
                <a:solidFill>
                  <a:srgbClr val="000000"/>
                </a:solidFill>
              </a:defRPr>
            </a:lvl3pPr>
            <a:lvl4pPr lvl="3" algn="l">
              <a:lnSpc>
                <a:spcPct val="100000"/>
              </a:lnSpc>
              <a:spcBef>
                <a:spcPts val="0"/>
              </a:spcBef>
              <a:spcAft>
                <a:spcPts val="0"/>
              </a:spcAft>
              <a:buClr>
                <a:srgbClr val="000000"/>
              </a:buClr>
              <a:buSzPts val="2800"/>
              <a:buNone/>
              <a:defRPr sz="2800">
                <a:solidFill>
                  <a:srgbClr val="000000"/>
                </a:solidFill>
              </a:defRPr>
            </a:lvl4pPr>
            <a:lvl5pPr lvl="4" algn="l">
              <a:lnSpc>
                <a:spcPct val="100000"/>
              </a:lnSpc>
              <a:spcBef>
                <a:spcPts val="0"/>
              </a:spcBef>
              <a:spcAft>
                <a:spcPts val="0"/>
              </a:spcAft>
              <a:buClr>
                <a:srgbClr val="000000"/>
              </a:buClr>
              <a:buSzPts val="2800"/>
              <a:buNone/>
              <a:defRPr sz="2800">
                <a:solidFill>
                  <a:srgbClr val="000000"/>
                </a:solidFill>
              </a:defRPr>
            </a:lvl5pPr>
            <a:lvl6pPr lvl="5" algn="l">
              <a:lnSpc>
                <a:spcPct val="100000"/>
              </a:lnSpc>
              <a:spcBef>
                <a:spcPts val="0"/>
              </a:spcBef>
              <a:spcAft>
                <a:spcPts val="0"/>
              </a:spcAft>
              <a:buClr>
                <a:srgbClr val="000000"/>
              </a:buClr>
              <a:buSzPts val="2800"/>
              <a:buNone/>
              <a:defRPr sz="2800">
                <a:solidFill>
                  <a:srgbClr val="000000"/>
                </a:solidFill>
              </a:defRPr>
            </a:lvl6pPr>
            <a:lvl7pPr lvl="6" algn="l">
              <a:lnSpc>
                <a:spcPct val="100000"/>
              </a:lnSpc>
              <a:spcBef>
                <a:spcPts val="0"/>
              </a:spcBef>
              <a:spcAft>
                <a:spcPts val="0"/>
              </a:spcAft>
              <a:buClr>
                <a:srgbClr val="000000"/>
              </a:buClr>
              <a:buSzPts val="2800"/>
              <a:buNone/>
              <a:defRPr sz="2800">
                <a:solidFill>
                  <a:srgbClr val="000000"/>
                </a:solidFill>
              </a:defRPr>
            </a:lvl7pPr>
            <a:lvl8pPr lvl="7" algn="l">
              <a:lnSpc>
                <a:spcPct val="100000"/>
              </a:lnSpc>
              <a:spcBef>
                <a:spcPts val="0"/>
              </a:spcBef>
              <a:spcAft>
                <a:spcPts val="0"/>
              </a:spcAft>
              <a:buClr>
                <a:srgbClr val="000000"/>
              </a:buClr>
              <a:buSzPts val="2800"/>
              <a:buNone/>
              <a:defRPr sz="2800">
                <a:solidFill>
                  <a:srgbClr val="000000"/>
                </a:solidFill>
              </a:defRPr>
            </a:lvl8pPr>
            <a:lvl9pPr lvl="8" algn="l">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16" name="Shape 16"/>
        <p:cNvGrpSpPr/>
        <p:nvPr/>
      </p:nvGrpSpPr>
      <p:grpSpPr>
        <a:xfrm>
          <a:off x="0" y="0"/>
          <a:ext cx="0" cy="0"/>
          <a:chOff x="0" y="0"/>
          <a:chExt cx="0" cy="0"/>
        </a:xfrm>
      </p:grpSpPr>
      <p:sp>
        <p:nvSpPr>
          <p:cNvPr id="17" name="Google Shape;17;p51"/>
          <p:cNvSpPr txBox="1"/>
          <p:nvPr>
            <p:ph type="ctrTitle"/>
          </p:nvPr>
        </p:nvSpPr>
        <p:spPr>
          <a:xfrm>
            <a:off x="3423902" y="387473"/>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18" name="Google Shape;18;p51"/>
          <p:cNvSpPr txBox="1"/>
          <p:nvPr>
            <p:ph idx="1" type="subTitle"/>
          </p:nvPr>
        </p:nvSpPr>
        <p:spPr>
          <a:xfrm>
            <a:off x="3423900" y="802521"/>
            <a:ext cx="19065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9" name="Google Shape;19;p51"/>
          <p:cNvSpPr txBox="1"/>
          <p:nvPr>
            <p:ph idx="2" type="title"/>
          </p:nvPr>
        </p:nvSpPr>
        <p:spPr>
          <a:xfrm>
            <a:off x="2023007" y="654113"/>
            <a:ext cx="17391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0" name="Google Shape;20;p51"/>
          <p:cNvSpPr txBox="1"/>
          <p:nvPr>
            <p:ph idx="3" type="ctrTitle"/>
          </p:nvPr>
        </p:nvSpPr>
        <p:spPr>
          <a:xfrm>
            <a:off x="3425264" y="1224286"/>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1" name="Google Shape;21;p51"/>
          <p:cNvSpPr txBox="1"/>
          <p:nvPr>
            <p:ph idx="4" type="subTitle"/>
          </p:nvPr>
        </p:nvSpPr>
        <p:spPr>
          <a:xfrm>
            <a:off x="3425259" y="1638859"/>
            <a:ext cx="19767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2" name="Google Shape;22;p51"/>
          <p:cNvSpPr txBox="1"/>
          <p:nvPr>
            <p:ph idx="5" type="title"/>
          </p:nvPr>
        </p:nvSpPr>
        <p:spPr>
          <a:xfrm>
            <a:off x="2023007" y="1488788"/>
            <a:ext cx="16152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3" name="Google Shape;23;p51"/>
          <p:cNvSpPr txBox="1"/>
          <p:nvPr>
            <p:ph idx="6" type="ctrTitle"/>
          </p:nvPr>
        </p:nvSpPr>
        <p:spPr>
          <a:xfrm>
            <a:off x="3427999" y="206109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4" name="Google Shape;24;p51"/>
          <p:cNvSpPr txBox="1"/>
          <p:nvPr>
            <p:ph idx="7" type="subTitle"/>
          </p:nvPr>
        </p:nvSpPr>
        <p:spPr>
          <a:xfrm>
            <a:off x="3427997" y="2475197"/>
            <a:ext cx="19065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5" name="Google Shape;25;p51"/>
          <p:cNvSpPr txBox="1"/>
          <p:nvPr>
            <p:ph idx="8" type="title"/>
          </p:nvPr>
        </p:nvSpPr>
        <p:spPr>
          <a:xfrm>
            <a:off x="2023007" y="2323463"/>
            <a:ext cx="15735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6" name="Google Shape;26;p51"/>
          <p:cNvSpPr txBox="1"/>
          <p:nvPr>
            <p:ph idx="9" type="ctrTitle"/>
          </p:nvPr>
        </p:nvSpPr>
        <p:spPr>
          <a:xfrm rot="5400000">
            <a:off x="6601629" y="1646270"/>
            <a:ext cx="29133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 name="Google Shape;27;p51"/>
          <p:cNvSpPr txBox="1"/>
          <p:nvPr>
            <p:ph idx="13" type="ctrTitle"/>
          </p:nvPr>
        </p:nvSpPr>
        <p:spPr>
          <a:xfrm>
            <a:off x="3427999" y="2897911"/>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8" name="Google Shape;28;p51"/>
          <p:cNvSpPr txBox="1"/>
          <p:nvPr>
            <p:ph idx="14" type="subTitle"/>
          </p:nvPr>
        </p:nvSpPr>
        <p:spPr>
          <a:xfrm>
            <a:off x="3427997" y="3311534"/>
            <a:ext cx="19065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9" name="Google Shape;29;p51"/>
          <p:cNvSpPr txBox="1"/>
          <p:nvPr>
            <p:ph idx="15" type="title"/>
          </p:nvPr>
        </p:nvSpPr>
        <p:spPr>
          <a:xfrm>
            <a:off x="2023007" y="3158138"/>
            <a:ext cx="15735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30" name="Google Shape;30;p51"/>
          <p:cNvSpPr txBox="1"/>
          <p:nvPr>
            <p:ph idx="16" type="ctrTitle"/>
          </p:nvPr>
        </p:nvSpPr>
        <p:spPr>
          <a:xfrm>
            <a:off x="3427999" y="3734723"/>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31" name="Google Shape;31;p51"/>
          <p:cNvSpPr txBox="1"/>
          <p:nvPr>
            <p:ph idx="17" type="subTitle"/>
          </p:nvPr>
        </p:nvSpPr>
        <p:spPr>
          <a:xfrm>
            <a:off x="3427997" y="4147872"/>
            <a:ext cx="19065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32" name="Google Shape;32;p51"/>
          <p:cNvSpPr txBox="1"/>
          <p:nvPr>
            <p:ph idx="18" type="title"/>
          </p:nvPr>
        </p:nvSpPr>
        <p:spPr>
          <a:xfrm>
            <a:off x="2023007" y="3992813"/>
            <a:ext cx="15735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6">
  <p:cSld name="CUSTOM_11_1_2_1">
    <p:spTree>
      <p:nvGrpSpPr>
        <p:cNvPr id="33" name="Shape 33"/>
        <p:cNvGrpSpPr/>
        <p:nvPr/>
      </p:nvGrpSpPr>
      <p:grpSpPr>
        <a:xfrm>
          <a:off x="0" y="0"/>
          <a:ext cx="0" cy="0"/>
          <a:chOff x="0" y="0"/>
          <a:chExt cx="0" cy="0"/>
        </a:xfrm>
      </p:grpSpPr>
      <p:sp>
        <p:nvSpPr>
          <p:cNvPr id="34" name="Google Shape;34;p52"/>
          <p:cNvSpPr txBox="1"/>
          <p:nvPr>
            <p:ph type="ctrTitle"/>
          </p:nvPr>
        </p:nvSpPr>
        <p:spPr>
          <a:xfrm>
            <a:off x="831200" y="376498"/>
            <a:ext cx="3867300" cy="205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35" name="Google Shape;35;p52"/>
          <p:cNvSpPr txBox="1"/>
          <p:nvPr>
            <p:ph idx="1" type="subTitle"/>
          </p:nvPr>
        </p:nvSpPr>
        <p:spPr>
          <a:xfrm>
            <a:off x="831200" y="2314225"/>
            <a:ext cx="3081600" cy="178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25_1">
    <p:spTree>
      <p:nvGrpSpPr>
        <p:cNvPr id="36" name="Shape 36"/>
        <p:cNvGrpSpPr/>
        <p:nvPr/>
      </p:nvGrpSpPr>
      <p:grpSpPr>
        <a:xfrm>
          <a:off x="0" y="0"/>
          <a:ext cx="0" cy="0"/>
          <a:chOff x="0" y="0"/>
          <a:chExt cx="0" cy="0"/>
        </a:xfrm>
      </p:grpSpPr>
      <p:sp>
        <p:nvSpPr>
          <p:cNvPr id="37" name="Google Shape;37;p53"/>
          <p:cNvSpPr txBox="1"/>
          <p:nvPr>
            <p:ph idx="1" type="body"/>
          </p:nvPr>
        </p:nvSpPr>
        <p:spPr>
          <a:xfrm>
            <a:off x="642050" y="1277550"/>
            <a:ext cx="5308200" cy="1476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000000"/>
              </a:buClr>
              <a:buSzPts val="1200"/>
              <a:buChar char="●"/>
              <a:defRPr>
                <a:solidFill>
                  <a:srgbClr val="000000"/>
                </a:solidFill>
              </a:defRPr>
            </a:lvl1pPr>
            <a:lvl2pPr indent="-304800" lvl="1" marL="914400" algn="l">
              <a:lnSpc>
                <a:spcPct val="115000"/>
              </a:lnSpc>
              <a:spcBef>
                <a:spcPts val="1600"/>
              </a:spcBef>
              <a:spcAft>
                <a:spcPts val="0"/>
              </a:spcAft>
              <a:buClr>
                <a:srgbClr val="000000"/>
              </a:buClr>
              <a:buSzPts val="1200"/>
              <a:buChar char="○"/>
              <a:defRPr>
                <a:solidFill>
                  <a:srgbClr val="000000"/>
                </a:solidFill>
              </a:defRPr>
            </a:lvl2pPr>
            <a:lvl3pPr indent="-304800" lvl="2" marL="1371600" algn="l">
              <a:lnSpc>
                <a:spcPct val="115000"/>
              </a:lnSpc>
              <a:spcBef>
                <a:spcPts val="1600"/>
              </a:spcBef>
              <a:spcAft>
                <a:spcPts val="0"/>
              </a:spcAft>
              <a:buClr>
                <a:srgbClr val="000000"/>
              </a:buClr>
              <a:buSzPts val="1200"/>
              <a:buChar char="■"/>
              <a:defRPr>
                <a:solidFill>
                  <a:srgbClr val="000000"/>
                </a:solidFill>
              </a:defRPr>
            </a:lvl3pPr>
            <a:lvl4pPr indent="-304800" lvl="3" marL="1828800" algn="l">
              <a:lnSpc>
                <a:spcPct val="115000"/>
              </a:lnSpc>
              <a:spcBef>
                <a:spcPts val="1600"/>
              </a:spcBef>
              <a:spcAft>
                <a:spcPts val="0"/>
              </a:spcAft>
              <a:buClr>
                <a:srgbClr val="000000"/>
              </a:buClr>
              <a:buSzPts val="1200"/>
              <a:buChar char="●"/>
              <a:defRPr>
                <a:solidFill>
                  <a:srgbClr val="000000"/>
                </a:solidFill>
              </a:defRPr>
            </a:lvl4pPr>
            <a:lvl5pPr indent="-304800" lvl="4" marL="2286000" algn="l">
              <a:lnSpc>
                <a:spcPct val="115000"/>
              </a:lnSpc>
              <a:spcBef>
                <a:spcPts val="1600"/>
              </a:spcBef>
              <a:spcAft>
                <a:spcPts val="0"/>
              </a:spcAft>
              <a:buClr>
                <a:srgbClr val="000000"/>
              </a:buClr>
              <a:buSzPts val="1200"/>
              <a:buChar char="○"/>
              <a:defRPr>
                <a:solidFill>
                  <a:srgbClr val="000000"/>
                </a:solidFill>
              </a:defRPr>
            </a:lvl5pPr>
            <a:lvl6pPr indent="-304800" lvl="5" marL="2743200" algn="l">
              <a:lnSpc>
                <a:spcPct val="115000"/>
              </a:lnSpc>
              <a:spcBef>
                <a:spcPts val="1600"/>
              </a:spcBef>
              <a:spcAft>
                <a:spcPts val="0"/>
              </a:spcAft>
              <a:buClr>
                <a:srgbClr val="000000"/>
              </a:buClr>
              <a:buSzPts val="1200"/>
              <a:buChar char="■"/>
              <a:defRPr>
                <a:solidFill>
                  <a:srgbClr val="000000"/>
                </a:solidFill>
              </a:defRPr>
            </a:lvl6pPr>
            <a:lvl7pPr indent="-304800" lvl="6" marL="3200400" algn="l">
              <a:lnSpc>
                <a:spcPct val="115000"/>
              </a:lnSpc>
              <a:spcBef>
                <a:spcPts val="1600"/>
              </a:spcBef>
              <a:spcAft>
                <a:spcPts val="0"/>
              </a:spcAft>
              <a:buClr>
                <a:srgbClr val="000000"/>
              </a:buClr>
              <a:buSzPts val="1200"/>
              <a:buChar char="●"/>
              <a:defRPr>
                <a:solidFill>
                  <a:srgbClr val="000000"/>
                </a:solidFill>
              </a:defRPr>
            </a:lvl7pPr>
            <a:lvl8pPr indent="-304800" lvl="7" marL="3657600" algn="l">
              <a:lnSpc>
                <a:spcPct val="115000"/>
              </a:lnSpc>
              <a:spcBef>
                <a:spcPts val="1600"/>
              </a:spcBef>
              <a:spcAft>
                <a:spcPts val="0"/>
              </a:spcAft>
              <a:buClr>
                <a:srgbClr val="000000"/>
              </a:buClr>
              <a:buSzPts val="1200"/>
              <a:buChar char="○"/>
              <a:defRPr>
                <a:solidFill>
                  <a:srgbClr val="000000"/>
                </a:solidFill>
              </a:defRPr>
            </a:lvl8pPr>
            <a:lvl9pPr indent="-304800" lvl="8" marL="4114800" algn="l">
              <a:lnSpc>
                <a:spcPct val="115000"/>
              </a:lnSpc>
              <a:spcBef>
                <a:spcPts val="1600"/>
              </a:spcBef>
              <a:spcAft>
                <a:spcPts val="1600"/>
              </a:spcAft>
              <a:buClr>
                <a:srgbClr val="000000"/>
              </a:buClr>
              <a:buSzPts val="1200"/>
              <a:buChar char="■"/>
              <a:defRPr>
                <a:solidFill>
                  <a:srgbClr val="000000"/>
                </a:solidFill>
              </a:defRPr>
            </a:lvl9pPr>
          </a:lstStyle>
          <a:p/>
        </p:txBody>
      </p:sp>
      <p:sp>
        <p:nvSpPr>
          <p:cNvPr id="38" name="Google Shape;38;p53"/>
          <p:cNvSpPr txBox="1"/>
          <p:nvPr>
            <p:ph type="ctrTitle"/>
          </p:nvPr>
        </p:nvSpPr>
        <p:spPr>
          <a:xfrm rot="5400000">
            <a:off x="6923109" y="1407498"/>
            <a:ext cx="2449800" cy="48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9" name="Google Shape;39;p53"/>
          <p:cNvSpPr txBox="1"/>
          <p:nvPr>
            <p:ph idx="2" type="subTitle"/>
          </p:nvPr>
        </p:nvSpPr>
        <p:spPr>
          <a:xfrm>
            <a:off x="642050" y="540000"/>
            <a:ext cx="4655400" cy="96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Clr>
                <a:schemeClr val="lt1"/>
              </a:buClr>
              <a:buSzPts val="1200"/>
              <a:buNone/>
              <a:defRPr>
                <a:solidFill>
                  <a:schemeClr val="lt1"/>
                </a:solidFill>
              </a:defRPr>
            </a:lvl2pPr>
            <a:lvl3pPr lvl="2" algn="l">
              <a:lnSpc>
                <a:spcPct val="100000"/>
              </a:lnSpc>
              <a:spcBef>
                <a:spcPts val="0"/>
              </a:spcBef>
              <a:spcAft>
                <a:spcPts val="0"/>
              </a:spcAft>
              <a:buClr>
                <a:schemeClr val="lt1"/>
              </a:buClr>
              <a:buSzPts val="1200"/>
              <a:buNone/>
              <a:defRPr>
                <a:solidFill>
                  <a:schemeClr val="lt1"/>
                </a:solidFill>
              </a:defRPr>
            </a:lvl3pPr>
            <a:lvl4pPr lvl="3" algn="l">
              <a:lnSpc>
                <a:spcPct val="100000"/>
              </a:lnSpc>
              <a:spcBef>
                <a:spcPts val="0"/>
              </a:spcBef>
              <a:spcAft>
                <a:spcPts val="0"/>
              </a:spcAft>
              <a:buClr>
                <a:schemeClr val="lt1"/>
              </a:buClr>
              <a:buSzPts val="1200"/>
              <a:buNone/>
              <a:defRPr>
                <a:solidFill>
                  <a:schemeClr val="lt1"/>
                </a:solidFill>
              </a:defRPr>
            </a:lvl4pPr>
            <a:lvl5pPr lvl="4" algn="l">
              <a:lnSpc>
                <a:spcPct val="100000"/>
              </a:lnSpc>
              <a:spcBef>
                <a:spcPts val="0"/>
              </a:spcBef>
              <a:spcAft>
                <a:spcPts val="0"/>
              </a:spcAft>
              <a:buClr>
                <a:schemeClr val="lt1"/>
              </a:buClr>
              <a:buSzPts val="1200"/>
              <a:buNone/>
              <a:defRPr>
                <a:solidFill>
                  <a:schemeClr val="lt1"/>
                </a:solidFill>
              </a:defRPr>
            </a:lvl5pPr>
            <a:lvl6pPr lvl="5" algn="l">
              <a:lnSpc>
                <a:spcPct val="100000"/>
              </a:lnSpc>
              <a:spcBef>
                <a:spcPts val="0"/>
              </a:spcBef>
              <a:spcAft>
                <a:spcPts val="0"/>
              </a:spcAft>
              <a:buClr>
                <a:schemeClr val="lt1"/>
              </a:buClr>
              <a:buSzPts val="1200"/>
              <a:buNone/>
              <a:defRPr>
                <a:solidFill>
                  <a:schemeClr val="lt1"/>
                </a:solidFill>
              </a:defRPr>
            </a:lvl6pPr>
            <a:lvl7pPr lvl="6" algn="l">
              <a:lnSpc>
                <a:spcPct val="100000"/>
              </a:lnSpc>
              <a:spcBef>
                <a:spcPts val="0"/>
              </a:spcBef>
              <a:spcAft>
                <a:spcPts val="0"/>
              </a:spcAft>
              <a:buClr>
                <a:schemeClr val="lt1"/>
              </a:buClr>
              <a:buSzPts val="1200"/>
              <a:buNone/>
              <a:defRPr>
                <a:solidFill>
                  <a:schemeClr val="lt1"/>
                </a:solidFill>
              </a:defRPr>
            </a:lvl7pPr>
            <a:lvl8pPr lvl="7" algn="l">
              <a:lnSpc>
                <a:spcPct val="100000"/>
              </a:lnSpc>
              <a:spcBef>
                <a:spcPts val="0"/>
              </a:spcBef>
              <a:spcAft>
                <a:spcPts val="0"/>
              </a:spcAft>
              <a:buClr>
                <a:schemeClr val="lt1"/>
              </a:buClr>
              <a:buSzPts val="1200"/>
              <a:buNone/>
              <a:defRPr>
                <a:solidFill>
                  <a:schemeClr val="lt1"/>
                </a:solidFill>
              </a:defRPr>
            </a:lvl8pPr>
            <a:lvl9pPr lvl="8" algn="l">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1pPr>
            <a:lvl2pPr lvl="1"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2pPr>
            <a:lvl3pPr lvl="2"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3pPr>
            <a:lvl4pPr lvl="3"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4pPr>
            <a:lvl5pPr lvl="4"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5pPr>
            <a:lvl6pPr lvl="5"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6pPr>
            <a:lvl7pPr lvl="6"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7pPr>
            <a:lvl8pPr lvl="7"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8pPr>
            <a:lvl9pPr lvl="8" marR="0" rtl="0" algn="l">
              <a:lnSpc>
                <a:spcPct val="100000"/>
              </a:lnSpc>
              <a:spcBef>
                <a:spcPts val="0"/>
              </a:spcBef>
              <a:spcAft>
                <a:spcPts val="0"/>
              </a:spcAft>
              <a:buClr>
                <a:schemeClr val="dk1"/>
              </a:buClr>
              <a:buSzPts val="2800"/>
              <a:buFont typeface="Livvic"/>
              <a:buNone/>
              <a:defRPr b="1" i="0" sz="2800" u="none" cap="none" strike="noStrike">
                <a:solidFill>
                  <a:schemeClr val="dk1"/>
                </a:solidFill>
                <a:latin typeface="Livvic"/>
                <a:ea typeface="Livvic"/>
                <a:cs typeface="Livvic"/>
                <a:sym typeface="Livvic"/>
              </a:defRPr>
            </a:lvl9pPr>
          </a:lstStyle>
          <a:p/>
        </p:txBody>
      </p:sp>
      <p:sp>
        <p:nvSpPr>
          <p:cNvPr id="7" name="Google Shape;7;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Catamaran Thin"/>
              <a:buChar char="●"/>
              <a:defRPr b="0" i="0" sz="1200" u="none" cap="none" strike="noStrike">
                <a:solidFill>
                  <a:schemeClr val="dk1"/>
                </a:solidFill>
                <a:latin typeface="Catamaran Thin"/>
                <a:ea typeface="Catamaran Thin"/>
                <a:cs typeface="Catamaran Thin"/>
                <a:sym typeface="Catamaran Thin"/>
              </a:defRPr>
            </a:lvl1pPr>
            <a:lvl2pPr indent="-304800" lvl="1" marL="914400" marR="0" rtl="0" algn="l">
              <a:lnSpc>
                <a:spcPct val="115000"/>
              </a:lnSpc>
              <a:spcBef>
                <a:spcPts val="1600"/>
              </a:spcBef>
              <a:spcAft>
                <a:spcPts val="0"/>
              </a:spcAft>
              <a:buClr>
                <a:schemeClr val="dk1"/>
              </a:buClr>
              <a:buSzPts val="1200"/>
              <a:buFont typeface="Catamaran Thin"/>
              <a:buChar char="○"/>
              <a:defRPr b="0" i="0" sz="1200" u="none" cap="none" strike="noStrike">
                <a:solidFill>
                  <a:schemeClr val="dk1"/>
                </a:solidFill>
                <a:latin typeface="Catamaran Thin"/>
                <a:ea typeface="Catamaran Thin"/>
                <a:cs typeface="Catamaran Thin"/>
                <a:sym typeface="Catamaran Thin"/>
              </a:defRPr>
            </a:lvl2pPr>
            <a:lvl3pPr indent="-304800" lvl="2" marL="1371600" marR="0" rtl="0" algn="l">
              <a:lnSpc>
                <a:spcPct val="115000"/>
              </a:lnSpc>
              <a:spcBef>
                <a:spcPts val="1600"/>
              </a:spcBef>
              <a:spcAft>
                <a:spcPts val="0"/>
              </a:spcAft>
              <a:buClr>
                <a:schemeClr val="dk1"/>
              </a:buClr>
              <a:buSzPts val="1200"/>
              <a:buFont typeface="Catamaran Thin"/>
              <a:buChar char="■"/>
              <a:defRPr b="0" i="0" sz="1200" u="none" cap="none" strike="noStrike">
                <a:solidFill>
                  <a:schemeClr val="dk1"/>
                </a:solidFill>
                <a:latin typeface="Catamaran Thin"/>
                <a:ea typeface="Catamaran Thin"/>
                <a:cs typeface="Catamaran Thin"/>
                <a:sym typeface="Catamaran Thin"/>
              </a:defRPr>
            </a:lvl3pPr>
            <a:lvl4pPr indent="-304800" lvl="3" marL="1828800" marR="0" rtl="0" algn="l">
              <a:lnSpc>
                <a:spcPct val="115000"/>
              </a:lnSpc>
              <a:spcBef>
                <a:spcPts val="1600"/>
              </a:spcBef>
              <a:spcAft>
                <a:spcPts val="0"/>
              </a:spcAft>
              <a:buClr>
                <a:schemeClr val="dk1"/>
              </a:buClr>
              <a:buSzPts val="1200"/>
              <a:buFont typeface="Catamaran Thin"/>
              <a:buChar char="●"/>
              <a:defRPr b="0" i="0" sz="1200" u="none" cap="none" strike="noStrike">
                <a:solidFill>
                  <a:schemeClr val="dk1"/>
                </a:solidFill>
                <a:latin typeface="Catamaran Thin"/>
                <a:ea typeface="Catamaran Thin"/>
                <a:cs typeface="Catamaran Thin"/>
                <a:sym typeface="Catamaran Thin"/>
              </a:defRPr>
            </a:lvl4pPr>
            <a:lvl5pPr indent="-304800" lvl="4" marL="2286000" marR="0" rtl="0" algn="l">
              <a:lnSpc>
                <a:spcPct val="115000"/>
              </a:lnSpc>
              <a:spcBef>
                <a:spcPts val="1600"/>
              </a:spcBef>
              <a:spcAft>
                <a:spcPts val="0"/>
              </a:spcAft>
              <a:buClr>
                <a:schemeClr val="dk1"/>
              </a:buClr>
              <a:buSzPts val="1200"/>
              <a:buFont typeface="Catamaran Thin"/>
              <a:buChar char="○"/>
              <a:defRPr b="0" i="0" sz="1200" u="none" cap="none" strike="noStrike">
                <a:solidFill>
                  <a:schemeClr val="dk1"/>
                </a:solidFill>
                <a:latin typeface="Catamaran Thin"/>
                <a:ea typeface="Catamaran Thin"/>
                <a:cs typeface="Catamaran Thin"/>
                <a:sym typeface="Catamaran Thin"/>
              </a:defRPr>
            </a:lvl5pPr>
            <a:lvl6pPr indent="-304800" lvl="5" marL="2743200" marR="0" rtl="0" algn="l">
              <a:lnSpc>
                <a:spcPct val="115000"/>
              </a:lnSpc>
              <a:spcBef>
                <a:spcPts val="1600"/>
              </a:spcBef>
              <a:spcAft>
                <a:spcPts val="0"/>
              </a:spcAft>
              <a:buClr>
                <a:schemeClr val="dk1"/>
              </a:buClr>
              <a:buSzPts val="1200"/>
              <a:buFont typeface="Catamaran Thin"/>
              <a:buChar char="■"/>
              <a:defRPr b="0" i="0" sz="1200" u="none" cap="none" strike="noStrike">
                <a:solidFill>
                  <a:schemeClr val="dk1"/>
                </a:solidFill>
                <a:latin typeface="Catamaran Thin"/>
                <a:ea typeface="Catamaran Thin"/>
                <a:cs typeface="Catamaran Thin"/>
                <a:sym typeface="Catamaran Thin"/>
              </a:defRPr>
            </a:lvl6pPr>
            <a:lvl7pPr indent="-304800" lvl="6" marL="3200400" marR="0" rtl="0" algn="l">
              <a:lnSpc>
                <a:spcPct val="115000"/>
              </a:lnSpc>
              <a:spcBef>
                <a:spcPts val="1600"/>
              </a:spcBef>
              <a:spcAft>
                <a:spcPts val="0"/>
              </a:spcAft>
              <a:buClr>
                <a:schemeClr val="dk1"/>
              </a:buClr>
              <a:buSzPts val="1200"/>
              <a:buFont typeface="Catamaran Thin"/>
              <a:buChar char="●"/>
              <a:defRPr b="0" i="0" sz="1200" u="none" cap="none" strike="noStrike">
                <a:solidFill>
                  <a:schemeClr val="dk1"/>
                </a:solidFill>
                <a:latin typeface="Catamaran Thin"/>
                <a:ea typeface="Catamaran Thin"/>
                <a:cs typeface="Catamaran Thin"/>
                <a:sym typeface="Catamaran Thin"/>
              </a:defRPr>
            </a:lvl7pPr>
            <a:lvl8pPr indent="-304800" lvl="7" marL="3657600" marR="0" rtl="0" algn="l">
              <a:lnSpc>
                <a:spcPct val="115000"/>
              </a:lnSpc>
              <a:spcBef>
                <a:spcPts val="1600"/>
              </a:spcBef>
              <a:spcAft>
                <a:spcPts val="0"/>
              </a:spcAft>
              <a:buClr>
                <a:schemeClr val="dk1"/>
              </a:buClr>
              <a:buSzPts val="1200"/>
              <a:buFont typeface="Catamaran Thin"/>
              <a:buChar char="○"/>
              <a:defRPr b="0" i="0" sz="1200" u="none" cap="none" strike="noStrike">
                <a:solidFill>
                  <a:schemeClr val="dk1"/>
                </a:solidFill>
                <a:latin typeface="Catamaran Thin"/>
                <a:ea typeface="Catamaran Thin"/>
                <a:cs typeface="Catamaran Thin"/>
                <a:sym typeface="Catamaran Thin"/>
              </a:defRPr>
            </a:lvl8pPr>
            <a:lvl9pPr indent="-304800" lvl="8" marL="4114800" marR="0" rtl="0" algn="l">
              <a:lnSpc>
                <a:spcPct val="115000"/>
              </a:lnSpc>
              <a:spcBef>
                <a:spcPts val="1600"/>
              </a:spcBef>
              <a:spcAft>
                <a:spcPts val="1600"/>
              </a:spcAft>
              <a:buClr>
                <a:schemeClr val="dk1"/>
              </a:buClr>
              <a:buSzPts val="1200"/>
              <a:buFont typeface="Catamaran Thin"/>
              <a:buChar char="■"/>
              <a:defRPr b="0" i="0" sz="1200" u="none" cap="none" strike="noStrike">
                <a:solidFill>
                  <a:schemeClr val="dk1"/>
                </a:solidFill>
                <a:latin typeface="Catamaran Thin"/>
                <a:ea typeface="Catamaran Thin"/>
                <a:cs typeface="Catamaran Thin"/>
                <a:sym typeface="Catamaran Thi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jp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jp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8.png"/><Relationship Id="rId4" Type="http://schemas.openxmlformats.org/officeDocument/2006/relationships/image" Target="../media/image31.png"/><Relationship Id="rId5"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8.png"/><Relationship Id="rId4" Type="http://schemas.openxmlformats.org/officeDocument/2006/relationships/image" Target="../media/image33.png"/><Relationship Id="rId5"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3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pic>
        <p:nvPicPr>
          <p:cNvPr id="44" name="Google Shape;44;p1"/>
          <p:cNvPicPr preferRelativeResize="0"/>
          <p:nvPr/>
        </p:nvPicPr>
        <p:blipFill rotWithShape="1">
          <a:blip r:embed="rId3">
            <a:alphaModFix/>
          </a:blip>
          <a:srcRect b="0" l="5084" r="5084" t="0"/>
          <a:stretch/>
        </p:blipFill>
        <p:spPr>
          <a:xfrm flipH="1">
            <a:off x="2214590" y="0"/>
            <a:ext cx="6929408" cy="5143497"/>
          </a:xfrm>
          <a:prstGeom prst="rect">
            <a:avLst/>
          </a:prstGeom>
          <a:noFill/>
          <a:ln>
            <a:noFill/>
          </a:ln>
        </p:spPr>
      </p:pic>
      <p:sp>
        <p:nvSpPr>
          <p:cNvPr id="45" name="Google Shape;45;p1"/>
          <p:cNvSpPr/>
          <p:nvPr/>
        </p:nvSpPr>
        <p:spPr>
          <a:xfrm rot="5400000">
            <a:off x="1732003" y="-502994"/>
            <a:ext cx="3629358" cy="5878930"/>
          </a:xfrm>
          <a:prstGeom prst="rect">
            <a:avLst/>
          </a:prstGeom>
          <a:solidFill>
            <a:schemeClr val="accent1">
              <a:alpha val="8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
          <p:cNvSpPr txBox="1"/>
          <p:nvPr>
            <p:ph idx="1" type="subTitle"/>
          </p:nvPr>
        </p:nvSpPr>
        <p:spPr>
          <a:xfrm>
            <a:off x="772596" y="3489500"/>
            <a:ext cx="4538435" cy="717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US" sz="1800">
                <a:solidFill>
                  <a:schemeClr val="lt1"/>
                </a:solidFill>
              </a:rPr>
              <a:t>Gibran Giffari Priyatna</a:t>
            </a:r>
            <a:endParaRPr/>
          </a:p>
          <a:p>
            <a:pPr indent="0" lvl="0" marL="0" rtl="0" algn="l">
              <a:lnSpc>
                <a:spcPct val="100000"/>
              </a:lnSpc>
              <a:spcBef>
                <a:spcPts val="0"/>
              </a:spcBef>
              <a:spcAft>
                <a:spcPts val="0"/>
              </a:spcAft>
              <a:buSzPts val="1200"/>
              <a:buNone/>
            </a:pPr>
            <a:r>
              <a:rPr lang="en-US" sz="1800">
                <a:solidFill>
                  <a:schemeClr val="lt1"/>
                </a:solidFill>
              </a:rPr>
              <a:t>11180940000073</a:t>
            </a:r>
            <a:endParaRPr sz="1800">
              <a:solidFill>
                <a:schemeClr val="lt1"/>
              </a:solidFill>
            </a:endParaRPr>
          </a:p>
        </p:txBody>
      </p:sp>
      <p:sp>
        <p:nvSpPr>
          <p:cNvPr id="47" name="Google Shape;47;p1"/>
          <p:cNvSpPr txBox="1"/>
          <p:nvPr>
            <p:ph type="ctrTitle"/>
          </p:nvPr>
        </p:nvSpPr>
        <p:spPr>
          <a:xfrm>
            <a:off x="772596" y="814853"/>
            <a:ext cx="5466951" cy="17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sz="2200" cap="small">
                <a:solidFill>
                  <a:schemeClr val="lt1"/>
                </a:solidFill>
                <a:latin typeface="Livvic"/>
                <a:ea typeface="Livvic"/>
                <a:cs typeface="Livvic"/>
                <a:sym typeface="Livvic"/>
              </a:rPr>
              <a:t>PEMODELAN TOPIK TERKAIT ULASAN VIDEO GAME DENGAN GENRE</a:t>
            </a:r>
            <a:br>
              <a:rPr lang="en-US" sz="2200" cap="small">
                <a:solidFill>
                  <a:schemeClr val="lt1"/>
                </a:solidFill>
                <a:latin typeface="Livvic"/>
                <a:ea typeface="Livvic"/>
                <a:cs typeface="Livvic"/>
                <a:sym typeface="Livvic"/>
              </a:rPr>
            </a:br>
            <a:r>
              <a:rPr i="1" lang="en-US" sz="2200" cap="small">
                <a:solidFill>
                  <a:schemeClr val="lt1"/>
                </a:solidFill>
                <a:latin typeface="Livvic"/>
                <a:ea typeface="Livvic"/>
                <a:cs typeface="Livvic"/>
                <a:sym typeface="Livvic"/>
              </a:rPr>
              <a:t>BATTLE ROYALE </a:t>
            </a:r>
            <a:r>
              <a:rPr lang="en-US" sz="2200" cap="small">
                <a:solidFill>
                  <a:schemeClr val="lt1"/>
                </a:solidFill>
                <a:latin typeface="Livvic"/>
                <a:ea typeface="Livvic"/>
                <a:cs typeface="Livvic"/>
                <a:sym typeface="Livvic"/>
              </a:rPr>
              <a:t>MENGGUNAKAN METODE BERTOPIC DENGAN FITUR </a:t>
            </a:r>
            <a:r>
              <a:rPr i="1" lang="en-US" sz="2200" cap="small">
                <a:solidFill>
                  <a:schemeClr val="lt1"/>
                </a:solidFill>
                <a:latin typeface="Livvic"/>
                <a:ea typeface="Livvic"/>
                <a:cs typeface="Livvic"/>
                <a:sym typeface="Livvic"/>
              </a:rPr>
              <a:t>GUIDED TOPIC MODELLING </a:t>
            </a:r>
            <a:endParaRPr i="1" sz="2200">
              <a:solidFill>
                <a:schemeClr val="lt1"/>
              </a:solidFill>
              <a:latin typeface="Livvic"/>
              <a:ea typeface="Livvic"/>
              <a:cs typeface="Livvic"/>
              <a:sym typeface="Livvic"/>
            </a:endParaRPr>
          </a:p>
        </p:txBody>
      </p:sp>
      <p:sp>
        <p:nvSpPr>
          <p:cNvPr id="48" name="Google Shape;48;p1"/>
          <p:cNvSpPr/>
          <p:nvPr/>
        </p:nvSpPr>
        <p:spPr>
          <a:xfrm flipH="1" rot="-5400000">
            <a:off x="7354200" y="2416550"/>
            <a:ext cx="3358800" cy="221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
          <p:cNvSpPr txBox="1"/>
          <p:nvPr/>
        </p:nvSpPr>
        <p:spPr>
          <a:xfrm>
            <a:off x="772596" y="2812117"/>
            <a:ext cx="2225399" cy="462419"/>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2000" u="none" cap="small" strike="noStrike">
                <a:solidFill>
                  <a:schemeClr val="lt1"/>
                </a:solidFill>
                <a:latin typeface="Livvic"/>
                <a:ea typeface="Livvic"/>
                <a:cs typeface="Livvic"/>
                <a:sym typeface="Livvic"/>
              </a:rPr>
              <a:t>S</a:t>
            </a:r>
            <a:r>
              <a:rPr b="1" lang="en-US" sz="2000" cap="small">
                <a:solidFill>
                  <a:schemeClr val="lt1"/>
                </a:solidFill>
                <a:latin typeface="Livvic"/>
                <a:ea typeface="Livvic"/>
                <a:cs typeface="Livvic"/>
                <a:sym typeface="Livvic"/>
              </a:rPr>
              <a:t>IDANG SKRIPSI</a:t>
            </a:r>
            <a:endParaRPr b="1" i="1" sz="2000" u="none" cap="none" strike="noStrike">
              <a:solidFill>
                <a:schemeClr val="lt1"/>
              </a:solidFill>
              <a:latin typeface="Livvic"/>
              <a:ea typeface="Livvic"/>
              <a:cs typeface="Livvic"/>
              <a:sym typeface="Livv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4" name="Shape 134"/>
        <p:cNvGrpSpPr/>
        <p:nvPr/>
      </p:nvGrpSpPr>
      <p:grpSpPr>
        <a:xfrm>
          <a:off x="0" y="0"/>
          <a:ext cx="0" cy="0"/>
          <a:chOff x="0" y="0"/>
          <a:chExt cx="0" cy="0"/>
        </a:xfrm>
      </p:grpSpPr>
      <p:sp>
        <p:nvSpPr>
          <p:cNvPr id="135" name="Google Shape;135;p10"/>
          <p:cNvSpPr/>
          <p:nvPr/>
        </p:nvSpPr>
        <p:spPr>
          <a:xfrm flipH="1" rot="-5400000">
            <a:off x="5786850" y="1783649"/>
            <a:ext cx="5140800" cy="157350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0"/>
          <p:cNvSpPr txBox="1"/>
          <p:nvPr>
            <p:ph type="ctrTitle"/>
          </p:nvPr>
        </p:nvSpPr>
        <p:spPr>
          <a:xfrm>
            <a:off x="2402287" y="1743109"/>
            <a:ext cx="5089576"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t/>
            </a:r>
            <a:endParaRPr/>
          </a:p>
          <a:p>
            <a:pPr indent="0" lvl="0" marL="0" rtl="0" algn="r">
              <a:lnSpc>
                <a:spcPct val="100000"/>
              </a:lnSpc>
              <a:spcBef>
                <a:spcPts val="0"/>
              </a:spcBef>
              <a:spcAft>
                <a:spcPts val="0"/>
              </a:spcAft>
              <a:buSzPts val="1200"/>
              <a:buNone/>
            </a:pPr>
            <a:r>
              <a:rPr lang="en-US"/>
              <a:t>Muhammad Yudha dan kawan-kawan pada awal tahun 2021  yang berjudul, “Analisis Ulasan Indie Video Game Lokal pada Steam Menggunakan Analisis Sentimen dan Pemodelan Topik Berbasis Latent Dirichlet Allocation ”</a:t>
            </a:r>
            <a:endParaRPr/>
          </a:p>
        </p:txBody>
      </p:sp>
      <p:sp>
        <p:nvSpPr>
          <p:cNvPr id="137" name="Google Shape;137;p10"/>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Penelitian</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Terdahulu</a:t>
            </a:r>
            <a:endParaRPr b="1" i="0" sz="1600" u="none" cap="none" strike="noStrike">
              <a:solidFill>
                <a:schemeClr val="dk1"/>
              </a:solidFill>
              <a:latin typeface="Livvic"/>
              <a:ea typeface="Livvic"/>
              <a:cs typeface="Livvic"/>
              <a:sym typeface="Livvic"/>
            </a:endParaRPr>
          </a:p>
        </p:txBody>
      </p:sp>
      <p:sp>
        <p:nvSpPr>
          <p:cNvPr id="138" name="Google Shape;138;p10"/>
          <p:cNvSpPr txBox="1"/>
          <p:nvPr/>
        </p:nvSpPr>
        <p:spPr>
          <a:xfrm>
            <a:off x="7663099" y="1426848"/>
            <a:ext cx="17391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01</a:t>
            </a:r>
            <a:endParaRPr/>
          </a:p>
        </p:txBody>
      </p:sp>
      <p:sp>
        <p:nvSpPr>
          <p:cNvPr id="139" name="Google Shape;139;p10"/>
          <p:cNvSpPr txBox="1"/>
          <p:nvPr/>
        </p:nvSpPr>
        <p:spPr>
          <a:xfrm>
            <a:off x="7642250" y="2483589"/>
            <a:ext cx="1615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02</a:t>
            </a:r>
            <a:endParaRPr/>
          </a:p>
        </p:txBody>
      </p:sp>
      <p:sp>
        <p:nvSpPr>
          <p:cNvPr id="140" name="Google Shape;140;p10"/>
          <p:cNvSpPr txBox="1"/>
          <p:nvPr/>
        </p:nvSpPr>
        <p:spPr>
          <a:xfrm>
            <a:off x="2480923" y="2556776"/>
            <a:ext cx="5089576"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r">
              <a:lnSpc>
                <a:spcPct val="100000"/>
              </a:lnSpc>
              <a:spcBef>
                <a:spcPts val="0"/>
              </a:spcBef>
              <a:spcAft>
                <a:spcPts val="0"/>
              </a:spcAft>
              <a:buClr>
                <a:schemeClr val="dk1"/>
              </a:buClr>
              <a:buSzPts val="1200"/>
              <a:buFont typeface="Livvic"/>
              <a:buNone/>
            </a:pPr>
            <a:r>
              <a:rPr b="1" i="0" lang="en-US" sz="1200" u="none" cap="none" strike="noStrike">
                <a:solidFill>
                  <a:schemeClr val="dk1"/>
                </a:solidFill>
                <a:latin typeface="Livvic"/>
                <a:ea typeface="Livvic"/>
                <a:cs typeface="Livvic"/>
                <a:sym typeface="Livvic"/>
              </a:rPr>
              <a:t>Vasudeva Raju dan kawan-kawan pada tahun 2022 yang berjudul “Topic Modelling on Consumer Financial Protection Bureau Data: An Approach Using BERT Based Embeddings”</a:t>
            </a:r>
            <a:endParaRPr/>
          </a:p>
        </p:txBody>
      </p:sp>
      <p:sp>
        <p:nvSpPr>
          <p:cNvPr id="141" name="Google Shape;141;p10"/>
          <p:cNvSpPr txBox="1"/>
          <p:nvPr/>
        </p:nvSpPr>
        <p:spPr>
          <a:xfrm>
            <a:off x="7642250" y="3491402"/>
            <a:ext cx="1615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03</a:t>
            </a:r>
            <a:endParaRPr/>
          </a:p>
        </p:txBody>
      </p:sp>
      <p:sp>
        <p:nvSpPr>
          <p:cNvPr id="142" name="Google Shape;142;p10"/>
          <p:cNvSpPr txBox="1"/>
          <p:nvPr/>
        </p:nvSpPr>
        <p:spPr>
          <a:xfrm>
            <a:off x="2480923" y="3439258"/>
            <a:ext cx="5089576"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r">
              <a:lnSpc>
                <a:spcPct val="100000"/>
              </a:lnSpc>
              <a:spcBef>
                <a:spcPts val="0"/>
              </a:spcBef>
              <a:spcAft>
                <a:spcPts val="0"/>
              </a:spcAft>
              <a:buClr>
                <a:schemeClr val="dk1"/>
              </a:buClr>
              <a:buSzPts val="1200"/>
              <a:buFont typeface="Livvic"/>
              <a:buNone/>
            </a:pPr>
            <a:r>
              <a:rPr b="1" i="0" lang="en-US" sz="1200" u="none" cap="none" strike="noStrike">
                <a:solidFill>
                  <a:schemeClr val="dk1"/>
                </a:solidFill>
                <a:latin typeface="Livvic"/>
                <a:ea typeface="Livvic"/>
                <a:cs typeface="Livvic"/>
                <a:sym typeface="Livvic"/>
              </a:rPr>
              <a:t>Marteen Grootedosrt 2022 yang berjudul BERTopic: Neural topic modeling with a class-based TF-IDF procedure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6" name="Shape 146"/>
        <p:cNvGrpSpPr/>
        <p:nvPr/>
      </p:nvGrpSpPr>
      <p:grpSpPr>
        <a:xfrm>
          <a:off x="0" y="0"/>
          <a:ext cx="0" cy="0"/>
          <a:chOff x="0" y="0"/>
          <a:chExt cx="0" cy="0"/>
        </a:xfrm>
      </p:grpSpPr>
      <p:sp>
        <p:nvSpPr>
          <p:cNvPr id="147" name="Google Shape;147;p11"/>
          <p:cNvSpPr/>
          <p:nvPr/>
        </p:nvSpPr>
        <p:spPr>
          <a:xfrm flipH="1" rot="-5400000">
            <a:off x="-1783598" y="1783648"/>
            <a:ext cx="5140800" cy="157350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1"/>
          <p:cNvSpPr txBox="1"/>
          <p:nvPr>
            <p:ph type="ctrTitle"/>
          </p:nvPr>
        </p:nvSpPr>
        <p:spPr>
          <a:xfrm>
            <a:off x="1688587" y="1501661"/>
            <a:ext cx="3345974"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200"/>
              <a:buNone/>
            </a:pPr>
            <a:r>
              <a:rPr lang="en-US"/>
              <a:t>Topik apa saja yang dibicarakan oleh pemain dalam ulasan video game berjudul “Player Unknown’s Battleground”.</a:t>
            </a:r>
            <a:endParaRPr/>
          </a:p>
        </p:txBody>
      </p:sp>
      <p:sp>
        <p:nvSpPr>
          <p:cNvPr id="149" name="Google Shape;149;p11"/>
          <p:cNvSpPr txBox="1"/>
          <p:nvPr/>
        </p:nvSpPr>
        <p:spPr>
          <a:xfrm>
            <a:off x="545854" y="1418380"/>
            <a:ext cx="17391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01</a:t>
            </a:r>
            <a:endParaRPr/>
          </a:p>
        </p:txBody>
      </p:sp>
      <p:sp>
        <p:nvSpPr>
          <p:cNvPr id="150" name="Google Shape;150;p11"/>
          <p:cNvSpPr txBox="1"/>
          <p:nvPr/>
        </p:nvSpPr>
        <p:spPr>
          <a:xfrm>
            <a:off x="545854" y="2332186"/>
            <a:ext cx="1615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02</a:t>
            </a:r>
            <a:endParaRPr/>
          </a:p>
        </p:txBody>
      </p:sp>
      <p:sp>
        <p:nvSpPr>
          <p:cNvPr id="151" name="Google Shape;151;p11"/>
          <p:cNvSpPr txBox="1"/>
          <p:nvPr/>
        </p:nvSpPr>
        <p:spPr>
          <a:xfrm>
            <a:off x="1688587" y="2378473"/>
            <a:ext cx="371679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1200" u="none" cap="none" strike="noStrike">
                <a:solidFill>
                  <a:schemeClr val="dk1"/>
                </a:solidFill>
                <a:latin typeface="Livvic"/>
                <a:ea typeface="Livvic"/>
                <a:cs typeface="Livvic"/>
                <a:sym typeface="Livvic"/>
              </a:rPr>
              <a:t>Bagaimana hasil yang diperoleh dengan menggunakan metode BERT yang dikhususkan untuk “Topic Modelling” atau BERTopic</a:t>
            </a:r>
            <a:endParaRPr b="1" i="0" sz="1200" u="none" cap="none" strike="noStrike">
              <a:solidFill>
                <a:schemeClr val="dk1"/>
              </a:solidFill>
              <a:latin typeface="Livvic"/>
              <a:ea typeface="Livvic"/>
              <a:cs typeface="Livvic"/>
              <a:sym typeface="Livvic"/>
            </a:endParaRPr>
          </a:p>
        </p:txBody>
      </p:sp>
      <p:sp>
        <p:nvSpPr>
          <p:cNvPr id="152" name="Google Shape;152;p11"/>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Rumusan Masalah</a:t>
            </a:r>
            <a:endParaRPr b="1" i="0" sz="1600" u="none" cap="none" strike="noStrike">
              <a:solidFill>
                <a:schemeClr val="lt1"/>
              </a:solidFill>
              <a:latin typeface="Livvic"/>
              <a:ea typeface="Livvic"/>
              <a:cs typeface="Livvic"/>
              <a:sym typeface="Livvic"/>
            </a:endParaRPr>
          </a:p>
        </p:txBody>
      </p:sp>
      <p:sp>
        <p:nvSpPr>
          <p:cNvPr id="153" name="Google Shape;153;p11"/>
          <p:cNvSpPr txBox="1"/>
          <p:nvPr/>
        </p:nvSpPr>
        <p:spPr>
          <a:xfrm>
            <a:off x="545854" y="3263358"/>
            <a:ext cx="1615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03</a:t>
            </a:r>
            <a:endParaRPr/>
          </a:p>
        </p:txBody>
      </p:sp>
      <p:sp>
        <p:nvSpPr>
          <p:cNvPr id="154" name="Google Shape;154;p11"/>
          <p:cNvSpPr txBox="1"/>
          <p:nvPr/>
        </p:nvSpPr>
        <p:spPr>
          <a:xfrm>
            <a:off x="1688587" y="3309645"/>
            <a:ext cx="371679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1200" u="none" cap="none" strike="noStrike">
                <a:solidFill>
                  <a:schemeClr val="dk1"/>
                </a:solidFill>
                <a:latin typeface="Livvic"/>
                <a:ea typeface="Livvic"/>
                <a:cs typeface="Livvic"/>
                <a:sym typeface="Livvic"/>
              </a:rPr>
              <a:t>Bagaimana hasil yang diperoleh dengan menggunakan fitur “Guided Topic Model” dalam metode BERTopic</a:t>
            </a:r>
            <a:endParaRPr b="1" i="0" sz="1200" u="none" cap="none" strike="noStrike">
              <a:solidFill>
                <a:schemeClr val="dk1"/>
              </a:solidFill>
              <a:latin typeface="Livvic"/>
              <a:ea typeface="Livvic"/>
              <a:cs typeface="Livvic"/>
              <a:sym typeface="Livv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8" name="Shape 158"/>
        <p:cNvGrpSpPr/>
        <p:nvPr/>
      </p:nvGrpSpPr>
      <p:grpSpPr>
        <a:xfrm>
          <a:off x="0" y="0"/>
          <a:ext cx="0" cy="0"/>
          <a:chOff x="0" y="0"/>
          <a:chExt cx="0" cy="0"/>
        </a:xfrm>
      </p:grpSpPr>
      <p:sp>
        <p:nvSpPr>
          <p:cNvPr id="159" name="Google Shape;159;p12"/>
          <p:cNvSpPr/>
          <p:nvPr/>
        </p:nvSpPr>
        <p:spPr>
          <a:xfrm flipH="1" rot="-5400000">
            <a:off x="5786850" y="1783649"/>
            <a:ext cx="5140800" cy="157350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2"/>
          <p:cNvSpPr txBox="1"/>
          <p:nvPr>
            <p:ph type="ctrTitle"/>
          </p:nvPr>
        </p:nvSpPr>
        <p:spPr>
          <a:xfrm>
            <a:off x="2402287" y="967599"/>
            <a:ext cx="5089576"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t/>
            </a:r>
            <a:endParaRPr/>
          </a:p>
          <a:p>
            <a:pPr indent="0" lvl="0" marL="0" rtl="0" algn="r">
              <a:lnSpc>
                <a:spcPct val="100000"/>
              </a:lnSpc>
              <a:spcBef>
                <a:spcPts val="0"/>
              </a:spcBef>
              <a:spcAft>
                <a:spcPts val="0"/>
              </a:spcAft>
              <a:buSzPts val="1200"/>
              <a:buNone/>
            </a:pPr>
            <a:r>
              <a:rPr lang="en-US"/>
              <a:t>Data berupa sebagian besar text ulasan video game dengan genre “Battle Royale” berjudul “Player Unknown’s Battleground” dari tahun 2017 hingga tahun 2021.</a:t>
            </a:r>
            <a:endParaRPr/>
          </a:p>
        </p:txBody>
      </p:sp>
      <p:sp>
        <p:nvSpPr>
          <p:cNvPr id="161" name="Google Shape;161;p12"/>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Batasan</a:t>
            </a:r>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Masalah</a:t>
            </a:r>
            <a:endParaRPr b="1" i="0" sz="1600" u="none" cap="none" strike="noStrike">
              <a:solidFill>
                <a:schemeClr val="dk1"/>
              </a:solidFill>
              <a:latin typeface="Livvic"/>
              <a:ea typeface="Livvic"/>
              <a:cs typeface="Livvic"/>
              <a:sym typeface="Livvic"/>
            </a:endParaRPr>
          </a:p>
        </p:txBody>
      </p:sp>
      <p:sp>
        <p:nvSpPr>
          <p:cNvPr id="162" name="Google Shape;162;p12"/>
          <p:cNvSpPr txBox="1"/>
          <p:nvPr/>
        </p:nvSpPr>
        <p:spPr>
          <a:xfrm>
            <a:off x="7663099" y="905980"/>
            <a:ext cx="17391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01</a:t>
            </a:r>
            <a:endParaRPr/>
          </a:p>
        </p:txBody>
      </p:sp>
      <p:sp>
        <p:nvSpPr>
          <p:cNvPr id="163" name="Google Shape;163;p12"/>
          <p:cNvSpPr txBox="1"/>
          <p:nvPr/>
        </p:nvSpPr>
        <p:spPr>
          <a:xfrm>
            <a:off x="7642250" y="1846977"/>
            <a:ext cx="1615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02</a:t>
            </a:r>
            <a:endParaRPr/>
          </a:p>
        </p:txBody>
      </p:sp>
      <p:sp>
        <p:nvSpPr>
          <p:cNvPr id="164" name="Google Shape;164;p12"/>
          <p:cNvSpPr txBox="1"/>
          <p:nvPr/>
        </p:nvSpPr>
        <p:spPr>
          <a:xfrm>
            <a:off x="2480923" y="1920164"/>
            <a:ext cx="5089576"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r">
              <a:lnSpc>
                <a:spcPct val="100000"/>
              </a:lnSpc>
              <a:spcBef>
                <a:spcPts val="0"/>
              </a:spcBef>
              <a:spcAft>
                <a:spcPts val="0"/>
              </a:spcAft>
              <a:buClr>
                <a:schemeClr val="dk1"/>
              </a:buClr>
              <a:buSzPts val="1200"/>
              <a:buFont typeface="Livvic"/>
              <a:buNone/>
            </a:pPr>
            <a:r>
              <a:rPr b="1" i="0" lang="en-US" sz="1200" u="none" cap="none" strike="noStrike">
                <a:solidFill>
                  <a:schemeClr val="dk1"/>
                </a:solidFill>
                <a:latin typeface="Livvic"/>
                <a:ea typeface="Livvic"/>
                <a:cs typeface="Livvic"/>
                <a:sym typeface="Livvic"/>
              </a:rPr>
              <a:t>Pada penelitian ini, data ulasan video game diambil secara “Scrapping” dari platform pendistribusian video game digital bernama “Steam”.</a:t>
            </a:r>
            <a:endParaRPr/>
          </a:p>
        </p:txBody>
      </p:sp>
      <p:sp>
        <p:nvSpPr>
          <p:cNvPr id="165" name="Google Shape;165;p12"/>
          <p:cNvSpPr txBox="1"/>
          <p:nvPr/>
        </p:nvSpPr>
        <p:spPr>
          <a:xfrm>
            <a:off x="7642250" y="2808490"/>
            <a:ext cx="1615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03</a:t>
            </a:r>
            <a:endParaRPr/>
          </a:p>
        </p:txBody>
      </p:sp>
      <p:sp>
        <p:nvSpPr>
          <p:cNvPr id="166" name="Google Shape;166;p12"/>
          <p:cNvSpPr txBox="1"/>
          <p:nvPr/>
        </p:nvSpPr>
        <p:spPr>
          <a:xfrm>
            <a:off x="2480923" y="2814221"/>
            <a:ext cx="5089576"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r">
              <a:lnSpc>
                <a:spcPct val="100000"/>
              </a:lnSpc>
              <a:spcBef>
                <a:spcPts val="0"/>
              </a:spcBef>
              <a:spcAft>
                <a:spcPts val="0"/>
              </a:spcAft>
              <a:buClr>
                <a:schemeClr val="dk1"/>
              </a:buClr>
              <a:buSzPts val="1200"/>
              <a:buFont typeface="Livvic"/>
              <a:buNone/>
            </a:pPr>
            <a:r>
              <a:rPr b="1" i="0" lang="en-US" sz="1200" u="none" cap="none" strike="noStrike">
                <a:solidFill>
                  <a:schemeClr val="dk1"/>
                </a:solidFill>
                <a:latin typeface="Livvic"/>
                <a:ea typeface="Livvic"/>
                <a:cs typeface="Livvic"/>
                <a:sym typeface="Livvic"/>
              </a:rPr>
              <a:t>Penelitian ini menggunakan Metode BERTopic yang telah tersedia dalam modul bertopic dengan semua parameter dalam keadaan default kecuali parameter pada gambar disamping</a:t>
            </a:r>
            <a:endParaRPr b="1" i="0" sz="1200" u="none" cap="none" strike="noStrike">
              <a:solidFill>
                <a:schemeClr val="dk1"/>
              </a:solidFill>
              <a:latin typeface="Livvic"/>
              <a:ea typeface="Livvic"/>
              <a:cs typeface="Livvic"/>
              <a:sym typeface="Livvic"/>
            </a:endParaRPr>
          </a:p>
        </p:txBody>
      </p:sp>
      <p:sp>
        <p:nvSpPr>
          <p:cNvPr id="167" name="Google Shape;167;p12"/>
          <p:cNvSpPr txBox="1"/>
          <p:nvPr/>
        </p:nvSpPr>
        <p:spPr>
          <a:xfrm>
            <a:off x="7642250" y="3737272"/>
            <a:ext cx="1615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04</a:t>
            </a:r>
            <a:endParaRPr/>
          </a:p>
        </p:txBody>
      </p:sp>
      <p:sp>
        <p:nvSpPr>
          <p:cNvPr id="168" name="Google Shape;168;p12"/>
          <p:cNvSpPr txBox="1"/>
          <p:nvPr/>
        </p:nvSpPr>
        <p:spPr>
          <a:xfrm>
            <a:off x="2480923" y="3814901"/>
            <a:ext cx="5089576"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r">
              <a:lnSpc>
                <a:spcPct val="100000"/>
              </a:lnSpc>
              <a:spcBef>
                <a:spcPts val="0"/>
              </a:spcBef>
              <a:spcAft>
                <a:spcPts val="0"/>
              </a:spcAft>
              <a:buClr>
                <a:schemeClr val="dk1"/>
              </a:buClr>
              <a:buSzPts val="1200"/>
              <a:buFont typeface="Livvic"/>
              <a:buNone/>
            </a:pPr>
            <a:r>
              <a:rPr b="1" i="0" lang="en-US" sz="1200" u="none" cap="none" strike="noStrike">
                <a:solidFill>
                  <a:schemeClr val="dk1"/>
                </a:solidFill>
                <a:latin typeface="Livvic"/>
                <a:ea typeface="Livvic"/>
                <a:cs typeface="Livvic"/>
                <a:sym typeface="Livvic"/>
              </a:rPr>
              <a:t>Analisis hasil terhadap topik yang didapatkan bersifat eksplorasi data sehingga interpretasi yang didapatkan kebanyakan adalah hipotesis yang perlu diteliti lagi di masa yang akan datang</a:t>
            </a:r>
            <a:endParaRPr b="1" i="0" sz="1200" u="none" cap="none" strike="noStrike">
              <a:solidFill>
                <a:schemeClr val="dk1"/>
              </a:solidFill>
              <a:latin typeface="Livvic"/>
              <a:ea typeface="Livvic"/>
              <a:cs typeface="Livvic"/>
              <a:sym typeface="Livvic"/>
            </a:endParaRPr>
          </a:p>
        </p:txBody>
      </p:sp>
      <p:sp>
        <p:nvSpPr>
          <p:cNvPr id="169" name="Google Shape;169;p12"/>
          <p:cNvSpPr/>
          <p:nvPr/>
        </p:nvSpPr>
        <p:spPr>
          <a:xfrm flipH="1" rot="-5400000">
            <a:off x="-1101728" y="2498001"/>
            <a:ext cx="2696903" cy="50197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0" name="Google Shape;170;p12"/>
          <p:cNvPicPr preferRelativeResize="0"/>
          <p:nvPr/>
        </p:nvPicPr>
        <p:blipFill rotWithShape="1">
          <a:blip r:embed="rId3">
            <a:alphaModFix/>
          </a:blip>
          <a:srcRect b="0" l="0" r="0" t="0"/>
          <a:stretch/>
        </p:blipFill>
        <p:spPr>
          <a:xfrm>
            <a:off x="497713" y="2497964"/>
            <a:ext cx="2066580" cy="9725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4" name="Shape 174"/>
        <p:cNvGrpSpPr/>
        <p:nvPr/>
      </p:nvGrpSpPr>
      <p:grpSpPr>
        <a:xfrm>
          <a:off x="0" y="0"/>
          <a:ext cx="0" cy="0"/>
          <a:chOff x="0" y="0"/>
          <a:chExt cx="0" cy="0"/>
        </a:xfrm>
      </p:grpSpPr>
      <p:sp>
        <p:nvSpPr>
          <p:cNvPr id="175" name="Google Shape;175;p13"/>
          <p:cNvSpPr txBox="1"/>
          <p:nvPr>
            <p:ph type="ctrTitle"/>
          </p:nvPr>
        </p:nvSpPr>
        <p:spPr>
          <a:xfrm>
            <a:off x="-982488" y="3149131"/>
            <a:ext cx="5089576"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t/>
            </a:r>
            <a:endParaRPr/>
          </a:p>
          <a:p>
            <a:pPr indent="0" lvl="0" marL="0" rtl="0" algn="r">
              <a:lnSpc>
                <a:spcPct val="100000"/>
              </a:lnSpc>
              <a:spcBef>
                <a:spcPts val="0"/>
              </a:spcBef>
              <a:spcAft>
                <a:spcPts val="0"/>
              </a:spcAft>
              <a:buSzPts val="1200"/>
              <a:buNone/>
            </a:pPr>
            <a:r>
              <a:rPr lang="en-US" sz="2000"/>
              <a:t>Text Mining</a:t>
            </a:r>
            <a:br>
              <a:rPr lang="en-US" sz="2000"/>
            </a:br>
            <a:br>
              <a:rPr lang="en-US" sz="2000"/>
            </a:br>
            <a:r>
              <a:rPr lang="en-US" sz="2000"/>
              <a:t>Web Scraping</a:t>
            </a:r>
            <a:br>
              <a:rPr lang="en-US" sz="2000"/>
            </a:br>
            <a:br>
              <a:rPr lang="en-US" sz="2000"/>
            </a:br>
            <a:r>
              <a:rPr lang="en-US" sz="2000"/>
              <a:t>Preprocessing</a:t>
            </a:r>
            <a:br>
              <a:rPr lang="en-US" sz="2000"/>
            </a:br>
            <a:br>
              <a:rPr lang="en-US" sz="2000"/>
            </a:br>
            <a:r>
              <a:rPr lang="en-US" sz="2000"/>
              <a:t>BERT</a:t>
            </a:r>
            <a:endParaRPr/>
          </a:p>
        </p:txBody>
      </p:sp>
      <p:sp>
        <p:nvSpPr>
          <p:cNvPr id="176" name="Google Shape;176;p13"/>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Landasan</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Teori</a:t>
            </a:r>
            <a:endParaRPr b="1" i="0" sz="1600" u="none" cap="none" strike="noStrike">
              <a:solidFill>
                <a:schemeClr val="dk1"/>
              </a:solidFill>
              <a:latin typeface="Livvic"/>
              <a:ea typeface="Livvic"/>
              <a:cs typeface="Livvic"/>
              <a:sym typeface="Livvic"/>
            </a:endParaRPr>
          </a:p>
        </p:txBody>
      </p:sp>
      <p:sp>
        <p:nvSpPr>
          <p:cNvPr id="177" name="Google Shape;177;p13"/>
          <p:cNvSpPr/>
          <p:nvPr/>
        </p:nvSpPr>
        <p:spPr>
          <a:xfrm flipH="1" rot="-5400000">
            <a:off x="1816410" y="2454652"/>
            <a:ext cx="5140800" cy="23149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3"/>
          <p:cNvSpPr/>
          <p:nvPr/>
        </p:nvSpPr>
        <p:spPr>
          <a:xfrm flipH="1" rot="-5400000">
            <a:off x="2211879" y="2454652"/>
            <a:ext cx="5140800" cy="23149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3"/>
          <p:cNvSpPr txBox="1"/>
          <p:nvPr/>
        </p:nvSpPr>
        <p:spPr>
          <a:xfrm>
            <a:off x="5062001" y="3149131"/>
            <a:ext cx="5089576"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2000" u="none" cap="none" strike="noStrike">
                <a:solidFill>
                  <a:schemeClr val="dk1"/>
                </a:solidFill>
                <a:latin typeface="Livvic"/>
                <a:ea typeface="Livvic"/>
                <a:cs typeface="Livvic"/>
                <a:sym typeface="Livvic"/>
              </a:rPr>
              <a:t>UMAP</a:t>
            </a:r>
            <a:br>
              <a:rPr b="1" i="0" lang="en-US" sz="2000" u="none" cap="none" strike="noStrike">
                <a:solidFill>
                  <a:schemeClr val="dk1"/>
                </a:solidFill>
                <a:latin typeface="Livvic"/>
                <a:ea typeface="Livvic"/>
                <a:cs typeface="Livvic"/>
                <a:sym typeface="Livvic"/>
              </a:rPr>
            </a:br>
            <a:br>
              <a:rPr b="1" i="0" lang="en-US" sz="2000" u="none" cap="none" strike="noStrike">
                <a:solidFill>
                  <a:schemeClr val="dk1"/>
                </a:solidFill>
                <a:latin typeface="Livvic"/>
                <a:ea typeface="Livvic"/>
                <a:cs typeface="Livvic"/>
                <a:sym typeface="Livvic"/>
              </a:rPr>
            </a:br>
            <a:r>
              <a:rPr b="1" i="0" lang="en-US" sz="2000" u="none" cap="none" strike="noStrike">
                <a:solidFill>
                  <a:schemeClr val="dk1"/>
                </a:solidFill>
                <a:latin typeface="Livvic"/>
                <a:ea typeface="Livvic"/>
                <a:cs typeface="Livvic"/>
                <a:sym typeface="Livvic"/>
              </a:rPr>
              <a:t>HDBSCAN</a:t>
            </a:r>
            <a:br>
              <a:rPr b="1" i="0" lang="en-US" sz="2000" u="none" cap="none" strike="noStrike">
                <a:solidFill>
                  <a:schemeClr val="dk1"/>
                </a:solidFill>
                <a:latin typeface="Livvic"/>
                <a:ea typeface="Livvic"/>
                <a:cs typeface="Livvic"/>
                <a:sym typeface="Livvic"/>
              </a:rPr>
            </a:br>
            <a:br>
              <a:rPr b="1" i="0" lang="en-US" sz="2000" u="none" cap="none" strike="noStrike">
                <a:solidFill>
                  <a:schemeClr val="dk1"/>
                </a:solidFill>
                <a:latin typeface="Livvic"/>
                <a:ea typeface="Livvic"/>
                <a:cs typeface="Livvic"/>
                <a:sym typeface="Livvic"/>
              </a:rPr>
            </a:br>
            <a:r>
              <a:rPr b="1" i="0" lang="en-US" sz="2000" u="none" cap="none" strike="noStrike">
                <a:solidFill>
                  <a:schemeClr val="dk1"/>
                </a:solidFill>
                <a:latin typeface="Livvic"/>
                <a:ea typeface="Livvic"/>
                <a:cs typeface="Livvic"/>
                <a:sym typeface="Livvic"/>
              </a:rPr>
              <a:t>Class Based TF-IDF</a:t>
            </a:r>
            <a:br>
              <a:rPr b="1" i="0" lang="en-US" sz="2000" u="none" cap="none" strike="noStrike">
                <a:solidFill>
                  <a:schemeClr val="dk1"/>
                </a:solidFill>
                <a:latin typeface="Livvic"/>
                <a:ea typeface="Livvic"/>
                <a:cs typeface="Livvic"/>
                <a:sym typeface="Livvic"/>
              </a:rPr>
            </a:br>
            <a:br>
              <a:rPr b="1" i="0" lang="en-US" sz="2000" u="none" cap="none" strike="noStrike">
                <a:solidFill>
                  <a:schemeClr val="dk1"/>
                </a:solidFill>
                <a:latin typeface="Livvic"/>
                <a:ea typeface="Livvic"/>
                <a:cs typeface="Livvic"/>
                <a:sym typeface="Livvic"/>
              </a:rPr>
            </a:br>
            <a:r>
              <a:rPr b="1" i="0" lang="en-US" sz="2000" u="none" cap="none" strike="noStrike">
                <a:solidFill>
                  <a:schemeClr val="dk1"/>
                </a:solidFill>
                <a:latin typeface="Livvic"/>
                <a:ea typeface="Livvic"/>
                <a:cs typeface="Livvic"/>
                <a:sym typeface="Livvic"/>
              </a:rPr>
              <a:t>Evaluasi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3" name="Shape 183"/>
        <p:cNvGrpSpPr/>
        <p:nvPr/>
      </p:nvGrpSpPr>
      <p:grpSpPr>
        <a:xfrm>
          <a:off x="0" y="0"/>
          <a:ext cx="0" cy="0"/>
          <a:chOff x="0" y="0"/>
          <a:chExt cx="0" cy="0"/>
        </a:xfrm>
      </p:grpSpPr>
      <p:sp>
        <p:nvSpPr>
          <p:cNvPr id="184" name="Google Shape;184;p14"/>
          <p:cNvSpPr txBox="1"/>
          <p:nvPr>
            <p:ph type="ctrTitle"/>
          </p:nvPr>
        </p:nvSpPr>
        <p:spPr>
          <a:xfrm>
            <a:off x="544010" y="2686144"/>
            <a:ext cx="3563078"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t/>
            </a:r>
            <a:endParaRPr/>
          </a:p>
          <a:p>
            <a:pPr indent="0" lvl="0" marL="0" rtl="0" algn="r">
              <a:lnSpc>
                <a:spcPct val="100000"/>
              </a:lnSpc>
              <a:spcBef>
                <a:spcPts val="0"/>
              </a:spcBef>
              <a:spcAft>
                <a:spcPts val="0"/>
              </a:spcAft>
              <a:buSzPts val="1200"/>
              <a:buNone/>
            </a:pPr>
            <a:r>
              <a:rPr lang="en-US" sz="2000"/>
              <a:t>Text Mining</a:t>
            </a:r>
            <a:br>
              <a:rPr lang="en-US" sz="2000"/>
            </a:br>
            <a:br>
              <a:rPr lang="en-US" sz="2000"/>
            </a:br>
            <a:r>
              <a:rPr lang="en-US" sz="1400"/>
              <a:t>Proses penggalian informasi pada teks dengan menggunakan bantuan alat analisa dalam kurun waktu terterntu. </a:t>
            </a:r>
            <a:endParaRPr sz="1400"/>
          </a:p>
        </p:txBody>
      </p:sp>
      <p:sp>
        <p:nvSpPr>
          <p:cNvPr id="185" name="Google Shape;185;p14"/>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Landasan</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Teori</a:t>
            </a:r>
            <a:endParaRPr b="1" i="0" sz="1600" u="none" cap="none" strike="noStrike">
              <a:solidFill>
                <a:schemeClr val="dk1"/>
              </a:solidFill>
              <a:latin typeface="Livvic"/>
              <a:ea typeface="Livvic"/>
              <a:cs typeface="Livvic"/>
              <a:sym typeface="Livvic"/>
            </a:endParaRPr>
          </a:p>
        </p:txBody>
      </p:sp>
      <p:sp>
        <p:nvSpPr>
          <p:cNvPr id="186" name="Google Shape;186;p14"/>
          <p:cNvSpPr/>
          <p:nvPr/>
        </p:nvSpPr>
        <p:spPr>
          <a:xfrm flipH="1" rot="-5400000">
            <a:off x="4200791" y="197588"/>
            <a:ext cx="5140800" cy="474562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txBox="1"/>
          <p:nvPr/>
        </p:nvSpPr>
        <p:spPr>
          <a:xfrm>
            <a:off x="4689672" y="2686144"/>
            <a:ext cx="4454328"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2000" u="none" cap="none" strike="noStrike">
                <a:solidFill>
                  <a:schemeClr val="lt1"/>
                </a:solidFill>
                <a:latin typeface="Livvic"/>
                <a:ea typeface="Livvic"/>
                <a:cs typeface="Livvic"/>
                <a:sym typeface="Livvic"/>
              </a:rPr>
              <a:t>Web Scraping</a:t>
            </a:r>
            <a:endParaRPr/>
          </a:p>
          <a:p>
            <a:pPr indent="0" lvl="0" marL="0" marR="0" rtl="0" algn="l">
              <a:lnSpc>
                <a:spcPct val="100000"/>
              </a:lnSpc>
              <a:spcBef>
                <a:spcPts val="0"/>
              </a:spcBef>
              <a:spcAft>
                <a:spcPts val="0"/>
              </a:spcAft>
              <a:buClr>
                <a:schemeClr val="dk1"/>
              </a:buClr>
              <a:buSzPts val="1200"/>
              <a:buFont typeface="Livvic"/>
              <a:buNone/>
            </a:pPr>
            <a:r>
              <a:t/>
            </a:r>
            <a:endParaRPr b="1" i="0" sz="20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1400" u="none" cap="none" strike="noStrike">
                <a:solidFill>
                  <a:schemeClr val="lt1"/>
                </a:solidFill>
                <a:latin typeface="Livvic"/>
                <a:ea typeface="Livvic"/>
                <a:cs typeface="Livvic"/>
                <a:sym typeface="Livvic"/>
              </a:rPr>
              <a:t>Metode untuk mendapatkan teks serta informasi</a:t>
            </a:r>
            <a:endParaRPr b="1" i="0" sz="14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1400" u="none" cap="none" strike="noStrike">
                <a:solidFill>
                  <a:schemeClr val="lt1"/>
                </a:solidFill>
                <a:latin typeface="Livvic"/>
                <a:ea typeface="Livvic"/>
                <a:cs typeface="Livvic"/>
                <a:sym typeface="Livvic"/>
              </a:rPr>
              <a:t>yang berharga dari suatu website baik secara manual ataupun dengan bantuan program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1" name="Shape 191"/>
        <p:cNvGrpSpPr/>
        <p:nvPr/>
      </p:nvGrpSpPr>
      <p:grpSpPr>
        <a:xfrm>
          <a:off x="0" y="0"/>
          <a:ext cx="0" cy="0"/>
          <a:chOff x="0" y="0"/>
          <a:chExt cx="0" cy="0"/>
        </a:xfrm>
      </p:grpSpPr>
      <p:sp>
        <p:nvSpPr>
          <p:cNvPr id="192" name="Google Shape;192;p15"/>
          <p:cNvSpPr/>
          <p:nvPr/>
        </p:nvSpPr>
        <p:spPr>
          <a:xfrm flipH="1" rot="-5400000">
            <a:off x="-197589" y="197589"/>
            <a:ext cx="5140800" cy="474562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5"/>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Landasan</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Teori</a:t>
            </a:r>
            <a:endParaRPr b="1" i="0" sz="1600" u="none" cap="none" strike="noStrike">
              <a:solidFill>
                <a:schemeClr val="lt1"/>
              </a:solidFill>
              <a:latin typeface="Livvic"/>
              <a:ea typeface="Livvic"/>
              <a:cs typeface="Livvic"/>
              <a:sym typeface="Livvic"/>
            </a:endParaRPr>
          </a:p>
        </p:txBody>
      </p:sp>
      <p:sp>
        <p:nvSpPr>
          <p:cNvPr id="194" name="Google Shape;194;p15"/>
          <p:cNvSpPr txBox="1"/>
          <p:nvPr/>
        </p:nvSpPr>
        <p:spPr>
          <a:xfrm>
            <a:off x="4884518" y="3682034"/>
            <a:ext cx="4120586"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2000" u="none" cap="none" strike="noStrike">
                <a:solidFill>
                  <a:schemeClr val="dk1"/>
                </a:solidFill>
                <a:latin typeface="Livvic"/>
                <a:ea typeface="Livvic"/>
                <a:cs typeface="Livvic"/>
                <a:sym typeface="Livvic"/>
              </a:rPr>
              <a:t>BERT</a:t>
            </a:r>
            <a:endParaRPr/>
          </a:p>
          <a:p>
            <a:pPr indent="0" lvl="0" marL="0" marR="0" rtl="0" algn="l">
              <a:lnSpc>
                <a:spcPct val="100000"/>
              </a:lnSpc>
              <a:spcBef>
                <a:spcPts val="0"/>
              </a:spcBef>
              <a:spcAft>
                <a:spcPts val="0"/>
              </a:spcAft>
              <a:buClr>
                <a:schemeClr val="dk1"/>
              </a:buClr>
              <a:buSzPts val="1200"/>
              <a:buFont typeface="Livvic"/>
              <a:buNone/>
            </a:pPr>
            <a:r>
              <a:t/>
            </a:r>
            <a:endParaRPr b="1" i="0" sz="20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1400" u="none" cap="none" strike="noStrike">
                <a:solidFill>
                  <a:schemeClr val="dk1"/>
                </a:solidFill>
                <a:latin typeface="Livvic"/>
                <a:ea typeface="Livvic"/>
                <a:cs typeface="Livvic"/>
                <a:sym typeface="Livvic"/>
              </a:rPr>
              <a:t>Bidirectional Encoder Representation form transformer, sebuah model representasi Bahasa yang telah terlatih yang ditemukan oleh peneliti Google AI Languange pada tahun 2018 yang memiliki representasi multi layer dua arah menggunakan bagian encoder dari arsitektur Transformer </a:t>
            </a:r>
            <a:endParaRPr/>
          </a:p>
        </p:txBody>
      </p:sp>
      <p:sp>
        <p:nvSpPr>
          <p:cNvPr id="195" name="Google Shape;195;p15"/>
          <p:cNvSpPr txBox="1"/>
          <p:nvPr>
            <p:ph type="ctrTitle"/>
          </p:nvPr>
        </p:nvSpPr>
        <p:spPr>
          <a:xfrm>
            <a:off x="326016" y="2825040"/>
            <a:ext cx="4245984"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br>
              <a:rPr lang="en-US" sz="2000">
                <a:solidFill>
                  <a:schemeClr val="lt1"/>
                </a:solidFill>
              </a:rPr>
            </a:br>
            <a:r>
              <a:rPr lang="en-US" sz="2000">
                <a:solidFill>
                  <a:schemeClr val="lt1"/>
                </a:solidFill>
              </a:rPr>
              <a:t>Preprocessing</a:t>
            </a:r>
            <a:br>
              <a:rPr lang="en-US" sz="2000">
                <a:solidFill>
                  <a:schemeClr val="lt1"/>
                </a:solidFill>
              </a:rPr>
            </a:br>
            <a:br>
              <a:rPr lang="en-US" sz="2000">
                <a:solidFill>
                  <a:schemeClr val="lt1"/>
                </a:solidFill>
              </a:rPr>
            </a:br>
            <a:r>
              <a:rPr lang="en-US" sz="1400">
                <a:solidFill>
                  <a:schemeClr val="lt1"/>
                </a:solidFill>
              </a:rPr>
              <a:t>Proses untuk membuat data hasil scrapping menjadi lebih terstruktur dan lebih mudah untuk  diproses ke tahap selanjutnya</a:t>
            </a:r>
            <a:endParaRPr sz="14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9" name="Shape 199"/>
        <p:cNvGrpSpPr/>
        <p:nvPr/>
      </p:nvGrpSpPr>
      <p:grpSpPr>
        <a:xfrm>
          <a:off x="0" y="0"/>
          <a:ext cx="0" cy="0"/>
          <a:chOff x="0" y="0"/>
          <a:chExt cx="0" cy="0"/>
        </a:xfrm>
      </p:grpSpPr>
      <p:sp>
        <p:nvSpPr>
          <p:cNvPr id="200" name="Google Shape;200;p16"/>
          <p:cNvSpPr txBox="1"/>
          <p:nvPr>
            <p:ph type="ctrTitle"/>
          </p:nvPr>
        </p:nvSpPr>
        <p:spPr>
          <a:xfrm>
            <a:off x="544010" y="2686144"/>
            <a:ext cx="3563078"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t/>
            </a:r>
            <a:endParaRPr/>
          </a:p>
          <a:p>
            <a:pPr indent="0" lvl="0" marL="0" rtl="0" algn="r">
              <a:lnSpc>
                <a:spcPct val="100000"/>
              </a:lnSpc>
              <a:spcBef>
                <a:spcPts val="0"/>
              </a:spcBef>
              <a:spcAft>
                <a:spcPts val="0"/>
              </a:spcAft>
              <a:buSzPts val="1200"/>
              <a:buNone/>
            </a:pPr>
            <a:r>
              <a:rPr lang="en-US" sz="2000"/>
              <a:t>Dimensionality Reduction</a:t>
            </a:r>
            <a:br>
              <a:rPr lang="en-US" sz="2000"/>
            </a:br>
            <a:br>
              <a:rPr lang="en-US" sz="2000"/>
            </a:br>
            <a:r>
              <a:rPr lang="en-US" sz="1400"/>
              <a:t>Proses untuk merubah data vektor yang memiliki dimensi yang tinggi menjadi data yang memiliki dimensi lebih rendah sehingga data menjadi lebih mudah diproses lebih lanjut </a:t>
            </a:r>
            <a:endParaRPr sz="1400"/>
          </a:p>
        </p:txBody>
      </p:sp>
      <p:sp>
        <p:nvSpPr>
          <p:cNvPr id="201" name="Google Shape;201;p16"/>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Landasan</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Teori</a:t>
            </a:r>
            <a:endParaRPr b="1" i="0" sz="1600" u="none" cap="none" strike="noStrike">
              <a:solidFill>
                <a:schemeClr val="dk1"/>
              </a:solidFill>
              <a:latin typeface="Livvic"/>
              <a:ea typeface="Livvic"/>
              <a:cs typeface="Livvic"/>
              <a:sym typeface="Livvic"/>
            </a:endParaRPr>
          </a:p>
        </p:txBody>
      </p:sp>
      <p:sp>
        <p:nvSpPr>
          <p:cNvPr id="202" name="Google Shape;202;p16"/>
          <p:cNvSpPr/>
          <p:nvPr/>
        </p:nvSpPr>
        <p:spPr>
          <a:xfrm flipH="1" rot="-5400000">
            <a:off x="4200791" y="197588"/>
            <a:ext cx="5140800" cy="474562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6"/>
          <p:cNvSpPr txBox="1"/>
          <p:nvPr/>
        </p:nvSpPr>
        <p:spPr>
          <a:xfrm>
            <a:off x="4689672" y="2952365"/>
            <a:ext cx="4454328"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2000" u="none" cap="none" strike="noStrike">
                <a:solidFill>
                  <a:schemeClr val="lt1"/>
                </a:solidFill>
                <a:latin typeface="Livvic"/>
                <a:ea typeface="Livvic"/>
                <a:cs typeface="Livvic"/>
                <a:sym typeface="Livvic"/>
              </a:rPr>
              <a:t>Clustering</a:t>
            </a:r>
            <a:endParaRPr/>
          </a:p>
          <a:p>
            <a:pPr indent="0" lvl="0" marL="0" marR="0" rtl="0" algn="l">
              <a:lnSpc>
                <a:spcPct val="100000"/>
              </a:lnSpc>
              <a:spcBef>
                <a:spcPts val="0"/>
              </a:spcBef>
              <a:spcAft>
                <a:spcPts val="0"/>
              </a:spcAft>
              <a:buClr>
                <a:schemeClr val="dk1"/>
              </a:buClr>
              <a:buSzPts val="1200"/>
              <a:buFont typeface="Livvic"/>
              <a:buNone/>
            </a:pPr>
            <a:r>
              <a:t/>
            </a:r>
            <a:endParaRPr b="1" i="0" sz="20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1400" u="none" cap="none" strike="noStrike">
                <a:solidFill>
                  <a:schemeClr val="lt1"/>
                </a:solidFill>
                <a:latin typeface="Livvic"/>
                <a:ea typeface="Livvic"/>
                <a:cs typeface="Livvic"/>
                <a:sym typeface="Livvic"/>
              </a:rPr>
              <a:t>Metode untuk mengelompokan data sesuai kategori yang diinginkan sehingga data dalam sebuah cluster memiliki tingkat kemiriapn maksimal dan data antara cluster memiliki tingkat kemiripan minimum</a:t>
            </a:r>
            <a:endParaRPr/>
          </a:p>
          <a:p>
            <a:pPr indent="0" lvl="0" marL="0" marR="0" rtl="0" algn="l">
              <a:lnSpc>
                <a:spcPct val="100000"/>
              </a:lnSpc>
              <a:spcBef>
                <a:spcPts val="0"/>
              </a:spcBef>
              <a:spcAft>
                <a:spcPts val="0"/>
              </a:spcAft>
              <a:buClr>
                <a:schemeClr val="dk1"/>
              </a:buClr>
              <a:buSzPts val="1200"/>
              <a:buFont typeface="Livvic"/>
              <a:buNone/>
            </a:pPr>
            <a:r>
              <a:t/>
            </a:r>
            <a:endParaRPr b="1" i="0" sz="1400" u="none" cap="none" strike="noStrike">
              <a:solidFill>
                <a:schemeClr val="lt1"/>
              </a:solidFill>
              <a:latin typeface="Livvic"/>
              <a:ea typeface="Livvic"/>
              <a:cs typeface="Livvic"/>
              <a:sym typeface="Livv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7" name="Shape 207"/>
        <p:cNvGrpSpPr/>
        <p:nvPr/>
      </p:nvGrpSpPr>
      <p:grpSpPr>
        <a:xfrm>
          <a:off x="0" y="0"/>
          <a:ext cx="0" cy="0"/>
          <a:chOff x="0" y="0"/>
          <a:chExt cx="0" cy="0"/>
        </a:xfrm>
      </p:grpSpPr>
      <p:sp>
        <p:nvSpPr>
          <p:cNvPr id="208" name="Google Shape;208;p17"/>
          <p:cNvSpPr/>
          <p:nvPr/>
        </p:nvSpPr>
        <p:spPr>
          <a:xfrm flipH="1" rot="-5400000">
            <a:off x="-197589" y="197589"/>
            <a:ext cx="5140800" cy="474562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7"/>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Landasan</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Teori</a:t>
            </a:r>
            <a:endParaRPr b="1" i="0" sz="1600" u="none" cap="none" strike="noStrike">
              <a:solidFill>
                <a:schemeClr val="lt1"/>
              </a:solidFill>
              <a:latin typeface="Livvic"/>
              <a:ea typeface="Livvic"/>
              <a:cs typeface="Livvic"/>
              <a:sym typeface="Livvic"/>
            </a:endParaRPr>
          </a:p>
        </p:txBody>
      </p:sp>
      <p:sp>
        <p:nvSpPr>
          <p:cNvPr id="210" name="Google Shape;210;p17"/>
          <p:cNvSpPr txBox="1"/>
          <p:nvPr/>
        </p:nvSpPr>
        <p:spPr>
          <a:xfrm>
            <a:off x="4930817" y="2223625"/>
            <a:ext cx="432893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2000" u="none" cap="none" strike="noStrike">
                <a:solidFill>
                  <a:schemeClr val="dk1"/>
                </a:solidFill>
                <a:latin typeface="Livvic"/>
                <a:ea typeface="Livvic"/>
                <a:cs typeface="Livvic"/>
                <a:sym typeface="Livvic"/>
              </a:rPr>
              <a:t>Evaluasi Model</a:t>
            </a:r>
            <a:endParaRPr/>
          </a:p>
          <a:p>
            <a:pPr indent="0" lvl="0" marL="0" marR="0" rtl="0" algn="l">
              <a:lnSpc>
                <a:spcPct val="100000"/>
              </a:lnSpc>
              <a:spcBef>
                <a:spcPts val="0"/>
              </a:spcBef>
              <a:spcAft>
                <a:spcPts val="0"/>
              </a:spcAft>
              <a:buClr>
                <a:schemeClr val="dk1"/>
              </a:buClr>
              <a:buSzPts val="1200"/>
              <a:buFont typeface="Livvic"/>
              <a:buNone/>
            </a:pPr>
            <a:r>
              <a:t/>
            </a:r>
            <a:endParaRPr b="1" i="0" sz="20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1400" u="none" cap="none" strike="noStrike">
                <a:solidFill>
                  <a:schemeClr val="dk1"/>
                </a:solidFill>
                <a:latin typeface="Livvic"/>
                <a:ea typeface="Livvic"/>
                <a:cs typeface="Livvic"/>
                <a:sym typeface="Livvic"/>
              </a:rPr>
              <a:t>Model yang telah berhasil dibuat harus dievaluasi agar bisa diketahui performanya. Pada penilitian kali ini akan digunakan Cohorence Score</a:t>
            </a:r>
            <a:endParaRPr/>
          </a:p>
        </p:txBody>
      </p:sp>
      <p:sp>
        <p:nvSpPr>
          <p:cNvPr id="211" name="Google Shape;211;p17"/>
          <p:cNvSpPr txBox="1"/>
          <p:nvPr>
            <p:ph type="ctrTitle"/>
          </p:nvPr>
        </p:nvSpPr>
        <p:spPr>
          <a:xfrm>
            <a:off x="249819" y="2027676"/>
            <a:ext cx="4245984"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br>
              <a:rPr lang="en-US" sz="2000">
                <a:solidFill>
                  <a:schemeClr val="lt1"/>
                </a:solidFill>
              </a:rPr>
            </a:br>
            <a:r>
              <a:rPr lang="en-US" sz="2000">
                <a:solidFill>
                  <a:schemeClr val="lt1"/>
                </a:solidFill>
              </a:rPr>
              <a:t>Class Based TF-IDF</a:t>
            </a:r>
            <a:br>
              <a:rPr lang="en-US" sz="2000">
                <a:solidFill>
                  <a:schemeClr val="lt1"/>
                </a:solidFill>
              </a:rPr>
            </a:br>
            <a:br>
              <a:rPr lang="en-US" sz="2000">
                <a:solidFill>
                  <a:schemeClr val="lt1"/>
                </a:solidFill>
              </a:rPr>
            </a:br>
            <a:r>
              <a:rPr lang="en-US" sz="1400">
                <a:solidFill>
                  <a:schemeClr val="lt1"/>
                </a:solidFill>
              </a:rPr>
              <a:t>Formula TF-IDF (Term Frequency Invers Document Frequency) yang telah di formulasikan untuk data berbentuk cluster</a:t>
            </a:r>
            <a:endParaRPr/>
          </a:p>
        </p:txBody>
      </p:sp>
      <p:pic>
        <p:nvPicPr>
          <p:cNvPr id="212" name="Google Shape;212;p17"/>
          <p:cNvPicPr preferRelativeResize="0"/>
          <p:nvPr/>
        </p:nvPicPr>
        <p:blipFill rotWithShape="1">
          <a:blip r:embed="rId3">
            <a:alphaModFix/>
          </a:blip>
          <a:srcRect b="0" l="0" r="0" t="0"/>
          <a:stretch/>
        </p:blipFill>
        <p:spPr>
          <a:xfrm>
            <a:off x="5016713" y="2726735"/>
            <a:ext cx="2900369" cy="2339449"/>
          </a:xfrm>
          <a:prstGeom prst="rect">
            <a:avLst/>
          </a:prstGeom>
          <a:noFill/>
          <a:ln>
            <a:noFill/>
          </a:ln>
        </p:spPr>
      </p:pic>
      <p:pic>
        <p:nvPicPr>
          <p:cNvPr id="213" name="Google Shape;213;p17"/>
          <p:cNvPicPr preferRelativeResize="0"/>
          <p:nvPr/>
        </p:nvPicPr>
        <p:blipFill rotWithShape="1">
          <a:blip r:embed="rId4">
            <a:alphaModFix/>
          </a:blip>
          <a:srcRect b="0" l="0" r="0" t="0"/>
          <a:stretch/>
        </p:blipFill>
        <p:spPr>
          <a:xfrm>
            <a:off x="1823454" y="2944621"/>
            <a:ext cx="2453853" cy="7544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p:nvPr/>
        </p:nvSpPr>
        <p:spPr>
          <a:xfrm>
            <a:off x="3878975" y="533400"/>
            <a:ext cx="352500" cy="9543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8"/>
          <p:cNvSpPr/>
          <p:nvPr/>
        </p:nvSpPr>
        <p:spPr>
          <a:xfrm>
            <a:off x="1906391" y="533400"/>
            <a:ext cx="352500" cy="9543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8"/>
          <p:cNvSpPr/>
          <p:nvPr/>
        </p:nvSpPr>
        <p:spPr>
          <a:xfrm>
            <a:off x="2921597" y="3657600"/>
            <a:ext cx="352500" cy="9543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a:off x="4782732" y="3657600"/>
            <a:ext cx="352500" cy="9543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a:off x="909605" y="3657600"/>
            <a:ext cx="352500" cy="9543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3" name="Google Shape;223;p18"/>
          <p:cNvCxnSpPr/>
          <p:nvPr/>
        </p:nvCxnSpPr>
        <p:spPr>
          <a:xfrm rot="10800000">
            <a:off x="2017541" y="533400"/>
            <a:ext cx="0" cy="2095500"/>
          </a:xfrm>
          <a:prstGeom prst="straightConnector1">
            <a:avLst/>
          </a:prstGeom>
          <a:noFill/>
          <a:ln cap="flat" cmpd="sng" w="19050">
            <a:solidFill>
              <a:schemeClr val="accent1"/>
            </a:solidFill>
            <a:prstDash val="solid"/>
            <a:round/>
            <a:headEnd len="sm" w="sm" type="none"/>
            <a:tailEnd len="sm" w="sm" type="none"/>
          </a:ln>
        </p:spPr>
      </p:cxnSp>
      <p:cxnSp>
        <p:nvCxnSpPr>
          <p:cNvPr id="224" name="Google Shape;224;p18"/>
          <p:cNvCxnSpPr/>
          <p:nvPr/>
        </p:nvCxnSpPr>
        <p:spPr>
          <a:xfrm rot="10800000">
            <a:off x="3971075" y="533400"/>
            <a:ext cx="0" cy="2095500"/>
          </a:xfrm>
          <a:prstGeom prst="straightConnector1">
            <a:avLst/>
          </a:prstGeom>
          <a:noFill/>
          <a:ln cap="flat" cmpd="sng" w="19050">
            <a:solidFill>
              <a:schemeClr val="accent1"/>
            </a:solidFill>
            <a:prstDash val="solid"/>
            <a:round/>
            <a:headEnd len="sm" w="sm" type="none"/>
            <a:tailEnd len="sm" w="sm" type="none"/>
          </a:ln>
        </p:spPr>
      </p:cxnSp>
      <p:sp>
        <p:nvSpPr>
          <p:cNvPr id="225" name="Google Shape;225;p18"/>
          <p:cNvSpPr txBox="1"/>
          <p:nvPr/>
        </p:nvSpPr>
        <p:spPr>
          <a:xfrm>
            <a:off x="2013771" y="705225"/>
            <a:ext cx="18516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tamaran Thin"/>
                <a:ea typeface="Catamaran Thin"/>
                <a:cs typeface="Catamaran Thin"/>
                <a:sym typeface="Catamaran Thin"/>
              </a:rPr>
              <a:t>Pengambilan</a:t>
            </a:r>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tamaran Thin"/>
                <a:ea typeface="Catamaran Thin"/>
                <a:cs typeface="Catamaran Thin"/>
                <a:sym typeface="Catamaran Thin"/>
              </a:rPr>
              <a:t>Data</a:t>
            </a:r>
            <a:endParaRPr b="0" i="0" sz="1200" u="none" cap="none" strike="noStrike">
              <a:solidFill>
                <a:schemeClr val="dk1"/>
              </a:solidFill>
              <a:latin typeface="Catamaran Thin"/>
              <a:ea typeface="Catamaran Thin"/>
              <a:cs typeface="Catamaran Thin"/>
              <a:sym typeface="Catamaran Thin"/>
            </a:endParaRPr>
          </a:p>
        </p:txBody>
      </p:sp>
      <p:sp>
        <p:nvSpPr>
          <p:cNvPr id="226" name="Google Shape;226;p18"/>
          <p:cNvSpPr txBox="1"/>
          <p:nvPr/>
        </p:nvSpPr>
        <p:spPr>
          <a:xfrm>
            <a:off x="1992191" y="405075"/>
            <a:ext cx="1133400" cy="4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Livvic"/>
                <a:ea typeface="Livvic"/>
                <a:cs typeface="Livvic"/>
                <a:sym typeface="Livvic"/>
              </a:rPr>
              <a:t>2</a:t>
            </a:r>
            <a:endParaRPr b="1" i="0" sz="1800" u="none" cap="none" strike="noStrike">
              <a:solidFill>
                <a:schemeClr val="dk1"/>
              </a:solidFill>
              <a:latin typeface="Livvic"/>
              <a:ea typeface="Livvic"/>
              <a:cs typeface="Livvic"/>
              <a:sym typeface="Livvic"/>
            </a:endParaRPr>
          </a:p>
        </p:txBody>
      </p:sp>
      <p:sp>
        <p:nvSpPr>
          <p:cNvPr id="227" name="Google Shape;227;p18"/>
          <p:cNvSpPr/>
          <p:nvPr/>
        </p:nvSpPr>
        <p:spPr>
          <a:xfrm>
            <a:off x="909605" y="2460601"/>
            <a:ext cx="212550" cy="2223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a:off x="2911518" y="2460601"/>
            <a:ext cx="212550" cy="2223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a:off x="4799946" y="2460601"/>
            <a:ext cx="212550" cy="2223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1907496" y="2460601"/>
            <a:ext cx="212550" cy="2223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3870330" y="2460601"/>
            <a:ext cx="212550" cy="2223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 name="Google Shape;232;p18"/>
          <p:cNvCxnSpPr/>
          <p:nvPr/>
        </p:nvCxnSpPr>
        <p:spPr>
          <a:xfrm>
            <a:off x="1194720" y="2571738"/>
            <a:ext cx="627398" cy="0"/>
          </a:xfrm>
          <a:prstGeom prst="straightConnector1">
            <a:avLst/>
          </a:prstGeom>
          <a:noFill/>
          <a:ln cap="flat" cmpd="sng" w="19050">
            <a:solidFill>
              <a:schemeClr val="dk1"/>
            </a:solidFill>
            <a:prstDash val="solid"/>
            <a:round/>
            <a:headEnd len="sm" w="sm" type="none"/>
            <a:tailEnd len="sm" w="sm" type="none"/>
          </a:ln>
        </p:spPr>
      </p:cxnSp>
      <p:cxnSp>
        <p:nvCxnSpPr>
          <p:cNvPr id="233" name="Google Shape;233;p18"/>
          <p:cNvCxnSpPr/>
          <p:nvPr/>
        </p:nvCxnSpPr>
        <p:spPr>
          <a:xfrm flipH="1" rot="10800000">
            <a:off x="2202562" y="2571738"/>
            <a:ext cx="663493" cy="10062"/>
          </a:xfrm>
          <a:prstGeom prst="straightConnector1">
            <a:avLst/>
          </a:prstGeom>
          <a:noFill/>
          <a:ln cap="flat" cmpd="sng" w="19050">
            <a:solidFill>
              <a:schemeClr val="dk1"/>
            </a:solidFill>
            <a:prstDash val="solid"/>
            <a:round/>
            <a:headEnd len="sm" w="sm" type="none"/>
            <a:tailEnd len="sm" w="sm" type="none"/>
          </a:ln>
        </p:spPr>
      </p:cxnSp>
      <p:cxnSp>
        <p:nvCxnSpPr>
          <p:cNvPr id="234" name="Google Shape;234;p18"/>
          <p:cNvCxnSpPr/>
          <p:nvPr/>
        </p:nvCxnSpPr>
        <p:spPr>
          <a:xfrm>
            <a:off x="3177032" y="2571738"/>
            <a:ext cx="627399" cy="0"/>
          </a:xfrm>
          <a:prstGeom prst="straightConnector1">
            <a:avLst/>
          </a:prstGeom>
          <a:noFill/>
          <a:ln cap="flat" cmpd="sng" w="19050">
            <a:solidFill>
              <a:schemeClr val="dk1"/>
            </a:solidFill>
            <a:prstDash val="solid"/>
            <a:round/>
            <a:headEnd len="sm" w="sm" type="none"/>
            <a:tailEnd len="sm" w="sm" type="none"/>
          </a:ln>
        </p:spPr>
      </p:cxnSp>
      <p:cxnSp>
        <p:nvCxnSpPr>
          <p:cNvPr id="235" name="Google Shape;235;p18"/>
          <p:cNvCxnSpPr/>
          <p:nvPr/>
        </p:nvCxnSpPr>
        <p:spPr>
          <a:xfrm flipH="1" rot="10800000">
            <a:off x="4166184" y="2571738"/>
            <a:ext cx="550899" cy="10062"/>
          </a:xfrm>
          <a:prstGeom prst="straightConnector1">
            <a:avLst/>
          </a:prstGeom>
          <a:noFill/>
          <a:ln cap="flat" cmpd="sng" w="19050">
            <a:solidFill>
              <a:schemeClr val="dk1"/>
            </a:solidFill>
            <a:prstDash val="solid"/>
            <a:round/>
            <a:headEnd len="sm" w="sm" type="none"/>
            <a:tailEnd len="sm" w="sm" type="none"/>
          </a:ln>
        </p:spPr>
      </p:cxnSp>
      <p:sp>
        <p:nvSpPr>
          <p:cNvPr id="236" name="Google Shape;236;p18"/>
          <p:cNvSpPr txBox="1"/>
          <p:nvPr/>
        </p:nvSpPr>
        <p:spPr>
          <a:xfrm>
            <a:off x="3964775" y="705225"/>
            <a:ext cx="18516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tamaran Thin"/>
                <a:ea typeface="Catamaran Thin"/>
                <a:cs typeface="Catamaran Thin"/>
                <a:sym typeface="Catamaran Thin"/>
              </a:rPr>
              <a:t>Topic Modelling</a:t>
            </a:r>
            <a:endParaRPr/>
          </a:p>
          <a:p>
            <a:pPr indent="-171450" lvl="0" marL="171450" marR="0" rtl="0" algn="l">
              <a:lnSpc>
                <a:spcPct val="100000"/>
              </a:lnSpc>
              <a:spcBef>
                <a:spcPts val="0"/>
              </a:spcBef>
              <a:spcAft>
                <a:spcPts val="0"/>
              </a:spcAft>
              <a:buClr>
                <a:srgbClr val="000000"/>
              </a:buClr>
              <a:buSzPts val="1000"/>
              <a:buFont typeface="Arial"/>
              <a:buChar char="•"/>
            </a:pPr>
            <a:r>
              <a:rPr b="0" i="0" lang="en-US" sz="1000" u="none" cap="none" strike="noStrike">
                <a:solidFill>
                  <a:schemeClr val="dk1"/>
                </a:solidFill>
                <a:latin typeface="Catamaran Thin"/>
                <a:ea typeface="Catamaran Thin"/>
                <a:cs typeface="Catamaran Thin"/>
                <a:sym typeface="Catamaran Thin"/>
              </a:rPr>
              <a:t>Sentence Embedding</a:t>
            </a:r>
            <a:endParaRPr/>
          </a:p>
          <a:p>
            <a:pPr indent="-171450" lvl="0" marL="171450" marR="0" rtl="0" algn="l">
              <a:lnSpc>
                <a:spcPct val="100000"/>
              </a:lnSpc>
              <a:spcBef>
                <a:spcPts val="0"/>
              </a:spcBef>
              <a:spcAft>
                <a:spcPts val="0"/>
              </a:spcAft>
              <a:buClr>
                <a:srgbClr val="000000"/>
              </a:buClr>
              <a:buSzPts val="1000"/>
              <a:buFont typeface="Arial"/>
              <a:buChar char="•"/>
            </a:pPr>
            <a:r>
              <a:rPr b="0" i="0" lang="en-US" sz="1000" u="none" cap="none" strike="noStrike">
                <a:solidFill>
                  <a:schemeClr val="dk1"/>
                </a:solidFill>
                <a:latin typeface="Catamaran Thin"/>
                <a:ea typeface="Catamaran Thin"/>
                <a:cs typeface="Catamaran Thin"/>
                <a:sym typeface="Catamaran Thin"/>
              </a:rPr>
              <a:t>Dimensionality Reduction</a:t>
            </a:r>
            <a:endParaRPr/>
          </a:p>
          <a:p>
            <a:pPr indent="-171450" lvl="0" marL="171450" marR="0" rtl="0" algn="l">
              <a:lnSpc>
                <a:spcPct val="100000"/>
              </a:lnSpc>
              <a:spcBef>
                <a:spcPts val="0"/>
              </a:spcBef>
              <a:spcAft>
                <a:spcPts val="0"/>
              </a:spcAft>
              <a:buClr>
                <a:srgbClr val="000000"/>
              </a:buClr>
              <a:buSzPts val="1000"/>
              <a:buFont typeface="Arial"/>
              <a:buChar char="•"/>
            </a:pPr>
            <a:r>
              <a:rPr b="0" i="0" lang="en-US" sz="1000" u="none" cap="none" strike="noStrike">
                <a:solidFill>
                  <a:schemeClr val="dk1"/>
                </a:solidFill>
                <a:latin typeface="Catamaran Thin"/>
                <a:ea typeface="Catamaran Thin"/>
                <a:cs typeface="Catamaran Thin"/>
                <a:sym typeface="Catamaran Thin"/>
              </a:rPr>
              <a:t>Clustering</a:t>
            </a:r>
            <a:endParaRPr/>
          </a:p>
          <a:p>
            <a:pPr indent="-171450" lvl="0" marL="171450" marR="0" rtl="0" algn="l">
              <a:lnSpc>
                <a:spcPct val="100000"/>
              </a:lnSpc>
              <a:spcBef>
                <a:spcPts val="0"/>
              </a:spcBef>
              <a:spcAft>
                <a:spcPts val="0"/>
              </a:spcAft>
              <a:buClr>
                <a:srgbClr val="000000"/>
              </a:buClr>
              <a:buSzPts val="1000"/>
              <a:buFont typeface="Arial"/>
              <a:buChar char="•"/>
            </a:pPr>
            <a:r>
              <a:rPr b="0" i="0" lang="en-US" sz="1000" u="none" cap="none" strike="noStrike">
                <a:solidFill>
                  <a:schemeClr val="dk1"/>
                </a:solidFill>
                <a:latin typeface="Catamaran Thin"/>
                <a:ea typeface="Catamaran Thin"/>
                <a:cs typeface="Catamaran Thin"/>
                <a:sym typeface="Catamaran Thin"/>
              </a:rPr>
              <a:t>Bag of Word</a:t>
            </a:r>
            <a:endParaRPr/>
          </a:p>
          <a:p>
            <a:pPr indent="-171450" lvl="0" marL="171450" marR="0" rtl="0" algn="l">
              <a:lnSpc>
                <a:spcPct val="100000"/>
              </a:lnSpc>
              <a:spcBef>
                <a:spcPts val="0"/>
              </a:spcBef>
              <a:spcAft>
                <a:spcPts val="0"/>
              </a:spcAft>
              <a:buClr>
                <a:srgbClr val="000000"/>
              </a:buClr>
              <a:buSzPts val="1000"/>
              <a:buFont typeface="Arial"/>
              <a:buChar char="•"/>
            </a:pPr>
            <a:r>
              <a:rPr b="0" i="0" lang="en-US" sz="1000" u="none" cap="none" strike="noStrike">
                <a:solidFill>
                  <a:schemeClr val="dk1"/>
                </a:solidFill>
                <a:latin typeface="Catamaran Thin"/>
                <a:ea typeface="Catamaran Thin"/>
                <a:cs typeface="Catamaran Thin"/>
                <a:sym typeface="Catamaran Thin"/>
              </a:rPr>
              <a:t>Topic Identification</a:t>
            </a:r>
            <a:endParaRPr b="0" i="0" sz="1000" u="none" cap="none" strike="noStrike">
              <a:solidFill>
                <a:schemeClr val="dk1"/>
              </a:solidFill>
              <a:latin typeface="Catamaran Thin"/>
              <a:ea typeface="Catamaran Thin"/>
              <a:cs typeface="Catamaran Thin"/>
              <a:sym typeface="Catamaran Thin"/>
            </a:endParaRPr>
          </a:p>
        </p:txBody>
      </p:sp>
      <p:sp>
        <p:nvSpPr>
          <p:cNvPr id="237" name="Google Shape;237;p18"/>
          <p:cNvSpPr txBox="1"/>
          <p:nvPr/>
        </p:nvSpPr>
        <p:spPr>
          <a:xfrm>
            <a:off x="3945725" y="405075"/>
            <a:ext cx="1133400" cy="4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Livvic"/>
                <a:ea typeface="Livvic"/>
                <a:cs typeface="Livvic"/>
                <a:sym typeface="Livvic"/>
              </a:rPr>
              <a:t>4</a:t>
            </a:r>
            <a:endParaRPr b="1" i="0" sz="1800" u="none" cap="none" strike="noStrike">
              <a:solidFill>
                <a:schemeClr val="dk1"/>
              </a:solidFill>
              <a:latin typeface="Livvic"/>
              <a:ea typeface="Livvic"/>
              <a:cs typeface="Livvic"/>
              <a:sym typeface="Livvic"/>
            </a:endParaRPr>
          </a:p>
        </p:txBody>
      </p:sp>
      <p:cxnSp>
        <p:nvCxnSpPr>
          <p:cNvPr id="238" name="Google Shape;238;p18"/>
          <p:cNvCxnSpPr/>
          <p:nvPr/>
        </p:nvCxnSpPr>
        <p:spPr>
          <a:xfrm rot="10800000">
            <a:off x="3020034" y="2581800"/>
            <a:ext cx="0" cy="2028300"/>
          </a:xfrm>
          <a:prstGeom prst="straightConnector1">
            <a:avLst/>
          </a:prstGeom>
          <a:noFill/>
          <a:ln cap="flat" cmpd="sng" w="19050">
            <a:solidFill>
              <a:schemeClr val="accent1"/>
            </a:solidFill>
            <a:prstDash val="solid"/>
            <a:round/>
            <a:headEnd len="sm" w="sm" type="none"/>
            <a:tailEnd len="sm" w="sm" type="none"/>
          </a:ln>
        </p:spPr>
      </p:cxnSp>
      <p:sp>
        <p:nvSpPr>
          <p:cNvPr id="239" name="Google Shape;239;p18"/>
          <p:cNvSpPr txBox="1"/>
          <p:nvPr/>
        </p:nvSpPr>
        <p:spPr>
          <a:xfrm>
            <a:off x="3051834" y="4191640"/>
            <a:ext cx="1851600" cy="64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tamaran Thin"/>
                <a:ea typeface="Catamaran Thin"/>
                <a:cs typeface="Catamaran Thin"/>
                <a:sym typeface="Catamaran Thin"/>
              </a:rPr>
              <a:t>Preproccessing data</a:t>
            </a:r>
            <a:endParaRPr b="0" i="0" sz="1200" u="none" cap="none" strike="noStrike">
              <a:solidFill>
                <a:schemeClr val="dk1"/>
              </a:solidFill>
              <a:latin typeface="Catamaran Thin"/>
              <a:ea typeface="Catamaran Thin"/>
              <a:cs typeface="Catamaran Thin"/>
              <a:sym typeface="Catamaran Thin"/>
            </a:endParaRPr>
          </a:p>
        </p:txBody>
      </p:sp>
      <p:sp>
        <p:nvSpPr>
          <p:cNvPr id="240" name="Google Shape;240;p18"/>
          <p:cNvSpPr txBox="1"/>
          <p:nvPr/>
        </p:nvSpPr>
        <p:spPr>
          <a:xfrm>
            <a:off x="3032784" y="3894953"/>
            <a:ext cx="1133400" cy="4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Livvic"/>
                <a:ea typeface="Livvic"/>
                <a:cs typeface="Livvic"/>
                <a:sym typeface="Livvic"/>
              </a:rPr>
              <a:t>3</a:t>
            </a:r>
            <a:endParaRPr b="1" i="0" sz="1800" u="none" cap="none" strike="noStrike">
              <a:solidFill>
                <a:schemeClr val="dk1"/>
              </a:solidFill>
              <a:latin typeface="Livvic"/>
              <a:ea typeface="Livvic"/>
              <a:cs typeface="Livvic"/>
              <a:sym typeface="Livvic"/>
            </a:endParaRPr>
          </a:p>
        </p:txBody>
      </p:sp>
      <p:cxnSp>
        <p:nvCxnSpPr>
          <p:cNvPr id="241" name="Google Shape;241;p18"/>
          <p:cNvCxnSpPr/>
          <p:nvPr/>
        </p:nvCxnSpPr>
        <p:spPr>
          <a:xfrm rot="10800000">
            <a:off x="1011230" y="2581800"/>
            <a:ext cx="0" cy="2028300"/>
          </a:xfrm>
          <a:prstGeom prst="straightConnector1">
            <a:avLst/>
          </a:prstGeom>
          <a:noFill/>
          <a:ln cap="flat" cmpd="sng" w="19050">
            <a:solidFill>
              <a:schemeClr val="accent1"/>
            </a:solidFill>
            <a:prstDash val="solid"/>
            <a:round/>
            <a:headEnd len="sm" w="sm" type="none"/>
            <a:tailEnd len="sm" w="sm" type="none"/>
          </a:ln>
        </p:spPr>
      </p:cxnSp>
      <p:sp>
        <p:nvSpPr>
          <p:cNvPr id="242" name="Google Shape;242;p18"/>
          <p:cNvSpPr txBox="1"/>
          <p:nvPr/>
        </p:nvSpPr>
        <p:spPr>
          <a:xfrm>
            <a:off x="1014455" y="4191640"/>
            <a:ext cx="1851600" cy="64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tamaran Thin"/>
                <a:ea typeface="Catamaran Thin"/>
                <a:cs typeface="Catamaran Thin"/>
                <a:sym typeface="Catamaran Thin"/>
              </a:rPr>
              <a:t>Identifikasi masalah &amp;</a:t>
            </a:r>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tamaran Thin"/>
                <a:ea typeface="Catamaran Thin"/>
                <a:cs typeface="Catamaran Thin"/>
                <a:sym typeface="Catamaran Thin"/>
              </a:rPr>
              <a:t>Studi literatur</a:t>
            </a:r>
            <a:endParaRPr/>
          </a:p>
        </p:txBody>
      </p:sp>
      <p:sp>
        <p:nvSpPr>
          <p:cNvPr id="243" name="Google Shape;243;p18"/>
          <p:cNvSpPr txBox="1"/>
          <p:nvPr/>
        </p:nvSpPr>
        <p:spPr>
          <a:xfrm>
            <a:off x="995405" y="3894953"/>
            <a:ext cx="1133400" cy="4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Livvic"/>
                <a:ea typeface="Livvic"/>
                <a:cs typeface="Livvic"/>
                <a:sym typeface="Livvic"/>
              </a:rPr>
              <a:t>1</a:t>
            </a:r>
            <a:endParaRPr b="1" i="0" sz="1800" u="none" cap="none" strike="noStrike">
              <a:solidFill>
                <a:schemeClr val="dk1"/>
              </a:solidFill>
              <a:latin typeface="Livvic"/>
              <a:ea typeface="Livvic"/>
              <a:cs typeface="Livvic"/>
              <a:sym typeface="Livvic"/>
            </a:endParaRPr>
          </a:p>
        </p:txBody>
      </p:sp>
      <p:cxnSp>
        <p:nvCxnSpPr>
          <p:cNvPr id="244" name="Google Shape;244;p18"/>
          <p:cNvCxnSpPr/>
          <p:nvPr/>
        </p:nvCxnSpPr>
        <p:spPr>
          <a:xfrm rot="10800000">
            <a:off x="4900219" y="2581800"/>
            <a:ext cx="0" cy="2028300"/>
          </a:xfrm>
          <a:prstGeom prst="straightConnector1">
            <a:avLst/>
          </a:prstGeom>
          <a:noFill/>
          <a:ln cap="flat" cmpd="sng" w="19050">
            <a:solidFill>
              <a:schemeClr val="accent1"/>
            </a:solidFill>
            <a:prstDash val="solid"/>
            <a:round/>
            <a:headEnd len="sm" w="sm" type="none"/>
            <a:tailEnd len="sm" w="sm" type="none"/>
          </a:ln>
        </p:spPr>
      </p:cxnSp>
      <p:sp>
        <p:nvSpPr>
          <p:cNvPr id="245" name="Google Shape;245;p18"/>
          <p:cNvSpPr txBox="1"/>
          <p:nvPr/>
        </p:nvSpPr>
        <p:spPr>
          <a:xfrm>
            <a:off x="4922494" y="4191640"/>
            <a:ext cx="1851600" cy="64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tamaran Thin"/>
                <a:ea typeface="Catamaran Thin"/>
                <a:cs typeface="Catamaran Thin"/>
                <a:sym typeface="Catamaran Thin"/>
              </a:rPr>
              <a:t>Visualisasi &amp;</a:t>
            </a:r>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tamaran Thin"/>
                <a:ea typeface="Catamaran Thin"/>
                <a:cs typeface="Catamaran Thin"/>
                <a:sym typeface="Catamaran Thin"/>
              </a:rPr>
              <a:t>Interpretasi</a:t>
            </a:r>
            <a:endParaRPr b="0" i="0" sz="1200" u="none" cap="none" strike="noStrike">
              <a:solidFill>
                <a:schemeClr val="dk1"/>
              </a:solidFill>
              <a:latin typeface="Catamaran Thin"/>
              <a:ea typeface="Catamaran Thin"/>
              <a:cs typeface="Catamaran Thin"/>
              <a:sym typeface="Catamaran Thin"/>
            </a:endParaRPr>
          </a:p>
        </p:txBody>
      </p:sp>
      <p:sp>
        <p:nvSpPr>
          <p:cNvPr id="246" name="Google Shape;246;p18"/>
          <p:cNvSpPr txBox="1"/>
          <p:nvPr/>
        </p:nvSpPr>
        <p:spPr>
          <a:xfrm>
            <a:off x="4903444" y="3894953"/>
            <a:ext cx="1133400" cy="4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Livvic"/>
                <a:ea typeface="Livvic"/>
                <a:cs typeface="Livvic"/>
                <a:sym typeface="Livvic"/>
              </a:rPr>
              <a:t>5</a:t>
            </a:r>
            <a:endParaRPr b="1" i="0" sz="1800" u="none" cap="none" strike="noStrike">
              <a:solidFill>
                <a:schemeClr val="dk1"/>
              </a:solidFill>
              <a:latin typeface="Livvic"/>
              <a:ea typeface="Livvic"/>
              <a:cs typeface="Livvic"/>
              <a:sym typeface="Livvic"/>
            </a:endParaRPr>
          </a:p>
        </p:txBody>
      </p:sp>
      <p:sp>
        <p:nvSpPr>
          <p:cNvPr id="247" name="Google Shape;247;p18"/>
          <p:cNvSpPr/>
          <p:nvPr/>
        </p:nvSpPr>
        <p:spPr>
          <a:xfrm>
            <a:off x="5810431" y="533400"/>
            <a:ext cx="352500" cy="9543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a:off x="6714188" y="3657600"/>
            <a:ext cx="352500" cy="9543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9" name="Google Shape;249;p18"/>
          <p:cNvCxnSpPr/>
          <p:nvPr/>
        </p:nvCxnSpPr>
        <p:spPr>
          <a:xfrm rot="10800000">
            <a:off x="5902531" y="533400"/>
            <a:ext cx="0" cy="2095500"/>
          </a:xfrm>
          <a:prstGeom prst="straightConnector1">
            <a:avLst/>
          </a:prstGeom>
          <a:noFill/>
          <a:ln cap="flat" cmpd="sng" w="19050">
            <a:solidFill>
              <a:schemeClr val="accent1"/>
            </a:solidFill>
            <a:prstDash val="solid"/>
            <a:round/>
            <a:headEnd len="sm" w="sm" type="none"/>
            <a:tailEnd len="sm" w="sm" type="none"/>
          </a:ln>
        </p:spPr>
      </p:cxnSp>
      <p:sp>
        <p:nvSpPr>
          <p:cNvPr id="250" name="Google Shape;250;p18"/>
          <p:cNvSpPr/>
          <p:nvPr/>
        </p:nvSpPr>
        <p:spPr>
          <a:xfrm>
            <a:off x="6731402" y="2460601"/>
            <a:ext cx="212550" cy="2223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a:off x="5801786" y="2460601"/>
            <a:ext cx="212550" cy="222300"/>
          </a:xfrm>
          <a:prstGeom prst="diamond">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2" name="Google Shape;252;p18"/>
          <p:cNvCxnSpPr/>
          <p:nvPr/>
        </p:nvCxnSpPr>
        <p:spPr>
          <a:xfrm flipH="1" rot="10800000">
            <a:off x="6097640" y="2571738"/>
            <a:ext cx="550899" cy="10062"/>
          </a:xfrm>
          <a:prstGeom prst="straightConnector1">
            <a:avLst/>
          </a:prstGeom>
          <a:noFill/>
          <a:ln cap="flat" cmpd="sng" w="19050">
            <a:solidFill>
              <a:schemeClr val="dk1"/>
            </a:solidFill>
            <a:prstDash val="solid"/>
            <a:round/>
            <a:headEnd len="sm" w="sm" type="none"/>
            <a:tailEnd len="sm" w="sm" type="none"/>
          </a:ln>
        </p:spPr>
      </p:cxnSp>
      <p:sp>
        <p:nvSpPr>
          <p:cNvPr id="253" name="Google Shape;253;p18"/>
          <p:cNvSpPr txBox="1"/>
          <p:nvPr/>
        </p:nvSpPr>
        <p:spPr>
          <a:xfrm>
            <a:off x="5896231" y="705225"/>
            <a:ext cx="18516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tamaran Thin"/>
                <a:ea typeface="Catamaran Thin"/>
                <a:cs typeface="Catamaran Thin"/>
                <a:sym typeface="Catamaran Thin"/>
              </a:rPr>
              <a:t>Pengambilan</a:t>
            </a:r>
            <a:endParaRPr b="0" i="0" sz="1200" u="none" cap="none" strike="noStrike">
              <a:solidFill>
                <a:schemeClr val="dk1"/>
              </a:solidFill>
              <a:latin typeface="Catamaran Thin"/>
              <a:ea typeface="Catamaran Thin"/>
              <a:cs typeface="Catamaran Thin"/>
              <a:sym typeface="Catamaran Thi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tamaran Thin"/>
                <a:ea typeface="Catamaran Thin"/>
                <a:cs typeface="Catamaran Thin"/>
                <a:sym typeface="Catamaran Thin"/>
              </a:rPr>
              <a:t>Kesimpulan</a:t>
            </a:r>
            <a:endParaRPr b="0" i="0" sz="1200" u="none" cap="none" strike="noStrike">
              <a:solidFill>
                <a:schemeClr val="dk1"/>
              </a:solidFill>
              <a:latin typeface="Catamaran Thin"/>
              <a:ea typeface="Catamaran Thin"/>
              <a:cs typeface="Catamaran Thin"/>
              <a:sym typeface="Catamaran Thin"/>
            </a:endParaRPr>
          </a:p>
        </p:txBody>
      </p:sp>
      <p:sp>
        <p:nvSpPr>
          <p:cNvPr id="254" name="Google Shape;254;p18"/>
          <p:cNvSpPr txBox="1"/>
          <p:nvPr/>
        </p:nvSpPr>
        <p:spPr>
          <a:xfrm>
            <a:off x="5877181" y="405075"/>
            <a:ext cx="1133400" cy="4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Livvic"/>
                <a:ea typeface="Livvic"/>
                <a:cs typeface="Livvic"/>
                <a:sym typeface="Livvic"/>
              </a:rPr>
              <a:t>6</a:t>
            </a:r>
            <a:endParaRPr b="1" i="0" sz="1800" u="none" cap="none" strike="noStrike">
              <a:solidFill>
                <a:schemeClr val="dk1"/>
              </a:solidFill>
              <a:latin typeface="Livvic"/>
              <a:ea typeface="Livvic"/>
              <a:cs typeface="Livvic"/>
              <a:sym typeface="Livvic"/>
            </a:endParaRPr>
          </a:p>
        </p:txBody>
      </p:sp>
      <p:cxnSp>
        <p:nvCxnSpPr>
          <p:cNvPr id="255" name="Google Shape;255;p18"/>
          <p:cNvCxnSpPr/>
          <p:nvPr/>
        </p:nvCxnSpPr>
        <p:spPr>
          <a:xfrm rot="10800000">
            <a:off x="6831675" y="2581800"/>
            <a:ext cx="0" cy="2028300"/>
          </a:xfrm>
          <a:prstGeom prst="straightConnector1">
            <a:avLst/>
          </a:prstGeom>
          <a:noFill/>
          <a:ln cap="flat" cmpd="sng" w="19050">
            <a:solidFill>
              <a:schemeClr val="accent1"/>
            </a:solidFill>
            <a:prstDash val="solid"/>
            <a:round/>
            <a:headEnd len="sm" w="sm" type="none"/>
            <a:tailEnd len="sm" w="sm" type="none"/>
          </a:ln>
        </p:spPr>
      </p:cxnSp>
      <p:sp>
        <p:nvSpPr>
          <p:cNvPr id="256" name="Google Shape;256;p18"/>
          <p:cNvSpPr txBox="1"/>
          <p:nvPr/>
        </p:nvSpPr>
        <p:spPr>
          <a:xfrm>
            <a:off x="6853950" y="4191640"/>
            <a:ext cx="1851600" cy="64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tamaran Thin"/>
                <a:ea typeface="Catamaran Thin"/>
                <a:cs typeface="Catamaran Thin"/>
                <a:sym typeface="Catamaran Thin"/>
              </a:rPr>
              <a:t>Selesai</a:t>
            </a:r>
            <a:endParaRPr b="0" i="0" sz="1200" u="none" cap="none" strike="noStrike">
              <a:solidFill>
                <a:schemeClr val="dk1"/>
              </a:solidFill>
              <a:latin typeface="Catamaran Thin"/>
              <a:ea typeface="Catamaran Thin"/>
              <a:cs typeface="Catamaran Thin"/>
              <a:sym typeface="Catamaran Thin"/>
            </a:endParaRPr>
          </a:p>
        </p:txBody>
      </p:sp>
      <p:sp>
        <p:nvSpPr>
          <p:cNvPr id="257" name="Google Shape;257;p18"/>
          <p:cNvSpPr txBox="1"/>
          <p:nvPr/>
        </p:nvSpPr>
        <p:spPr>
          <a:xfrm>
            <a:off x="6834900" y="3894953"/>
            <a:ext cx="1133400" cy="4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Livvic"/>
                <a:ea typeface="Livvic"/>
                <a:cs typeface="Livvic"/>
                <a:sym typeface="Livvic"/>
              </a:rPr>
              <a:t>7</a:t>
            </a:r>
            <a:endParaRPr b="1" i="0" sz="1800" u="none" cap="none" strike="noStrike">
              <a:solidFill>
                <a:schemeClr val="dk1"/>
              </a:solidFill>
              <a:latin typeface="Livvic"/>
              <a:ea typeface="Livvic"/>
              <a:cs typeface="Livvic"/>
              <a:sym typeface="Livvic"/>
            </a:endParaRPr>
          </a:p>
        </p:txBody>
      </p:sp>
      <p:cxnSp>
        <p:nvCxnSpPr>
          <p:cNvPr id="258" name="Google Shape;258;p18"/>
          <p:cNvCxnSpPr/>
          <p:nvPr/>
        </p:nvCxnSpPr>
        <p:spPr>
          <a:xfrm>
            <a:off x="5113241" y="2571738"/>
            <a:ext cx="620107" cy="0"/>
          </a:xfrm>
          <a:prstGeom prst="straightConnector1">
            <a:avLst/>
          </a:prstGeom>
          <a:noFill/>
          <a:ln cap="flat" cmpd="sng" w="19050">
            <a:solidFill>
              <a:schemeClr val="dk1"/>
            </a:solidFill>
            <a:prstDash val="solid"/>
            <a:round/>
            <a:headEnd len="sm" w="sm" type="none"/>
            <a:tailEnd len="sm" w="sm" type="none"/>
          </a:ln>
        </p:spPr>
      </p:cxnSp>
      <p:sp>
        <p:nvSpPr>
          <p:cNvPr id="259" name="Google Shape;259;p18"/>
          <p:cNvSpPr/>
          <p:nvPr/>
        </p:nvSpPr>
        <p:spPr>
          <a:xfrm rot="5400000">
            <a:off x="1718464" y="2519245"/>
            <a:ext cx="140153" cy="101034"/>
          </a:xfrm>
          <a:prstGeom prst="triangle">
            <a:avLst>
              <a:gd fmla="val 50000" name="adj"/>
            </a:avLst>
          </a:prstGeom>
          <a:solidFill>
            <a:srgbClr val="4343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0" name="Google Shape;260;p18"/>
          <p:cNvSpPr/>
          <p:nvPr/>
        </p:nvSpPr>
        <p:spPr>
          <a:xfrm rot="5400000">
            <a:off x="2765461" y="2519246"/>
            <a:ext cx="140153" cy="101034"/>
          </a:xfrm>
          <a:prstGeom prst="triangle">
            <a:avLst>
              <a:gd fmla="val 50000" name="adj"/>
            </a:avLst>
          </a:prstGeom>
          <a:solidFill>
            <a:srgbClr val="4343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1" name="Google Shape;261;p18"/>
          <p:cNvSpPr/>
          <p:nvPr/>
        </p:nvSpPr>
        <p:spPr>
          <a:xfrm rot="5400000">
            <a:off x="3702014" y="2519246"/>
            <a:ext cx="140153" cy="101034"/>
          </a:xfrm>
          <a:prstGeom prst="triangle">
            <a:avLst>
              <a:gd fmla="val 50000" name="adj"/>
            </a:avLst>
          </a:prstGeom>
          <a:solidFill>
            <a:srgbClr val="4343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2" name="Google Shape;262;p18"/>
          <p:cNvSpPr/>
          <p:nvPr/>
        </p:nvSpPr>
        <p:spPr>
          <a:xfrm rot="5400000">
            <a:off x="4615156" y="2519245"/>
            <a:ext cx="140153" cy="101034"/>
          </a:xfrm>
          <a:prstGeom prst="triangle">
            <a:avLst>
              <a:gd fmla="val 50000" name="adj"/>
            </a:avLst>
          </a:prstGeom>
          <a:solidFill>
            <a:srgbClr val="4343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3" name="Google Shape;263;p18"/>
          <p:cNvSpPr/>
          <p:nvPr/>
        </p:nvSpPr>
        <p:spPr>
          <a:xfrm rot="5400000">
            <a:off x="5630820" y="2519245"/>
            <a:ext cx="140153" cy="101034"/>
          </a:xfrm>
          <a:prstGeom prst="triangle">
            <a:avLst>
              <a:gd fmla="val 50000" name="adj"/>
            </a:avLst>
          </a:prstGeom>
          <a:solidFill>
            <a:srgbClr val="4343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4" name="Google Shape;264;p18"/>
          <p:cNvSpPr/>
          <p:nvPr/>
        </p:nvSpPr>
        <p:spPr>
          <a:xfrm rot="5400000">
            <a:off x="6545857" y="2519704"/>
            <a:ext cx="140153" cy="101034"/>
          </a:xfrm>
          <a:prstGeom prst="triangle">
            <a:avLst>
              <a:gd fmla="val 50000" name="adj"/>
            </a:avLst>
          </a:prstGeom>
          <a:solidFill>
            <a:srgbClr val="4343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5" name="Google Shape;265;p18"/>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Alur</a:t>
            </a:r>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Penelitian</a:t>
            </a:r>
            <a:endParaRPr b="1" i="0" sz="1600" u="none" cap="none" strike="noStrike">
              <a:solidFill>
                <a:schemeClr val="dk1"/>
              </a:solidFill>
              <a:latin typeface="Livvic"/>
              <a:ea typeface="Livvic"/>
              <a:cs typeface="Livvic"/>
              <a:sym typeface="Livv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p:nvPr/>
        </p:nvSpPr>
        <p:spPr>
          <a:xfrm flipH="1" rot="-5400000">
            <a:off x="-927691" y="2362955"/>
            <a:ext cx="3093880" cy="123849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9"/>
          <p:cNvSpPr/>
          <p:nvPr/>
        </p:nvSpPr>
        <p:spPr>
          <a:xfrm flipH="1" rot="-5400000">
            <a:off x="6311819" y="2311320"/>
            <a:ext cx="5143501" cy="52086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9"/>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Sumber</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Data</a:t>
            </a:r>
            <a:endParaRPr b="1" i="0" sz="1600" u="none" cap="none" strike="noStrike">
              <a:solidFill>
                <a:schemeClr val="dk1"/>
              </a:solidFill>
              <a:latin typeface="Livvic"/>
              <a:ea typeface="Livvic"/>
              <a:cs typeface="Livvic"/>
              <a:sym typeface="Livvic"/>
            </a:endParaRPr>
          </a:p>
        </p:txBody>
      </p:sp>
      <p:sp>
        <p:nvSpPr>
          <p:cNvPr id="273" name="Google Shape;273;p19"/>
          <p:cNvSpPr txBox="1"/>
          <p:nvPr/>
        </p:nvSpPr>
        <p:spPr>
          <a:xfrm>
            <a:off x="362100" y="2123400"/>
            <a:ext cx="3498000" cy="8967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chemeClr val="dk1"/>
              </a:buClr>
              <a:buSzPts val="2400"/>
              <a:buFont typeface="Arial"/>
              <a:buNone/>
            </a:pPr>
            <a:r>
              <a:t/>
            </a:r>
            <a:endParaRPr b="1" i="0" sz="2400" u="none" cap="none" strike="noStrike">
              <a:solidFill>
                <a:schemeClr val="dk1"/>
              </a:solidFill>
              <a:latin typeface="Livvic"/>
              <a:ea typeface="Livvic"/>
              <a:cs typeface="Livvic"/>
              <a:sym typeface="Livvic"/>
            </a:endParaRPr>
          </a:p>
        </p:txBody>
      </p:sp>
      <p:pic>
        <p:nvPicPr>
          <p:cNvPr id="274" name="Google Shape;274;p19"/>
          <p:cNvPicPr preferRelativeResize="0"/>
          <p:nvPr/>
        </p:nvPicPr>
        <p:blipFill rotWithShape="1">
          <a:blip r:embed="rId3">
            <a:alphaModFix/>
          </a:blip>
          <a:srcRect b="0" l="0" r="0" t="0"/>
          <a:stretch/>
        </p:blipFill>
        <p:spPr>
          <a:xfrm>
            <a:off x="2035707" y="493760"/>
            <a:ext cx="2615827" cy="2341044"/>
          </a:xfrm>
          <a:prstGeom prst="rect">
            <a:avLst/>
          </a:prstGeom>
          <a:noFill/>
          <a:ln>
            <a:noFill/>
          </a:ln>
        </p:spPr>
      </p:pic>
      <p:pic>
        <p:nvPicPr>
          <p:cNvPr id="275" name="Google Shape;275;p19"/>
          <p:cNvPicPr preferRelativeResize="0"/>
          <p:nvPr/>
        </p:nvPicPr>
        <p:blipFill rotWithShape="1">
          <a:blip r:embed="rId4">
            <a:alphaModFix/>
          </a:blip>
          <a:srcRect b="0" l="0" r="0" t="0"/>
          <a:stretch/>
        </p:blipFill>
        <p:spPr>
          <a:xfrm>
            <a:off x="2035707" y="3029608"/>
            <a:ext cx="2615827" cy="1806494"/>
          </a:xfrm>
          <a:prstGeom prst="rect">
            <a:avLst/>
          </a:prstGeom>
          <a:noFill/>
          <a:ln>
            <a:noFill/>
          </a:ln>
        </p:spPr>
      </p:pic>
      <p:pic>
        <p:nvPicPr>
          <p:cNvPr id="276" name="Google Shape;276;p19"/>
          <p:cNvPicPr preferRelativeResize="0"/>
          <p:nvPr/>
        </p:nvPicPr>
        <p:blipFill rotWithShape="1">
          <a:blip r:embed="rId5">
            <a:alphaModFix/>
          </a:blip>
          <a:srcRect b="0" l="0" r="0" t="0"/>
          <a:stretch/>
        </p:blipFill>
        <p:spPr>
          <a:xfrm>
            <a:off x="4787040" y="1704826"/>
            <a:ext cx="2827462" cy="2161118"/>
          </a:xfrm>
          <a:prstGeom prst="rect">
            <a:avLst/>
          </a:prstGeom>
          <a:noFill/>
          <a:ln>
            <a:noFill/>
          </a:ln>
        </p:spPr>
      </p:pic>
      <p:sp>
        <p:nvSpPr>
          <p:cNvPr id="277" name="Google Shape;277;p19"/>
          <p:cNvSpPr txBox="1"/>
          <p:nvPr/>
        </p:nvSpPr>
        <p:spPr>
          <a:xfrm>
            <a:off x="6500" y="2996168"/>
            <a:ext cx="335665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Sumber</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STEAM</a:t>
            </a:r>
            <a:endParaRPr/>
          </a:p>
          <a:p>
            <a:pPr indent="0" lvl="0" marL="0" marR="0" rtl="0" algn="l">
              <a:lnSpc>
                <a:spcPct val="100000"/>
              </a:lnSpc>
              <a:spcBef>
                <a:spcPts val="0"/>
              </a:spcBef>
              <a:spcAft>
                <a:spcPts val="0"/>
              </a:spcAft>
              <a:buClr>
                <a:schemeClr val="dk1"/>
              </a:buClr>
              <a:buSzPts val="2400"/>
              <a:buFont typeface="Livvic"/>
              <a:buNone/>
            </a:pPr>
            <a:r>
              <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Bahasa</a:t>
            </a:r>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English</a:t>
            </a:r>
            <a:endParaRPr/>
          </a:p>
          <a:p>
            <a:pPr indent="0" lvl="0" marL="0" marR="0" rtl="0" algn="l">
              <a:lnSpc>
                <a:spcPct val="100000"/>
              </a:lnSpc>
              <a:spcBef>
                <a:spcPts val="0"/>
              </a:spcBef>
              <a:spcAft>
                <a:spcPts val="0"/>
              </a:spcAft>
              <a:buClr>
                <a:schemeClr val="dk1"/>
              </a:buClr>
              <a:buSzPts val="2400"/>
              <a:buFont typeface="Livvic"/>
              <a:buNone/>
            </a:pPr>
            <a:r>
              <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Metode</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Scrapping</a:t>
            </a:r>
            <a:endParaRPr/>
          </a:p>
          <a:p>
            <a:pPr indent="0" lvl="0" marL="0" marR="0" rtl="0" algn="l">
              <a:lnSpc>
                <a:spcPct val="100000"/>
              </a:lnSpc>
              <a:spcBef>
                <a:spcPts val="0"/>
              </a:spcBef>
              <a:spcAft>
                <a:spcPts val="0"/>
              </a:spcAft>
              <a:buClr>
                <a:schemeClr val="dk1"/>
              </a:buClr>
              <a:buSzPts val="2400"/>
              <a:buFont typeface="Livvic"/>
              <a:buNone/>
            </a:pPr>
            <a:r>
              <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Hasil</a:t>
            </a:r>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138.725</a:t>
            </a:r>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ulasan</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t/>
            </a:r>
            <a:endParaRPr b="1" i="0" sz="1600" u="none" cap="none" strike="noStrike">
              <a:solidFill>
                <a:schemeClr val="dk1"/>
              </a:solidFill>
              <a:latin typeface="Livvic"/>
              <a:ea typeface="Livvic"/>
              <a:cs typeface="Livvic"/>
              <a:sym typeface="Livvic"/>
            </a:endParaRPr>
          </a:p>
        </p:txBody>
      </p:sp>
      <p:pic>
        <p:nvPicPr>
          <p:cNvPr id="278" name="Google Shape;278;p19"/>
          <p:cNvPicPr preferRelativeResize="0"/>
          <p:nvPr/>
        </p:nvPicPr>
        <p:blipFill rotWithShape="1">
          <a:blip r:embed="rId6">
            <a:alphaModFix/>
          </a:blip>
          <a:srcRect b="0" l="0" r="0" t="0"/>
          <a:stretch/>
        </p:blipFill>
        <p:spPr>
          <a:xfrm>
            <a:off x="1387300" y="5369186"/>
            <a:ext cx="6988695" cy="32865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p:nvPr/>
        </p:nvSpPr>
        <p:spPr>
          <a:xfrm flipH="1" rot="-5400000">
            <a:off x="82950" y="45121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flipH="1" rot="-5400000">
            <a:off x="7398150" y="33976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txBox="1"/>
          <p:nvPr/>
        </p:nvSpPr>
        <p:spPr>
          <a:xfrm>
            <a:off x="1115471" y="1316235"/>
            <a:ext cx="6913053" cy="8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4800" u="none" cap="none" strike="noStrike">
                <a:solidFill>
                  <a:schemeClr val="dk1"/>
                </a:solidFill>
                <a:latin typeface="Livvic"/>
                <a:ea typeface="Livvic"/>
                <a:cs typeface="Livvic"/>
                <a:sym typeface="Livvic"/>
              </a:rPr>
              <a:t>VIDEO GAME ?</a:t>
            </a:r>
            <a:endParaRPr b="1" i="0" sz="4800" u="none" cap="none" strike="noStrike">
              <a:solidFill>
                <a:schemeClr val="dk1"/>
              </a:solidFill>
              <a:latin typeface="Livvic"/>
              <a:ea typeface="Livvic"/>
              <a:cs typeface="Livvic"/>
              <a:sym typeface="Livvic"/>
            </a:endParaRPr>
          </a:p>
        </p:txBody>
      </p:sp>
      <p:sp>
        <p:nvSpPr>
          <p:cNvPr id="57" name="Google Shape;57;p2"/>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Latar</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Belakang</a:t>
            </a:r>
            <a:endParaRPr b="1" i="0" sz="1600" u="none" cap="none" strike="noStrike">
              <a:solidFill>
                <a:schemeClr val="dk1"/>
              </a:solidFill>
              <a:latin typeface="Livvic"/>
              <a:ea typeface="Livvic"/>
              <a:cs typeface="Livvic"/>
              <a:sym typeface="Livvic"/>
            </a:endParaRPr>
          </a:p>
        </p:txBody>
      </p:sp>
      <p:sp>
        <p:nvSpPr>
          <p:cNvPr id="58" name="Google Shape;58;p2"/>
          <p:cNvSpPr txBox="1"/>
          <p:nvPr/>
        </p:nvSpPr>
        <p:spPr>
          <a:xfrm>
            <a:off x="1115471" y="2212935"/>
            <a:ext cx="6913053" cy="8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4800" u="none" cap="none" strike="noStrike">
                <a:solidFill>
                  <a:schemeClr val="dk1"/>
                </a:solidFill>
                <a:latin typeface="Livvic"/>
                <a:ea typeface="Livvic"/>
                <a:cs typeface="Livvic"/>
                <a:sym typeface="Livvic"/>
              </a:rPr>
              <a:t>TOPIC MODELLING ?</a:t>
            </a:r>
            <a:endParaRPr b="1" i="0" sz="4800" u="none" cap="none" strike="noStrike">
              <a:solidFill>
                <a:schemeClr val="dk1"/>
              </a:solidFill>
              <a:latin typeface="Livvic"/>
              <a:ea typeface="Livvic"/>
              <a:cs typeface="Livvic"/>
              <a:sym typeface="Livv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0"/>
          <p:cNvSpPr/>
          <p:nvPr/>
        </p:nvSpPr>
        <p:spPr>
          <a:xfrm flipH="1" rot="-5400000">
            <a:off x="-927691" y="2362955"/>
            <a:ext cx="3093880" cy="123849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0"/>
          <p:cNvSpPr/>
          <p:nvPr/>
        </p:nvSpPr>
        <p:spPr>
          <a:xfrm flipH="1" rot="-5400000">
            <a:off x="6311819" y="2311320"/>
            <a:ext cx="5143501" cy="52086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0"/>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Sumber</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Data</a:t>
            </a:r>
            <a:endParaRPr b="1" i="0" sz="1600" u="none" cap="none" strike="noStrike">
              <a:solidFill>
                <a:schemeClr val="dk1"/>
              </a:solidFill>
              <a:latin typeface="Livvic"/>
              <a:ea typeface="Livvic"/>
              <a:cs typeface="Livvic"/>
              <a:sym typeface="Livvic"/>
            </a:endParaRPr>
          </a:p>
        </p:txBody>
      </p:sp>
      <p:sp>
        <p:nvSpPr>
          <p:cNvPr id="286" name="Google Shape;286;p20"/>
          <p:cNvSpPr txBox="1"/>
          <p:nvPr/>
        </p:nvSpPr>
        <p:spPr>
          <a:xfrm>
            <a:off x="362100" y="2123400"/>
            <a:ext cx="3498000" cy="8967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chemeClr val="dk1"/>
              </a:buClr>
              <a:buSzPts val="2400"/>
              <a:buFont typeface="Arial"/>
              <a:buNone/>
            </a:pPr>
            <a:r>
              <a:t/>
            </a:r>
            <a:endParaRPr b="1" i="0" sz="2400" u="none" cap="none" strike="noStrike">
              <a:solidFill>
                <a:schemeClr val="dk1"/>
              </a:solidFill>
              <a:latin typeface="Livvic"/>
              <a:ea typeface="Livvic"/>
              <a:cs typeface="Livvic"/>
              <a:sym typeface="Livvic"/>
            </a:endParaRPr>
          </a:p>
        </p:txBody>
      </p:sp>
      <p:sp>
        <p:nvSpPr>
          <p:cNvPr id="287" name="Google Shape;287;p20"/>
          <p:cNvSpPr txBox="1"/>
          <p:nvPr/>
        </p:nvSpPr>
        <p:spPr>
          <a:xfrm>
            <a:off x="6500" y="2996168"/>
            <a:ext cx="335665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Sumber</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STEAM</a:t>
            </a:r>
            <a:endParaRPr/>
          </a:p>
          <a:p>
            <a:pPr indent="0" lvl="0" marL="0" marR="0" rtl="0" algn="l">
              <a:lnSpc>
                <a:spcPct val="100000"/>
              </a:lnSpc>
              <a:spcBef>
                <a:spcPts val="0"/>
              </a:spcBef>
              <a:spcAft>
                <a:spcPts val="0"/>
              </a:spcAft>
              <a:buClr>
                <a:schemeClr val="dk1"/>
              </a:buClr>
              <a:buSzPts val="2400"/>
              <a:buFont typeface="Livvic"/>
              <a:buNone/>
            </a:pPr>
            <a:r>
              <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Bahasa</a:t>
            </a:r>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English</a:t>
            </a:r>
            <a:endParaRPr/>
          </a:p>
          <a:p>
            <a:pPr indent="0" lvl="0" marL="0" marR="0" rtl="0" algn="l">
              <a:lnSpc>
                <a:spcPct val="100000"/>
              </a:lnSpc>
              <a:spcBef>
                <a:spcPts val="0"/>
              </a:spcBef>
              <a:spcAft>
                <a:spcPts val="0"/>
              </a:spcAft>
              <a:buClr>
                <a:schemeClr val="dk1"/>
              </a:buClr>
              <a:buSzPts val="2400"/>
              <a:buFont typeface="Livvic"/>
              <a:buNone/>
            </a:pPr>
            <a:r>
              <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Metode</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Scrapping</a:t>
            </a:r>
            <a:endParaRPr/>
          </a:p>
          <a:p>
            <a:pPr indent="0" lvl="0" marL="0" marR="0" rtl="0" algn="l">
              <a:lnSpc>
                <a:spcPct val="100000"/>
              </a:lnSpc>
              <a:spcBef>
                <a:spcPts val="0"/>
              </a:spcBef>
              <a:spcAft>
                <a:spcPts val="0"/>
              </a:spcAft>
              <a:buClr>
                <a:schemeClr val="dk1"/>
              </a:buClr>
              <a:buSzPts val="2400"/>
              <a:buFont typeface="Livvic"/>
              <a:buNone/>
            </a:pPr>
            <a:r>
              <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Hasil</a:t>
            </a:r>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138.725</a:t>
            </a:r>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ulasan</a:t>
            </a:r>
            <a:endParaRPr b="1" i="0" sz="1600" u="none" cap="none" strike="noStrike">
              <a:solidFill>
                <a:schemeClr val="lt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t/>
            </a:r>
            <a:endParaRPr b="1" i="0" sz="1600" u="none" cap="none" strike="noStrike">
              <a:solidFill>
                <a:schemeClr val="dk1"/>
              </a:solidFill>
              <a:latin typeface="Livvic"/>
              <a:ea typeface="Livvic"/>
              <a:cs typeface="Livvic"/>
              <a:sym typeface="Livvic"/>
            </a:endParaRPr>
          </a:p>
        </p:txBody>
      </p:sp>
      <p:pic>
        <p:nvPicPr>
          <p:cNvPr id="288" name="Google Shape;288;p20"/>
          <p:cNvPicPr preferRelativeResize="0"/>
          <p:nvPr/>
        </p:nvPicPr>
        <p:blipFill rotWithShape="1">
          <a:blip r:embed="rId3">
            <a:alphaModFix/>
          </a:blip>
          <a:srcRect b="0" l="0" r="0" t="0"/>
          <a:stretch/>
        </p:blipFill>
        <p:spPr>
          <a:xfrm>
            <a:off x="1380156" y="1338927"/>
            <a:ext cx="6988695" cy="32865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21"/>
          <p:cNvSpPr txBox="1"/>
          <p:nvPr>
            <p:ph type="title"/>
          </p:nvPr>
        </p:nvSpPr>
        <p:spPr>
          <a:xfrm>
            <a:off x="2823000" y="314995"/>
            <a:ext cx="3498000" cy="896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Sortir &amp; Preprocessing</a:t>
            </a:r>
            <a:endParaRPr/>
          </a:p>
        </p:txBody>
      </p:sp>
      <p:sp>
        <p:nvSpPr>
          <p:cNvPr id="294" name="Google Shape;294;p21"/>
          <p:cNvSpPr/>
          <p:nvPr/>
        </p:nvSpPr>
        <p:spPr>
          <a:xfrm>
            <a:off x="0" y="1741703"/>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1"/>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Preprocessing</a:t>
            </a:r>
            <a:endParaRPr b="1" i="0" sz="1600" u="none" cap="none" strike="noStrike">
              <a:solidFill>
                <a:schemeClr val="dk1"/>
              </a:solidFill>
              <a:latin typeface="Livvic"/>
              <a:ea typeface="Livvic"/>
              <a:cs typeface="Livvic"/>
              <a:sym typeface="Livvic"/>
            </a:endParaRPr>
          </a:p>
        </p:txBody>
      </p:sp>
      <p:sp>
        <p:nvSpPr>
          <p:cNvPr id="296" name="Google Shape;296;p21"/>
          <p:cNvSpPr/>
          <p:nvPr/>
        </p:nvSpPr>
        <p:spPr>
          <a:xfrm>
            <a:off x="8781900" y="1741703"/>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1"/>
          <p:cNvSpPr txBox="1"/>
          <p:nvPr/>
        </p:nvSpPr>
        <p:spPr>
          <a:xfrm>
            <a:off x="403800" y="1798851"/>
            <a:ext cx="3563078" cy="1903504"/>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br>
              <a:rPr b="1" i="0" lang="en-US" sz="2000" u="none" cap="none" strike="noStrike">
                <a:solidFill>
                  <a:schemeClr val="dk1"/>
                </a:solidFill>
                <a:latin typeface="Livvic"/>
                <a:ea typeface="Livvic"/>
                <a:cs typeface="Livvic"/>
                <a:sym typeface="Livvic"/>
              </a:rPr>
            </a:br>
            <a:r>
              <a:rPr b="1" i="0" lang="en-US" sz="1400" u="none" cap="none" strike="noStrike">
                <a:solidFill>
                  <a:schemeClr val="dk1"/>
                </a:solidFill>
                <a:latin typeface="Livvic"/>
                <a:ea typeface="Livvic"/>
                <a:cs typeface="Livvic"/>
                <a:sym typeface="Livvic"/>
              </a:rPr>
              <a:t>Dari 138.725 baris ulasan yang didapatkan tidak semuanya akan di proses. Pada penelitian ini data ulasan yang akan diproses harus memiliki </a:t>
            </a:r>
            <a:r>
              <a:rPr b="1" i="1" lang="en-US" sz="1400" u="none" cap="none" strike="noStrike">
                <a:solidFill>
                  <a:schemeClr val="dk1"/>
                </a:solidFill>
                <a:latin typeface="Livvic"/>
                <a:ea typeface="Livvic"/>
                <a:cs typeface="Livvic"/>
                <a:sym typeface="Livvic"/>
              </a:rPr>
              <a:t>playtime </a:t>
            </a:r>
            <a:r>
              <a:rPr b="1" i="0" lang="en-US" sz="1400" u="none" cap="none" strike="noStrike">
                <a:solidFill>
                  <a:schemeClr val="dk1"/>
                </a:solidFill>
                <a:latin typeface="Livvic"/>
                <a:ea typeface="Livvic"/>
                <a:cs typeface="Livvic"/>
                <a:sym typeface="Livvic"/>
              </a:rPr>
              <a:t>minimal 5 jam untuk menghindari review pemain yang belum merasakan pengalaman game secara utuh  </a:t>
            </a:r>
            <a:endParaRPr/>
          </a:p>
        </p:txBody>
      </p:sp>
      <p:sp>
        <p:nvSpPr>
          <p:cNvPr id="298" name="Google Shape;298;p21"/>
          <p:cNvSpPr txBox="1"/>
          <p:nvPr/>
        </p:nvSpPr>
        <p:spPr>
          <a:xfrm>
            <a:off x="5177124" y="3276473"/>
            <a:ext cx="3604776"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2800"/>
              <a:buFont typeface="Livvic"/>
              <a:buNone/>
            </a:pPr>
            <a:r>
              <a:rPr b="1" i="0" lang="en-US" sz="2000" u="none" cap="none" strike="noStrike">
                <a:solidFill>
                  <a:schemeClr val="dk1"/>
                </a:solidFill>
                <a:latin typeface="Livvic"/>
                <a:ea typeface="Livvic"/>
                <a:cs typeface="Livvic"/>
                <a:sym typeface="Livvic"/>
              </a:rPr>
              <a:t>Preprocessing</a:t>
            </a:r>
            <a:endParaRPr/>
          </a:p>
          <a:p>
            <a:pPr indent="0" lvl="0" marL="0" marR="0" rtl="0" algn="r">
              <a:lnSpc>
                <a:spcPct val="100000"/>
              </a:lnSpc>
              <a:spcBef>
                <a:spcPts val="0"/>
              </a:spcBef>
              <a:spcAft>
                <a:spcPts val="0"/>
              </a:spcAft>
              <a:buClr>
                <a:srgbClr val="000000"/>
              </a:buClr>
              <a:buSzPts val="2800"/>
              <a:buFont typeface="Livvic"/>
              <a:buNone/>
            </a:pPr>
            <a:r>
              <a:t/>
            </a:r>
            <a:endParaRPr b="1" i="0" sz="2000" u="none" cap="none" strike="noStrike">
              <a:solidFill>
                <a:schemeClr val="dk1"/>
              </a:solidFill>
              <a:latin typeface="Livvic"/>
              <a:ea typeface="Livvic"/>
              <a:cs typeface="Livvic"/>
              <a:sym typeface="Livvic"/>
            </a:endParaRPr>
          </a:p>
          <a:p>
            <a:pPr indent="0" lvl="0" marL="0" marR="0" rtl="0" algn="r">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Penambahan titik –</a:t>
            </a:r>
            <a:endParaRPr/>
          </a:p>
          <a:p>
            <a:pPr indent="0" lvl="0" marL="0" marR="0" rtl="0" algn="r">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   Case folding –</a:t>
            </a:r>
            <a:endParaRPr/>
          </a:p>
          <a:p>
            <a:pPr indent="0" lvl="0" marL="0" marR="0" rtl="0" algn="r">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Menghaspus tanda baca dan symbol –</a:t>
            </a:r>
            <a:endParaRPr/>
          </a:p>
          <a:p>
            <a:pPr indent="0" lvl="0" marL="0" marR="0" rtl="0" algn="r">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Menghapus kata-kata yang berulang –</a:t>
            </a:r>
            <a:endParaRPr/>
          </a:p>
          <a:p>
            <a:pPr indent="0" lvl="0" marL="0" marR="0" rtl="0" algn="r">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Menghapus stopwords –</a:t>
            </a:r>
            <a:endParaRPr/>
          </a:p>
          <a:p>
            <a:pPr indent="0" lvl="0" marL="0" marR="0" rtl="0" algn="r">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
        <p:nvSpPr>
          <p:cNvPr id="299" name="Google Shape;299;p21"/>
          <p:cNvSpPr txBox="1"/>
          <p:nvPr/>
        </p:nvSpPr>
        <p:spPr>
          <a:xfrm>
            <a:off x="1864519" y="4193380"/>
            <a:ext cx="5414962" cy="696735"/>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Livvic"/>
              <a:buNone/>
            </a:pPr>
            <a:r>
              <a:rPr b="1" i="0" lang="en-US" sz="1600" u="none" cap="none" strike="noStrike">
                <a:solidFill>
                  <a:schemeClr val="dk1"/>
                </a:solidFill>
                <a:latin typeface="Livvic"/>
                <a:ea typeface="Livvic"/>
                <a:cs typeface="Livvic"/>
                <a:sym typeface="Livvic"/>
              </a:rPr>
              <a:t>Hasil dari proses ini membuat data yang awalnya 138.725 baris ulasan menjadi 117.477 baris</a:t>
            </a:r>
            <a:endParaRPr b="1" i="0" sz="1100" u="none" cap="none" strike="noStrike">
              <a:solidFill>
                <a:schemeClr val="dk1"/>
              </a:solidFill>
              <a:latin typeface="Livvic"/>
              <a:ea typeface="Livvic"/>
              <a:cs typeface="Livvic"/>
              <a:sym typeface="Livv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2"/>
          <p:cNvSpPr/>
          <p:nvPr/>
        </p:nvSpPr>
        <p:spPr>
          <a:xfrm flipH="1" rot="-5400000">
            <a:off x="518756" y="4076343"/>
            <a:ext cx="548400" cy="158591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2"/>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2"/>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307" name="Google Shape;307;p22"/>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Sentence Embedding</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Sentence-BERT</a:t>
            </a:r>
            <a:endParaRPr/>
          </a:p>
        </p:txBody>
      </p:sp>
      <p:sp>
        <p:nvSpPr>
          <p:cNvPr id="308" name="Google Shape;308;p22"/>
          <p:cNvSpPr txBox="1"/>
          <p:nvPr/>
        </p:nvSpPr>
        <p:spPr>
          <a:xfrm>
            <a:off x="415991" y="1619998"/>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Dataset ulasan berbentuk teks tidak bisa dipahami secara langsung oleh computer, maka dari itu data tersebut harus dibentuk menjadi suatu bentuk angka tertentu agar bisa diproses. Prosedur tersebut dinamakan EMBEDDING.</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Dalam Penelitian kali ini akan digunakan SENTENCE EMBEDDING dengan sentence-BERT</a:t>
            </a:r>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Yang tersedia dalam modul </a:t>
            </a:r>
            <a:r>
              <a:rPr b="1" i="1" lang="en-US" sz="1400" u="none" cap="none" strike="noStrike">
                <a:solidFill>
                  <a:schemeClr val="dk1"/>
                </a:solidFill>
                <a:latin typeface="Livvic"/>
                <a:ea typeface="Livvic"/>
                <a:cs typeface="Livvic"/>
                <a:sym typeface="Livvic"/>
              </a:rPr>
              <a:t>sentencetransformer</a:t>
            </a:r>
            <a:endParaRPr b="1" i="0" sz="1400" u="none" cap="none" strike="noStrike">
              <a:solidFill>
                <a:schemeClr val="dk1"/>
              </a:solidFill>
              <a:latin typeface="Livvic"/>
              <a:ea typeface="Livvic"/>
              <a:cs typeface="Livvic"/>
              <a:sym typeface="Livv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3"/>
          <p:cNvSpPr/>
          <p:nvPr/>
        </p:nvSpPr>
        <p:spPr>
          <a:xfrm flipH="1" rot="-5400000">
            <a:off x="518756" y="4076343"/>
            <a:ext cx="548400" cy="158591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3"/>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3"/>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316" name="Google Shape;316;p23"/>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Sentence Embedding</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Sentence-BERT</a:t>
            </a:r>
            <a:endParaRPr/>
          </a:p>
        </p:txBody>
      </p:sp>
      <p:sp>
        <p:nvSpPr>
          <p:cNvPr id="317" name="Google Shape;317;p23"/>
          <p:cNvSpPr txBox="1"/>
          <p:nvPr/>
        </p:nvSpPr>
        <p:spPr>
          <a:xfrm>
            <a:off x="415991" y="1619998"/>
            <a:ext cx="8470833" cy="19035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2800"/>
              <a:buFont typeface="Livvic"/>
              <a:buChar char="-"/>
            </a:pPr>
            <a:r>
              <a:rPr b="1" i="0" lang="en-US" sz="1400" u="none" cap="none" strike="noStrike">
                <a:solidFill>
                  <a:schemeClr val="dk1"/>
                </a:solidFill>
                <a:latin typeface="Livvic"/>
                <a:ea typeface="Livvic"/>
                <a:cs typeface="Livvic"/>
                <a:sym typeface="Livvic"/>
              </a:rPr>
              <a:t>Dua kalimat akan dipilih secara acak</a:t>
            </a:r>
            <a:endParaRPr b="1" i="0" sz="1400" u="none" cap="none" strike="noStrike">
              <a:solidFill>
                <a:schemeClr val="dk1"/>
              </a:solidFill>
              <a:latin typeface="Livvic"/>
              <a:ea typeface="Livvic"/>
              <a:cs typeface="Livvic"/>
              <a:sym typeface="Livvic"/>
            </a:endParaRPr>
          </a:p>
          <a:p>
            <a:pPr indent="-107950" lvl="0" marL="28575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285750" lvl="0" marL="285750" marR="0" rtl="0" algn="l">
              <a:lnSpc>
                <a:spcPct val="100000"/>
              </a:lnSpc>
              <a:spcBef>
                <a:spcPts val="0"/>
              </a:spcBef>
              <a:spcAft>
                <a:spcPts val="0"/>
              </a:spcAft>
              <a:buClr>
                <a:srgbClr val="000000"/>
              </a:buClr>
              <a:buSzPts val="2800"/>
              <a:buFont typeface="Livvic"/>
              <a:buChar char="-"/>
            </a:pPr>
            <a:r>
              <a:rPr b="1" i="0" lang="en-US" sz="1400" u="none" cap="none" strike="noStrike">
                <a:solidFill>
                  <a:schemeClr val="dk1"/>
                </a:solidFill>
                <a:latin typeface="Livvic"/>
                <a:ea typeface="Livvic"/>
                <a:cs typeface="Livvic"/>
                <a:sym typeface="Livvic"/>
              </a:rPr>
              <a:t>Kalimat tersebut akan dirubah menjadi list vector menggunakan </a:t>
            </a:r>
            <a:r>
              <a:rPr b="1" i="1" lang="en-US" sz="1400" u="none" cap="none" strike="noStrike">
                <a:solidFill>
                  <a:schemeClr val="dk1"/>
                </a:solidFill>
                <a:highlight>
                  <a:srgbClr val="FFFF00"/>
                </a:highlight>
                <a:latin typeface="Livvic"/>
                <a:ea typeface="Livvic"/>
                <a:cs typeface="Livvic"/>
                <a:sym typeface="Livvic"/>
              </a:rPr>
              <a:t>wordpiece</a:t>
            </a:r>
            <a:endParaRPr b="1" i="1" sz="1400" u="none" cap="none" strike="noStrike">
              <a:solidFill>
                <a:schemeClr val="dk1"/>
              </a:solidFill>
              <a:highlight>
                <a:srgbClr val="FFFF00"/>
              </a:highlight>
              <a:latin typeface="Livvic"/>
              <a:ea typeface="Livvic"/>
              <a:cs typeface="Livvic"/>
              <a:sym typeface="Livvic"/>
            </a:endParaRPr>
          </a:p>
          <a:p>
            <a:pPr indent="-107950" lvl="0" marL="285750" marR="0" rtl="0" algn="l">
              <a:lnSpc>
                <a:spcPct val="100000"/>
              </a:lnSpc>
              <a:spcBef>
                <a:spcPts val="0"/>
              </a:spcBef>
              <a:spcAft>
                <a:spcPts val="0"/>
              </a:spcAft>
              <a:buClr>
                <a:srgbClr val="000000"/>
              </a:buClr>
              <a:buSzPts val="2800"/>
              <a:buFont typeface="Livvic"/>
              <a:buNone/>
            </a:pPr>
            <a:r>
              <a:t/>
            </a:r>
            <a:endParaRPr b="1" i="1" sz="1400" u="none" cap="none" strike="noStrike">
              <a:solidFill>
                <a:schemeClr val="dk1"/>
              </a:solidFill>
              <a:latin typeface="Livvic"/>
              <a:ea typeface="Livvic"/>
              <a:cs typeface="Livvic"/>
              <a:sym typeface="Livvic"/>
            </a:endParaRPr>
          </a:p>
          <a:p>
            <a:pPr indent="-285750" lvl="0" marL="285750" marR="0" rtl="0" algn="l">
              <a:lnSpc>
                <a:spcPct val="100000"/>
              </a:lnSpc>
              <a:spcBef>
                <a:spcPts val="0"/>
              </a:spcBef>
              <a:spcAft>
                <a:spcPts val="0"/>
              </a:spcAft>
              <a:buClr>
                <a:srgbClr val="000000"/>
              </a:buClr>
              <a:buSzPts val="2800"/>
              <a:buFont typeface="Livvic"/>
              <a:buChar char="-"/>
            </a:pPr>
            <a:r>
              <a:rPr b="1" i="1" lang="en-US" sz="1400" u="none" cap="none" strike="noStrike">
                <a:solidFill>
                  <a:schemeClr val="dk1"/>
                </a:solidFill>
                <a:latin typeface="Livvic"/>
                <a:ea typeface="Livvic"/>
                <a:cs typeface="Livvic"/>
                <a:sym typeface="Livvic"/>
              </a:rPr>
              <a:t>List vector </a:t>
            </a:r>
            <a:r>
              <a:rPr b="1" i="0" lang="en-US" sz="1400" u="none" cap="none" strike="noStrike">
                <a:solidFill>
                  <a:schemeClr val="dk1"/>
                </a:solidFill>
                <a:latin typeface="Livvic"/>
                <a:ea typeface="Livvic"/>
                <a:cs typeface="Livvic"/>
                <a:sym typeface="Livvic"/>
              </a:rPr>
              <a:t>akan di transformasi menggunakan algoritma</a:t>
            </a:r>
            <a:r>
              <a:rPr b="1" i="1" lang="en-US" sz="1400" u="none" cap="none" strike="noStrike">
                <a:solidFill>
                  <a:schemeClr val="dk1"/>
                </a:solidFill>
                <a:latin typeface="Livvic"/>
                <a:ea typeface="Livvic"/>
                <a:cs typeface="Livvic"/>
                <a:sym typeface="Livvic"/>
              </a:rPr>
              <a:t> BERT</a:t>
            </a:r>
            <a:endParaRPr/>
          </a:p>
          <a:p>
            <a:pPr indent="-107950" lvl="0" marL="285750" marR="0" rtl="0" algn="l">
              <a:lnSpc>
                <a:spcPct val="100000"/>
              </a:lnSpc>
              <a:spcBef>
                <a:spcPts val="0"/>
              </a:spcBef>
              <a:spcAft>
                <a:spcPts val="0"/>
              </a:spcAft>
              <a:buClr>
                <a:srgbClr val="000000"/>
              </a:buClr>
              <a:buSzPts val="2800"/>
              <a:buFont typeface="Livvic"/>
              <a:buNone/>
            </a:pPr>
            <a:r>
              <a:t/>
            </a:r>
            <a:endParaRPr b="1" i="1" sz="1400" u="none" cap="none" strike="noStrike">
              <a:solidFill>
                <a:schemeClr val="dk1"/>
              </a:solidFill>
              <a:latin typeface="Livvic"/>
              <a:ea typeface="Livvic"/>
              <a:cs typeface="Livvic"/>
              <a:sym typeface="Livvic"/>
            </a:endParaRPr>
          </a:p>
          <a:p>
            <a:pPr indent="-285750" lvl="0" marL="285750" marR="0" rtl="0" algn="l">
              <a:lnSpc>
                <a:spcPct val="100000"/>
              </a:lnSpc>
              <a:spcBef>
                <a:spcPts val="0"/>
              </a:spcBef>
              <a:spcAft>
                <a:spcPts val="0"/>
              </a:spcAft>
              <a:buClr>
                <a:srgbClr val="000000"/>
              </a:buClr>
              <a:buSzPts val="2800"/>
              <a:buFont typeface="Livvic"/>
              <a:buChar char="-"/>
            </a:pPr>
            <a:r>
              <a:rPr b="1" i="0" lang="en-US" sz="1400" u="none" cap="none" strike="noStrike">
                <a:solidFill>
                  <a:schemeClr val="dk1"/>
                </a:solidFill>
                <a:latin typeface="Livvic"/>
                <a:ea typeface="Livvic"/>
                <a:cs typeface="Livvic"/>
                <a:sym typeface="Livvic"/>
              </a:rPr>
              <a:t>Dilakukan</a:t>
            </a:r>
            <a:r>
              <a:rPr b="1" i="1" lang="en-US" sz="1400" u="none" cap="none" strike="noStrike">
                <a:solidFill>
                  <a:schemeClr val="dk1"/>
                </a:solidFill>
                <a:latin typeface="Livvic"/>
                <a:ea typeface="Livvic"/>
                <a:cs typeface="Livvic"/>
                <a:sym typeface="Livvic"/>
              </a:rPr>
              <a:t> pooling </a:t>
            </a:r>
            <a:r>
              <a:rPr b="1" i="0" lang="en-US" sz="1400" u="none" cap="none" strike="noStrike">
                <a:solidFill>
                  <a:schemeClr val="dk1"/>
                </a:solidFill>
                <a:latin typeface="Livvic"/>
                <a:ea typeface="Livvic"/>
                <a:cs typeface="Livvic"/>
                <a:sym typeface="Livvic"/>
              </a:rPr>
              <a:t>pada semua vector dari setiap kalimat</a:t>
            </a:r>
            <a:endParaRPr b="1" i="0" sz="1400" u="none" cap="none" strike="noStrike">
              <a:solidFill>
                <a:schemeClr val="dk1"/>
              </a:solidFill>
              <a:latin typeface="Livvic"/>
              <a:ea typeface="Livvic"/>
              <a:cs typeface="Livvic"/>
              <a:sym typeface="Livvic"/>
            </a:endParaRPr>
          </a:p>
          <a:p>
            <a:pPr indent="-107950" lvl="0" marL="28575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285750" lvl="0" marL="285750" marR="0" rtl="0" algn="l">
              <a:lnSpc>
                <a:spcPct val="100000"/>
              </a:lnSpc>
              <a:spcBef>
                <a:spcPts val="0"/>
              </a:spcBef>
              <a:spcAft>
                <a:spcPts val="0"/>
              </a:spcAft>
              <a:buClr>
                <a:srgbClr val="000000"/>
              </a:buClr>
              <a:buSzPts val="2800"/>
              <a:buFont typeface="Livvic"/>
              <a:buChar char="-"/>
            </a:pPr>
            <a:r>
              <a:rPr b="1" i="0" lang="en-US" sz="1400" u="none" cap="none" strike="noStrike">
                <a:solidFill>
                  <a:schemeClr val="dk1"/>
                </a:solidFill>
                <a:latin typeface="Livvic"/>
                <a:ea typeface="Livvic"/>
                <a:cs typeface="Livvic"/>
                <a:sym typeface="Livvic"/>
              </a:rPr>
              <a:t>List Vector dari kalimat akan tersusun dalam ruang yang memiliki 768 dimensi </a:t>
            </a:r>
            <a:endParaRPr/>
          </a:p>
          <a:p>
            <a:pPr indent="0" lvl="0" marL="0" marR="0" rtl="0" algn="l">
              <a:lnSpc>
                <a:spcPct val="100000"/>
              </a:lnSpc>
              <a:spcBef>
                <a:spcPts val="0"/>
              </a:spcBef>
              <a:spcAft>
                <a:spcPts val="0"/>
              </a:spcAft>
              <a:buClr>
                <a:srgbClr val="000000"/>
              </a:buClr>
              <a:buSzPts val="2800"/>
              <a:buFont typeface="Livvic"/>
              <a:buNone/>
            </a:pPr>
            <a:r>
              <a:t/>
            </a:r>
            <a:endParaRPr b="1" i="1" sz="1400" u="none" cap="none" strike="noStrike">
              <a:solidFill>
                <a:schemeClr val="dk1"/>
              </a:solidFill>
              <a:latin typeface="Livvic"/>
              <a:ea typeface="Livvic"/>
              <a:cs typeface="Livvic"/>
              <a:sym typeface="Livvic"/>
            </a:endParaRPr>
          </a:p>
          <a:p>
            <a:pPr indent="-107950" lvl="0" marL="285750" marR="0" rtl="0" algn="l">
              <a:lnSpc>
                <a:spcPct val="100000"/>
              </a:lnSpc>
              <a:spcBef>
                <a:spcPts val="0"/>
              </a:spcBef>
              <a:spcAft>
                <a:spcPts val="0"/>
              </a:spcAft>
              <a:buClr>
                <a:srgbClr val="000000"/>
              </a:buClr>
              <a:buSzPts val="2800"/>
              <a:buFont typeface="Livvic"/>
              <a:buNone/>
            </a:pPr>
            <a:r>
              <a:t/>
            </a:r>
            <a:endParaRPr b="1" i="1" sz="1400" u="none" cap="none" strike="noStrike">
              <a:solidFill>
                <a:schemeClr val="dk1"/>
              </a:solidFill>
              <a:latin typeface="Livvic"/>
              <a:ea typeface="Livvic"/>
              <a:cs typeface="Livvic"/>
              <a:sym typeface="Livvic"/>
            </a:endParaRPr>
          </a:p>
          <a:p>
            <a:pPr indent="-107950" lvl="0" marL="28575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4"/>
          <p:cNvSpPr/>
          <p:nvPr/>
        </p:nvSpPr>
        <p:spPr>
          <a:xfrm flipH="1" rot="-5400000">
            <a:off x="518756" y="4076343"/>
            <a:ext cx="548400" cy="158591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4"/>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4"/>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325" name="Google Shape;325;p24"/>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Sentence Embedding</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Sentence-BERT</a:t>
            </a:r>
            <a:endParaRPr/>
          </a:p>
        </p:txBody>
      </p:sp>
      <p:pic>
        <p:nvPicPr>
          <p:cNvPr id="326" name="Google Shape;326;p24"/>
          <p:cNvPicPr preferRelativeResize="0"/>
          <p:nvPr/>
        </p:nvPicPr>
        <p:blipFill rotWithShape="1">
          <a:blip r:embed="rId3">
            <a:alphaModFix/>
          </a:blip>
          <a:srcRect b="0" l="0" r="0" t="0"/>
          <a:stretch/>
        </p:blipFill>
        <p:spPr>
          <a:xfrm>
            <a:off x="1948815" y="1468873"/>
            <a:ext cx="4730591" cy="33001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5"/>
          <p:cNvSpPr/>
          <p:nvPr/>
        </p:nvSpPr>
        <p:spPr>
          <a:xfrm flipH="1" rot="-5400000">
            <a:off x="518756" y="4076343"/>
            <a:ext cx="548400" cy="158591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5"/>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5"/>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334" name="Google Shape;334;p25"/>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Dimensionality Reduction</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UMAP</a:t>
            </a:r>
            <a:endParaRPr/>
          </a:p>
        </p:txBody>
      </p:sp>
      <p:sp>
        <p:nvSpPr>
          <p:cNvPr id="335" name="Google Shape;335;p25"/>
          <p:cNvSpPr txBox="1"/>
          <p:nvPr/>
        </p:nvSpPr>
        <p:spPr>
          <a:xfrm>
            <a:off x="415991" y="1619998"/>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Data ulasan yang telah berubah menjadi </a:t>
            </a:r>
            <a:r>
              <a:rPr b="1" i="1" lang="en-US" sz="1400" u="none" cap="none" strike="noStrike">
                <a:solidFill>
                  <a:schemeClr val="dk1"/>
                </a:solidFill>
                <a:latin typeface="Livvic"/>
                <a:ea typeface="Livvic"/>
                <a:cs typeface="Livvic"/>
                <a:sym typeface="Livvic"/>
              </a:rPr>
              <a:t>list vector </a:t>
            </a:r>
            <a:r>
              <a:rPr b="1" i="0" lang="en-US" sz="1400" u="none" cap="none" strike="noStrike">
                <a:solidFill>
                  <a:schemeClr val="dk1"/>
                </a:solidFill>
                <a:latin typeface="Livvic"/>
                <a:ea typeface="Livvic"/>
                <a:cs typeface="Livvic"/>
                <a:sym typeface="Livvic"/>
              </a:rPr>
              <a:t>akan masuk ke proses selanjutnya yaitu </a:t>
            </a:r>
            <a:r>
              <a:rPr b="1" i="1" lang="en-US" sz="1400" u="none" cap="none" strike="noStrike">
                <a:solidFill>
                  <a:schemeClr val="dk1"/>
                </a:solidFill>
                <a:latin typeface="Livvic"/>
                <a:ea typeface="Livvic"/>
                <a:cs typeface="Livvic"/>
                <a:sym typeface="Livvic"/>
              </a:rPr>
              <a:t>clustering </a:t>
            </a:r>
            <a:r>
              <a:rPr b="1" i="0" lang="en-US" sz="1400" u="none" cap="none" strike="noStrike">
                <a:solidFill>
                  <a:schemeClr val="dk1"/>
                </a:solidFill>
                <a:latin typeface="Livvic"/>
                <a:ea typeface="Livvic"/>
                <a:cs typeface="Livvic"/>
                <a:sym typeface="Livvic"/>
              </a:rPr>
              <a:t>untuk dikelompokkan</a:t>
            </a:r>
            <a:r>
              <a:rPr b="1" i="1" lang="en-US" sz="1400" u="none" cap="none" strike="noStrike">
                <a:solidFill>
                  <a:schemeClr val="dk1"/>
                </a:solidFill>
                <a:latin typeface="Livvic"/>
                <a:ea typeface="Livvic"/>
                <a:cs typeface="Livvic"/>
                <a:sym typeface="Livvic"/>
              </a:rPr>
              <a:t>. </a:t>
            </a:r>
            <a:r>
              <a:rPr b="1" i="0" lang="en-US" sz="1400" u="none" cap="none" strike="noStrike">
                <a:solidFill>
                  <a:schemeClr val="dk1"/>
                </a:solidFill>
                <a:latin typeface="Livvic"/>
                <a:ea typeface="Livvic"/>
                <a:cs typeface="Livvic"/>
                <a:sym typeface="Livvic"/>
              </a:rPr>
              <a:t>Namun hal tersebut belum bisa dilakukan karena data vector</a:t>
            </a:r>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Yang ada masih memiliki dimensi terlalu tinggi (768 dimensi).</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Untuk menanggulangi hal tersebut, data vector yang meiliki dimensi tinggi akan dirubah menjadi vector berdimensi lebih rendah dengan menggunakan algoritma UMAP</a:t>
            </a:r>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(Uniform Manifold Approximation and Application)</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6"/>
          <p:cNvSpPr/>
          <p:nvPr/>
        </p:nvSpPr>
        <p:spPr>
          <a:xfrm flipH="1" rot="-5400000">
            <a:off x="518756" y="4076343"/>
            <a:ext cx="548400" cy="158591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6"/>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6"/>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343" name="Google Shape;343;p26"/>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Dimensionality Reduction</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UMAP</a:t>
            </a:r>
            <a:endParaRPr/>
          </a:p>
        </p:txBody>
      </p:sp>
      <p:sp>
        <p:nvSpPr>
          <p:cNvPr id="344" name="Google Shape;344;p26"/>
          <p:cNvSpPr txBox="1"/>
          <p:nvPr/>
        </p:nvSpPr>
        <p:spPr>
          <a:xfrm>
            <a:off x="415991" y="1619998"/>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UMAP akan membuat representasi graf dari data berdimensi tinggi menggunakan</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rPr b="1" i="1" lang="en-US" sz="1400" u="none" cap="none" strike="noStrike">
                <a:solidFill>
                  <a:schemeClr val="dk1"/>
                </a:solidFill>
                <a:latin typeface="Livvic"/>
                <a:ea typeface="Livvic"/>
                <a:cs typeface="Livvic"/>
                <a:sym typeface="Livvic"/>
              </a:rPr>
              <a:t>fuzzy simplicial complex </a:t>
            </a:r>
            <a:r>
              <a:rPr b="1" i="0" lang="en-US" sz="1400" u="none" cap="none" strike="noStrike">
                <a:solidFill>
                  <a:schemeClr val="dk1"/>
                </a:solidFill>
                <a:latin typeface="Livvic"/>
                <a:ea typeface="Livvic"/>
                <a:cs typeface="Livvic"/>
                <a:sym typeface="Livvic"/>
              </a:rPr>
              <a:t>yang merupakan representasi graf berbobot dengan bobot sisi mewakilkan keterhubungan antara dua titik.</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UMAP menghubungkan titik dengan tetenggga terdekat ke-n untuk menentukan keterhubungan, penentuan radius tetangga terdekat sangat penting karena jike terlalu kecil akan membuat kelompok yang terisolasi sedangkan jika terlalu besar akan menghubungkan semua titik. </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  </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7"/>
          <p:cNvSpPr/>
          <p:nvPr/>
        </p:nvSpPr>
        <p:spPr>
          <a:xfrm flipH="1" rot="-5400000">
            <a:off x="518756" y="4076343"/>
            <a:ext cx="548400" cy="158591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7"/>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7"/>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352" name="Google Shape;352;p27"/>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Dimensionality Reduction</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UMAP</a:t>
            </a:r>
            <a:endParaRPr/>
          </a:p>
        </p:txBody>
      </p:sp>
      <p:sp>
        <p:nvSpPr>
          <p:cNvPr id="353" name="Google Shape;353;p27"/>
          <p:cNvSpPr txBox="1"/>
          <p:nvPr/>
        </p:nvSpPr>
        <p:spPr>
          <a:xfrm>
            <a:off x="415991" y="1619998"/>
            <a:ext cx="8470833" cy="19035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2800"/>
              <a:buFont typeface="Livvic"/>
              <a:buChar char="-"/>
            </a:pPr>
            <a:r>
              <a:rPr b="1" i="0" lang="en-US" sz="1400" u="none" cap="none" strike="noStrike">
                <a:solidFill>
                  <a:schemeClr val="dk1"/>
                </a:solidFill>
                <a:latin typeface="Livvic"/>
                <a:ea typeface="Livvic"/>
                <a:cs typeface="Livvic"/>
                <a:sym typeface="Livvic"/>
              </a:rPr>
              <a:t>UMAP membuat graf dengan radius tetangga yang telah di tentukan secara lokal</a:t>
            </a:r>
            <a:endParaRPr b="1" i="0" sz="1400" u="none" cap="none" strike="noStrike">
              <a:solidFill>
                <a:schemeClr val="dk1"/>
              </a:solidFill>
              <a:latin typeface="Livvic"/>
              <a:ea typeface="Livvic"/>
              <a:cs typeface="Livvic"/>
              <a:sym typeface="Livvic"/>
            </a:endParaRPr>
          </a:p>
          <a:p>
            <a:pPr indent="-107950" lvl="0" marL="28575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285750" lvl="0" marL="285750" marR="0" rtl="0" algn="l">
              <a:lnSpc>
                <a:spcPct val="100000"/>
              </a:lnSpc>
              <a:spcBef>
                <a:spcPts val="0"/>
              </a:spcBef>
              <a:spcAft>
                <a:spcPts val="0"/>
              </a:spcAft>
              <a:buClr>
                <a:srgbClr val="000000"/>
              </a:buClr>
              <a:buSzPts val="2800"/>
              <a:buFont typeface="Livvic"/>
              <a:buChar char="-"/>
            </a:pPr>
            <a:r>
              <a:rPr b="1" i="0" lang="en-US" sz="1400" u="none" cap="none" strike="noStrike">
                <a:solidFill>
                  <a:schemeClr val="dk1"/>
                </a:solidFill>
                <a:latin typeface="Livvic"/>
                <a:ea typeface="Livvic"/>
                <a:cs typeface="Livvic"/>
                <a:sym typeface="Livvic"/>
              </a:rPr>
              <a:t>Graf lokal yang telah dibuat akan disusun dalam dimensi yang lebih rendah sesuai denagn posisinya tehadap graf lokal lainnya sehingga struktur dari data akan tetap terjaga secara lokal maupun global</a:t>
            </a:r>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  </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8"/>
          <p:cNvSpPr/>
          <p:nvPr/>
        </p:nvSpPr>
        <p:spPr>
          <a:xfrm flipH="1" rot="-5400000">
            <a:off x="315162" y="4279939"/>
            <a:ext cx="548400" cy="117872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8"/>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8"/>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361" name="Google Shape;361;p28"/>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Dimensionality Reduction</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UMAP</a:t>
            </a:r>
            <a:endParaRPr/>
          </a:p>
        </p:txBody>
      </p:sp>
      <p:pic>
        <p:nvPicPr>
          <p:cNvPr id="362" name="Google Shape;362;p28"/>
          <p:cNvPicPr preferRelativeResize="0"/>
          <p:nvPr/>
        </p:nvPicPr>
        <p:blipFill rotWithShape="1">
          <a:blip r:embed="rId3">
            <a:alphaModFix/>
          </a:blip>
          <a:srcRect b="0" l="0" r="0" t="0"/>
          <a:stretch/>
        </p:blipFill>
        <p:spPr>
          <a:xfrm>
            <a:off x="1478336" y="1612436"/>
            <a:ext cx="6086857" cy="325686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9"/>
          <p:cNvSpPr/>
          <p:nvPr/>
        </p:nvSpPr>
        <p:spPr>
          <a:xfrm flipH="1" rot="-5400000">
            <a:off x="329449" y="4265651"/>
            <a:ext cx="548400" cy="12072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9"/>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9"/>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370" name="Google Shape;370;p29"/>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Clustering</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HDBSCAN</a:t>
            </a:r>
            <a:endParaRPr b="0" i="0" sz="2000" u="none" cap="none" strike="noStrike">
              <a:solidFill>
                <a:schemeClr val="dk1"/>
              </a:solidFill>
              <a:latin typeface="Livvic"/>
              <a:ea typeface="Livvic"/>
              <a:cs typeface="Livvic"/>
              <a:sym typeface="Livvic"/>
            </a:endParaRPr>
          </a:p>
        </p:txBody>
      </p:sp>
      <p:sp>
        <p:nvSpPr>
          <p:cNvPr id="371" name="Google Shape;371;p29"/>
          <p:cNvSpPr txBox="1"/>
          <p:nvPr/>
        </p:nvSpPr>
        <p:spPr>
          <a:xfrm>
            <a:off x="415991" y="1619998"/>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Selanjutnya data yang dimensinya telah berkurang akan diinput kedalam proses clustering</a:t>
            </a:r>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Untuk meng ekstrak cluster-cluster dari data tersebut</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Pada penelitian kali ini, algoritma clustering yang digunakan adalah  HDBSCAN</a:t>
            </a:r>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(Hierarchical Density Based Spatial Clustering Application with Noise) yang merupakan algoritma clustering yang bekerja berdasarkan persebaran kepadatan data. HDBSCAN juga cukup efektif untuk penelitian ini karena ia meninggalkan noise dalam membuat cluster.</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p:nvPr/>
        </p:nvSpPr>
        <p:spPr>
          <a:xfrm flipH="1" rot="-5400000">
            <a:off x="391993" y="3860206"/>
            <a:ext cx="891300" cy="167528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
          <p:cNvSpPr/>
          <p:nvPr/>
        </p:nvSpPr>
        <p:spPr>
          <a:xfrm flipH="1" rot="-5400000">
            <a:off x="8331255" y="78555"/>
            <a:ext cx="891300" cy="73419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
          <p:cNvSpPr txBox="1"/>
          <p:nvPr/>
        </p:nvSpPr>
        <p:spPr>
          <a:xfrm>
            <a:off x="-158761" y="2123399"/>
            <a:ext cx="3498000" cy="896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2400"/>
              <a:buFont typeface="Livvic"/>
              <a:buNone/>
            </a:pPr>
            <a:r>
              <a:rPr b="1" i="0" lang="en-US" sz="3600" u="none" cap="none" strike="noStrike">
                <a:solidFill>
                  <a:schemeClr val="dk1"/>
                </a:solidFill>
                <a:latin typeface="Livvic"/>
                <a:ea typeface="Livvic"/>
                <a:cs typeface="Livvic"/>
                <a:sym typeface="Livvic"/>
              </a:rPr>
              <a:t>Industri</a:t>
            </a:r>
            <a:endParaRPr b="1" i="0" sz="3600" u="none" cap="none" strike="noStrike">
              <a:solidFill>
                <a:schemeClr val="dk1"/>
              </a:solidFill>
              <a:latin typeface="Livvic"/>
              <a:ea typeface="Livvic"/>
              <a:cs typeface="Livvic"/>
              <a:sym typeface="Livvic"/>
            </a:endParaRPr>
          </a:p>
          <a:p>
            <a:pPr indent="0" lvl="0" marL="0" marR="0" rtl="0" algn="r">
              <a:lnSpc>
                <a:spcPct val="100000"/>
              </a:lnSpc>
              <a:spcBef>
                <a:spcPts val="0"/>
              </a:spcBef>
              <a:spcAft>
                <a:spcPts val="0"/>
              </a:spcAft>
              <a:buClr>
                <a:schemeClr val="dk1"/>
              </a:buClr>
              <a:buSzPts val="2400"/>
              <a:buFont typeface="Livvic"/>
              <a:buNone/>
            </a:pPr>
            <a:r>
              <a:rPr b="1" i="0" lang="en-US" sz="3600" u="none" cap="none" strike="noStrike">
                <a:solidFill>
                  <a:schemeClr val="dk1"/>
                </a:solidFill>
                <a:latin typeface="Livvic"/>
                <a:ea typeface="Livvic"/>
                <a:cs typeface="Livvic"/>
                <a:sym typeface="Livvic"/>
              </a:rPr>
              <a:t>Video Game</a:t>
            </a:r>
            <a:endParaRPr/>
          </a:p>
        </p:txBody>
      </p:sp>
      <p:sp>
        <p:nvSpPr>
          <p:cNvPr id="66" name="Google Shape;66;p3"/>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Latar</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Belakang</a:t>
            </a:r>
            <a:endParaRPr b="1" i="0" sz="1600" u="none" cap="none" strike="noStrike">
              <a:solidFill>
                <a:schemeClr val="dk1"/>
              </a:solidFill>
              <a:latin typeface="Livvic"/>
              <a:ea typeface="Livvic"/>
              <a:cs typeface="Livvic"/>
              <a:sym typeface="Livvic"/>
            </a:endParaRPr>
          </a:p>
        </p:txBody>
      </p:sp>
      <p:pic>
        <p:nvPicPr>
          <p:cNvPr id="67" name="Google Shape;67;p3"/>
          <p:cNvPicPr preferRelativeResize="0"/>
          <p:nvPr/>
        </p:nvPicPr>
        <p:blipFill rotWithShape="1">
          <a:blip r:embed="rId3">
            <a:alphaModFix/>
          </a:blip>
          <a:srcRect b="0" l="0" r="0" t="0"/>
          <a:stretch/>
        </p:blipFill>
        <p:spPr>
          <a:xfrm>
            <a:off x="4111757" y="891300"/>
            <a:ext cx="3642676" cy="3635055"/>
          </a:xfrm>
          <a:prstGeom prst="rect">
            <a:avLst/>
          </a:prstGeom>
          <a:noFill/>
          <a:ln>
            <a:noFill/>
          </a:ln>
        </p:spPr>
      </p:pic>
      <p:sp>
        <p:nvSpPr>
          <p:cNvPr id="68" name="Google Shape;68;p3"/>
          <p:cNvSpPr txBox="1"/>
          <p:nvPr/>
        </p:nvSpPr>
        <p:spPr>
          <a:xfrm>
            <a:off x="1722009" y="4707027"/>
            <a:ext cx="2005328" cy="43647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Arial"/>
                <a:ea typeface="Arial"/>
                <a:cs typeface="Arial"/>
                <a:sym typeface="Arial"/>
              </a:rPr>
              <a:t>Statista, New Zoo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p:nvPr/>
        </p:nvSpPr>
        <p:spPr>
          <a:xfrm flipH="1" rot="-5400000">
            <a:off x="329449" y="4265651"/>
            <a:ext cx="548400" cy="12072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0"/>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0"/>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379" name="Google Shape;379;p30"/>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Clustering</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HDBSCAN</a:t>
            </a:r>
            <a:endParaRPr b="0" i="0" sz="2000" u="none" cap="none" strike="noStrike">
              <a:solidFill>
                <a:schemeClr val="dk1"/>
              </a:solidFill>
              <a:latin typeface="Livvic"/>
              <a:ea typeface="Livvic"/>
              <a:cs typeface="Livvic"/>
              <a:sym typeface="Livvic"/>
            </a:endParaRPr>
          </a:p>
        </p:txBody>
      </p:sp>
      <p:sp>
        <p:nvSpPr>
          <p:cNvPr id="380" name="Google Shape;380;p30"/>
          <p:cNvSpPr txBox="1"/>
          <p:nvPr/>
        </p:nvSpPr>
        <p:spPr>
          <a:xfrm>
            <a:off x="415991" y="1619998"/>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HDBSCAN akan menentukan tingkat persebaran kepadatan dari data dari data menggunakan</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rPr b="1" i="1" lang="en-US" sz="1400" u="none" cap="none" strike="noStrike">
                <a:solidFill>
                  <a:schemeClr val="dk1"/>
                </a:solidFill>
                <a:latin typeface="Livvic"/>
                <a:ea typeface="Livvic"/>
                <a:cs typeface="Livvic"/>
                <a:sym typeface="Livvic"/>
              </a:rPr>
              <a:t>Core Distance </a:t>
            </a:r>
            <a:r>
              <a:rPr b="1" i="0" lang="en-US" sz="1400" u="none" cap="none" strike="noStrike">
                <a:solidFill>
                  <a:schemeClr val="dk1"/>
                </a:solidFill>
                <a:latin typeface="Livvic"/>
                <a:ea typeface="Livvic"/>
                <a:cs typeface="Livvic"/>
                <a:sym typeface="Livvic"/>
              </a:rPr>
              <a:t>yaitu mengukur jarak titik menuju tetangga terdekat ke-K</a:t>
            </a:r>
            <a:endParaRPr b="1" i="1"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pic>
        <p:nvPicPr>
          <p:cNvPr id="381" name="Google Shape;381;p30"/>
          <p:cNvPicPr preferRelativeResize="0"/>
          <p:nvPr/>
        </p:nvPicPr>
        <p:blipFill rotWithShape="1">
          <a:blip r:embed="rId3">
            <a:alphaModFix/>
          </a:blip>
          <a:srcRect b="0" l="0" r="0" t="0"/>
          <a:stretch/>
        </p:blipFill>
        <p:spPr>
          <a:xfrm>
            <a:off x="325082" y="2290440"/>
            <a:ext cx="3858453" cy="2710353"/>
          </a:xfrm>
          <a:prstGeom prst="rect">
            <a:avLst/>
          </a:prstGeom>
          <a:noFill/>
          <a:ln>
            <a:noFill/>
          </a:ln>
        </p:spPr>
      </p:pic>
      <p:pic>
        <p:nvPicPr>
          <p:cNvPr id="382" name="Google Shape;382;p30"/>
          <p:cNvPicPr preferRelativeResize="0"/>
          <p:nvPr/>
        </p:nvPicPr>
        <p:blipFill rotWithShape="1">
          <a:blip r:embed="rId4">
            <a:alphaModFix/>
          </a:blip>
          <a:srcRect b="0" l="0" r="0" t="0"/>
          <a:stretch/>
        </p:blipFill>
        <p:spPr>
          <a:xfrm>
            <a:off x="4417928" y="2425358"/>
            <a:ext cx="4486562" cy="219628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1"/>
          <p:cNvSpPr/>
          <p:nvPr/>
        </p:nvSpPr>
        <p:spPr>
          <a:xfrm flipH="1" rot="-5400000">
            <a:off x="329449" y="4265651"/>
            <a:ext cx="548400" cy="12072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1"/>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1"/>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390" name="Google Shape;390;p31"/>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Clustering</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HDBSCAN</a:t>
            </a:r>
            <a:endParaRPr b="0" i="0" sz="2000" u="none" cap="none" strike="noStrike">
              <a:solidFill>
                <a:schemeClr val="dk1"/>
              </a:solidFill>
              <a:latin typeface="Livvic"/>
              <a:ea typeface="Livvic"/>
              <a:cs typeface="Livvic"/>
              <a:sym typeface="Livvic"/>
            </a:endParaRPr>
          </a:p>
        </p:txBody>
      </p:sp>
      <p:sp>
        <p:nvSpPr>
          <p:cNvPr id="391" name="Google Shape;391;p31"/>
          <p:cNvSpPr txBox="1"/>
          <p:nvPr/>
        </p:nvSpPr>
        <p:spPr>
          <a:xfrm>
            <a:off x="415991" y="1619998"/>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Tahap selanjutnya adalah mengekstrak cluster dari data yang telah terlihat persebaran kepadatannya. Salah satu caranya  adalah menentukan ambang batas global untuk seluruh cluster dalam data.</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Dengan mendapatkan titik yang kepadatannya diatas ambang batas dan menggabungkan titik-titik tersebut maka terciptalah cluster-cluster dari data. Ini adalah pendekatan yang dilakukan oleh DBSCAN</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p:nvPr/>
        </p:nvSpPr>
        <p:spPr>
          <a:xfrm flipH="1" rot="-5400000">
            <a:off x="329449" y="4265651"/>
            <a:ext cx="548400" cy="12072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2"/>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2"/>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399" name="Google Shape;399;p32"/>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Clustering</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HDBSCAN</a:t>
            </a:r>
            <a:endParaRPr b="0" i="0" sz="2000" u="none" cap="none" strike="noStrike">
              <a:solidFill>
                <a:schemeClr val="dk1"/>
              </a:solidFill>
              <a:latin typeface="Livvic"/>
              <a:ea typeface="Livvic"/>
              <a:cs typeface="Livvic"/>
              <a:sym typeface="Livvic"/>
            </a:endParaRPr>
          </a:p>
        </p:txBody>
      </p:sp>
      <p:sp>
        <p:nvSpPr>
          <p:cNvPr id="400" name="Google Shape;400;p32"/>
          <p:cNvSpPr txBox="1"/>
          <p:nvPr/>
        </p:nvSpPr>
        <p:spPr>
          <a:xfrm>
            <a:off x="415991" y="1619998"/>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Namun ada beberapa kekurangan dalam metode ini, Ketika ambang batas yang diambil terlalu tinggi maka terlalu banyak data yang dianggap sebagai noise </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pic>
        <p:nvPicPr>
          <p:cNvPr id="401" name="Google Shape;401;p32"/>
          <p:cNvPicPr preferRelativeResize="0"/>
          <p:nvPr/>
        </p:nvPicPr>
        <p:blipFill rotWithShape="1">
          <a:blip r:embed="rId3">
            <a:alphaModFix/>
          </a:blip>
          <a:srcRect b="0" l="0" r="0" t="0"/>
          <a:stretch/>
        </p:blipFill>
        <p:spPr>
          <a:xfrm>
            <a:off x="3798093" y="2387862"/>
            <a:ext cx="5088731" cy="2207237"/>
          </a:xfrm>
          <a:prstGeom prst="rect">
            <a:avLst/>
          </a:prstGeom>
          <a:noFill/>
          <a:ln>
            <a:noFill/>
          </a:ln>
        </p:spPr>
      </p:pic>
      <p:pic>
        <p:nvPicPr>
          <p:cNvPr id="402" name="Google Shape;402;p32"/>
          <p:cNvPicPr preferRelativeResize="0"/>
          <p:nvPr/>
        </p:nvPicPr>
        <p:blipFill rotWithShape="1">
          <a:blip r:embed="rId4">
            <a:alphaModFix/>
          </a:blip>
          <a:srcRect b="0" l="0" r="0" t="0"/>
          <a:stretch/>
        </p:blipFill>
        <p:spPr>
          <a:xfrm>
            <a:off x="308834" y="2290440"/>
            <a:ext cx="3300413" cy="223327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3"/>
          <p:cNvSpPr/>
          <p:nvPr/>
        </p:nvSpPr>
        <p:spPr>
          <a:xfrm flipH="1" rot="-5400000">
            <a:off x="329449" y="4265651"/>
            <a:ext cx="548400" cy="12072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3"/>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3"/>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410" name="Google Shape;410;p33"/>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Clustering</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HDBSCAN</a:t>
            </a:r>
            <a:endParaRPr b="0" i="0" sz="2000" u="none" cap="none" strike="noStrike">
              <a:solidFill>
                <a:schemeClr val="dk1"/>
              </a:solidFill>
              <a:latin typeface="Livvic"/>
              <a:ea typeface="Livvic"/>
              <a:cs typeface="Livvic"/>
              <a:sym typeface="Livvic"/>
            </a:endParaRPr>
          </a:p>
        </p:txBody>
      </p:sp>
      <p:sp>
        <p:nvSpPr>
          <p:cNvPr id="411" name="Google Shape;411;p33"/>
          <p:cNvSpPr txBox="1"/>
          <p:nvPr/>
        </p:nvSpPr>
        <p:spPr>
          <a:xfrm>
            <a:off x="415991" y="1619998"/>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Ketika ambang batas yang diambil terlalu rendah maka semua titik dianggap menjadi satu cluster</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pic>
        <p:nvPicPr>
          <p:cNvPr id="412" name="Google Shape;412;p33"/>
          <p:cNvPicPr preferRelativeResize="0"/>
          <p:nvPr/>
        </p:nvPicPr>
        <p:blipFill rotWithShape="1">
          <a:blip r:embed="rId3">
            <a:alphaModFix/>
          </a:blip>
          <a:srcRect b="0" l="0" r="0" t="0"/>
          <a:stretch/>
        </p:blipFill>
        <p:spPr>
          <a:xfrm>
            <a:off x="3832722" y="2290440"/>
            <a:ext cx="5044422" cy="2188018"/>
          </a:xfrm>
          <a:prstGeom prst="rect">
            <a:avLst/>
          </a:prstGeom>
          <a:noFill/>
          <a:ln>
            <a:noFill/>
          </a:ln>
        </p:spPr>
      </p:pic>
      <p:pic>
        <p:nvPicPr>
          <p:cNvPr id="413" name="Google Shape;413;p33"/>
          <p:cNvPicPr preferRelativeResize="0"/>
          <p:nvPr/>
        </p:nvPicPr>
        <p:blipFill rotWithShape="1">
          <a:blip r:embed="rId4">
            <a:alphaModFix/>
          </a:blip>
          <a:srcRect b="0" l="0" r="0" t="0"/>
          <a:stretch/>
        </p:blipFill>
        <p:spPr>
          <a:xfrm>
            <a:off x="164305" y="2205603"/>
            <a:ext cx="3514725" cy="227285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4"/>
          <p:cNvSpPr/>
          <p:nvPr/>
        </p:nvSpPr>
        <p:spPr>
          <a:xfrm flipH="1" rot="-5400000">
            <a:off x="329449" y="4265651"/>
            <a:ext cx="548400" cy="12072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4"/>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4"/>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421" name="Google Shape;421;p34"/>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Clustering</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HDBSCAN</a:t>
            </a:r>
            <a:endParaRPr b="0" i="0" sz="2000" u="none" cap="none" strike="noStrike">
              <a:solidFill>
                <a:schemeClr val="dk1"/>
              </a:solidFill>
              <a:latin typeface="Livvic"/>
              <a:ea typeface="Livvic"/>
              <a:cs typeface="Livvic"/>
              <a:sym typeface="Livvic"/>
            </a:endParaRPr>
          </a:p>
        </p:txBody>
      </p:sp>
      <p:sp>
        <p:nvSpPr>
          <p:cNvPr id="422" name="Google Shape;422;p34"/>
          <p:cNvSpPr txBox="1"/>
          <p:nvPr/>
        </p:nvSpPr>
        <p:spPr>
          <a:xfrm>
            <a:off x="415991" y="1619998"/>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
        <p:nvSpPr>
          <p:cNvPr id="423" name="Google Shape;423;p34"/>
          <p:cNvSpPr txBox="1"/>
          <p:nvPr/>
        </p:nvSpPr>
        <p:spPr>
          <a:xfrm>
            <a:off x="336583" y="1678254"/>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Untuk menanggulangi hal tersebut HDBSCAN membuat hierarki untuk menentukan titik mana yang akhirnya akan menjadi sebuah cluster.</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Untuk memilah titik mana yang akan ‘bertahan’, HDBSCAN menggunakan </a:t>
            </a:r>
            <a:r>
              <a:rPr b="1" i="0" lang="en-US" sz="1400" u="none" cap="none" strike="noStrike">
                <a:solidFill>
                  <a:schemeClr val="dk1"/>
                </a:solidFill>
                <a:highlight>
                  <a:srgbClr val="FFFF00"/>
                </a:highlight>
                <a:latin typeface="Livvic"/>
                <a:ea typeface="Livvic"/>
                <a:cs typeface="Livvic"/>
                <a:sym typeface="Livvic"/>
              </a:rPr>
              <a:t>“Cluster Stability”</a:t>
            </a:r>
            <a:r>
              <a:rPr b="1" i="0" lang="en-US" sz="1400" u="none" cap="none" strike="noStrike">
                <a:solidFill>
                  <a:schemeClr val="dk1"/>
                </a:solidFill>
                <a:latin typeface="Livvic"/>
                <a:ea typeface="Livvic"/>
                <a:cs typeface="Livvic"/>
                <a:sym typeface="Livvic"/>
              </a:rPr>
              <a:t>  untuk menentukannya. Ketika dua titik yang memiliki alas yang sama, untuk menentukan apakah masing-masing titik tersebut adalah sebuah cluster adalah dengan melihat perbandingan volume alas dan puncaknya</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5"/>
          <p:cNvSpPr/>
          <p:nvPr/>
        </p:nvSpPr>
        <p:spPr>
          <a:xfrm flipH="1" rot="-5400000">
            <a:off x="329449" y="4265651"/>
            <a:ext cx="548400" cy="12072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5"/>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5"/>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431" name="Google Shape;431;p35"/>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Clustering</a:t>
            </a:r>
            <a:endParaRPr/>
          </a:p>
          <a:p>
            <a:pPr indent="0" lvl="0" marL="0" marR="0" rtl="0" algn="ctr">
              <a:lnSpc>
                <a:spcPct val="100000"/>
              </a:lnSpc>
              <a:spcBef>
                <a:spcPts val="0"/>
              </a:spcBef>
              <a:spcAft>
                <a:spcPts val="0"/>
              </a:spcAft>
              <a:buClr>
                <a:schemeClr val="dk1"/>
              </a:buClr>
              <a:buSzPts val="2400"/>
              <a:buFont typeface="Livvic"/>
              <a:buNone/>
            </a:pPr>
            <a:r>
              <a:rPr b="0" i="0" lang="en-US" sz="1800" u="none" cap="none" strike="noStrike">
                <a:solidFill>
                  <a:schemeClr val="dk1"/>
                </a:solidFill>
                <a:latin typeface="Livvic"/>
                <a:ea typeface="Livvic"/>
                <a:cs typeface="Livvic"/>
                <a:sym typeface="Livvic"/>
              </a:rPr>
              <a:t>HDBSCAN</a:t>
            </a:r>
            <a:endParaRPr b="0" i="0" sz="2000" u="none" cap="none" strike="noStrike">
              <a:solidFill>
                <a:schemeClr val="dk1"/>
              </a:solidFill>
              <a:latin typeface="Livvic"/>
              <a:ea typeface="Livvic"/>
              <a:cs typeface="Livvic"/>
              <a:sym typeface="Livvic"/>
            </a:endParaRPr>
          </a:p>
        </p:txBody>
      </p:sp>
      <p:sp>
        <p:nvSpPr>
          <p:cNvPr id="432" name="Google Shape;432;p35"/>
          <p:cNvSpPr txBox="1"/>
          <p:nvPr/>
        </p:nvSpPr>
        <p:spPr>
          <a:xfrm>
            <a:off x="415991" y="1619998"/>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
        <p:nvSpPr>
          <p:cNvPr id="433" name="Google Shape;433;p35"/>
          <p:cNvSpPr txBox="1"/>
          <p:nvPr/>
        </p:nvSpPr>
        <p:spPr>
          <a:xfrm>
            <a:off x="336583" y="1678254"/>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pic>
        <p:nvPicPr>
          <p:cNvPr id="434" name="Google Shape;434;p35"/>
          <p:cNvPicPr preferRelativeResize="0"/>
          <p:nvPr/>
        </p:nvPicPr>
        <p:blipFill rotWithShape="1">
          <a:blip r:embed="rId3">
            <a:alphaModFix/>
          </a:blip>
          <a:srcRect b="0" l="0" r="0" t="0"/>
          <a:stretch/>
        </p:blipFill>
        <p:spPr>
          <a:xfrm>
            <a:off x="761999" y="1801933"/>
            <a:ext cx="7620000" cy="2676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6"/>
          <p:cNvSpPr/>
          <p:nvPr/>
        </p:nvSpPr>
        <p:spPr>
          <a:xfrm flipH="1" rot="-5400000">
            <a:off x="518756" y="4076343"/>
            <a:ext cx="548400" cy="158591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6"/>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6"/>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442" name="Google Shape;442;p36"/>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Topic Representation</a:t>
            </a:r>
            <a:endParaRPr/>
          </a:p>
          <a:p>
            <a:pPr indent="0" lvl="0" marL="0" marR="0" rtl="0" algn="ctr">
              <a:lnSpc>
                <a:spcPct val="100000"/>
              </a:lnSpc>
              <a:spcBef>
                <a:spcPts val="0"/>
              </a:spcBef>
              <a:spcAft>
                <a:spcPts val="0"/>
              </a:spcAft>
              <a:buClr>
                <a:schemeClr val="dk1"/>
              </a:buClr>
              <a:buSzPts val="2400"/>
              <a:buFont typeface="Livvic"/>
              <a:buNone/>
            </a:pPr>
            <a:r>
              <a:rPr b="0" i="0" lang="en-US" sz="2000" u="none" cap="none" strike="noStrike">
                <a:solidFill>
                  <a:schemeClr val="dk1"/>
                </a:solidFill>
                <a:latin typeface="Livvic"/>
                <a:ea typeface="Livvic"/>
                <a:cs typeface="Livvic"/>
                <a:sym typeface="Livvic"/>
              </a:rPr>
              <a:t>Class Based TF-IDF</a:t>
            </a:r>
            <a:endParaRPr/>
          </a:p>
        </p:txBody>
      </p:sp>
      <p:sp>
        <p:nvSpPr>
          <p:cNvPr id="443" name="Google Shape;443;p36"/>
          <p:cNvSpPr txBox="1"/>
          <p:nvPr/>
        </p:nvSpPr>
        <p:spPr>
          <a:xfrm>
            <a:off x="336583" y="1728261"/>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Selanjutnya kita akan mengekstrak representasi kata dari setiap topik (cluster). Data yang telah menjadi cluster masih berupa vector. Maka dari itu kita akan mengubah setiap kalimat dalam cluster menjadi bentuk </a:t>
            </a:r>
            <a:r>
              <a:rPr b="1" i="1" lang="en-US" sz="1400" u="none" cap="none" strike="noStrike">
                <a:solidFill>
                  <a:schemeClr val="dk1"/>
                </a:solidFill>
                <a:highlight>
                  <a:srgbClr val="FFFF00"/>
                </a:highlight>
                <a:latin typeface="Livvic"/>
                <a:ea typeface="Livvic"/>
                <a:cs typeface="Livvic"/>
                <a:sym typeface="Livvic"/>
              </a:rPr>
              <a:t>Bag of Word </a:t>
            </a:r>
            <a:r>
              <a:rPr b="1" i="0" lang="en-US" sz="1400" u="none" cap="none" strike="noStrike">
                <a:solidFill>
                  <a:schemeClr val="dk1"/>
                </a:solidFill>
                <a:latin typeface="Livvic"/>
                <a:ea typeface="Livvic"/>
                <a:cs typeface="Livvic"/>
                <a:sym typeface="Livvic"/>
              </a:rPr>
              <a:t>dengan cara tokenisasi menggunakan modul </a:t>
            </a:r>
            <a:r>
              <a:rPr b="1" i="1" lang="en-US" sz="1400" u="none" cap="none" strike="noStrike">
                <a:solidFill>
                  <a:schemeClr val="dk1"/>
                </a:solidFill>
                <a:highlight>
                  <a:srgbClr val="FFFF00"/>
                </a:highlight>
                <a:latin typeface="Livvic"/>
                <a:ea typeface="Livvic"/>
                <a:cs typeface="Livvic"/>
                <a:sym typeface="Livvic"/>
              </a:rPr>
              <a:t>countvectorizer</a:t>
            </a:r>
            <a:r>
              <a:rPr b="1" i="0" lang="en-US" sz="1400" u="none" cap="none" strike="noStrike">
                <a:solidFill>
                  <a:schemeClr val="dk1"/>
                </a:solidFill>
                <a:highlight>
                  <a:srgbClr val="FFFF00"/>
                </a:highlight>
                <a:latin typeface="Livvic"/>
                <a:ea typeface="Livvic"/>
                <a:cs typeface="Livvic"/>
                <a:sym typeface="Livvic"/>
              </a:rPr>
              <a:t>  </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highlight>
                <a:srgbClr val="FFFF00"/>
              </a:highlight>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Selanjutnya setiap kata dalam cluster akan diberikan bobot menggunakan rumus</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Class Based TF-IDF</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7"/>
          <p:cNvSpPr/>
          <p:nvPr/>
        </p:nvSpPr>
        <p:spPr>
          <a:xfrm flipH="1" rot="-5400000">
            <a:off x="518756" y="4076343"/>
            <a:ext cx="548400" cy="158591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7"/>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7"/>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451" name="Google Shape;451;p37"/>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Topic Representation</a:t>
            </a:r>
            <a:endParaRPr/>
          </a:p>
          <a:p>
            <a:pPr indent="0" lvl="0" marL="0" marR="0" rtl="0" algn="ctr">
              <a:lnSpc>
                <a:spcPct val="100000"/>
              </a:lnSpc>
              <a:spcBef>
                <a:spcPts val="0"/>
              </a:spcBef>
              <a:spcAft>
                <a:spcPts val="0"/>
              </a:spcAft>
              <a:buClr>
                <a:schemeClr val="dk1"/>
              </a:buClr>
              <a:buSzPts val="2400"/>
              <a:buFont typeface="Livvic"/>
              <a:buNone/>
            </a:pPr>
            <a:r>
              <a:rPr b="0" i="0" lang="en-US" sz="2000" u="none" cap="none" strike="noStrike">
                <a:solidFill>
                  <a:schemeClr val="dk1"/>
                </a:solidFill>
                <a:latin typeface="Livvic"/>
                <a:ea typeface="Livvic"/>
                <a:cs typeface="Livvic"/>
                <a:sym typeface="Livvic"/>
              </a:rPr>
              <a:t>Class Based TF-IDF</a:t>
            </a:r>
            <a:endParaRPr/>
          </a:p>
        </p:txBody>
      </p:sp>
      <p:pic>
        <p:nvPicPr>
          <p:cNvPr id="452" name="Google Shape;452;p37"/>
          <p:cNvPicPr preferRelativeResize="0"/>
          <p:nvPr/>
        </p:nvPicPr>
        <p:blipFill rotWithShape="1">
          <a:blip r:embed="rId3">
            <a:alphaModFix/>
          </a:blip>
          <a:srcRect b="0" l="0" r="0" t="0"/>
          <a:stretch/>
        </p:blipFill>
        <p:spPr>
          <a:xfrm>
            <a:off x="2971037" y="1821035"/>
            <a:ext cx="3201925" cy="984442"/>
          </a:xfrm>
          <a:prstGeom prst="rect">
            <a:avLst/>
          </a:prstGeom>
          <a:noFill/>
          <a:ln>
            <a:noFill/>
          </a:ln>
        </p:spPr>
      </p:pic>
      <p:sp>
        <p:nvSpPr>
          <p:cNvPr id="453" name="Google Shape;453;p37"/>
          <p:cNvSpPr txBox="1"/>
          <p:nvPr/>
        </p:nvSpPr>
        <p:spPr>
          <a:xfrm>
            <a:off x="673167" y="2885549"/>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0" i="1" lang="en-US" sz="1400" u="none" cap="none" strike="noStrike">
                <a:solidFill>
                  <a:schemeClr val="dk1"/>
                </a:solidFill>
                <a:latin typeface="Times New Roman"/>
                <a:ea typeface="Times New Roman"/>
                <a:cs typeface="Times New Roman"/>
                <a:sym typeface="Times New Roman"/>
              </a:rPr>
              <a:t>tf</a:t>
            </a:r>
            <a:r>
              <a:rPr b="0" baseline="-25000" i="1" lang="en-US" sz="1400" u="none" cap="none" strike="noStrike">
                <a:solidFill>
                  <a:schemeClr val="dk1"/>
                </a:solidFill>
                <a:latin typeface="Times New Roman"/>
                <a:ea typeface="Times New Roman"/>
                <a:cs typeface="Times New Roman"/>
                <a:sym typeface="Times New Roman"/>
              </a:rPr>
              <a:t>t.c </a:t>
            </a:r>
            <a:r>
              <a:rPr b="0" i="1" lang="en-US" sz="14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dk1"/>
                </a:solidFill>
                <a:latin typeface="Times New Roman"/>
                <a:ea typeface="Times New Roman"/>
                <a:cs typeface="Times New Roman"/>
                <a:sym typeface="Times New Roman"/>
              </a:rPr>
              <a:t>Frekuensi kata </a:t>
            </a:r>
            <a:r>
              <a:rPr b="0" i="1" lang="en-US" sz="1400" u="none" cap="none" strike="noStrike">
                <a:solidFill>
                  <a:schemeClr val="dk1"/>
                </a:solidFill>
                <a:latin typeface="Times New Roman"/>
                <a:ea typeface="Times New Roman"/>
                <a:cs typeface="Times New Roman"/>
                <a:sym typeface="Times New Roman"/>
              </a:rPr>
              <a:t>t</a:t>
            </a:r>
            <a:r>
              <a:rPr b="0" i="0" lang="en-US" sz="1400" u="none" cap="none" strike="noStrike">
                <a:solidFill>
                  <a:schemeClr val="dk1"/>
                </a:solidFill>
                <a:latin typeface="Times New Roman"/>
                <a:ea typeface="Times New Roman"/>
                <a:cs typeface="Times New Roman"/>
                <a:sym typeface="Times New Roman"/>
              </a:rPr>
              <a:t> di cluster</a:t>
            </a:r>
            <a:r>
              <a:rPr b="0" i="1" lang="en-US" sz="1400" u="none" cap="none" strike="noStrike">
                <a:solidFill>
                  <a:schemeClr val="dk1"/>
                </a:solidFill>
                <a:latin typeface="Times New Roman"/>
                <a:ea typeface="Times New Roman"/>
                <a:cs typeface="Times New Roman"/>
                <a:sym typeface="Times New Roman"/>
              </a:rPr>
              <a:t> c </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rPr b="0" i="1" lang="en-US" sz="1400" u="none" cap="none" strike="noStrike">
                <a:solidFill>
                  <a:schemeClr val="dk1"/>
                </a:solidFill>
                <a:latin typeface="Times New Roman"/>
                <a:ea typeface="Times New Roman"/>
                <a:cs typeface="Times New Roman"/>
                <a:sym typeface="Times New Roman"/>
              </a:rPr>
              <a:t>tf</a:t>
            </a:r>
            <a:r>
              <a:rPr b="0" baseline="-25000" i="1" lang="en-US" sz="1400" u="none" cap="none" strike="noStrike">
                <a:solidFill>
                  <a:schemeClr val="dk1"/>
                </a:solidFill>
                <a:latin typeface="Times New Roman"/>
                <a:ea typeface="Times New Roman"/>
                <a:cs typeface="Times New Roman"/>
                <a:sym typeface="Times New Roman"/>
              </a:rPr>
              <a:t>t </a:t>
            </a:r>
            <a:r>
              <a:rPr b="0" i="1" lang="en-US" sz="14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dk1"/>
                </a:solidFill>
                <a:latin typeface="Times New Roman"/>
                <a:ea typeface="Times New Roman"/>
                <a:cs typeface="Times New Roman"/>
                <a:sym typeface="Times New Roman"/>
              </a:rPr>
              <a:t>Frekuensi kata </a:t>
            </a:r>
            <a:r>
              <a:rPr b="0" i="1" lang="en-US" sz="1400" u="none" cap="none" strike="noStrike">
                <a:solidFill>
                  <a:schemeClr val="dk1"/>
                </a:solidFill>
                <a:latin typeface="Times New Roman"/>
                <a:ea typeface="Times New Roman"/>
                <a:cs typeface="Times New Roman"/>
                <a:sym typeface="Times New Roman"/>
              </a:rPr>
              <a:t>t</a:t>
            </a:r>
            <a:r>
              <a:rPr b="0" i="0" lang="en-US" sz="1400" u="none" cap="none" strike="noStrike">
                <a:solidFill>
                  <a:schemeClr val="dk1"/>
                </a:solidFill>
                <a:latin typeface="Times New Roman"/>
                <a:ea typeface="Times New Roman"/>
                <a:cs typeface="Times New Roman"/>
                <a:sym typeface="Times New Roman"/>
              </a:rPr>
              <a:t> di semua cluster</a:t>
            </a:r>
            <a:endParaRPr/>
          </a:p>
          <a:p>
            <a:pPr indent="0" lvl="0" marL="0" marR="0" rtl="0" algn="l">
              <a:lnSpc>
                <a:spcPct val="100000"/>
              </a:lnSpc>
              <a:spcBef>
                <a:spcPts val="0"/>
              </a:spcBef>
              <a:spcAft>
                <a:spcPts val="0"/>
              </a:spcAft>
              <a:buClr>
                <a:srgbClr val="000000"/>
              </a:buClr>
              <a:buSzPts val="2800"/>
              <a:buFont typeface="Livvic"/>
              <a:buNone/>
            </a:pPr>
            <a:r>
              <a:t/>
            </a:r>
            <a:endParaRPr b="0" i="1"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Livvic"/>
              <a:buNone/>
            </a:pPr>
            <a:r>
              <a:rPr b="0" i="1" lang="en-US" sz="1400" u="none" cap="none" strike="noStrike">
                <a:solidFill>
                  <a:schemeClr val="dk1"/>
                </a:solidFill>
                <a:latin typeface="Times New Roman"/>
                <a:ea typeface="Times New Roman"/>
                <a:cs typeface="Times New Roman"/>
                <a:sym typeface="Times New Roman"/>
              </a:rPr>
              <a:t>A</a:t>
            </a:r>
            <a:r>
              <a:rPr b="0" baseline="-25000" i="1" lang="en-US" sz="1400" u="none" cap="none" strike="noStrike">
                <a:solidFill>
                  <a:schemeClr val="dk1"/>
                </a:solidFill>
                <a:latin typeface="Times New Roman"/>
                <a:ea typeface="Times New Roman"/>
                <a:cs typeface="Times New Roman"/>
                <a:sym typeface="Times New Roman"/>
              </a:rPr>
              <a:t> </a:t>
            </a:r>
            <a:r>
              <a:rPr b="0" i="1" lang="en-US" sz="14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dk1"/>
                </a:solidFill>
                <a:latin typeface="Times New Roman"/>
                <a:ea typeface="Times New Roman"/>
                <a:cs typeface="Times New Roman"/>
                <a:sym typeface="Times New Roman"/>
              </a:rPr>
              <a:t>rata-rata jumlah kata dalam setiap cluster </a:t>
            </a:r>
            <a:endParaRPr/>
          </a:p>
          <a:p>
            <a:pPr indent="0" lvl="0" marL="0" marR="0" rtl="0" algn="l">
              <a:lnSpc>
                <a:spcPct val="100000"/>
              </a:lnSpc>
              <a:spcBef>
                <a:spcPts val="0"/>
              </a:spcBef>
              <a:spcAft>
                <a:spcPts val="0"/>
              </a:spcAft>
              <a:buClr>
                <a:srgbClr val="000000"/>
              </a:buClr>
              <a:buSzPts val="2800"/>
              <a:buFont typeface="Livvic"/>
              <a:buNone/>
            </a:pPr>
            <a:r>
              <a:rPr b="0" i="1" lang="en-US" sz="1400" u="none" cap="none" strike="noStrik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7" name="Shape 457"/>
        <p:cNvGrpSpPr/>
        <p:nvPr/>
      </p:nvGrpSpPr>
      <p:grpSpPr>
        <a:xfrm>
          <a:off x="0" y="0"/>
          <a:ext cx="0" cy="0"/>
          <a:chOff x="0" y="0"/>
          <a:chExt cx="0" cy="0"/>
        </a:xfrm>
      </p:grpSpPr>
      <p:sp>
        <p:nvSpPr>
          <p:cNvPr id="458" name="Google Shape;458;p38"/>
          <p:cNvSpPr/>
          <p:nvPr/>
        </p:nvSpPr>
        <p:spPr>
          <a:xfrm>
            <a:off x="0" y="2291775"/>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8"/>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Evaluasi</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Model</a:t>
            </a:r>
            <a:endParaRPr b="1" i="0" sz="1600" u="none" cap="none" strike="noStrike">
              <a:solidFill>
                <a:schemeClr val="dk1"/>
              </a:solidFill>
              <a:latin typeface="Livvic"/>
              <a:ea typeface="Livvic"/>
              <a:cs typeface="Livvic"/>
              <a:sym typeface="Livvic"/>
            </a:endParaRPr>
          </a:p>
        </p:txBody>
      </p:sp>
      <p:sp>
        <p:nvSpPr>
          <p:cNvPr id="460" name="Google Shape;460;p38"/>
          <p:cNvSpPr/>
          <p:nvPr/>
        </p:nvSpPr>
        <p:spPr>
          <a:xfrm>
            <a:off x="8781900" y="2291775"/>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8"/>
          <p:cNvSpPr txBox="1"/>
          <p:nvPr/>
        </p:nvSpPr>
        <p:spPr>
          <a:xfrm>
            <a:off x="492117" y="806406"/>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Performa dari algoritma BERTopic akan di evaluasi dari sisi kecepatanproses dengan melihat running time dan dari segi akurasi model menggunakan coherence score</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Performa yang dihasilkan algoritma BERTopic dengan parameter yang telah disebutkan pada Batasan masalah adalah sebagai berikut</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pic>
        <p:nvPicPr>
          <p:cNvPr id="462" name="Google Shape;462;p38"/>
          <p:cNvPicPr preferRelativeResize="0"/>
          <p:nvPr/>
        </p:nvPicPr>
        <p:blipFill rotWithShape="1">
          <a:blip r:embed="rId3">
            <a:alphaModFix/>
          </a:blip>
          <a:srcRect b="0" l="0" r="0" t="0"/>
          <a:stretch/>
        </p:blipFill>
        <p:spPr>
          <a:xfrm>
            <a:off x="492117" y="2246555"/>
            <a:ext cx="3863690" cy="1648222"/>
          </a:xfrm>
          <a:prstGeom prst="rect">
            <a:avLst/>
          </a:prstGeom>
          <a:noFill/>
          <a:ln>
            <a:noFill/>
          </a:ln>
        </p:spPr>
      </p:pic>
      <p:pic>
        <p:nvPicPr>
          <p:cNvPr id="463" name="Google Shape;463;p38"/>
          <p:cNvPicPr preferRelativeResize="0"/>
          <p:nvPr/>
        </p:nvPicPr>
        <p:blipFill rotWithShape="1">
          <a:blip r:embed="rId4">
            <a:alphaModFix/>
          </a:blip>
          <a:srcRect b="0" l="0" r="0" t="0"/>
          <a:stretch/>
        </p:blipFill>
        <p:spPr>
          <a:xfrm>
            <a:off x="4445467" y="2312060"/>
            <a:ext cx="4155383" cy="1313450"/>
          </a:xfrm>
          <a:prstGeom prst="rect">
            <a:avLst/>
          </a:prstGeom>
          <a:noFill/>
          <a:ln>
            <a:noFill/>
          </a:ln>
        </p:spPr>
      </p:pic>
      <p:sp>
        <p:nvSpPr>
          <p:cNvPr id="464" name="Google Shape;464;p38"/>
          <p:cNvSpPr txBox="1"/>
          <p:nvPr/>
        </p:nvSpPr>
        <p:spPr>
          <a:xfrm>
            <a:off x="428850" y="4073371"/>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Dengan parameter yang sama algoritma BERTopic menghasilkan 92 topik dari 117.477 ulasan</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8" name="Shape 468"/>
        <p:cNvGrpSpPr/>
        <p:nvPr/>
      </p:nvGrpSpPr>
      <p:grpSpPr>
        <a:xfrm>
          <a:off x="0" y="0"/>
          <a:ext cx="0" cy="0"/>
          <a:chOff x="0" y="0"/>
          <a:chExt cx="0" cy="0"/>
        </a:xfrm>
      </p:grpSpPr>
      <p:sp>
        <p:nvSpPr>
          <p:cNvPr id="469" name="Google Shape;469;p39"/>
          <p:cNvSpPr/>
          <p:nvPr/>
        </p:nvSpPr>
        <p:spPr>
          <a:xfrm>
            <a:off x="0" y="2291775"/>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9"/>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Analisa</a:t>
            </a:r>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Hasil</a:t>
            </a:r>
            <a:endParaRPr b="1" i="0" sz="1600" u="none" cap="none" strike="noStrike">
              <a:solidFill>
                <a:schemeClr val="dk1"/>
              </a:solidFill>
              <a:latin typeface="Livvic"/>
              <a:ea typeface="Livvic"/>
              <a:cs typeface="Livvic"/>
              <a:sym typeface="Livvic"/>
            </a:endParaRPr>
          </a:p>
        </p:txBody>
      </p:sp>
      <p:sp>
        <p:nvSpPr>
          <p:cNvPr id="471" name="Google Shape;471;p39"/>
          <p:cNvSpPr/>
          <p:nvPr/>
        </p:nvSpPr>
        <p:spPr>
          <a:xfrm>
            <a:off x="8781900" y="2291775"/>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72" name="Google Shape;472;p39"/>
          <p:cNvPicPr preferRelativeResize="0"/>
          <p:nvPr/>
        </p:nvPicPr>
        <p:blipFill rotWithShape="1">
          <a:blip r:embed="rId3">
            <a:alphaModFix/>
          </a:blip>
          <a:srcRect b="0" l="0" r="0" t="0"/>
          <a:stretch/>
        </p:blipFill>
        <p:spPr>
          <a:xfrm>
            <a:off x="797571" y="1440519"/>
            <a:ext cx="2162477" cy="1962424"/>
          </a:xfrm>
          <a:prstGeom prst="rect">
            <a:avLst/>
          </a:prstGeom>
          <a:noFill/>
          <a:ln>
            <a:noFill/>
          </a:ln>
        </p:spPr>
      </p:pic>
      <p:pic>
        <p:nvPicPr>
          <p:cNvPr id="473" name="Google Shape;473;p39"/>
          <p:cNvPicPr preferRelativeResize="0"/>
          <p:nvPr/>
        </p:nvPicPr>
        <p:blipFill rotWithShape="1">
          <a:blip r:embed="rId4">
            <a:alphaModFix/>
          </a:blip>
          <a:srcRect b="0" l="0" r="0" t="0"/>
          <a:stretch/>
        </p:blipFill>
        <p:spPr>
          <a:xfrm>
            <a:off x="3415164" y="1497671"/>
            <a:ext cx="2152950" cy="2019582"/>
          </a:xfrm>
          <a:prstGeom prst="rect">
            <a:avLst/>
          </a:prstGeom>
          <a:noFill/>
          <a:ln>
            <a:noFill/>
          </a:ln>
        </p:spPr>
      </p:pic>
      <p:pic>
        <p:nvPicPr>
          <p:cNvPr id="474" name="Google Shape;474;p39"/>
          <p:cNvPicPr preferRelativeResize="0"/>
          <p:nvPr/>
        </p:nvPicPr>
        <p:blipFill rotWithShape="1">
          <a:blip r:embed="rId5">
            <a:alphaModFix/>
          </a:blip>
          <a:srcRect b="0" l="0" r="0" t="0"/>
          <a:stretch/>
        </p:blipFill>
        <p:spPr>
          <a:xfrm>
            <a:off x="6023231" y="1426231"/>
            <a:ext cx="2048161" cy="20291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p:nvPr/>
        </p:nvSpPr>
        <p:spPr>
          <a:xfrm flipH="1" rot="-5400000">
            <a:off x="391993" y="3860206"/>
            <a:ext cx="891300" cy="167528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p:nvPr/>
        </p:nvSpPr>
        <p:spPr>
          <a:xfrm flipH="1" rot="-5400000">
            <a:off x="8331255" y="78555"/>
            <a:ext cx="891300" cy="73419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
          <p:cNvSpPr txBox="1"/>
          <p:nvPr/>
        </p:nvSpPr>
        <p:spPr>
          <a:xfrm>
            <a:off x="-158761" y="2123399"/>
            <a:ext cx="3498000" cy="896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2400"/>
              <a:buFont typeface="Livvic"/>
              <a:buNone/>
            </a:pPr>
            <a:r>
              <a:rPr b="1" i="0" lang="en-US" sz="3600" u="none" cap="none" strike="noStrike">
                <a:solidFill>
                  <a:schemeClr val="dk1"/>
                </a:solidFill>
                <a:latin typeface="Livvic"/>
                <a:ea typeface="Livvic"/>
                <a:cs typeface="Livvic"/>
                <a:sym typeface="Livvic"/>
              </a:rPr>
              <a:t>Industri</a:t>
            </a:r>
            <a:endParaRPr b="1" i="0" sz="3600" u="none" cap="none" strike="noStrike">
              <a:solidFill>
                <a:schemeClr val="dk1"/>
              </a:solidFill>
              <a:latin typeface="Livvic"/>
              <a:ea typeface="Livvic"/>
              <a:cs typeface="Livvic"/>
              <a:sym typeface="Livvic"/>
            </a:endParaRPr>
          </a:p>
          <a:p>
            <a:pPr indent="0" lvl="0" marL="0" marR="0" rtl="0" algn="r">
              <a:lnSpc>
                <a:spcPct val="100000"/>
              </a:lnSpc>
              <a:spcBef>
                <a:spcPts val="0"/>
              </a:spcBef>
              <a:spcAft>
                <a:spcPts val="0"/>
              </a:spcAft>
              <a:buClr>
                <a:schemeClr val="dk1"/>
              </a:buClr>
              <a:buSzPts val="2400"/>
              <a:buFont typeface="Livvic"/>
              <a:buNone/>
            </a:pPr>
            <a:r>
              <a:rPr b="1" i="0" lang="en-US" sz="3600" u="none" cap="none" strike="noStrike">
                <a:solidFill>
                  <a:schemeClr val="dk1"/>
                </a:solidFill>
                <a:latin typeface="Livvic"/>
                <a:ea typeface="Livvic"/>
                <a:cs typeface="Livvic"/>
                <a:sym typeface="Livvic"/>
              </a:rPr>
              <a:t>Video Game</a:t>
            </a:r>
            <a:endParaRPr/>
          </a:p>
        </p:txBody>
      </p:sp>
      <p:sp>
        <p:nvSpPr>
          <p:cNvPr id="76" name="Google Shape;76;p4"/>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Latar</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Belakang</a:t>
            </a:r>
            <a:endParaRPr b="1" i="0" sz="1600" u="none" cap="none" strike="noStrike">
              <a:solidFill>
                <a:schemeClr val="dk1"/>
              </a:solidFill>
              <a:latin typeface="Livvic"/>
              <a:ea typeface="Livvic"/>
              <a:cs typeface="Livvic"/>
              <a:sym typeface="Livvic"/>
            </a:endParaRPr>
          </a:p>
        </p:txBody>
      </p:sp>
      <p:pic>
        <p:nvPicPr>
          <p:cNvPr id="77" name="Google Shape;77;p4"/>
          <p:cNvPicPr preferRelativeResize="0"/>
          <p:nvPr/>
        </p:nvPicPr>
        <p:blipFill rotWithShape="1">
          <a:blip r:embed="rId3">
            <a:alphaModFix/>
          </a:blip>
          <a:srcRect b="0" l="0" r="0" t="0"/>
          <a:stretch/>
        </p:blipFill>
        <p:spPr>
          <a:xfrm>
            <a:off x="3727337" y="1242068"/>
            <a:ext cx="4953429" cy="3200677"/>
          </a:xfrm>
          <a:prstGeom prst="rect">
            <a:avLst/>
          </a:prstGeom>
          <a:noFill/>
          <a:ln>
            <a:noFill/>
          </a:ln>
        </p:spPr>
      </p:pic>
      <p:sp>
        <p:nvSpPr>
          <p:cNvPr id="78" name="Google Shape;78;p4"/>
          <p:cNvSpPr txBox="1"/>
          <p:nvPr/>
        </p:nvSpPr>
        <p:spPr>
          <a:xfrm>
            <a:off x="1722009" y="4707027"/>
            <a:ext cx="2005328" cy="43647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Arial"/>
                <a:ea typeface="Arial"/>
                <a:cs typeface="Arial"/>
                <a:sym typeface="Arial"/>
              </a:rPr>
              <a:t>Statista, New Zoo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8" name="Shape 478"/>
        <p:cNvGrpSpPr/>
        <p:nvPr/>
      </p:nvGrpSpPr>
      <p:grpSpPr>
        <a:xfrm>
          <a:off x="0" y="0"/>
          <a:ext cx="0" cy="0"/>
          <a:chOff x="0" y="0"/>
          <a:chExt cx="0" cy="0"/>
        </a:xfrm>
      </p:grpSpPr>
      <p:sp>
        <p:nvSpPr>
          <p:cNvPr id="479" name="Google Shape;479;p40"/>
          <p:cNvSpPr/>
          <p:nvPr/>
        </p:nvSpPr>
        <p:spPr>
          <a:xfrm>
            <a:off x="0" y="2291775"/>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0"/>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Analisa</a:t>
            </a:r>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Hasil</a:t>
            </a:r>
            <a:endParaRPr b="1" i="0" sz="1600" u="none" cap="none" strike="noStrike">
              <a:solidFill>
                <a:schemeClr val="dk1"/>
              </a:solidFill>
              <a:latin typeface="Livvic"/>
              <a:ea typeface="Livvic"/>
              <a:cs typeface="Livvic"/>
              <a:sym typeface="Livvic"/>
            </a:endParaRPr>
          </a:p>
        </p:txBody>
      </p:sp>
      <p:sp>
        <p:nvSpPr>
          <p:cNvPr id="481" name="Google Shape;481;p40"/>
          <p:cNvSpPr/>
          <p:nvPr/>
        </p:nvSpPr>
        <p:spPr>
          <a:xfrm>
            <a:off x="8781900" y="2291775"/>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2" name="Google Shape;482;p40"/>
          <p:cNvPicPr preferRelativeResize="0"/>
          <p:nvPr/>
        </p:nvPicPr>
        <p:blipFill rotWithShape="1">
          <a:blip r:embed="rId3">
            <a:alphaModFix/>
          </a:blip>
          <a:srcRect b="0" l="0" r="0" t="0"/>
          <a:stretch/>
        </p:blipFill>
        <p:spPr>
          <a:xfrm>
            <a:off x="4901663" y="1722502"/>
            <a:ext cx="2819644" cy="2141406"/>
          </a:xfrm>
          <a:prstGeom prst="rect">
            <a:avLst/>
          </a:prstGeom>
          <a:noFill/>
          <a:ln>
            <a:noFill/>
          </a:ln>
        </p:spPr>
      </p:pic>
      <p:pic>
        <p:nvPicPr>
          <p:cNvPr id="483" name="Google Shape;483;p40"/>
          <p:cNvPicPr preferRelativeResize="0"/>
          <p:nvPr/>
        </p:nvPicPr>
        <p:blipFill rotWithShape="1">
          <a:blip r:embed="rId4">
            <a:alphaModFix/>
          </a:blip>
          <a:srcRect b="0" l="0" r="0" t="0"/>
          <a:stretch/>
        </p:blipFill>
        <p:spPr>
          <a:xfrm>
            <a:off x="1295769" y="1817761"/>
            <a:ext cx="2545301" cy="195088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1"/>
          <p:cNvSpPr/>
          <p:nvPr/>
        </p:nvSpPr>
        <p:spPr>
          <a:xfrm flipH="1" rot="-5400000">
            <a:off x="518756" y="4076343"/>
            <a:ext cx="548400" cy="158591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1"/>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1"/>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BERTopic</a:t>
            </a:r>
            <a:endParaRPr b="1" i="0" sz="1600" u="none" cap="none" strike="noStrike">
              <a:solidFill>
                <a:schemeClr val="dk1"/>
              </a:solidFill>
              <a:latin typeface="Livvic"/>
              <a:ea typeface="Livvic"/>
              <a:cs typeface="Livvic"/>
              <a:sym typeface="Livvic"/>
            </a:endParaRPr>
          </a:p>
        </p:txBody>
      </p:sp>
      <p:sp>
        <p:nvSpPr>
          <p:cNvPr id="491" name="Google Shape;491;p41"/>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Guided Topic Modelling</a:t>
            </a:r>
            <a:endParaRPr/>
          </a:p>
        </p:txBody>
      </p:sp>
      <p:sp>
        <p:nvSpPr>
          <p:cNvPr id="492" name="Google Shape;492;p41"/>
          <p:cNvSpPr txBox="1"/>
          <p:nvPr/>
        </p:nvSpPr>
        <p:spPr>
          <a:xfrm>
            <a:off x="336583" y="1728261"/>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pemodelan topik terarah merupakan kumpulan teknik memandu pendekatan pemodelan topik  dengan menetapkan sejumlah “Seeded Topic” atau topik unggulan pada permulaan proses sehingga topik yang akan dihasilkan akan memiliki kecenderungan dengan topik yang sudah ditetapkan diawal</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pic>
        <p:nvPicPr>
          <p:cNvPr id="493" name="Google Shape;493;p41"/>
          <p:cNvPicPr preferRelativeResize="0"/>
          <p:nvPr/>
        </p:nvPicPr>
        <p:blipFill rotWithShape="1">
          <a:blip r:embed="rId3">
            <a:alphaModFix/>
          </a:blip>
          <a:srcRect b="-14502" l="0" r="0" t="34655"/>
          <a:stretch/>
        </p:blipFill>
        <p:spPr>
          <a:xfrm>
            <a:off x="1949983" y="2844353"/>
            <a:ext cx="4753211" cy="260998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2"/>
          <p:cNvSpPr/>
          <p:nvPr/>
        </p:nvSpPr>
        <p:spPr>
          <a:xfrm flipH="1" rot="-5400000">
            <a:off x="518756" y="4076343"/>
            <a:ext cx="548400" cy="158591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2"/>
          <p:cNvSpPr/>
          <p:nvPr/>
        </p:nvSpPr>
        <p:spPr>
          <a:xfrm flipH="1" rot="-5400000">
            <a:off x="7398150" y="-8545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2"/>
          <p:cNvSpPr txBox="1"/>
          <p:nvPr/>
        </p:nvSpPr>
        <p:spPr>
          <a:xfrm>
            <a:off x="0" y="38320"/>
            <a:ext cx="2035708"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Evaluasi</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Model</a:t>
            </a:r>
            <a:endParaRPr/>
          </a:p>
        </p:txBody>
      </p:sp>
      <p:sp>
        <p:nvSpPr>
          <p:cNvPr id="501" name="Google Shape;501;p42"/>
          <p:cNvSpPr txBox="1"/>
          <p:nvPr/>
        </p:nvSpPr>
        <p:spPr>
          <a:xfrm>
            <a:off x="2823000" y="665042"/>
            <a:ext cx="3498000" cy="8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Livvic"/>
              <a:buNone/>
            </a:pPr>
            <a:r>
              <a:rPr b="1" i="0" lang="en-US" sz="2400" u="none" cap="none" strike="noStrike">
                <a:solidFill>
                  <a:schemeClr val="dk1"/>
                </a:solidFill>
                <a:latin typeface="Livvic"/>
                <a:ea typeface="Livvic"/>
                <a:cs typeface="Livvic"/>
                <a:sym typeface="Livvic"/>
              </a:rPr>
              <a:t>Guided Topic Modelling</a:t>
            </a:r>
            <a:endParaRPr/>
          </a:p>
        </p:txBody>
      </p:sp>
      <p:sp>
        <p:nvSpPr>
          <p:cNvPr id="502" name="Google Shape;502;p42"/>
          <p:cNvSpPr txBox="1"/>
          <p:nvPr/>
        </p:nvSpPr>
        <p:spPr>
          <a:xfrm>
            <a:off x="336583" y="1728261"/>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
        <p:nvSpPr>
          <p:cNvPr id="503" name="Google Shape;503;p42"/>
          <p:cNvSpPr txBox="1"/>
          <p:nvPr/>
        </p:nvSpPr>
        <p:spPr>
          <a:xfrm>
            <a:off x="488983" y="1552046"/>
            <a:ext cx="8470833" cy="19035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Dengan tambahan fitur guided topic modelling dengan tetap menggunakan parameter yang sama performa dari algoritma BERTopic sebagai berikut </a:t>
            </a:r>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pic>
        <p:nvPicPr>
          <p:cNvPr id="504" name="Google Shape;504;p42"/>
          <p:cNvPicPr preferRelativeResize="0"/>
          <p:nvPr/>
        </p:nvPicPr>
        <p:blipFill rotWithShape="1">
          <a:blip r:embed="rId3">
            <a:alphaModFix/>
          </a:blip>
          <a:srcRect b="0" l="0" r="0" t="0"/>
          <a:stretch/>
        </p:blipFill>
        <p:spPr>
          <a:xfrm>
            <a:off x="414395" y="2279272"/>
            <a:ext cx="4029018" cy="1778828"/>
          </a:xfrm>
          <a:prstGeom prst="rect">
            <a:avLst/>
          </a:prstGeom>
          <a:noFill/>
          <a:ln>
            <a:noFill/>
          </a:ln>
        </p:spPr>
      </p:pic>
      <p:pic>
        <p:nvPicPr>
          <p:cNvPr id="505" name="Google Shape;505;p42"/>
          <p:cNvPicPr preferRelativeResize="0"/>
          <p:nvPr/>
        </p:nvPicPr>
        <p:blipFill rotWithShape="1">
          <a:blip r:embed="rId4">
            <a:alphaModFix/>
          </a:blip>
          <a:srcRect b="0" l="0" r="0" t="0"/>
          <a:stretch/>
        </p:blipFill>
        <p:spPr>
          <a:xfrm>
            <a:off x="4516187" y="2322322"/>
            <a:ext cx="4218455" cy="1290282"/>
          </a:xfrm>
          <a:prstGeom prst="rect">
            <a:avLst/>
          </a:prstGeom>
          <a:noFill/>
          <a:ln>
            <a:noFill/>
          </a:ln>
        </p:spPr>
      </p:pic>
      <p:sp>
        <p:nvSpPr>
          <p:cNvPr id="506" name="Google Shape;506;p42"/>
          <p:cNvSpPr txBox="1"/>
          <p:nvPr/>
        </p:nvSpPr>
        <p:spPr>
          <a:xfrm>
            <a:off x="1585913" y="4342554"/>
            <a:ext cx="7221503" cy="6981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Livvic"/>
              <a:buNone/>
            </a:pPr>
            <a:r>
              <a:rPr b="1" i="0" lang="en-US" sz="1400" u="none" cap="none" strike="noStrike">
                <a:solidFill>
                  <a:schemeClr val="dk1"/>
                </a:solidFill>
                <a:latin typeface="Livvic"/>
                <a:ea typeface="Livvic"/>
                <a:cs typeface="Livvic"/>
                <a:sym typeface="Livvic"/>
              </a:rPr>
              <a:t>Dari 117.477 data ulasan algoritma bertopic dengan fitur </a:t>
            </a:r>
            <a:r>
              <a:rPr b="1" i="0" lang="en-US" sz="1400" u="none" cap="none" strike="noStrike">
                <a:solidFill>
                  <a:schemeClr val="dk1"/>
                </a:solidFill>
                <a:highlight>
                  <a:srgbClr val="FFFF00"/>
                </a:highlight>
                <a:latin typeface="Livvic"/>
                <a:ea typeface="Livvic"/>
                <a:cs typeface="Livvic"/>
                <a:sym typeface="Livvic"/>
              </a:rPr>
              <a:t>guided topic model </a:t>
            </a:r>
            <a:r>
              <a:rPr b="1" i="0" lang="en-US" sz="1400" u="none" cap="none" strike="noStrike">
                <a:solidFill>
                  <a:schemeClr val="dk1"/>
                </a:solidFill>
                <a:latin typeface="Livvic"/>
                <a:ea typeface="Livvic"/>
                <a:cs typeface="Livvic"/>
                <a:sym typeface="Livvic"/>
              </a:rPr>
              <a:t>menghasilkan 80 topik pembicaraan</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rgbClr val="000000"/>
              </a:buClr>
              <a:buSzPts val="2800"/>
              <a:buFont typeface="Livvic"/>
              <a:buNone/>
            </a:pPr>
            <a:r>
              <a:t/>
            </a:r>
            <a:endParaRPr b="1" i="0" sz="1400" u="none" cap="none" strike="noStrike">
              <a:solidFill>
                <a:schemeClr val="dk1"/>
              </a:solidFill>
              <a:latin typeface="Livvic"/>
              <a:ea typeface="Livvic"/>
              <a:cs typeface="Livvic"/>
              <a:sym typeface="Livvi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0" name="Shape 510"/>
        <p:cNvGrpSpPr/>
        <p:nvPr/>
      </p:nvGrpSpPr>
      <p:grpSpPr>
        <a:xfrm>
          <a:off x="0" y="0"/>
          <a:ext cx="0" cy="0"/>
          <a:chOff x="0" y="0"/>
          <a:chExt cx="0" cy="0"/>
        </a:xfrm>
      </p:grpSpPr>
      <p:sp>
        <p:nvSpPr>
          <p:cNvPr id="511" name="Google Shape;511;p44"/>
          <p:cNvSpPr/>
          <p:nvPr/>
        </p:nvSpPr>
        <p:spPr>
          <a:xfrm flipH="1" rot="-5400000">
            <a:off x="5786850" y="1783649"/>
            <a:ext cx="5140800" cy="157350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4"/>
          <p:cNvSpPr txBox="1"/>
          <p:nvPr>
            <p:ph type="ctrTitle"/>
          </p:nvPr>
        </p:nvSpPr>
        <p:spPr>
          <a:xfrm>
            <a:off x="2402287" y="1743109"/>
            <a:ext cx="5089576"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t/>
            </a:r>
            <a:endParaRPr/>
          </a:p>
          <a:p>
            <a:pPr indent="0" lvl="0" marL="0" rtl="0" algn="r">
              <a:lnSpc>
                <a:spcPct val="100000"/>
              </a:lnSpc>
              <a:spcBef>
                <a:spcPts val="0"/>
              </a:spcBef>
              <a:spcAft>
                <a:spcPts val="0"/>
              </a:spcAft>
              <a:buSzPts val="1200"/>
              <a:buNone/>
            </a:pPr>
            <a:r>
              <a:rPr lang="en-US"/>
              <a:t>hasil topik yang dapat diekstrak dari data ulasan pemain game PUBG menggunakan algoritma BERTopic, terdapat 92 topik dari 117.477 ulasan dan 80 topik dari 117.477 ulasan ketika menggunakan fitur “Guided Topic Modelling”.</a:t>
            </a:r>
            <a:endParaRPr/>
          </a:p>
        </p:txBody>
      </p:sp>
      <p:sp>
        <p:nvSpPr>
          <p:cNvPr id="513" name="Google Shape;513;p44"/>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Kesimpulan</a:t>
            </a:r>
            <a:endParaRPr b="1" i="0" sz="1600" u="none" cap="none" strike="noStrike">
              <a:solidFill>
                <a:schemeClr val="dk1"/>
              </a:solidFill>
              <a:latin typeface="Livvic"/>
              <a:ea typeface="Livvic"/>
              <a:cs typeface="Livvic"/>
              <a:sym typeface="Livvic"/>
            </a:endParaRPr>
          </a:p>
        </p:txBody>
      </p:sp>
      <p:sp>
        <p:nvSpPr>
          <p:cNvPr id="514" name="Google Shape;514;p44"/>
          <p:cNvSpPr txBox="1"/>
          <p:nvPr/>
        </p:nvSpPr>
        <p:spPr>
          <a:xfrm>
            <a:off x="7663099" y="1426848"/>
            <a:ext cx="17391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01</a:t>
            </a:r>
            <a:endParaRPr/>
          </a:p>
        </p:txBody>
      </p:sp>
      <p:sp>
        <p:nvSpPr>
          <p:cNvPr id="515" name="Google Shape;515;p44"/>
          <p:cNvSpPr txBox="1"/>
          <p:nvPr/>
        </p:nvSpPr>
        <p:spPr>
          <a:xfrm>
            <a:off x="7642250" y="2556741"/>
            <a:ext cx="1615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02</a:t>
            </a:r>
            <a:endParaRPr/>
          </a:p>
        </p:txBody>
      </p:sp>
      <p:sp>
        <p:nvSpPr>
          <p:cNvPr id="516" name="Google Shape;516;p44"/>
          <p:cNvSpPr txBox="1"/>
          <p:nvPr/>
        </p:nvSpPr>
        <p:spPr>
          <a:xfrm>
            <a:off x="1121664" y="2971304"/>
            <a:ext cx="6448835"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r">
              <a:lnSpc>
                <a:spcPct val="100000"/>
              </a:lnSpc>
              <a:spcBef>
                <a:spcPts val="0"/>
              </a:spcBef>
              <a:spcAft>
                <a:spcPts val="0"/>
              </a:spcAft>
              <a:buClr>
                <a:schemeClr val="dk1"/>
              </a:buClr>
              <a:buSzPts val="1200"/>
              <a:buFont typeface="Livvic"/>
              <a:buNone/>
            </a:pPr>
            <a:r>
              <a:rPr b="1" i="0" lang="en-US" sz="1200" u="none" cap="none" strike="noStrike">
                <a:solidFill>
                  <a:schemeClr val="dk1"/>
                </a:solidFill>
                <a:latin typeface="Livvic"/>
                <a:ea typeface="Livvic"/>
                <a:cs typeface="Livvic"/>
                <a:sym typeface="Livvic"/>
              </a:rPr>
              <a:t>dapat disimpulkan bahwasannya banyak pemain PUBG yang mengeluhkan tantang banyaknya hacker dan cheater yang terdapat dalam game tersebut. Selain itu tidak sedikit pula pemain yang mengeluhkan tentang performa game tersebut pada device yang mereka miliki, baik itu dari sisi performa game itu sendiri dan juga dari sisi server yang dimiliki game tersebut dikarenakan game tersebut berbasis online. </a:t>
            </a:r>
            <a:endParaRPr/>
          </a:p>
        </p:txBody>
      </p:sp>
      <p:sp>
        <p:nvSpPr>
          <p:cNvPr id="517" name="Google Shape;517;p44"/>
          <p:cNvSpPr txBox="1"/>
          <p:nvPr/>
        </p:nvSpPr>
        <p:spPr>
          <a:xfrm>
            <a:off x="7642250" y="3796202"/>
            <a:ext cx="1615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03</a:t>
            </a:r>
            <a:endParaRPr/>
          </a:p>
        </p:txBody>
      </p:sp>
      <p:sp>
        <p:nvSpPr>
          <p:cNvPr id="518" name="Google Shape;518;p44"/>
          <p:cNvSpPr txBox="1"/>
          <p:nvPr/>
        </p:nvSpPr>
        <p:spPr>
          <a:xfrm>
            <a:off x="1722009" y="4097626"/>
            <a:ext cx="5848490"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r">
              <a:lnSpc>
                <a:spcPct val="100000"/>
              </a:lnSpc>
              <a:spcBef>
                <a:spcPts val="0"/>
              </a:spcBef>
              <a:spcAft>
                <a:spcPts val="0"/>
              </a:spcAft>
              <a:buClr>
                <a:schemeClr val="dk1"/>
              </a:buClr>
              <a:buSzPts val="1200"/>
              <a:buFont typeface="Livvic"/>
              <a:buNone/>
            </a:pPr>
            <a:r>
              <a:rPr b="1" i="0" lang="en-US" sz="1200" u="none" cap="none" strike="noStrike">
                <a:solidFill>
                  <a:schemeClr val="dk1"/>
                </a:solidFill>
                <a:latin typeface="Livvic"/>
                <a:ea typeface="Livvic"/>
                <a:cs typeface="Livvic"/>
                <a:sym typeface="Livvic"/>
              </a:rPr>
              <a:t>Hasil BERTopic tan Guided Topic Model masih memiliki  performa yang lebih baik disbanding dengan yang menggunakan fitur guided topic model. Namun fitur ini masih bisa dijadikan pertimbanganuntuk mengetahui gambaran lebih luas dari topik tertentu</a:t>
            </a:r>
            <a:endParaRPr b="1" i="0" sz="1200" u="none" cap="none" strike="noStrike">
              <a:solidFill>
                <a:schemeClr val="dk1"/>
              </a:solidFill>
              <a:latin typeface="Livvic"/>
              <a:ea typeface="Livvic"/>
              <a:cs typeface="Livvic"/>
              <a:sym typeface="Livvi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2" name="Shape 522"/>
        <p:cNvGrpSpPr/>
        <p:nvPr/>
      </p:nvGrpSpPr>
      <p:grpSpPr>
        <a:xfrm>
          <a:off x="0" y="0"/>
          <a:ext cx="0" cy="0"/>
          <a:chOff x="0" y="0"/>
          <a:chExt cx="0" cy="0"/>
        </a:xfrm>
      </p:grpSpPr>
      <p:sp>
        <p:nvSpPr>
          <p:cNvPr id="523" name="Google Shape;523;p43"/>
          <p:cNvSpPr/>
          <p:nvPr/>
        </p:nvSpPr>
        <p:spPr>
          <a:xfrm>
            <a:off x="0" y="2291775"/>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3"/>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Analisa</a:t>
            </a:r>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Hasil</a:t>
            </a:r>
            <a:endParaRPr b="1" i="0" sz="1600" u="none" cap="none" strike="noStrike">
              <a:solidFill>
                <a:schemeClr val="dk1"/>
              </a:solidFill>
              <a:latin typeface="Livvic"/>
              <a:ea typeface="Livvic"/>
              <a:cs typeface="Livvic"/>
              <a:sym typeface="Livvic"/>
            </a:endParaRPr>
          </a:p>
        </p:txBody>
      </p:sp>
      <p:sp>
        <p:nvSpPr>
          <p:cNvPr id="525" name="Google Shape;525;p43"/>
          <p:cNvSpPr/>
          <p:nvPr/>
        </p:nvSpPr>
        <p:spPr>
          <a:xfrm>
            <a:off x="8781900" y="2291775"/>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6" name="Google Shape;526;p43"/>
          <p:cNvPicPr preferRelativeResize="0"/>
          <p:nvPr/>
        </p:nvPicPr>
        <p:blipFill rotWithShape="1">
          <a:blip r:embed="rId3">
            <a:alphaModFix/>
          </a:blip>
          <a:srcRect b="0" l="0" r="0" t="0"/>
          <a:stretch/>
        </p:blipFill>
        <p:spPr>
          <a:xfrm>
            <a:off x="664586" y="1329615"/>
            <a:ext cx="2114845" cy="1924319"/>
          </a:xfrm>
          <a:prstGeom prst="rect">
            <a:avLst/>
          </a:prstGeom>
          <a:noFill/>
          <a:ln>
            <a:noFill/>
          </a:ln>
        </p:spPr>
      </p:pic>
      <p:pic>
        <p:nvPicPr>
          <p:cNvPr id="527" name="Google Shape;527;p43"/>
          <p:cNvPicPr preferRelativeResize="0"/>
          <p:nvPr/>
        </p:nvPicPr>
        <p:blipFill rotWithShape="1">
          <a:blip r:embed="rId4">
            <a:alphaModFix/>
          </a:blip>
          <a:srcRect b="0" l="0" r="0" t="0"/>
          <a:stretch/>
        </p:blipFill>
        <p:spPr>
          <a:xfrm>
            <a:off x="3288348" y="1253404"/>
            <a:ext cx="2267266" cy="2076740"/>
          </a:xfrm>
          <a:prstGeom prst="rect">
            <a:avLst/>
          </a:prstGeom>
          <a:noFill/>
          <a:ln>
            <a:noFill/>
          </a:ln>
        </p:spPr>
      </p:pic>
      <p:pic>
        <p:nvPicPr>
          <p:cNvPr id="528" name="Google Shape;528;p43"/>
          <p:cNvPicPr preferRelativeResize="0"/>
          <p:nvPr/>
        </p:nvPicPr>
        <p:blipFill rotWithShape="1">
          <a:blip r:embed="rId5">
            <a:alphaModFix/>
          </a:blip>
          <a:srcRect b="0" l="0" r="0" t="0"/>
          <a:stretch/>
        </p:blipFill>
        <p:spPr>
          <a:xfrm>
            <a:off x="6106571" y="1329615"/>
            <a:ext cx="2124371" cy="19624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2" name="Shape 532"/>
        <p:cNvGrpSpPr/>
        <p:nvPr/>
      </p:nvGrpSpPr>
      <p:grpSpPr>
        <a:xfrm>
          <a:off x="0" y="0"/>
          <a:ext cx="0" cy="0"/>
          <a:chOff x="0" y="0"/>
          <a:chExt cx="0" cy="0"/>
        </a:xfrm>
      </p:grpSpPr>
      <p:sp>
        <p:nvSpPr>
          <p:cNvPr id="533" name="Google Shape;533;p45"/>
          <p:cNvSpPr/>
          <p:nvPr/>
        </p:nvSpPr>
        <p:spPr>
          <a:xfrm flipH="1" rot="-5400000">
            <a:off x="-1783598" y="1783648"/>
            <a:ext cx="5140800" cy="157350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5"/>
          <p:cNvSpPr txBox="1"/>
          <p:nvPr>
            <p:ph type="ctrTitle"/>
          </p:nvPr>
        </p:nvSpPr>
        <p:spPr>
          <a:xfrm>
            <a:off x="1688587" y="1501661"/>
            <a:ext cx="3345974"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200"/>
              <a:buNone/>
            </a:pPr>
            <a:r>
              <a:rPr lang="en-US"/>
              <a:t>Memperdalam setiap parameter yang ada pada algoritma BERTopic yang sangat banyak dan beragam</a:t>
            </a:r>
            <a:endParaRPr/>
          </a:p>
        </p:txBody>
      </p:sp>
      <p:sp>
        <p:nvSpPr>
          <p:cNvPr id="535" name="Google Shape;535;p45"/>
          <p:cNvSpPr txBox="1"/>
          <p:nvPr/>
        </p:nvSpPr>
        <p:spPr>
          <a:xfrm>
            <a:off x="545854" y="1418380"/>
            <a:ext cx="17391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01</a:t>
            </a:r>
            <a:endParaRPr/>
          </a:p>
        </p:txBody>
      </p:sp>
      <p:sp>
        <p:nvSpPr>
          <p:cNvPr id="536" name="Google Shape;536;p45"/>
          <p:cNvSpPr txBox="1"/>
          <p:nvPr/>
        </p:nvSpPr>
        <p:spPr>
          <a:xfrm>
            <a:off x="545854" y="2332186"/>
            <a:ext cx="1615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02</a:t>
            </a:r>
            <a:endParaRPr/>
          </a:p>
        </p:txBody>
      </p:sp>
      <p:sp>
        <p:nvSpPr>
          <p:cNvPr id="537" name="Google Shape;537;p45"/>
          <p:cNvSpPr txBox="1"/>
          <p:nvPr/>
        </p:nvSpPr>
        <p:spPr>
          <a:xfrm>
            <a:off x="1688587" y="2280937"/>
            <a:ext cx="371679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1200" u="none" cap="none" strike="noStrike">
                <a:solidFill>
                  <a:schemeClr val="dk1"/>
                </a:solidFill>
                <a:latin typeface="Livvic"/>
                <a:ea typeface="Livvic"/>
                <a:cs typeface="Livvic"/>
                <a:sym typeface="Livvic"/>
              </a:rPr>
              <a:t>Menemukan cara membuat algoritma menjadi lebih efisien dari segi waktu</a:t>
            </a:r>
            <a:endParaRPr b="1" i="0" sz="1200" u="none" cap="none" strike="noStrike">
              <a:solidFill>
                <a:schemeClr val="dk1"/>
              </a:solidFill>
              <a:latin typeface="Livvic"/>
              <a:ea typeface="Livvic"/>
              <a:cs typeface="Livvic"/>
              <a:sym typeface="Livvic"/>
            </a:endParaRPr>
          </a:p>
        </p:txBody>
      </p:sp>
      <p:sp>
        <p:nvSpPr>
          <p:cNvPr id="538" name="Google Shape;538;p45"/>
          <p:cNvSpPr txBox="1"/>
          <p:nvPr/>
        </p:nvSpPr>
        <p:spPr>
          <a:xfrm>
            <a:off x="0" y="38320"/>
            <a:ext cx="1722009" cy="35182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lt1"/>
                </a:solidFill>
                <a:latin typeface="Livvic"/>
                <a:ea typeface="Livvic"/>
                <a:cs typeface="Livvic"/>
                <a:sym typeface="Livvic"/>
              </a:rPr>
              <a:t>Saran</a:t>
            </a:r>
            <a:endParaRPr b="1" i="0" sz="1600" u="none" cap="none" strike="noStrike">
              <a:solidFill>
                <a:schemeClr val="lt1"/>
              </a:solidFill>
              <a:latin typeface="Livvic"/>
              <a:ea typeface="Livvic"/>
              <a:cs typeface="Livvic"/>
              <a:sym typeface="Livvic"/>
            </a:endParaRPr>
          </a:p>
        </p:txBody>
      </p:sp>
      <p:sp>
        <p:nvSpPr>
          <p:cNvPr id="539" name="Google Shape;539;p45"/>
          <p:cNvSpPr txBox="1"/>
          <p:nvPr/>
        </p:nvSpPr>
        <p:spPr>
          <a:xfrm>
            <a:off x="545854" y="3263358"/>
            <a:ext cx="1615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Livvic"/>
              <a:buNone/>
            </a:pPr>
            <a:r>
              <a:rPr b="1" i="0" lang="en-US" sz="4800" u="none" cap="none" strike="noStrike">
                <a:solidFill>
                  <a:schemeClr val="lt1"/>
                </a:solidFill>
                <a:latin typeface="Livvic"/>
                <a:ea typeface="Livvic"/>
                <a:cs typeface="Livvic"/>
                <a:sym typeface="Livvic"/>
              </a:rPr>
              <a:t>03</a:t>
            </a:r>
            <a:endParaRPr/>
          </a:p>
        </p:txBody>
      </p:sp>
      <p:sp>
        <p:nvSpPr>
          <p:cNvPr id="540" name="Google Shape;540;p45"/>
          <p:cNvSpPr txBox="1"/>
          <p:nvPr/>
        </p:nvSpPr>
        <p:spPr>
          <a:xfrm>
            <a:off x="1688587" y="3212109"/>
            <a:ext cx="371679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1200"/>
              <a:buFont typeface="Livvic"/>
              <a:buNone/>
            </a:pPr>
            <a:r>
              <a:rPr b="1" i="0" lang="en-US" sz="1200" u="none" cap="none" strike="noStrike">
                <a:solidFill>
                  <a:schemeClr val="dk1"/>
                </a:solidFill>
                <a:latin typeface="Livvic"/>
                <a:ea typeface="Livvic"/>
                <a:cs typeface="Livvic"/>
                <a:sym typeface="Livvic"/>
              </a:rPr>
              <a:t>Bekerjasama langsung dengan studio pengembang nideo game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4" name="Shape 544"/>
        <p:cNvGrpSpPr/>
        <p:nvPr/>
      </p:nvGrpSpPr>
      <p:grpSpPr>
        <a:xfrm>
          <a:off x="0" y="0"/>
          <a:ext cx="0" cy="0"/>
          <a:chOff x="0" y="0"/>
          <a:chExt cx="0" cy="0"/>
        </a:xfrm>
      </p:grpSpPr>
      <p:pic>
        <p:nvPicPr>
          <p:cNvPr id="545" name="Google Shape;545;p46"/>
          <p:cNvPicPr preferRelativeResize="0"/>
          <p:nvPr/>
        </p:nvPicPr>
        <p:blipFill rotWithShape="1">
          <a:blip r:embed="rId3">
            <a:alphaModFix/>
          </a:blip>
          <a:srcRect b="0" l="16543" r="16543" t="0"/>
          <a:stretch/>
        </p:blipFill>
        <p:spPr>
          <a:xfrm>
            <a:off x="3981435" y="0"/>
            <a:ext cx="5162558" cy="5143501"/>
          </a:xfrm>
          <a:prstGeom prst="rect">
            <a:avLst/>
          </a:prstGeom>
          <a:noFill/>
          <a:ln>
            <a:noFill/>
          </a:ln>
        </p:spPr>
      </p:pic>
      <p:sp>
        <p:nvSpPr>
          <p:cNvPr id="546" name="Google Shape;546;p46"/>
          <p:cNvSpPr/>
          <p:nvPr/>
        </p:nvSpPr>
        <p:spPr>
          <a:xfrm rot="5400000">
            <a:off x="1428875" y="205200"/>
            <a:ext cx="3358800" cy="5026500"/>
          </a:xfrm>
          <a:prstGeom prst="rect">
            <a:avLst/>
          </a:prstGeom>
          <a:solidFill>
            <a:schemeClr val="accent1">
              <a:alpha val="6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6"/>
          <p:cNvSpPr txBox="1"/>
          <p:nvPr>
            <p:ph idx="1" type="subTitle"/>
          </p:nvPr>
        </p:nvSpPr>
        <p:spPr>
          <a:xfrm>
            <a:off x="831200" y="2314225"/>
            <a:ext cx="2856300" cy="178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lt1"/>
                </a:solidFill>
              </a:rPr>
              <a:t>Does anyone have any questions?</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lt1"/>
              </a:solidFill>
            </a:endParaRPr>
          </a:p>
        </p:txBody>
      </p:sp>
      <p:sp>
        <p:nvSpPr>
          <p:cNvPr id="548" name="Google Shape;548;p46"/>
          <p:cNvSpPr txBox="1"/>
          <p:nvPr>
            <p:ph type="ctrTitle"/>
          </p:nvPr>
        </p:nvSpPr>
        <p:spPr>
          <a:xfrm>
            <a:off x="831200" y="376500"/>
            <a:ext cx="2769250" cy="205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US" sz="3000">
                <a:solidFill>
                  <a:schemeClr val="lt1"/>
                </a:solidFill>
              </a:rPr>
              <a:t>TERIMAKASIH</a:t>
            </a:r>
            <a:endParaRPr sz="3000">
              <a:solidFill>
                <a:schemeClr val="lt1"/>
              </a:solidFill>
            </a:endParaRPr>
          </a:p>
        </p:txBody>
      </p:sp>
      <p:sp>
        <p:nvSpPr>
          <p:cNvPr id="549" name="Google Shape;549;p46"/>
          <p:cNvSpPr/>
          <p:nvPr/>
        </p:nvSpPr>
        <p:spPr>
          <a:xfrm>
            <a:off x="4582622" y="3122649"/>
            <a:ext cx="345674" cy="346056"/>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550" name="Google Shape;550;p46"/>
          <p:cNvGrpSpPr/>
          <p:nvPr/>
        </p:nvGrpSpPr>
        <p:grpSpPr>
          <a:xfrm>
            <a:off x="4582431" y="2545611"/>
            <a:ext cx="346056" cy="345674"/>
            <a:chOff x="3303268" y="3817349"/>
            <a:chExt cx="346056" cy="345674"/>
          </a:xfrm>
        </p:grpSpPr>
        <p:sp>
          <p:nvSpPr>
            <p:cNvPr id="551" name="Google Shape;551;p46"/>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2" name="Google Shape;552;p46"/>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3" name="Google Shape;553;p46"/>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4" name="Google Shape;554;p46"/>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555" name="Google Shape;555;p46"/>
          <p:cNvGrpSpPr/>
          <p:nvPr/>
        </p:nvGrpSpPr>
        <p:grpSpPr>
          <a:xfrm>
            <a:off x="4582447" y="1968549"/>
            <a:ext cx="346024" cy="345674"/>
            <a:chOff x="4201447" y="3817349"/>
            <a:chExt cx="346024" cy="345674"/>
          </a:xfrm>
        </p:grpSpPr>
        <p:sp>
          <p:nvSpPr>
            <p:cNvPr id="556" name="Google Shape;556;p46"/>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7" name="Google Shape;557;p46"/>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p:nvPr/>
        </p:nvSpPr>
        <p:spPr>
          <a:xfrm flipH="1" rot="-5400000">
            <a:off x="391993" y="3860206"/>
            <a:ext cx="891300" cy="167528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p:nvPr/>
        </p:nvSpPr>
        <p:spPr>
          <a:xfrm flipH="1" rot="-5400000">
            <a:off x="8331255" y="78555"/>
            <a:ext cx="891300" cy="73419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
          <p:cNvSpPr txBox="1"/>
          <p:nvPr/>
        </p:nvSpPr>
        <p:spPr>
          <a:xfrm>
            <a:off x="-158761" y="2123399"/>
            <a:ext cx="3498000" cy="896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2400"/>
              <a:buFont typeface="Livvic"/>
              <a:buNone/>
            </a:pPr>
            <a:r>
              <a:rPr b="1" i="0" lang="en-US" sz="3600" u="none" cap="none" strike="noStrike">
                <a:solidFill>
                  <a:schemeClr val="dk1"/>
                </a:solidFill>
                <a:latin typeface="Livvic"/>
                <a:ea typeface="Livvic"/>
                <a:cs typeface="Livvic"/>
                <a:sym typeface="Livvic"/>
              </a:rPr>
              <a:t>Industri</a:t>
            </a:r>
            <a:endParaRPr b="1" i="0" sz="3600" u="none" cap="none" strike="noStrike">
              <a:solidFill>
                <a:schemeClr val="dk1"/>
              </a:solidFill>
              <a:latin typeface="Livvic"/>
              <a:ea typeface="Livvic"/>
              <a:cs typeface="Livvic"/>
              <a:sym typeface="Livvic"/>
            </a:endParaRPr>
          </a:p>
          <a:p>
            <a:pPr indent="0" lvl="0" marL="0" marR="0" rtl="0" algn="r">
              <a:lnSpc>
                <a:spcPct val="100000"/>
              </a:lnSpc>
              <a:spcBef>
                <a:spcPts val="0"/>
              </a:spcBef>
              <a:spcAft>
                <a:spcPts val="0"/>
              </a:spcAft>
              <a:buClr>
                <a:schemeClr val="dk1"/>
              </a:buClr>
              <a:buSzPts val="2400"/>
              <a:buFont typeface="Livvic"/>
              <a:buNone/>
            </a:pPr>
            <a:r>
              <a:rPr b="1" i="0" lang="en-US" sz="3600" u="none" cap="none" strike="noStrike">
                <a:solidFill>
                  <a:schemeClr val="dk1"/>
                </a:solidFill>
                <a:latin typeface="Livvic"/>
                <a:ea typeface="Livvic"/>
                <a:cs typeface="Livvic"/>
                <a:sym typeface="Livvic"/>
              </a:rPr>
              <a:t>Video Game</a:t>
            </a:r>
            <a:endParaRPr/>
          </a:p>
        </p:txBody>
      </p:sp>
      <p:sp>
        <p:nvSpPr>
          <p:cNvPr id="86" name="Google Shape;86;p5"/>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Latar</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Belakang</a:t>
            </a:r>
            <a:endParaRPr b="1" i="0" sz="1600" u="none" cap="none" strike="noStrike">
              <a:solidFill>
                <a:schemeClr val="dk1"/>
              </a:solidFill>
              <a:latin typeface="Livvic"/>
              <a:ea typeface="Livvic"/>
              <a:cs typeface="Livvic"/>
              <a:sym typeface="Livvic"/>
            </a:endParaRPr>
          </a:p>
        </p:txBody>
      </p:sp>
      <p:pic>
        <p:nvPicPr>
          <p:cNvPr id="87" name="Google Shape;87;p5"/>
          <p:cNvPicPr preferRelativeResize="0"/>
          <p:nvPr/>
        </p:nvPicPr>
        <p:blipFill rotWithShape="1">
          <a:blip r:embed="rId3">
            <a:alphaModFix/>
          </a:blip>
          <a:srcRect b="0" l="0" r="0" t="0"/>
          <a:stretch/>
        </p:blipFill>
        <p:spPr>
          <a:xfrm>
            <a:off x="3727337" y="951310"/>
            <a:ext cx="4953430" cy="3746540"/>
          </a:xfrm>
          <a:prstGeom prst="rect">
            <a:avLst/>
          </a:prstGeom>
          <a:noFill/>
          <a:ln>
            <a:noFill/>
          </a:ln>
        </p:spPr>
      </p:pic>
      <p:sp>
        <p:nvSpPr>
          <p:cNvPr id="88" name="Google Shape;88;p5"/>
          <p:cNvSpPr txBox="1"/>
          <p:nvPr/>
        </p:nvSpPr>
        <p:spPr>
          <a:xfrm>
            <a:off x="1722009" y="4707027"/>
            <a:ext cx="2005328" cy="43647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Arial"/>
                <a:ea typeface="Arial"/>
                <a:cs typeface="Arial"/>
                <a:sym typeface="Arial"/>
              </a:rPr>
              <a:t>Statista, New Zoo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p:nvPr/>
        </p:nvSpPr>
        <p:spPr>
          <a:xfrm flipH="1" rot="-5400000">
            <a:off x="7860706" y="3860206"/>
            <a:ext cx="891300" cy="167528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p:nvPr/>
        </p:nvSpPr>
        <p:spPr>
          <a:xfrm flipH="1" rot="-5400000">
            <a:off x="6915849" y="-1336851"/>
            <a:ext cx="891300" cy="356500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txBox="1"/>
          <p:nvPr/>
        </p:nvSpPr>
        <p:spPr>
          <a:xfrm>
            <a:off x="4772055" y="2415406"/>
            <a:ext cx="5089576" cy="8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3600" u="none" cap="none" strike="noStrike">
                <a:solidFill>
                  <a:schemeClr val="dk1"/>
                </a:solidFill>
                <a:latin typeface="Livvic"/>
                <a:ea typeface="Livvic"/>
                <a:cs typeface="Livvic"/>
                <a:sym typeface="Livvic"/>
              </a:rPr>
              <a:t>PlayerUnknown’s Battleground </a:t>
            </a:r>
            <a:endParaRPr/>
          </a:p>
        </p:txBody>
      </p:sp>
      <p:sp>
        <p:nvSpPr>
          <p:cNvPr id="96" name="Google Shape;96;p6"/>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Latar</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Belakang</a:t>
            </a:r>
            <a:endParaRPr b="1" i="0" sz="1600" u="none" cap="none" strike="noStrike">
              <a:solidFill>
                <a:schemeClr val="dk1"/>
              </a:solidFill>
              <a:latin typeface="Livvic"/>
              <a:ea typeface="Livvic"/>
              <a:cs typeface="Livvic"/>
              <a:sym typeface="Livvic"/>
            </a:endParaRPr>
          </a:p>
        </p:txBody>
      </p:sp>
      <p:sp>
        <p:nvSpPr>
          <p:cNvPr id="97" name="Google Shape;97;p6"/>
          <p:cNvSpPr txBox="1"/>
          <p:nvPr/>
        </p:nvSpPr>
        <p:spPr>
          <a:xfrm>
            <a:off x="0" y="4699178"/>
            <a:ext cx="2398579" cy="43647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Arial"/>
                <a:ea typeface="Arial"/>
                <a:cs typeface="Arial"/>
                <a:sym typeface="Arial"/>
              </a:rPr>
              <a:t>Gamespot, Steam Chart</a:t>
            </a:r>
            <a:endParaRPr/>
          </a:p>
        </p:txBody>
      </p:sp>
      <p:sp>
        <p:nvSpPr>
          <p:cNvPr id="98" name="Google Shape;98;p6"/>
          <p:cNvSpPr txBox="1"/>
          <p:nvPr/>
        </p:nvSpPr>
        <p:spPr>
          <a:xfrm>
            <a:off x="4772055" y="1295896"/>
            <a:ext cx="5089576" cy="8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3600" u="none" cap="none" strike="noStrike">
                <a:solidFill>
                  <a:schemeClr val="dk1"/>
                </a:solidFill>
                <a:latin typeface="Livvic"/>
                <a:ea typeface="Livvic"/>
                <a:cs typeface="Livvic"/>
                <a:sym typeface="Livvic"/>
              </a:rPr>
              <a:t>BATTLE ROYALE</a:t>
            </a:r>
            <a:endParaRPr/>
          </a:p>
        </p:txBody>
      </p:sp>
      <p:pic>
        <p:nvPicPr>
          <p:cNvPr id="99" name="Google Shape;99;p6"/>
          <p:cNvPicPr preferRelativeResize="0"/>
          <p:nvPr/>
        </p:nvPicPr>
        <p:blipFill rotWithShape="1">
          <a:blip r:embed="rId3">
            <a:alphaModFix/>
          </a:blip>
          <a:srcRect b="0" l="0" r="0" t="0"/>
          <a:stretch/>
        </p:blipFill>
        <p:spPr>
          <a:xfrm>
            <a:off x="0" y="1335093"/>
            <a:ext cx="4572000" cy="24824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p:nvPr/>
        </p:nvSpPr>
        <p:spPr>
          <a:xfrm flipH="1" rot="-5400000">
            <a:off x="7860706" y="3860206"/>
            <a:ext cx="891300" cy="167528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7"/>
          <p:cNvSpPr/>
          <p:nvPr/>
        </p:nvSpPr>
        <p:spPr>
          <a:xfrm flipH="1" rot="-5400000">
            <a:off x="6915849" y="-1336851"/>
            <a:ext cx="891300" cy="3565003"/>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7"/>
          <p:cNvSpPr txBox="1"/>
          <p:nvPr/>
        </p:nvSpPr>
        <p:spPr>
          <a:xfrm>
            <a:off x="4772055" y="2415406"/>
            <a:ext cx="5089576" cy="8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3600" u="none" cap="none" strike="noStrike">
                <a:solidFill>
                  <a:schemeClr val="dk1"/>
                </a:solidFill>
                <a:latin typeface="Livvic"/>
                <a:ea typeface="Livvic"/>
                <a:cs typeface="Livvic"/>
                <a:sym typeface="Livvic"/>
              </a:rPr>
              <a:t>PlayerUnknown’s Battleground </a:t>
            </a:r>
            <a:endParaRPr/>
          </a:p>
        </p:txBody>
      </p:sp>
      <p:sp>
        <p:nvSpPr>
          <p:cNvPr id="107" name="Google Shape;107;p7"/>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Latar</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Belakang</a:t>
            </a:r>
            <a:endParaRPr b="1" i="0" sz="1600" u="none" cap="none" strike="noStrike">
              <a:solidFill>
                <a:schemeClr val="dk1"/>
              </a:solidFill>
              <a:latin typeface="Livvic"/>
              <a:ea typeface="Livvic"/>
              <a:cs typeface="Livvic"/>
              <a:sym typeface="Livvic"/>
            </a:endParaRPr>
          </a:p>
        </p:txBody>
      </p:sp>
      <p:sp>
        <p:nvSpPr>
          <p:cNvPr id="108" name="Google Shape;108;p7"/>
          <p:cNvSpPr txBox="1"/>
          <p:nvPr/>
        </p:nvSpPr>
        <p:spPr>
          <a:xfrm>
            <a:off x="0" y="4699178"/>
            <a:ext cx="2398579" cy="43647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Arial"/>
                <a:ea typeface="Arial"/>
                <a:cs typeface="Arial"/>
                <a:sym typeface="Arial"/>
              </a:rPr>
              <a:t>Gamespot, Steam Chart</a:t>
            </a:r>
            <a:endParaRPr/>
          </a:p>
        </p:txBody>
      </p:sp>
      <p:sp>
        <p:nvSpPr>
          <p:cNvPr id="109" name="Google Shape;109;p7"/>
          <p:cNvSpPr txBox="1"/>
          <p:nvPr/>
        </p:nvSpPr>
        <p:spPr>
          <a:xfrm>
            <a:off x="4772055" y="1295896"/>
            <a:ext cx="5089576" cy="8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3600" u="none" cap="none" strike="noStrike">
                <a:solidFill>
                  <a:schemeClr val="dk1"/>
                </a:solidFill>
                <a:latin typeface="Livvic"/>
                <a:ea typeface="Livvic"/>
                <a:cs typeface="Livvic"/>
                <a:sym typeface="Livvic"/>
              </a:rPr>
              <a:t>BATTLE ROYALE</a:t>
            </a:r>
            <a:endParaRPr/>
          </a:p>
        </p:txBody>
      </p:sp>
      <p:pic>
        <p:nvPicPr>
          <p:cNvPr id="110" name="Google Shape;110;p7"/>
          <p:cNvPicPr preferRelativeResize="0"/>
          <p:nvPr/>
        </p:nvPicPr>
        <p:blipFill rotWithShape="1">
          <a:blip r:embed="rId3">
            <a:alphaModFix/>
          </a:blip>
          <a:srcRect b="0" l="0" r="0" t="0"/>
          <a:stretch/>
        </p:blipFill>
        <p:spPr>
          <a:xfrm>
            <a:off x="0" y="1250229"/>
            <a:ext cx="4694327" cy="26443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8"/>
          <p:cNvSpPr txBox="1"/>
          <p:nvPr>
            <p:ph type="title"/>
          </p:nvPr>
        </p:nvSpPr>
        <p:spPr>
          <a:xfrm>
            <a:off x="181050" y="2123400"/>
            <a:ext cx="3498000" cy="896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US"/>
              <a:t>Platform Layanan Pendistribusian Video Game</a:t>
            </a:r>
            <a:endParaRPr/>
          </a:p>
        </p:txBody>
      </p:sp>
      <p:sp>
        <p:nvSpPr>
          <p:cNvPr id="116" name="Google Shape;116;p8"/>
          <p:cNvSpPr/>
          <p:nvPr/>
        </p:nvSpPr>
        <p:spPr>
          <a:xfrm>
            <a:off x="0" y="1577400"/>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7" name="Google Shape;117;p8"/>
          <p:cNvPicPr preferRelativeResize="0"/>
          <p:nvPr/>
        </p:nvPicPr>
        <p:blipFill rotWithShape="1">
          <a:blip r:embed="rId3">
            <a:alphaModFix/>
          </a:blip>
          <a:srcRect b="0" l="0" r="0" t="0"/>
          <a:stretch/>
        </p:blipFill>
        <p:spPr>
          <a:xfrm>
            <a:off x="4162895" y="702860"/>
            <a:ext cx="4981105" cy="4002834"/>
          </a:xfrm>
          <a:prstGeom prst="rect">
            <a:avLst/>
          </a:prstGeom>
          <a:noFill/>
          <a:ln>
            <a:noFill/>
          </a:ln>
        </p:spPr>
      </p:pic>
      <p:sp>
        <p:nvSpPr>
          <p:cNvPr id="118" name="Google Shape;118;p8"/>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Latar</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Belakang</a:t>
            </a:r>
            <a:endParaRPr b="1" i="0" sz="1600" u="none" cap="none" strike="noStrike">
              <a:solidFill>
                <a:schemeClr val="dk1"/>
              </a:solidFill>
              <a:latin typeface="Livvic"/>
              <a:ea typeface="Livvic"/>
              <a:cs typeface="Livvic"/>
              <a:sym typeface="Livvic"/>
            </a:endParaRPr>
          </a:p>
        </p:txBody>
      </p:sp>
      <p:sp>
        <p:nvSpPr>
          <p:cNvPr id="119" name="Google Shape;119;p8"/>
          <p:cNvSpPr/>
          <p:nvPr/>
        </p:nvSpPr>
        <p:spPr>
          <a:xfrm>
            <a:off x="8781900" y="1577400"/>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9"/>
          <p:cNvSpPr txBox="1"/>
          <p:nvPr>
            <p:ph type="title"/>
          </p:nvPr>
        </p:nvSpPr>
        <p:spPr>
          <a:xfrm>
            <a:off x="181050" y="2123400"/>
            <a:ext cx="3498000" cy="896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US"/>
              <a:t>Platform Layanan Pendistribusian Video Game</a:t>
            </a:r>
            <a:endParaRPr/>
          </a:p>
        </p:txBody>
      </p:sp>
      <p:sp>
        <p:nvSpPr>
          <p:cNvPr id="125" name="Google Shape;125;p9"/>
          <p:cNvSpPr/>
          <p:nvPr/>
        </p:nvSpPr>
        <p:spPr>
          <a:xfrm>
            <a:off x="0" y="1577400"/>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
          <p:cNvSpPr txBox="1"/>
          <p:nvPr/>
        </p:nvSpPr>
        <p:spPr>
          <a:xfrm>
            <a:off x="0" y="38320"/>
            <a:ext cx="1722009" cy="40733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Latar</a:t>
            </a:r>
            <a:endParaRPr b="1" i="0" sz="1600" u="none" cap="none" strike="noStrike">
              <a:solidFill>
                <a:schemeClr val="dk1"/>
              </a:solidFill>
              <a:latin typeface="Livvic"/>
              <a:ea typeface="Livvic"/>
              <a:cs typeface="Livvic"/>
              <a:sym typeface="Livvic"/>
            </a:endParaRPr>
          </a:p>
          <a:p>
            <a:pPr indent="0" lvl="0" marL="0" marR="0" rtl="0" algn="l">
              <a:lnSpc>
                <a:spcPct val="100000"/>
              </a:lnSpc>
              <a:spcBef>
                <a:spcPts val="0"/>
              </a:spcBef>
              <a:spcAft>
                <a:spcPts val="0"/>
              </a:spcAft>
              <a:buClr>
                <a:schemeClr val="dk1"/>
              </a:buClr>
              <a:buSzPts val="2400"/>
              <a:buFont typeface="Livvic"/>
              <a:buNone/>
            </a:pPr>
            <a:r>
              <a:rPr b="1" i="0" lang="en-US" sz="1600" u="none" cap="none" strike="noStrike">
                <a:solidFill>
                  <a:schemeClr val="dk1"/>
                </a:solidFill>
                <a:latin typeface="Livvic"/>
                <a:ea typeface="Livvic"/>
                <a:cs typeface="Livvic"/>
                <a:sym typeface="Livvic"/>
              </a:rPr>
              <a:t>Belakang</a:t>
            </a:r>
            <a:endParaRPr b="1" i="0" sz="1600" u="none" cap="none" strike="noStrike">
              <a:solidFill>
                <a:schemeClr val="dk1"/>
              </a:solidFill>
              <a:latin typeface="Livvic"/>
              <a:ea typeface="Livvic"/>
              <a:cs typeface="Livvic"/>
              <a:sym typeface="Livvic"/>
            </a:endParaRPr>
          </a:p>
        </p:txBody>
      </p:sp>
      <p:sp>
        <p:nvSpPr>
          <p:cNvPr id="127" name="Google Shape;127;p9"/>
          <p:cNvSpPr/>
          <p:nvPr/>
        </p:nvSpPr>
        <p:spPr>
          <a:xfrm>
            <a:off x="8781900" y="1577400"/>
            <a:ext cx="362100" cy="1988700"/>
          </a:xfrm>
          <a:prstGeom prst="rect">
            <a:avLst/>
          </a:prstGeom>
          <a:solidFill>
            <a:schemeClr val="accent3">
              <a:alpha val="5803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8" name="Google Shape;128;p9"/>
          <p:cNvPicPr preferRelativeResize="0"/>
          <p:nvPr/>
        </p:nvPicPr>
        <p:blipFill rotWithShape="1">
          <a:blip r:embed="rId3">
            <a:alphaModFix/>
          </a:blip>
          <a:srcRect b="0" l="0" r="0" t="0"/>
          <a:stretch/>
        </p:blipFill>
        <p:spPr>
          <a:xfrm>
            <a:off x="3828812" y="644857"/>
            <a:ext cx="2499698" cy="2237114"/>
          </a:xfrm>
          <a:prstGeom prst="rect">
            <a:avLst/>
          </a:prstGeom>
          <a:noFill/>
          <a:ln>
            <a:noFill/>
          </a:ln>
        </p:spPr>
      </p:pic>
      <p:pic>
        <p:nvPicPr>
          <p:cNvPr id="129" name="Google Shape;129;p9"/>
          <p:cNvPicPr preferRelativeResize="0"/>
          <p:nvPr/>
        </p:nvPicPr>
        <p:blipFill rotWithShape="1">
          <a:blip r:embed="rId4">
            <a:alphaModFix/>
          </a:blip>
          <a:srcRect b="0" l="0" r="0" t="0"/>
          <a:stretch/>
        </p:blipFill>
        <p:spPr>
          <a:xfrm>
            <a:off x="3828812" y="3043148"/>
            <a:ext cx="2499698" cy="1726296"/>
          </a:xfrm>
          <a:prstGeom prst="rect">
            <a:avLst/>
          </a:prstGeom>
          <a:noFill/>
          <a:ln>
            <a:noFill/>
          </a:ln>
        </p:spPr>
      </p:pic>
      <p:pic>
        <p:nvPicPr>
          <p:cNvPr id="130" name="Google Shape;130;p9"/>
          <p:cNvPicPr preferRelativeResize="0"/>
          <p:nvPr/>
        </p:nvPicPr>
        <p:blipFill rotWithShape="1">
          <a:blip r:embed="rId5">
            <a:alphaModFix/>
          </a:blip>
          <a:srcRect b="0" l="0" r="0" t="0"/>
          <a:stretch/>
        </p:blipFill>
        <p:spPr>
          <a:xfrm>
            <a:off x="6442062" y="1539162"/>
            <a:ext cx="2701938" cy="2065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gineering Project Proposal by Slidesgo">
  <a:themeElements>
    <a:clrScheme name="Simple Light">
      <a:dk1>
        <a:srgbClr val="434343"/>
      </a:dk1>
      <a:lt1>
        <a:srgbClr val="FFFFFF"/>
      </a:lt1>
      <a:dk2>
        <a:srgbClr val="595959"/>
      </a:dk2>
      <a:lt2>
        <a:srgbClr val="EEEEEE"/>
      </a:lt2>
      <a:accent1>
        <a:srgbClr val="556D96"/>
      </a:accent1>
      <a:accent2>
        <a:srgbClr val="212121"/>
      </a:accent2>
      <a:accent3>
        <a:srgbClr val="A9B9D3"/>
      </a:accent3>
      <a:accent4>
        <a:srgbClr val="26529E"/>
      </a:accent4>
      <a:accent5>
        <a:srgbClr val="62779B"/>
      </a:accent5>
      <a:accent6>
        <a:srgbClr val="363F4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Earthienz</dc:creator>
</cp:coreProperties>
</file>