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5"/>
  </p:notesMasterIdLst>
  <p:sldIdLst>
    <p:sldId id="259" r:id="rId2"/>
    <p:sldId id="258" r:id="rId3"/>
    <p:sldId id="320" r:id="rId4"/>
    <p:sldId id="313" r:id="rId5"/>
    <p:sldId id="318" r:id="rId6"/>
    <p:sldId id="261" r:id="rId7"/>
    <p:sldId id="256" r:id="rId8"/>
    <p:sldId id="314" r:id="rId9"/>
    <p:sldId id="321" r:id="rId10"/>
    <p:sldId id="262" r:id="rId11"/>
    <p:sldId id="257" r:id="rId12"/>
    <p:sldId id="319" r:id="rId13"/>
    <p:sldId id="274" r:id="rId14"/>
  </p:sldIdLst>
  <p:sldSz cx="9144000" cy="5143500" type="screen16x9"/>
  <p:notesSz cx="6858000" cy="9144000"/>
  <p:embeddedFontLst>
    <p:embeddedFont>
      <p:font typeface="Anton" panose="020B0604020202020204" charset="0"/>
      <p:regular r:id="rId16"/>
    </p:embeddedFon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Chewy" panose="020B0604020202020204" charset="0"/>
      <p:regular r:id="rId21"/>
    </p:embeddedFont>
    <p:embeddedFont>
      <p:font typeface="Fira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F58C1-2CE0-49F2-80A0-E42D8518E36A}">
  <a:tblStyle styleId="{947F58C1-2CE0-49F2-80A0-E42D8518E3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41" autoAdjust="0"/>
  </p:normalViewPr>
  <p:slideViewPr>
    <p:cSldViewPr snapToGrid="0">
      <p:cViewPr varScale="1">
        <p:scale>
          <a:sx n="85" d="100"/>
          <a:sy n="85" d="100"/>
        </p:scale>
        <p:origin x="882" y="-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dab33ca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dab33ca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ab33caf8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ab33caf8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dab33caf8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dab33caf8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dab33caf8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dab33caf8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71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8f08553c2_0_15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b8f08553c2_0_15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dab33caf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dab33caf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dab33caf8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dab33caf8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00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dab33caf8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dab33caf8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92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dab33caf8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dab33caf8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3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dab33caf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dab33caf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90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72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006" y="-203925"/>
            <a:ext cx="2157228" cy="5550721"/>
          </a:xfrm>
          <a:custGeom>
            <a:avLst/>
            <a:gdLst/>
            <a:ahLst/>
            <a:cxnLst/>
            <a:rect l="l" t="t" r="r" b="b"/>
            <a:pathLst>
              <a:path w="33737" h="86808" extrusionOk="0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871" y="1217393"/>
            <a:ext cx="1024743" cy="2746202"/>
          </a:xfrm>
          <a:custGeom>
            <a:avLst/>
            <a:gdLst/>
            <a:ahLst/>
            <a:cxnLst/>
            <a:rect l="l" t="t" r="r" b="b"/>
            <a:pathLst>
              <a:path w="16026" h="42948" extrusionOk="0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994" y="1653802"/>
            <a:ext cx="306988" cy="1708032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4209" y="705724"/>
            <a:ext cx="1443566" cy="4093407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019" y="943847"/>
            <a:ext cx="409104" cy="334611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30450" y="69302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29112" y="1423928"/>
            <a:ext cx="417608" cy="585649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7850" y="3139831"/>
            <a:ext cx="397211" cy="599717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2994" y="3962582"/>
            <a:ext cx="1507253" cy="1119186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21882" y="2792686"/>
            <a:ext cx="295926" cy="779779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51824" y="2404873"/>
            <a:ext cx="169703" cy="909582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3019" y="1268292"/>
            <a:ext cx="515313" cy="1133381"/>
          </a:xfrm>
          <a:custGeom>
            <a:avLst/>
            <a:gdLst/>
            <a:ahLst/>
            <a:cxnLst/>
            <a:rect l="l" t="t" r="r" b="b"/>
            <a:pathLst>
              <a:path w="8059" h="17725" extrusionOk="0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28344" y="2506798"/>
            <a:ext cx="766223" cy="1714938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51038" y="558975"/>
            <a:ext cx="978832" cy="1211966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9825" y="-442598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947843">
            <a:off x="1273317" y="3615148"/>
            <a:ext cx="766224" cy="171494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33" name="Google Shape;33;p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8443992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5"/>
          <p:cNvSpPr/>
          <p:nvPr/>
        </p:nvSpPr>
        <p:spPr>
          <a:xfrm>
            <a:off x="7583971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5"/>
          <p:cNvSpPr/>
          <p:nvPr/>
        </p:nvSpPr>
        <p:spPr>
          <a:xfrm rot="-929517">
            <a:off x="8446483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5"/>
          <p:cNvSpPr/>
          <p:nvPr/>
        </p:nvSpPr>
        <p:spPr>
          <a:xfrm>
            <a:off x="8336604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35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1005" name="Google Shape;1005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1010" name="Google Shape;1010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35"/>
          <p:cNvSpPr/>
          <p:nvPr/>
        </p:nvSpPr>
        <p:spPr>
          <a:xfrm>
            <a:off x="855300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8874400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327950" y="440282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8699738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125200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8424174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8608325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8920738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78863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73570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6"/>
          <p:cNvSpPr/>
          <p:nvPr/>
        </p:nvSpPr>
        <p:spPr>
          <a:xfrm>
            <a:off x="6707050" y="2554322"/>
            <a:ext cx="26641" cy="29978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 flipH="1">
            <a:off x="71330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29" name="Google Shape;1029;p36"/>
          <p:cNvSpPr/>
          <p:nvPr/>
        </p:nvSpPr>
        <p:spPr>
          <a:xfrm flipH="1">
            <a:off x="-7861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 flipH="1">
            <a:off x="673855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 rot="929517" flipH="1">
            <a:off x="-5379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 flipH="1">
            <a:off x="-5637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 flipH="1">
            <a:off x="8438476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8636234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8467543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 flipH="1">
            <a:off x="8460328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6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038" name="Google Shape;1038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6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043" name="Google Shape;1043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36"/>
          <p:cNvSpPr/>
          <p:nvPr/>
        </p:nvSpPr>
        <p:spPr>
          <a:xfrm flipH="1">
            <a:off x="8092314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6"/>
          <p:cNvSpPr/>
          <p:nvPr/>
        </p:nvSpPr>
        <p:spPr>
          <a:xfrm flipH="1">
            <a:off x="111264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6"/>
          <p:cNvSpPr/>
          <p:nvPr/>
        </p:nvSpPr>
        <p:spPr>
          <a:xfrm flipH="1">
            <a:off x="470014" y="15826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6"/>
          <p:cNvSpPr/>
          <p:nvPr/>
        </p:nvSpPr>
        <p:spPr>
          <a:xfrm flipH="1">
            <a:off x="8781413" y="21077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6"/>
          <p:cNvSpPr/>
          <p:nvPr/>
        </p:nvSpPr>
        <p:spPr>
          <a:xfrm flipH="1">
            <a:off x="8636238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6"/>
          <p:cNvSpPr/>
          <p:nvPr/>
        </p:nvSpPr>
        <p:spPr>
          <a:xfrm flipH="1">
            <a:off x="247877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6"/>
          <p:cNvSpPr/>
          <p:nvPr/>
        </p:nvSpPr>
        <p:spPr>
          <a:xfrm flipH="1">
            <a:off x="8953138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6"/>
          <p:cNvSpPr/>
          <p:nvPr/>
        </p:nvSpPr>
        <p:spPr>
          <a:xfrm flipH="1">
            <a:off x="594661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6"/>
          <p:cNvSpPr/>
          <p:nvPr/>
        </p:nvSpPr>
        <p:spPr>
          <a:xfrm flipH="1">
            <a:off x="470013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6"/>
          <p:cNvSpPr/>
          <p:nvPr/>
        </p:nvSpPr>
        <p:spPr>
          <a:xfrm flipH="1">
            <a:off x="157601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6"/>
          <p:cNvSpPr/>
          <p:nvPr/>
        </p:nvSpPr>
        <p:spPr>
          <a:xfrm flipH="1">
            <a:off x="8906802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6"/>
          <p:cNvSpPr/>
          <p:nvPr/>
        </p:nvSpPr>
        <p:spPr>
          <a:xfrm flipH="1">
            <a:off x="7251873" y="47925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6"/>
          <p:cNvSpPr/>
          <p:nvPr/>
        </p:nvSpPr>
        <p:spPr>
          <a:xfrm flipH="1">
            <a:off x="16618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/>
          <p:nvPr/>
        </p:nvSpPr>
        <p:spPr>
          <a:xfrm rot="-5400000">
            <a:off x="7775776" y="779191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7"/>
          <p:cNvSpPr/>
          <p:nvPr/>
        </p:nvSpPr>
        <p:spPr>
          <a:xfrm rot="-5400000">
            <a:off x="358335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7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/>
          <p:cNvSpPr/>
          <p:nvPr/>
        </p:nvSpPr>
        <p:spPr>
          <a:xfrm rot="-538079">
            <a:off x="8437704" y="139135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/>
          <p:cNvSpPr/>
          <p:nvPr/>
        </p:nvSpPr>
        <p:spPr>
          <a:xfrm rot="-9560681">
            <a:off x="2271856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7"/>
          <p:cNvSpPr/>
          <p:nvPr/>
        </p:nvSpPr>
        <p:spPr>
          <a:xfrm rot="5400000">
            <a:off x="282534" y="3466895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7"/>
          <p:cNvSpPr/>
          <p:nvPr/>
        </p:nvSpPr>
        <p:spPr>
          <a:xfrm rot="5400000">
            <a:off x="3677205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7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7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7"/>
          <p:cNvSpPr/>
          <p:nvPr/>
        </p:nvSpPr>
        <p:spPr>
          <a:xfrm rot="10261921">
            <a:off x="-355796" y="2874620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7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37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1074" name="Google Shape;1074;p37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075" name="Google Shape;1075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37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080" name="Google Shape;1080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37"/>
          <p:cNvSpPr/>
          <p:nvPr/>
        </p:nvSpPr>
        <p:spPr>
          <a:xfrm flipH="1">
            <a:off x="7667675" y="37164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7"/>
          <p:cNvSpPr/>
          <p:nvPr/>
        </p:nvSpPr>
        <p:spPr>
          <a:xfrm flipH="1">
            <a:off x="279638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7"/>
          <p:cNvSpPr/>
          <p:nvPr/>
        </p:nvSpPr>
        <p:spPr>
          <a:xfrm flipH="1">
            <a:off x="575669" y="3586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7"/>
          <p:cNvSpPr/>
          <p:nvPr/>
        </p:nvSpPr>
        <p:spPr>
          <a:xfrm flipH="1">
            <a:off x="624450" y="15980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7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7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7"/>
          <p:cNvSpPr/>
          <p:nvPr/>
        </p:nvSpPr>
        <p:spPr>
          <a:xfrm flipH="1">
            <a:off x="866857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7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7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7"/>
          <p:cNvSpPr/>
          <p:nvPr/>
        </p:nvSpPr>
        <p:spPr>
          <a:xfrm flipH="1">
            <a:off x="8288794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7"/>
          <p:cNvSpPr/>
          <p:nvPr/>
        </p:nvSpPr>
        <p:spPr>
          <a:xfrm flipH="1">
            <a:off x="8337588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7"/>
          <p:cNvSpPr/>
          <p:nvPr/>
        </p:nvSpPr>
        <p:spPr>
          <a:xfrm flipH="1">
            <a:off x="785842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7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6800" y="1028375"/>
            <a:ext cx="7710300" cy="3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716800" y="45567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8443992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7583971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 rot="-929517">
            <a:off x="8446483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8336604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73" name="Google Shape;73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78" name="Google Shape;78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4"/>
          <p:cNvSpPr/>
          <p:nvPr/>
        </p:nvSpPr>
        <p:spPr>
          <a:xfrm>
            <a:off x="855300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8874400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327950" y="440282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8699738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25200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8424174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8608325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8920738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78863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73570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1388100" y="1433250"/>
            <a:ext cx="6367800" cy="22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9" name="Google Shape;209;p8"/>
          <p:cNvSpPr/>
          <p:nvPr/>
        </p:nvSpPr>
        <p:spPr>
          <a:xfrm rot="-5400000">
            <a:off x="7775776" y="779191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/>
          <p:nvPr/>
        </p:nvSpPr>
        <p:spPr>
          <a:xfrm rot="-5400000">
            <a:off x="358335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"/>
          <p:cNvSpPr/>
          <p:nvPr/>
        </p:nvSpPr>
        <p:spPr>
          <a:xfrm rot="-538079">
            <a:off x="8437704" y="139135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 rot="-9560681">
            <a:off x="2271856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282534" y="3466895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"/>
          <p:cNvSpPr/>
          <p:nvPr/>
        </p:nvSpPr>
        <p:spPr>
          <a:xfrm rot="5400000">
            <a:off x="3677205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"/>
          <p:cNvSpPr/>
          <p:nvPr/>
        </p:nvSpPr>
        <p:spPr>
          <a:xfrm rot="10261921">
            <a:off x="-355796" y="2874620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222" name="Google Shape;222;p8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223" name="Google Shape;223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8"/>
          <p:cNvSpPr/>
          <p:nvPr/>
        </p:nvSpPr>
        <p:spPr>
          <a:xfrm flipH="1">
            <a:off x="7667675" y="37164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"/>
          <p:cNvSpPr/>
          <p:nvPr/>
        </p:nvSpPr>
        <p:spPr>
          <a:xfrm flipH="1">
            <a:off x="279638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"/>
          <p:cNvSpPr/>
          <p:nvPr/>
        </p:nvSpPr>
        <p:spPr>
          <a:xfrm flipH="1">
            <a:off x="575669" y="3586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"/>
          <p:cNvSpPr/>
          <p:nvPr/>
        </p:nvSpPr>
        <p:spPr>
          <a:xfrm flipH="1">
            <a:off x="624450" y="15980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/>
          <p:nvPr/>
        </p:nvSpPr>
        <p:spPr>
          <a:xfrm flipH="1">
            <a:off x="866857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 flipH="1">
            <a:off x="8288794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 flipH="1">
            <a:off x="8337588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 flipH="1">
            <a:off x="785842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4329025" y="2200425"/>
            <a:ext cx="38598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8" name="Google Shape;248;p9"/>
          <p:cNvSpPr/>
          <p:nvPr/>
        </p:nvSpPr>
        <p:spPr>
          <a:xfrm rot="-5400000">
            <a:off x="1958929" y="-877893"/>
            <a:ext cx="649787" cy="1804495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"/>
          <p:cNvSpPr/>
          <p:nvPr/>
        </p:nvSpPr>
        <p:spPr>
          <a:xfrm rot="-5400000">
            <a:off x="7723752" y="943010"/>
            <a:ext cx="1325793" cy="111560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 rot="-5400000">
            <a:off x="3583353" y="-418831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9"/>
          <p:cNvSpPr/>
          <p:nvPr/>
        </p:nvSpPr>
        <p:spPr>
          <a:xfrm rot="-5400000">
            <a:off x="259780" y="-730963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 rot="5400000" flipH="1">
            <a:off x="8299399" y="438522"/>
            <a:ext cx="73399" cy="7335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 rot="-5400000">
            <a:off x="7253791" y="3286113"/>
            <a:ext cx="1308629" cy="3634136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 rot="-538088">
            <a:off x="8082029" y="3722830"/>
            <a:ext cx="1325784" cy="111559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 flipH="1">
            <a:off x="8241981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 flipH="1">
            <a:off x="402150" y="11590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 flipH="1">
            <a:off x="8920736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 flipH="1">
            <a:off x="437760" y="467755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 flipH="1">
            <a:off x="824197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 flipH="1">
            <a:off x="2221599" y="37656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9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266" name="Google Shape;266;p9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3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3">
            <a:hlinkClick r:id="" action="ppaction://noaction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4" name="Google Shape;334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subTitle" idx="6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3">
            <a:hlinkClick r:id="rId3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13">
            <a:hlinkClick r:id="rId3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9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15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>
            <a:off x="320183" y="3471846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>
            <a:off x="682390" y="116213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>
            <a:off x="-37434" y="2735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 rot="9870421">
            <a:off x="89918" y="-98755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 rot="10800000">
            <a:off x="-49750" y="4167587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-1361400" y="1281988"/>
            <a:ext cx="2742124" cy="2742124"/>
            <a:chOff x="-1087568" y="-1126448"/>
            <a:chExt cx="2274300" cy="2274300"/>
          </a:xfrm>
        </p:grpSpPr>
        <p:sp>
          <p:nvSpPr>
            <p:cNvPr id="353" name="Google Shape;353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7751225" y="1281988"/>
            <a:ext cx="2742124" cy="2742124"/>
            <a:chOff x="-1087568" y="-1126448"/>
            <a:chExt cx="2274300" cy="2274300"/>
          </a:xfrm>
        </p:grpSpPr>
        <p:sp>
          <p:nvSpPr>
            <p:cNvPr id="358" name="Google Shape;358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13"/>
          <p:cNvSpPr/>
          <p:nvPr/>
        </p:nvSpPr>
        <p:spPr>
          <a:xfrm flipH="1">
            <a:off x="8630675" y="21094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 flipH="1">
            <a:off x="78863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 flipH="1">
            <a:off x="8241981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/>
          <p:nvPr/>
        </p:nvSpPr>
        <p:spPr>
          <a:xfrm flipH="1">
            <a:off x="402150" y="12413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3"/>
          <p:cNvSpPr/>
          <p:nvPr/>
        </p:nvSpPr>
        <p:spPr>
          <a:xfrm flipH="1">
            <a:off x="8920736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3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3"/>
          <p:cNvSpPr/>
          <p:nvPr/>
        </p:nvSpPr>
        <p:spPr>
          <a:xfrm flipH="1">
            <a:off x="8874400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3"/>
          <p:cNvSpPr/>
          <p:nvPr/>
        </p:nvSpPr>
        <p:spPr>
          <a:xfrm flipH="1">
            <a:off x="6433321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3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3"/>
          <p:cNvSpPr/>
          <p:nvPr/>
        </p:nvSpPr>
        <p:spPr>
          <a:xfrm flipH="1">
            <a:off x="824197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2"/>
          <p:cNvSpPr txBox="1">
            <a:spLocks noGrp="1"/>
          </p:cNvSpPr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5" name="Google Shape;645;p22"/>
          <p:cNvSpPr txBox="1">
            <a:spLocks noGrp="1"/>
          </p:cNvSpPr>
          <p:nvPr>
            <p:ph type="subTitle" idx="1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46" name="Google Shape;646;p22"/>
          <p:cNvGrpSpPr/>
          <p:nvPr/>
        </p:nvGrpSpPr>
        <p:grpSpPr>
          <a:xfrm>
            <a:off x="4912443" y="1017517"/>
            <a:ext cx="5839715" cy="5839715"/>
            <a:chOff x="-3791416" y="-1218645"/>
            <a:chExt cx="7569300" cy="7569300"/>
          </a:xfrm>
        </p:grpSpPr>
        <p:sp>
          <p:nvSpPr>
            <p:cNvPr id="647" name="Google Shape;647;p2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22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284538" y="21094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2"/>
          <p:cNvSpPr/>
          <p:nvPr/>
        </p:nvSpPr>
        <p:spPr>
          <a:xfrm>
            <a:off x="4827850" y="3835650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575663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2"/>
          <p:cNvSpPr/>
          <p:nvPr/>
        </p:nvSpPr>
        <p:spPr>
          <a:xfrm>
            <a:off x="8519163" y="16496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2"/>
          <p:cNvSpPr/>
          <p:nvPr/>
        </p:nvSpPr>
        <p:spPr>
          <a:xfrm>
            <a:off x="284550" y="28542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2"/>
          <p:cNvSpPr/>
          <p:nvPr/>
        </p:nvSpPr>
        <p:spPr>
          <a:xfrm>
            <a:off x="5572099" y="45341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8835413" y="760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8598538" y="46535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>
            <a:off x="7101073" y="2357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74447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2"/>
          <p:cNvSpPr/>
          <p:nvPr/>
        </p:nvSpPr>
        <p:spPr>
          <a:xfrm>
            <a:off x="6794225" y="15006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9"/>
          <p:cNvSpPr txBox="1">
            <a:spLocks noGrp="1"/>
          </p:cNvSpPr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1"/>
          </p:nvPr>
        </p:nvSpPr>
        <p:spPr>
          <a:xfrm>
            <a:off x="564575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2"/>
          </p:nvPr>
        </p:nvSpPr>
        <p:spPr>
          <a:xfrm>
            <a:off x="805475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3"/>
          </p:nvPr>
        </p:nvSpPr>
        <p:spPr>
          <a:xfrm>
            <a:off x="3242661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9"/>
          <p:cNvSpPr txBox="1">
            <a:spLocks noGrp="1"/>
          </p:cNvSpPr>
          <p:nvPr>
            <p:ph type="subTitle" idx="4"/>
          </p:nvPr>
        </p:nvSpPr>
        <p:spPr>
          <a:xfrm>
            <a:off x="3483562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9"/>
          <p:cNvSpPr txBox="1">
            <a:spLocks noGrp="1"/>
          </p:cNvSpPr>
          <p:nvPr>
            <p:ph type="subTitle" idx="5"/>
          </p:nvPr>
        </p:nvSpPr>
        <p:spPr>
          <a:xfrm>
            <a:off x="5920721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29"/>
          <p:cNvSpPr txBox="1">
            <a:spLocks noGrp="1"/>
          </p:cNvSpPr>
          <p:nvPr>
            <p:ph type="subTitle" idx="6"/>
          </p:nvPr>
        </p:nvSpPr>
        <p:spPr>
          <a:xfrm>
            <a:off x="6161634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29"/>
          <p:cNvSpPr/>
          <p:nvPr/>
        </p:nvSpPr>
        <p:spPr>
          <a:xfrm rot="10800000" flipH="1">
            <a:off x="8381513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rot="9829011">
            <a:off x="7737065" y="4612328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rot="-9899975" flipH="1">
            <a:off x="8519425" y="-125508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29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816" name="Google Shape;816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29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9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9"/>
          <p:cNvSpPr/>
          <p:nvPr/>
        </p:nvSpPr>
        <p:spPr>
          <a:xfrm rot="1705102" flipH="1">
            <a:off x="8518361" y="2682192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29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824" name="Google Shape;824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29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9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9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9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9"/>
          <p:cNvSpPr/>
          <p:nvPr/>
        </p:nvSpPr>
        <p:spPr>
          <a:xfrm>
            <a:off x="8854011" y="1042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9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9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4"/>
          <p:cNvSpPr/>
          <p:nvPr/>
        </p:nvSpPr>
        <p:spPr>
          <a:xfrm rot="10800000" flipH="1">
            <a:off x="8381513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4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4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4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4"/>
          <p:cNvSpPr/>
          <p:nvPr/>
        </p:nvSpPr>
        <p:spPr>
          <a:xfrm rot="9829011">
            <a:off x="7737065" y="4612328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4"/>
          <p:cNvSpPr/>
          <p:nvPr/>
        </p:nvSpPr>
        <p:spPr>
          <a:xfrm rot="-9899975" flipH="1">
            <a:off x="8519425" y="-125508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34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976" name="Google Shape;976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4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 rot="1705102" flipH="1">
            <a:off x="8518361" y="2682192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3" name="Google Shape;983;p34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984" name="Google Shape;984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4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4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4"/>
          <p:cNvSpPr/>
          <p:nvPr/>
        </p:nvSpPr>
        <p:spPr>
          <a:xfrm>
            <a:off x="8854011" y="1042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8" r:id="rId7"/>
    <p:sldLayoutId id="2147483675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44"/>
          <p:cNvGrpSpPr/>
          <p:nvPr/>
        </p:nvGrpSpPr>
        <p:grpSpPr>
          <a:xfrm rot="-1777981">
            <a:off x="7049861" y="3213410"/>
            <a:ext cx="1564899" cy="1447935"/>
            <a:chOff x="4730175" y="1009275"/>
            <a:chExt cx="2967982" cy="2746149"/>
          </a:xfrm>
        </p:grpSpPr>
        <p:sp>
          <p:nvSpPr>
            <p:cNvPr id="1171" name="Google Shape;1171;p44"/>
            <p:cNvSpPr/>
            <p:nvPr/>
          </p:nvSpPr>
          <p:spPr>
            <a:xfrm>
              <a:off x="4730175" y="1009275"/>
              <a:ext cx="2879900" cy="2746149"/>
            </a:xfrm>
            <a:custGeom>
              <a:avLst/>
              <a:gdLst/>
              <a:ahLst/>
              <a:cxnLst/>
              <a:rect l="l" t="t" r="r" b="b"/>
              <a:pathLst>
                <a:path w="44937" h="42850" extrusionOk="0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5026584" y="1079196"/>
              <a:ext cx="2529726" cy="2495375"/>
            </a:xfrm>
            <a:custGeom>
              <a:avLst/>
              <a:gdLst/>
              <a:ahLst/>
              <a:cxnLst/>
              <a:rect l="l" t="t" r="r" b="b"/>
              <a:pathLst>
                <a:path w="39473" h="38937" extrusionOk="0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5035300" y="1076824"/>
              <a:ext cx="2517229" cy="2476726"/>
            </a:xfrm>
            <a:custGeom>
              <a:avLst/>
              <a:gdLst/>
              <a:ahLst/>
              <a:cxnLst/>
              <a:rect l="l" t="t" r="r" b="b"/>
              <a:pathLst>
                <a:path w="39278" h="38646" extrusionOk="0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5106566" y="1154180"/>
              <a:ext cx="2413471" cy="2344193"/>
            </a:xfrm>
            <a:custGeom>
              <a:avLst/>
              <a:gdLst/>
              <a:ahLst/>
              <a:cxnLst/>
              <a:rect l="l" t="t" r="r" b="b"/>
              <a:pathLst>
                <a:path w="37659" h="36578" extrusionOk="0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4766769" y="1372980"/>
              <a:ext cx="2798317" cy="930166"/>
            </a:xfrm>
            <a:custGeom>
              <a:avLst/>
              <a:gdLst/>
              <a:ahLst/>
              <a:cxnLst/>
              <a:rect l="l" t="t" r="r" b="b"/>
              <a:pathLst>
                <a:path w="43664" h="14514" extrusionOk="0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4766834" y="1371762"/>
              <a:ext cx="2794471" cy="929397"/>
            </a:xfrm>
            <a:custGeom>
              <a:avLst/>
              <a:gdLst/>
              <a:ahLst/>
              <a:cxnLst/>
              <a:rect l="l" t="t" r="r" b="b"/>
              <a:pathLst>
                <a:path w="43604" h="14502" extrusionOk="0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5626836" y="2371999"/>
              <a:ext cx="1225545" cy="446369"/>
            </a:xfrm>
            <a:custGeom>
              <a:avLst/>
              <a:gdLst/>
              <a:ahLst/>
              <a:cxnLst/>
              <a:rect l="l" t="t" r="r" b="b"/>
              <a:pathLst>
                <a:path w="19123" h="6965" extrusionOk="0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5626708" y="2473900"/>
              <a:ext cx="1225673" cy="344470"/>
            </a:xfrm>
            <a:custGeom>
              <a:avLst/>
              <a:gdLst/>
              <a:ahLst/>
              <a:cxnLst/>
              <a:rect l="l" t="t" r="r" b="b"/>
              <a:pathLst>
                <a:path w="19125" h="5375" extrusionOk="0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4765808" y="2220685"/>
              <a:ext cx="1378714" cy="813142"/>
            </a:xfrm>
            <a:custGeom>
              <a:avLst/>
              <a:gdLst/>
              <a:ahLst/>
              <a:cxnLst/>
              <a:rect l="l" t="t" r="r" b="b"/>
              <a:pathLst>
                <a:path w="21513" h="12688" extrusionOk="0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4765808" y="2219275"/>
              <a:ext cx="1378714" cy="814552"/>
            </a:xfrm>
            <a:custGeom>
              <a:avLst/>
              <a:gdLst/>
              <a:ahLst/>
              <a:cxnLst/>
              <a:rect l="l" t="t" r="r" b="b"/>
              <a:pathLst>
                <a:path w="21513" h="12710" extrusionOk="0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6480879" y="2378280"/>
              <a:ext cx="1217278" cy="805580"/>
            </a:xfrm>
            <a:custGeom>
              <a:avLst/>
              <a:gdLst/>
              <a:ahLst/>
              <a:cxnLst/>
              <a:rect l="l" t="t" r="r" b="b"/>
              <a:pathLst>
                <a:path w="18994" h="12570" extrusionOk="0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6478379" y="2378280"/>
              <a:ext cx="1219777" cy="805580"/>
            </a:xfrm>
            <a:custGeom>
              <a:avLst/>
              <a:gdLst/>
              <a:ahLst/>
              <a:cxnLst/>
              <a:rect l="l" t="t" r="r" b="b"/>
              <a:pathLst>
                <a:path w="19033" h="12570" extrusionOk="0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168;p44">
            <a:extLst>
              <a:ext uri="{FF2B5EF4-FFF2-40B4-BE49-F238E27FC236}">
                <a16:creationId xmlns:a16="http://schemas.microsoft.com/office/drawing/2014/main" id="{9F6075E7-4031-4AB2-AD3B-B376AB9FA564}"/>
              </a:ext>
            </a:extLst>
          </p:cNvPr>
          <p:cNvSpPr txBox="1">
            <a:spLocks/>
          </p:cNvSpPr>
          <p:nvPr/>
        </p:nvSpPr>
        <p:spPr>
          <a:xfrm>
            <a:off x="251906" y="740164"/>
            <a:ext cx="5996553" cy="195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10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ton" panose="020B0604020202020204" charset="0"/>
                <a:sym typeface="Abril Fatface"/>
              </a:rPr>
              <a:t>Prediksi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ton" panose="020B0604020202020204" charset="0"/>
                <a:sym typeface="Abril Fatface"/>
              </a:rPr>
              <a:t> Harga Bitcoin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ton" panose="020B0604020202020204" charset="0"/>
                <a:sym typeface="Abril Fatface"/>
              </a:rPr>
              <a:t>Menggunakan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ton" panose="020B0604020202020204" charset="0"/>
                <a:sym typeface="Abril Fatface"/>
              </a:rPr>
              <a:t> Transformer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Mengintegrasikan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 Harga,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Sentimen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,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Tren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, dan Volume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dalam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Analisis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Deret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 Waktu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Multivariat</a:t>
            </a:r>
            <a:endParaRPr kumimoji="0" lang="nb-NO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 panose="020B0604020202020204" charset="0"/>
              <a:sym typeface="Fira Sans"/>
            </a:endParaRPr>
          </a:p>
        </p:txBody>
      </p:sp>
      <p:sp>
        <p:nvSpPr>
          <p:cNvPr id="47" name="Google Shape;339;p63">
            <a:extLst>
              <a:ext uri="{FF2B5EF4-FFF2-40B4-BE49-F238E27FC236}">
                <a16:creationId xmlns:a16="http://schemas.microsoft.com/office/drawing/2014/main" id="{AE60166D-56D4-4AA2-8AB3-9E951D4EADC7}"/>
              </a:ext>
            </a:extLst>
          </p:cNvPr>
          <p:cNvSpPr txBox="1">
            <a:spLocks/>
          </p:cNvSpPr>
          <p:nvPr/>
        </p:nvSpPr>
        <p:spPr>
          <a:xfrm>
            <a:off x="242312" y="3444762"/>
            <a:ext cx="5434219" cy="925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52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"/>
              <a:buNone/>
              <a:tabLst/>
              <a:defRPr/>
            </a:pPr>
            <a:r>
              <a:rPr lang="en-US" sz="2000" dirty="0" err="1">
                <a:solidFill>
                  <a:srgbClr val="FFFFFF"/>
                </a:solidFill>
                <a:latin typeface="Anton" panose="020B0604020202020204" charset="0"/>
              </a:rPr>
              <a:t>Gilang</a:t>
            </a:r>
            <a:r>
              <a:rPr lang="en-US" sz="2000" dirty="0">
                <a:solidFill>
                  <a:srgbClr val="FFFFFF"/>
                </a:solidFill>
                <a:latin typeface="Anton" panose="020B060402020202020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nton" panose="020B0604020202020204" charset="0"/>
              </a:rPr>
              <a:t>Islamay</a:t>
            </a:r>
            <a:r>
              <a:rPr lang="en-US" sz="2000" dirty="0">
                <a:solidFill>
                  <a:srgbClr val="FFFFFF"/>
                </a:solidFill>
                <a:latin typeface="Anton" panose="020B0604020202020204" charset="0"/>
              </a:rPr>
              <a:t> Putra Djuharis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ton" panose="020B0604020202020204" charset="0"/>
              <a:sym typeface="Abril Fatfac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20B0604020202020204" charset="0"/>
                <a:sym typeface="Abril Fatface"/>
              </a:rPr>
              <a:t>11190940000055</a:t>
            </a:r>
            <a:endParaRPr kumimoji="0" lang="nb-NO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 panose="020B0604020202020204" charset="0"/>
              <a:sym typeface="Fira San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5D7753-00CD-4B42-9F32-1B765E24435F}"/>
              </a:ext>
            </a:extLst>
          </p:cNvPr>
          <p:cNvGrpSpPr/>
          <p:nvPr/>
        </p:nvGrpSpPr>
        <p:grpSpPr>
          <a:xfrm>
            <a:off x="6216856" y="1091895"/>
            <a:ext cx="3681141" cy="2367320"/>
            <a:chOff x="4567671" y="1009162"/>
            <a:chExt cx="3681141" cy="2367320"/>
          </a:xfrm>
        </p:grpSpPr>
        <p:grpSp>
          <p:nvGrpSpPr>
            <p:cNvPr id="1183" name="Google Shape;1183;p44"/>
            <p:cNvGrpSpPr/>
            <p:nvPr/>
          </p:nvGrpSpPr>
          <p:grpSpPr>
            <a:xfrm rot="1502525">
              <a:off x="4567671" y="1571534"/>
              <a:ext cx="3681141" cy="1804948"/>
              <a:chOff x="666499" y="507361"/>
              <a:chExt cx="11161657" cy="5472818"/>
            </a:xfrm>
          </p:grpSpPr>
          <p:sp>
            <p:nvSpPr>
              <p:cNvPr id="1184" name="Google Shape;1184;p44"/>
              <p:cNvSpPr/>
              <p:nvPr/>
            </p:nvSpPr>
            <p:spPr>
              <a:xfrm>
                <a:off x="9594922" y="3490350"/>
                <a:ext cx="2233234" cy="1238140"/>
              </a:xfrm>
              <a:custGeom>
                <a:avLst/>
                <a:gdLst/>
                <a:ahLst/>
                <a:cxnLst/>
                <a:rect l="l" t="t" r="r" b="b"/>
                <a:pathLst>
                  <a:path w="57502" h="31880" extrusionOk="0">
                    <a:moveTo>
                      <a:pt x="4025" y="0"/>
                    </a:moveTo>
                    <a:cubicBezTo>
                      <a:pt x="2740" y="0"/>
                      <a:pt x="1401" y="47"/>
                      <a:pt x="1" y="145"/>
                    </a:cubicBezTo>
                    <a:lnTo>
                      <a:pt x="150" y="10650"/>
                    </a:lnTo>
                    <a:cubicBezTo>
                      <a:pt x="20763" y="31880"/>
                      <a:pt x="36282" y="21971"/>
                      <a:pt x="57501" y="28050"/>
                    </a:cubicBezTo>
                    <a:cubicBezTo>
                      <a:pt x="33570" y="19469"/>
                      <a:pt x="30116" y="0"/>
                      <a:pt x="40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9569056" y="3554666"/>
                <a:ext cx="1388984" cy="770458"/>
              </a:xfrm>
              <a:custGeom>
                <a:avLst/>
                <a:gdLst/>
                <a:ahLst/>
                <a:cxnLst/>
                <a:rect l="l" t="t" r="r" b="b"/>
                <a:pathLst>
                  <a:path w="35764" h="19838" extrusionOk="0">
                    <a:moveTo>
                      <a:pt x="2508" y="0"/>
                    </a:moveTo>
                    <a:cubicBezTo>
                      <a:pt x="1707" y="0"/>
                      <a:pt x="873" y="30"/>
                      <a:pt x="0" y="91"/>
                    </a:cubicBezTo>
                    <a:lnTo>
                      <a:pt x="100" y="6637"/>
                    </a:lnTo>
                    <a:cubicBezTo>
                      <a:pt x="12913" y="19838"/>
                      <a:pt x="22573" y="13670"/>
                      <a:pt x="35764" y="17450"/>
                    </a:cubicBezTo>
                    <a:cubicBezTo>
                      <a:pt x="20880" y="12122"/>
                      <a:pt x="18734" y="0"/>
                      <a:pt x="25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8898718" y="3386264"/>
                <a:ext cx="1069080" cy="770730"/>
              </a:xfrm>
              <a:custGeom>
                <a:avLst/>
                <a:gdLst/>
                <a:ahLst/>
                <a:cxnLst/>
                <a:rect l="l" t="t" r="r" b="b"/>
                <a:pathLst>
                  <a:path w="27527" h="19845" extrusionOk="0">
                    <a:moveTo>
                      <a:pt x="26035" y="0"/>
                    </a:moveTo>
                    <a:lnTo>
                      <a:pt x="22762" y="90"/>
                    </a:lnTo>
                    <a:lnTo>
                      <a:pt x="0" y="706"/>
                    </a:lnTo>
                    <a:lnTo>
                      <a:pt x="13808" y="15360"/>
                    </a:lnTo>
                    <a:lnTo>
                      <a:pt x="16594" y="18304"/>
                    </a:lnTo>
                    <a:lnTo>
                      <a:pt x="17887" y="19687"/>
                    </a:lnTo>
                    <a:cubicBezTo>
                      <a:pt x="18122" y="19794"/>
                      <a:pt x="18365" y="19844"/>
                      <a:pt x="18611" y="19844"/>
                    </a:cubicBezTo>
                    <a:cubicBezTo>
                      <a:pt x="18937" y="19844"/>
                      <a:pt x="19269" y="19756"/>
                      <a:pt x="19598" y="19598"/>
                    </a:cubicBezTo>
                    <a:cubicBezTo>
                      <a:pt x="20464" y="19200"/>
                      <a:pt x="21369" y="18384"/>
                      <a:pt x="22234" y="17250"/>
                    </a:cubicBezTo>
                    <a:cubicBezTo>
                      <a:pt x="22583" y="16842"/>
                      <a:pt x="22901" y="16365"/>
                      <a:pt x="23209" y="15857"/>
                    </a:cubicBezTo>
                    <a:cubicBezTo>
                      <a:pt x="25159" y="12883"/>
                      <a:pt x="26791" y="8744"/>
                      <a:pt x="27348" y="5422"/>
                    </a:cubicBezTo>
                    <a:lnTo>
                      <a:pt x="27338" y="5402"/>
                    </a:lnTo>
                    <a:cubicBezTo>
                      <a:pt x="27477" y="4536"/>
                      <a:pt x="27527" y="3731"/>
                      <a:pt x="27507" y="3014"/>
                    </a:cubicBezTo>
                    <a:cubicBezTo>
                      <a:pt x="27447" y="1492"/>
                      <a:pt x="27010" y="398"/>
                      <a:pt x="260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4"/>
              <p:cNvSpPr/>
              <p:nvPr/>
            </p:nvSpPr>
            <p:spPr>
              <a:xfrm>
                <a:off x="9300532" y="4199648"/>
                <a:ext cx="2233195" cy="1238217"/>
              </a:xfrm>
              <a:custGeom>
                <a:avLst/>
                <a:gdLst/>
                <a:ahLst/>
                <a:cxnLst/>
                <a:rect l="l" t="t" r="r" b="b"/>
                <a:pathLst>
                  <a:path w="57501" h="31882" extrusionOk="0">
                    <a:moveTo>
                      <a:pt x="4042" y="0"/>
                    </a:moveTo>
                    <a:cubicBezTo>
                      <a:pt x="2752" y="0"/>
                      <a:pt x="1406" y="48"/>
                      <a:pt x="0" y="147"/>
                    </a:cubicBezTo>
                    <a:lnTo>
                      <a:pt x="150" y="10662"/>
                    </a:lnTo>
                    <a:cubicBezTo>
                      <a:pt x="20772" y="31881"/>
                      <a:pt x="36291" y="21973"/>
                      <a:pt x="57501" y="28051"/>
                    </a:cubicBezTo>
                    <a:cubicBezTo>
                      <a:pt x="33584" y="19473"/>
                      <a:pt x="30127" y="0"/>
                      <a:pt x="40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4"/>
              <p:cNvSpPr/>
              <p:nvPr/>
            </p:nvSpPr>
            <p:spPr>
              <a:xfrm>
                <a:off x="9274628" y="4263614"/>
                <a:ext cx="1389023" cy="770497"/>
              </a:xfrm>
              <a:custGeom>
                <a:avLst/>
                <a:gdLst/>
                <a:ahLst/>
                <a:cxnLst/>
                <a:rect l="l" t="t" r="r" b="b"/>
                <a:pathLst>
                  <a:path w="35765" h="19839" extrusionOk="0">
                    <a:moveTo>
                      <a:pt x="2508" y="1"/>
                    </a:moveTo>
                    <a:cubicBezTo>
                      <a:pt x="1708" y="1"/>
                      <a:pt x="873" y="30"/>
                      <a:pt x="1" y="92"/>
                    </a:cubicBezTo>
                    <a:lnTo>
                      <a:pt x="100" y="6637"/>
                    </a:lnTo>
                    <a:cubicBezTo>
                      <a:pt x="12904" y="19839"/>
                      <a:pt x="22573" y="13671"/>
                      <a:pt x="35764" y="17451"/>
                    </a:cubicBezTo>
                    <a:cubicBezTo>
                      <a:pt x="20880" y="12123"/>
                      <a:pt x="18735" y="1"/>
                      <a:pt x="25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4"/>
              <p:cNvSpPr/>
              <p:nvPr/>
            </p:nvSpPr>
            <p:spPr>
              <a:xfrm>
                <a:off x="8603940" y="4094824"/>
                <a:ext cx="1069080" cy="770497"/>
              </a:xfrm>
              <a:custGeom>
                <a:avLst/>
                <a:gdLst/>
                <a:ahLst/>
                <a:cxnLst/>
                <a:rect l="l" t="t" r="r" b="b"/>
                <a:pathLst>
                  <a:path w="27527" h="19839" extrusionOk="0">
                    <a:moveTo>
                      <a:pt x="26074" y="1"/>
                    </a:moveTo>
                    <a:lnTo>
                      <a:pt x="24194" y="51"/>
                    </a:lnTo>
                    <a:lnTo>
                      <a:pt x="20603" y="150"/>
                    </a:lnTo>
                    <a:lnTo>
                      <a:pt x="0" y="737"/>
                    </a:lnTo>
                    <a:lnTo>
                      <a:pt x="14624" y="16226"/>
                    </a:lnTo>
                    <a:lnTo>
                      <a:pt x="17907" y="19698"/>
                    </a:lnTo>
                    <a:cubicBezTo>
                      <a:pt x="18132" y="19793"/>
                      <a:pt x="18367" y="19839"/>
                      <a:pt x="18607" y="19839"/>
                    </a:cubicBezTo>
                    <a:cubicBezTo>
                      <a:pt x="19746" y="19839"/>
                      <a:pt x="21032" y="18821"/>
                      <a:pt x="22264" y="17261"/>
                    </a:cubicBezTo>
                    <a:cubicBezTo>
                      <a:pt x="22582" y="16863"/>
                      <a:pt x="22901" y="16395"/>
                      <a:pt x="23239" y="15868"/>
                    </a:cubicBezTo>
                    <a:cubicBezTo>
                      <a:pt x="25149" y="12884"/>
                      <a:pt x="26770" y="8745"/>
                      <a:pt x="27337" y="5423"/>
                    </a:cubicBezTo>
                    <a:cubicBezTo>
                      <a:pt x="27457" y="4577"/>
                      <a:pt x="27526" y="3761"/>
                      <a:pt x="27487" y="3045"/>
                    </a:cubicBezTo>
                    <a:cubicBezTo>
                      <a:pt x="27477" y="2398"/>
                      <a:pt x="27377" y="1801"/>
                      <a:pt x="27208" y="1344"/>
                    </a:cubicBezTo>
                    <a:cubicBezTo>
                      <a:pt x="27009" y="687"/>
                      <a:pt x="26621" y="250"/>
                      <a:pt x="26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8898718" y="3389721"/>
                <a:ext cx="884408" cy="593087"/>
              </a:xfrm>
              <a:custGeom>
                <a:avLst/>
                <a:gdLst/>
                <a:ahLst/>
                <a:cxnLst/>
                <a:rect l="l" t="t" r="r" b="b"/>
                <a:pathLst>
                  <a:path w="22772" h="15271" extrusionOk="0">
                    <a:moveTo>
                      <a:pt x="22772" y="1"/>
                    </a:moveTo>
                    <a:lnTo>
                      <a:pt x="0" y="617"/>
                    </a:lnTo>
                    <a:lnTo>
                      <a:pt x="13808" y="15271"/>
                    </a:lnTo>
                    <a:cubicBezTo>
                      <a:pt x="14863" y="14316"/>
                      <a:pt x="16295" y="12883"/>
                      <a:pt x="17688" y="11192"/>
                    </a:cubicBezTo>
                    <a:cubicBezTo>
                      <a:pt x="17808" y="11073"/>
                      <a:pt x="17907" y="10904"/>
                      <a:pt x="18026" y="10744"/>
                    </a:cubicBezTo>
                    <a:cubicBezTo>
                      <a:pt x="19529" y="8894"/>
                      <a:pt x="20971" y="6666"/>
                      <a:pt x="21856" y="4318"/>
                    </a:cubicBezTo>
                    <a:cubicBezTo>
                      <a:pt x="22085" y="3741"/>
                      <a:pt x="22264" y="3184"/>
                      <a:pt x="22374" y="2597"/>
                    </a:cubicBezTo>
                    <a:cubicBezTo>
                      <a:pt x="22613" y="1732"/>
                      <a:pt x="22762" y="866"/>
                      <a:pt x="22772" y="1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4"/>
              <p:cNvSpPr/>
              <p:nvPr/>
            </p:nvSpPr>
            <p:spPr>
              <a:xfrm>
                <a:off x="8603940" y="4100999"/>
                <a:ext cx="833026" cy="624041"/>
              </a:xfrm>
              <a:custGeom>
                <a:avLst/>
                <a:gdLst/>
                <a:ahLst/>
                <a:cxnLst/>
                <a:rect l="l" t="t" r="r" b="b"/>
                <a:pathLst>
                  <a:path w="21449" h="16068" extrusionOk="0">
                    <a:moveTo>
                      <a:pt x="20593" y="1"/>
                    </a:moveTo>
                    <a:lnTo>
                      <a:pt x="0" y="578"/>
                    </a:lnTo>
                    <a:lnTo>
                      <a:pt x="14624" y="16067"/>
                    </a:lnTo>
                    <a:cubicBezTo>
                      <a:pt x="16036" y="14794"/>
                      <a:pt x="17180" y="13550"/>
                      <a:pt x="18076" y="12406"/>
                    </a:cubicBezTo>
                    <a:cubicBezTo>
                      <a:pt x="18215" y="12227"/>
                      <a:pt x="18354" y="12058"/>
                      <a:pt x="18434" y="11869"/>
                    </a:cubicBezTo>
                    <a:cubicBezTo>
                      <a:pt x="20613" y="8904"/>
                      <a:pt x="21388" y="6318"/>
                      <a:pt x="21448" y="4229"/>
                    </a:cubicBezTo>
                    <a:cubicBezTo>
                      <a:pt x="21448" y="3622"/>
                      <a:pt x="21408" y="3065"/>
                      <a:pt x="21349" y="2558"/>
                    </a:cubicBezTo>
                    <a:cubicBezTo>
                      <a:pt x="21209" y="1493"/>
                      <a:pt x="20891" y="648"/>
                      <a:pt x="20593" y="1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>
                <a:off x="1841959" y="2377021"/>
                <a:ext cx="6884452" cy="3537980"/>
              </a:xfrm>
              <a:custGeom>
                <a:avLst/>
                <a:gdLst/>
                <a:ahLst/>
                <a:cxnLst/>
                <a:rect l="l" t="t" r="r" b="b"/>
                <a:pathLst>
                  <a:path w="177263" h="91097" extrusionOk="0">
                    <a:moveTo>
                      <a:pt x="9908" y="0"/>
                    </a:moveTo>
                    <a:cubicBezTo>
                      <a:pt x="3516" y="0"/>
                      <a:pt x="1" y="7348"/>
                      <a:pt x="3429" y="12258"/>
                    </a:cubicBezTo>
                    <a:cubicBezTo>
                      <a:pt x="3847" y="12894"/>
                      <a:pt x="4394" y="13471"/>
                      <a:pt x="5060" y="13979"/>
                    </a:cubicBezTo>
                    <a:lnTo>
                      <a:pt x="9567" y="17600"/>
                    </a:lnTo>
                    <a:lnTo>
                      <a:pt x="18142" y="24474"/>
                    </a:lnTo>
                    <a:lnTo>
                      <a:pt x="25454" y="30333"/>
                    </a:lnTo>
                    <a:cubicBezTo>
                      <a:pt x="26887" y="31457"/>
                      <a:pt x="28339" y="32582"/>
                      <a:pt x="29831" y="33596"/>
                    </a:cubicBezTo>
                    <a:cubicBezTo>
                      <a:pt x="34666" y="36949"/>
                      <a:pt x="39839" y="39784"/>
                      <a:pt x="45301" y="42042"/>
                    </a:cubicBezTo>
                    <a:lnTo>
                      <a:pt x="100523" y="64973"/>
                    </a:lnTo>
                    <a:lnTo>
                      <a:pt x="163435" y="91096"/>
                    </a:lnTo>
                    <a:lnTo>
                      <a:pt x="177263" y="57780"/>
                    </a:lnTo>
                    <a:lnTo>
                      <a:pt x="59129" y="8746"/>
                    </a:lnTo>
                    <a:cubicBezTo>
                      <a:pt x="51996" y="5791"/>
                      <a:pt x="44495" y="3832"/>
                      <a:pt x="36825" y="2976"/>
                    </a:cubicBezTo>
                    <a:lnTo>
                      <a:pt x="27086" y="1912"/>
                    </a:lnTo>
                    <a:lnTo>
                      <a:pt x="15984" y="638"/>
                    </a:lnTo>
                    <a:lnTo>
                      <a:pt x="10840" y="51"/>
                    </a:lnTo>
                    <a:cubicBezTo>
                      <a:pt x="10523" y="17"/>
                      <a:pt x="10213" y="0"/>
                      <a:pt x="99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4"/>
              <p:cNvSpPr/>
              <p:nvPr/>
            </p:nvSpPr>
            <p:spPr>
              <a:xfrm>
                <a:off x="1842153" y="2376904"/>
                <a:ext cx="1051758" cy="950625"/>
              </a:xfrm>
              <a:custGeom>
                <a:avLst/>
                <a:gdLst/>
                <a:ahLst/>
                <a:cxnLst/>
                <a:rect l="l" t="t" r="r" b="b"/>
                <a:pathLst>
                  <a:path w="27081" h="24477" extrusionOk="0">
                    <a:moveTo>
                      <a:pt x="9882" y="1"/>
                    </a:moveTo>
                    <a:cubicBezTo>
                      <a:pt x="3504" y="1"/>
                      <a:pt x="1" y="7347"/>
                      <a:pt x="3444" y="12261"/>
                    </a:cubicBezTo>
                    <a:cubicBezTo>
                      <a:pt x="3852" y="12897"/>
                      <a:pt x="4389" y="13474"/>
                      <a:pt x="5055" y="13992"/>
                    </a:cubicBezTo>
                    <a:lnTo>
                      <a:pt x="9562" y="17583"/>
                    </a:lnTo>
                    <a:lnTo>
                      <a:pt x="18167" y="24477"/>
                    </a:lnTo>
                    <a:cubicBezTo>
                      <a:pt x="18346" y="17215"/>
                      <a:pt x="21012" y="7426"/>
                      <a:pt x="27081" y="1895"/>
                    </a:cubicBezTo>
                    <a:lnTo>
                      <a:pt x="15959" y="621"/>
                    </a:lnTo>
                    <a:lnTo>
                      <a:pt x="10835" y="54"/>
                    </a:lnTo>
                    <a:cubicBezTo>
                      <a:pt x="10511" y="18"/>
                      <a:pt x="10193" y="1"/>
                      <a:pt x="98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1842230" y="2377254"/>
                <a:ext cx="619730" cy="682530"/>
              </a:xfrm>
              <a:custGeom>
                <a:avLst/>
                <a:gdLst/>
                <a:ahLst/>
                <a:cxnLst/>
                <a:rect l="l" t="t" r="r" b="b"/>
                <a:pathLst>
                  <a:path w="15957" h="17574" extrusionOk="0">
                    <a:moveTo>
                      <a:pt x="9869" y="0"/>
                    </a:moveTo>
                    <a:cubicBezTo>
                      <a:pt x="3497" y="0"/>
                      <a:pt x="1" y="7341"/>
                      <a:pt x="3442" y="12252"/>
                    </a:cubicBezTo>
                    <a:cubicBezTo>
                      <a:pt x="3850" y="12888"/>
                      <a:pt x="4387" y="13465"/>
                      <a:pt x="5053" y="13983"/>
                    </a:cubicBezTo>
                    <a:lnTo>
                      <a:pt x="9560" y="17574"/>
                    </a:lnTo>
                    <a:cubicBezTo>
                      <a:pt x="10217" y="11923"/>
                      <a:pt x="12256" y="5407"/>
                      <a:pt x="15957" y="632"/>
                    </a:cubicBezTo>
                    <a:lnTo>
                      <a:pt x="10833" y="55"/>
                    </a:lnTo>
                    <a:cubicBezTo>
                      <a:pt x="10505" y="18"/>
                      <a:pt x="10183" y="0"/>
                      <a:pt x="98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1842230" y="2377254"/>
                <a:ext cx="6883792" cy="3537747"/>
              </a:xfrm>
              <a:custGeom>
                <a:avLst/>
                <a:gdLst/>
                <a:ahLst/>
                <a:cxnLst/>
                <a:rect l="l" t="t" r="r" b="b"/>
                <a:pathLst>
                  <a:path w="177246" h="91091" extrusionOk="0">
                    <a:moveTo>
                      <a:pt x="9860" y="0"/>
                    </a:moveTo>
                    <a:cubicBezTo>
                      <a:pt x="3497" y="0"/>
                      <a:pt x="1" y="7341"/>
                      <a:pt x="3442" y="12252"/>
                    </a:cubicBezTo>
                    <a:cubicBezTo>
                      <a:pt x="5241" y="11412"/>
                      <a:pt x="8220" y="10853"/>
                      <a:pt x="12949" y="10853"/>
                    </a:cubicBezTo>
                    <a:cubicBezTo>
                      <a:pt x="19254" y="10853"/>
                      <a:pt x="28671" y="11847"/>
                      <a:pt x="42548" y="14490"/>
                    </a:cubicBezTo>
                    <a:cubicBezTo>
                      <a:pt x="94696" y="24408"/>
                      <a:pt x="96258" y="46563"/>
                      <a:pt x="136160" y="79779"/>
                    </a:cubicBezTo>
                    <a:lnTo>
                      <a:pt x="163418" y="91090"/>
                    </a:lnTo>
                    <a:lnTo>
                      <a:pt x="177246" y="57784"/>
                    </a:lnTo>
                    <a:lnTo>
                      <a:pt x="59112" y="8740"/>
                    </a:lnTo>
                    <a:cubicBezTo>
                      <a:pt x="51989" y="5776"/>
                      <a:pt x="44478" y="3826"/>
                      <a:pt x="36818" y="2980"/>
                    </a:cubicBezTo>
                    <a:lnTo>
                      <a:pt x="10823" y="55"/>
                    </a:lnTo>
                    <a:cubicBezTo>
                      <a:pt x="10496" y="18"/>
                      <a:pt x="10174" y="0"/>
                      <a:pt x="9860" y="0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4602382" y="1963552"/>
                <a:ext cx="5377790" cy="2046309"/>
              </a:xfrm>
              <a:custGeom>
                <a:avLst/>
                <a:gdLst/>
                <a:ahLst/>
                <a:cxnLst/>
                <a:rect l="l" t="t" r="r" b="b"/>
                <a:pathLst>
                  <a:path w="138469" h="52689" extrusionOk="0">
                    <a:moveTo>
                      <a:pt x="94311" y="0"/>
                    </a:moveTo>
                    <a:cubicBezTo>
                      <a:pt x="83673" y="0"/>
                      <a:pt x="73018" y="1661"/>
                      <a:pt x="62743" y="4997"/>
                    </a:cubicBezTo>
                    <a:cubicBezTo>
                      <a:pt x="55571" y="7315"/>
                      <a:pt x="48169" y="8678"/>
                      <a:pt x="40708" y="8966"/>
                    </a:cubicBezTo>
                    <a:cubicBezTo>
                      <a:pt x="39493" y="9020"/>
                      <a:pt x="38277" y="9047"/>
                      <a:pt x="37063" y="9047"/>
                    </a:cubicBezTo>
                    <a:cubicBezTo>
                      <a:pt x="30800" y="9047"/>
                      <a:pt x="24552" y="8334"/>
                      <a:pt x="18394" y="6867"/>
                    </a:cubicBezTo>
                    <a:lnTo>
                      <a:pt x="0" y="2580"/>
                    </a:lnTo>
                    <a:lnTo>
                      <a:pt x="120691" y="52688"/>
                    </a:lnTo>
                    <a:lnTo>
                      <a:pt x="138468" y="9872"/>
                    </a:lnTo>
                    <a:lnTo>
                      <a:pt x="133474" y="7803"/>
                    </a:lnTo>
                    <a:cubicBezTo>
                      <a:pt x="120966" y="2611"/>
                      <a:pt x="107651" y="0"/>
                      <a:pt x="94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5946514" y="2270683"/>
                <a:ext cx="3906159" cy="1738794"/>
              </a:xfrm>
              <a:custGeom>
                <a:avLst/>
                <a:gdLst/>
                <a:ahLst/>
                <a:cxnLst/>
                <a:rect l="l" t="t" r="r" b="b"/>
                <a:pathLst>
                  <a:path w="100577" h="44771" extrusionOk="0">
                    <a:moveTo>
                      <a:pt x="56417" y="1"/>
                    </a:moveTo>
                    <a:cubicBezTo>
                      <a:pt x="45778" y="1"/>
                      <a:pt x="35120" y="1661"/>
                      <a:pt x="24841" y="4998"/>
                    </a:cubicBezTo>
                    <a:cubicBezTo>
                      <a:pt x="17669" y="7336"/>
                      <a:pt x="10287" y="8649"/>
                      <a:pt x="2806" y="8967"/>
                    </a:cubicBezTo>
                    <a:cubicBezTo>
                      <a:pt x="2051" y="9000"/>
                      <a:pt x="1289" y="9032"/>
                      <a:pt x="520" y="9032"/>
                    </a:cubicBezTo>
                    <a:cubicBezTo>
                      <a:pt x="347" y="9032"/>
                      <a:pt x="174" y="9031"/>
                      <a:pt x="1" y="9027"/>
                    </a:cubicBezTo>
                    <a:lnTo>
                      <a:pt x="1" y="9027"/>
                    </a:lnTo>
                    <a:lnTo>
                      <a:pt x="86082" y="44770"/>
                    </a:lnTo>
                    <a:lnTo>
                      <a:pt x="100576" y="9872"/>
                    </a:lnTo>
                    <a:lnTo>
                      <a:pt x="95582" y="7803"/>
                    </a:lnTo>
                    <a:cubicBezTo>
                      <a:pt x="83074" y="2612"/>
                      <a:pt x="69759" y="1"/>
                      <a:pt x="564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666887" y="507361"/>
                <a:ext cx="8922255" cy="4223034"/>
              </a:xfrm>
              <a:custGeom>
                <a:avLst/>
                <a:gdLst/>
                <a:ahLst/>
                <a:cxnLst/>
                <a:rect l="l" t="t" r="r" b="b"/>
                <a:pathLst>
                  <a:path w="229733" h="108736" extrusionOk="0">
                    <a:moveTo>
                      <a:pt x="48712" y="0"/>
                    </a:moveTo>
                    <a:cubicBezTo>
                      <a:pt x="47232" y="0"/>
                      <a:pt x="45749" y="77"/>
                      <a:pt x="44270" y="232"/>
                    </a:cubicBezTo>
                    <a:cubicBezTo>
                      <a:pt x="41614" y="461"/>
                      <a:pt x="38987" y="1008"/>
                      <a:pt x="36391" y="1754"/>
                    </a:cubicBezTo>
                    <a:lnTo>
                      <a:pt x="25368" y="4977"/>
                    </a:lnTo>
                    <a:lnTo>
                      <a:pt x="12545" y="4390"/>
                    </a:lnTo>
                    <a:lnTo>
                      <a:pt x="12267" y="4380"/>
                    </a:lnTo>
                    <a:cubicBezTo>
                      <a:pt x="12089" y="4372"/>
                      <a:pt x="11914" y="4368"/>
                      <a:pt x="11740" y="4368"/>
                    </a:cubicBezTo>
                    <a:cubicBezTo>
                      <a:pt x="9793" y="4368"/>
                      <a:pt x="8094" y="4874"/>
                      <a:pt x="6706" y="5723"/>
                    </a:cubicBezTo>
                    <a:cubicBezTo>
                      <a:pt x="538" y="9404"/>
                      <a:pt x="1" y="19780"/>
                      <a:pt x="8088" y="23142"/>
                    </a:cubicBezTo>
                    <a:lnTo>
                      <a:pt x="214313" y="108735"/>
                    </a:lnTo>
                    <a:lnTo>
                      <a:pt x="226330" y="79796"/>
                    </a:lnTo>
                    <a:lnTo>
                      <a:pt x="229733" y="71589"/>
                    </a:lnTo>
                    <a:lnTo>
                      <a:pt x="147531" y="37467"/>
                    </a:lnTo>
                    <a:lnTo>
                      <a:pt x="67757" y="4380"/>
                    </a:lnTo>
                    <a:lnTo>
                      <a:pt x="65300" y="3336"/>
                    </a:lnTo>
                    <a:cubicBezTo>
                      <a:pt x="60015" y="1127"/>
                      <a:pt x="54380" y="0"/>
                      <a:pt x="48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666499" y="729631"/>
                <a:ext cx="8495742" cy="4001156"/>
              </a:xfrm>
              <a:custGeom>
                <a:avLst/>
                <a:gdLst/>
                <a:ahLst/>
                <a:cxnLst/>
                <a:rect l="l" t="t" r="r" b="b"/>
                <a:pathLst>
                  <a:path w="218751" h="103023" extrusionOk="0">
                    <a:moveTo>
                      <a:pt x="6696" y="0"/>
                    </a:moveTo>
                    <a:cubicBezTo>
                      <a:pt x="558" y="3691"/>
                      <a:pt x="1" y="14057"/>
                      <a:pt x="8098" y="17409"/>
                    </a:cubicBezTo>
                    <a:lnTo>
                      <a:pt x="214323" y="103022"/>
                    </a:lnTo>
                    <a:lnTo>
                      <a:pt x="218750" y="92368"/>
                    </a:lnTo>
                    <a:lnTo>
                      <a:pt x="12505" y="6755"/>
                    </a:lnTo>
                    <a:cubicBezTo>
                      <a:pt x="9203" y="5382"/>
                      <a:pt x="7332" y="2805"/>
                      <a:pt x="66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1652509" y="515556"/>
                <a:ext cx="1464717" cy="553667"/>
              </a:xfrm>
              <a:custGeom>
                <a:avLst/>
                <a:gdLst/>
                <a:ahLst/>
                <a:cxnLst/>
                <a:rect l="l" t="t" r="r" b="b"/>
                <a:pathLst>
                  <a:path w="37714" h="14256" extrusionOk="0">
                    <a:moveTo>
                      <a:pt x="18882" y="1"/>
                    </a:moveTo>
                    <a:cubicBezTo>
                      <a:pt x="16246" y="250"/>
                      <a:pt x="13619" y="787"/>
                      <a:pt x="11003" y="1533"/>
                    </a:cubicBezTo>
                    <a:lnTo>
                      <a:pt x="0" y="4776"/>
                    </a:lnTo>
                    <a:lnTo>
                      <a:pt x="21279" y="13610"/>
                    </a:lnTo>
                    <a:cubicBezTo>
                      <a:pt x="22325" y="14038"/>
                      <a:pt x="23436" y="14256"/>
                      <a:pt x="24548" y="14256"/>
                    </a:cubicBezTo>
                    <a:cubicBezTo>
                      <a:pt x="25552" y="14256"/>
                      <a:pt x="26558" y="14078"/>
                      <a:pt x="27517" y="13719"/>
                    </a:cubicBezTo>
                    <a:lnTo>
                      <a:pt x="36192" y="10486"/>
                    </a:lnTo>
                    <a:cubicBezTo>
                      <a:pt x="37684" y="9929"/>
                      <a:pt x="37714" y="7840"/>
                      <a:pt x="36251" y="7213"/>
                    </a:cubicBezTo>
                    <a:lnTo>
                      <a:pt x="188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7918883" y="1010896"/>
                <a:ext cx="2519505" cy="2276848"/>
              </a:xfrm>
              <a:custGeom>
                <a:avLst/>
                <a:gdLst/>
                <a:ahLst/>
                <a:cxnLst/>
                <a:rect l="l" t="t" r="r" b="b"/>
                <a:pathLst>
                  <a:path w="64873" h="58625" extrusionOk="0">
                    <a:moveTo>
                      <a:pt x="50378" y="0"/>
                    </a:moveTo>
                    <a:lnTo>
                      <a:pt x="14555" y="28999"/>
                    </a:lnTo>
                    <a:lnTo>
                      <a:pt x="1" y="40768"/>
                    </a:lnTo>
                    <a:lnTo>
                      <a:pt x="42987" y="58624"/>
                    </a:lnTo>
                    <a:lnTo>
                      <a:pt x="51990" y="37037"/>
                    </a:lnTo>
                    <a:lnTo>
                      <a:pt x="64873" y="6019"/>
                    </a:lnTo>
                    <a:lnTo>
                      <a:pt x="503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8234944" y="1339309"/>
                <a:ext cx="2097186" cy="1948439"/>
              </a:xfrm>
              <a:custGeom>
                <a:avLst/>
                <a:gdLst/>
                <a:ahLst/>
                <a:cxnLst/>
                <a:rect l="l" t="t" r="r" b="b"/>
                <a:pathLst>
                  <a:path w="53999" h="50169" extrusionOk="0">
                    <a:moveTo>
                      <a:pt x="44170" y="0"/>
                    </a:moveTo>
                    <a:lnTo>
                      <a:pt x="1" y="35694"/>
                    </a:lnTo>
                    <a:lnTo>
                      <a:pt x="34869" y="50168"/>
                    </a:lnTo>
                    <a:lnTo>
                      <a:pt x="53999" y="4079"/>
                    </a:lnTo>
                    <a:lnTo>
                      <a:pt x="441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4342817" y="2270675"/>
                <a:ext cx="4818531" cy="3709504"/>
              </a:xfrm>
              <a:custGeom>
                <a:avLst/>
                <a:gdLst/>
                <a:ahLst/>
                <a:cxnLst/>
                <a:rect l="l" t="t" r="r" b="b"/>
                <a:pathLst>
                  <a:path w="120682" h="92906" extrusionOk="0">
                    <a:moveTo>
                      <a:pt x="0" y="0"/>
                    </a:moveTo>
                    <a:lnTo>
                      <a:pt x="16047" y="9978"/>
                    </a:lnTo>
                    <a:cubicBezTo>
                      <a:pt x="22473" y="13948"/>
                      <a:pt x="28213" y="18772"/>
                      <a:pt x="33257" y="24304"/>
                    </a:cubicBezTo>
                    <a:cubicBezTo>
                      <a:pt x="35456" y="26691"/>
                      <a:pt x="37535" y="29198"/>
                      <a:pt x="39405" y="31854"/>
                    </a:cubicBezTo>
                    <a:cubicBezTo>
                      <a:pt x="41872" y="35266"/>
                      <a:pt x="44051" y="38927"/>
                      <a:pt x="46011" y="42717"/>
                    </a:cubicBezTo>
                    <a:cubicBezTo>
                      <a:pt x="57043" y="64434"/>
                      <a:pt x="75457" y="81495"/>
                      <a:pt x="97920" y="90826"/>
                    </a:cubicBezTo>
                    <a:lnTo>
                      <a:pt x="102914" y="92905"/>
                    </a:lnTo>
                    <a:lnTo>
                      <a:pt x="106197" y="85007"/>
                    </a:lnTo>
                    <a:lnTo>
                      <a:pt x="116742" y="59569"/>
                    </a:lnTo>
                    <a:lnTo>
                      <a:pt x="120681" y="50089"/>
                    </a:lnTo>
                    <a:lnTo>
                      <a:pt x="34610" y="14375"/>
                    </a:lnTo>
                    <a:lnTo>
                      <a:pt x="34600" y="143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5818622" y="2930345"/>
                <a:ext cx="3342860" cy="2743170"/>
              </a:xfrm>
              <a:custGeom>
                <a:avLst/>
                <a:gdLst/>
                <a:ahLst/>
                <a:cxnLst/>
                <a:rect l="l" t="t" r="r" b="b"/>
                <a:pathLst>
                  <a:path w="86073" h="7063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87" y="687"/>
                      <a:pt x="1304" y="1333"/>
                      <a:pt x="1941" y="2000"/>
                    </a:cubicBezTo>
                    <a:cubicBezTo>
                      <a:pt x="6219" y="6695"/>
                      <a:pt x="9919" y="11829"/>
                      <a:pt x="13033" y="17390"/>
                    </a:cubicBezTo>
                    <a:cubicBezTo>
                      <a:pt x="13600" y="18384"/>
                      <a:pt x="14157" y="19419"/>
                      <a:pt x="14674" y="20434"/>
                    </a:cubicBezTo>
                    <a:cubicBezTo>
                      <a:pt x="25707" y="42150"/>
                      <a:pt x="44121" y="59211"/>
                      <a:pt x="66614" y="68533"/>
                    </a:cubicBezTo>
                    <a:lnTo>
                      <a:pt x="71588" y="70632"/>
                    </a:lnTo>
                    <a:lnTo>
                      <a:pt x="82133" y="45194"/>
                    </a:lnTo>
                    <a:lnTo>
                      <a:pt x="86072" y="357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2935821" y="3332008"/>
                <a:ext cx="2810204" cy="1568802"/>
              </a:xfrm>
              <a:custGeom>
                <a:avLst/>
                <a:gdLst/>
                <a:ahLst/>
                <a:cxnLst/>
                <a:rect l="l" t="t" r="r" b="b"/>
                <a:pathLst>
                  <a:path w="72358" h="40394" extrusionOk="0">
                    <a:moveTo>
                      <a:pt x="9595" y="1"/>
                    </a:moveTo>
                    <a:cubicBezTo>
                      <a:pt x="1135" y="1"/>
                      <a:pt x="1" y="4200"/>
                      <a:pt x="1666" y="9027"/>
                    </a:cubicBezTo>
                    <a:cubicBezTo>
                      <a:pt x="6501" y="12370"/>
                      <a:pt x="11674" y="15205"/>
                      <a:pt x="17136" y="17463"/>
                    </a:cubicBezTo>
                    <a:lnTo>
                      <a:pt x="72358" y="40393"/>
                    </a:lnTo>
                    <a:cubicBezTo>
                      <a:pt x="54600" y="24278"/>
                      <a:pt x="45339" y="6580"/>
                      <a:pt x="18678" y="1099"/>
                    </a:cubicBezTo>
                    <a:cubicBezTo>
                      <a:pt x="14990" y="340"/>
                      <a:pt x="11997" y="1"/>
                      <a:pt x="9595" y="1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7918883" y="2137119"/>
                <a:ext cx="2019938" cy="1150639"/>
              </a:xfrm>
              <a:custGeom>
                <a:avLst/>
                <a:gdLst/>
                <a:ahLst/>
                <a:cxnLst/>
                <a:rect l="l" t="t" r="r" b="b"/>
                <a:pathLst>
                  <a:path w="52010" h="29627" extrusionOk="0">
                    <a:moveTo>
                      <a:pt x="14565" y="1"/>
                    </a:moveTo>
                    <a:lnTo>
                      <a:pt x="1" y="11770"/>
                    </a:lnTo>
                    <a:lnTo>
                      <a:pt x="43007" y="29626"/>
                    </a:lnTo>
                    <a:lnTo>
                      <a:pt x="52010" y="8039"/>
                    </a:lnTo>
                    <a:lnTo>
                      <a:pt x="52010" y="8039"/>
                    </a:lnTo>
                    <a:cubicBezTo>
                      <a:pt x="48381" y="8974"/>
                      <a:pt x="44842" y="9396"/>
                      <a:pt x="41431" y="9396"/>
                    </a:cubicBezTo>
                    <a:cubicBezTo>
                      <a:pt x="30870" y="9396"/>
                      <a:pt x="21536" y="5355"/>
                      <a:pt x="14565" y="1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3222675" y="1001147"/>
                <a:ext cx="1174174" cy="564076"/>
              </a:xfrm>
              <a:custGeom>
                <a:avLst/>
                <a:gdLst/>
                <a:ahLst/>
                <a:cxnLst/>
                <a:rect l="l" t="t" r="r" b="b"/>
                <a:pathLst>
                  <a:path w="30233" h="14524" extrusionOk="0">
                    <a:moveTo>
                      <a:pt x="1639" y="1"/>
                    </a:moveTo>
                    <a:cubicBezTo>
                      <a:pt x="1435" y="1"/>
                      <a:pt x="1229" y="43"/>
                      <a:pt x="1035" y="132"/>
                    </a:cubicBezTo>
                    <a:cubicBezTo>
                      <a:pt x="309" y="470"/>
                      <a:pt x="0" y="1326"/>
                      <a:pt x="339" y="2062"/>
                    </a:cubicBezTo>
                    <a:cubicBezTo>
                      <a:pt x="584" y="2588"/>
                      <a:pt x="1106" y="2895"/>
                      <a:pt x="1652" y="2895"/>
                    </a:cubicBezTo>
                    <a:cubicBezTo>
                      <a:pt x="1859" y="2895"/>
                      <a:pt x="2069" y="2851"/>
                      <a:pt x="2269" y="2758"/>
                    </a:cubicBezTo>
                    <a:cubicBezTo>
                      <a:pt x="2985" y="2420"/>
                      <a:pt x="3293" y="1555"/>
                      <a:pt x="2965" y="828"/>
                    </a:cubicBezTo>
                    <a:cubicBezTo>
                      <a:pt x="2718" y="306"/>
                      <a:pt x="2186" y="1"/>
                      <a:pt x="1639" y="1"/>
                    </a:cubicBezTo>
                    <a:close/>
                    <a:moveTo>
                      <a:pt x="6130" y="1941"/>
                    </a:moveTo>
                    <a:cubicBezTo>
                      <a:pt x="5926" y="1941"/>
                      <a:pt x="5719" y="1983"/>
                      <a:pt x="5522" y="2072"/>
                    </a:cubicBezTo>
                    <a:cubicBezTo>
                      <a:pt x="4805" y="2410"/>
                      <a:pt x="4487" y="3266"/>
                      <a:pt x="4825" y="4002"/>
                    </a:cubicBezTo>
                    <a:cubicBezTo>
                      <a:pt x="5071" y="4528"/>
                      <a:pt x="5593" y="4835"/>
                      <a:pt x="6139" y="4835"/>
                    </a:cubicBezTo>
                    <a:cubicBezTo>
                      <a:pt x="6345" y="4835"/>
                      <a:pt x="6556" y="4791"/>
                      <a:pt x="6755" y="4698"/>
                    </a:cubicBezTo>
                    <a:cubicBezTo>
                      <a:pt x="7472" y="4360"/>
                      <a:pt x="7790" y="3494"/>
                      <a:pt x="7452" y="2768"/>
                    </a:cubicBezTo>
                    <a:cubicBezTo>
                      <a:pt x="7205" y="2246"/>
                      <a:pt x="6678" y="1941"/>
                      <a:pt x="6130" y="1941"/>
                    </a:cubicBezTo>
                    <a:close/>
                    <a:moveTo>
                      <a:pt x="10625" y="3865"/>
                    </a:moveTo>
                    <a:cubicBezTo>
                      <a:pt x="10418" y="3865"/>
                      <a:pt x="10208" y="3909"/>
                      <a:pt x="10008" y="4002"/>
                    </a:cubicBezTo>
                    <a:cubicBezTo>
                      <a:pt x="9292" y="4350"/>
                      <a:pt x="8984" y="5205"/>
                      <a:pt x="9312" y="5932"/>
                    </a:cubicBezTo>
                    <a:cubicBezTo>
                      <a:pt x="9558" y="6453"/>
                      <a:pt x="10089" y="6764"/>
                      <a:pt x="10636" y="6764"/>
                    </a:cubicBezTo>
                    <a:cubicBezTo>
                      <a:pt x="10840" y="6764"/>
                      <a:pt x="11047" y="6720"/>
                      <a:pt x="11242" y="6628"/>
                    </a:cubicBezTo>
                    <a:cubicBezTo>
                      <a:pt x="11968" y="6290"/>
                      <a:pt x="12276" y="5424"/>
                      <a:pt x="11938" y="4698"/>
                    </a:cubicBezTo>
                    <a:cubicBezTo>
                      <a:pt x="11693" y="4172"/>
                      <a:pt x="11171" y="3865"/>
                      <a:pt x="10625" y="3865"/>
                    </a:cubicBezTo>
                    <a:close/>
                    <a:moveTo>
                      <a:pt x="15115" y="5805"/>
                    </a:moveTo>
                    <a:cubicBezTo>
                      <a:pt x="14910" y="5805"/>
                      <a:pt x="14702" y="5849"/>
                      <a:pt x="14505" y="5942"/>
                    </a:cubicBezTo>
                    <a:cubicBezTo>
                      <a:pt x="13779" y="6290"/>
                      <a:pt x="13470" y="7145"/>
                      <a:pt x="13799" y="7872"/>
                    </a:cubicBezTo>
                    <a:cubicBezTo>
                      <a:pt x="14045" y="8393"/>
                      <a:pt x="14575" y="8703"/>
                      <a:pt x="15122" y="8703"/>
                    </a:cubicBezTo>
                    <a:cubicBezTo>
                      <a:pt x="15327" y="8703"/>
                      <a:pt x="15534" y="8660"/>
                      <a:pt x="15728" y="8568"/>
                    </a:cubicBezTo>
                    <a:cubicBezTo>
                      <a:pt x="16455" y="8230"/>
                      <a:pt x="16763" y="7364"/>
                      <a:pt x="16425" y="6638"/>
                    </a:cubicBezTo>
                    <a:cubicBezTo>
                      <a:pt x="16180" y="6111"/>
                      <a:pt x="15657" y="5805"/>
                      <a:pt x="15115" y="5805"/>
                    </a:cubicBezTo>
                    <a:close/>
                    <a:moveTo>
                      <a:pt x="19604" y="7744"/>
                    </a:moveTo>
                    <a:cubicBezTo>
                      <a:pt x="19397" y="7744"/>
                      <a:pt x="19188" y="7789"/>
                      <a:pt x="18991" y="7881"/>
                    </a:cubicBezTo>
                    <a:cubicBezTo>
                      <a:pt x="18265" y="8220"/>
                      <a:pt x="17957" y="9085"/>
                      <a:pt x="18295" y="9811"/>
                    </a:cubicBezTo>
                    <a:cubicBezTo>
                      <a:pt x="18541" y="10333"/>
                      <a:pt x="19067" y="10643"/>
                      <a:pt x="19615" y="10643"/>
                    </a:cubicBezTo>
                    <a:cubicBezTo>
                      <a:pt x="19819" y="10643"/>
                      <a:pt x="20027" y="10600"/>
                      <a:pt x="20225" y="10508"/>
                    </a:cubicBezTo>
                    <a:cubicBezTo>
                      <a:pt x="20941" y="10170"/>
                      <a:pt x="21250" y="9304"/>
                      <a:pt x="20921" y="8578"/>
                    </a:cubicBezTo>
                    <a:cubicBezTo>
                      <a:pt x="20676" y="8051"/>
                      <a:pt x="20148" y="7744"/>
                      <a:pt x="19604" y="7744"/>
                    </a:cubicBezTo>
                    <a:close/>
                    <a:moveTo>
                      <a:pt x="24095" y="9684"/>
                    </a:moveTo>
                    <a:cubicBezTo>
                      <a:pt x="23888" y="9684"/>
                      <a:pt x="23678" y="9728"/>
                      <a:pt x="23478" y="9821"/>
                    </a:cubicBezTo>
                    <a:cubicBezTo>
                      <a:pt x="22762" y="10160"/>
                      <a:pt x="22443" y="11025"/>
                      <a:pt x="22782" y="11751"/>
                    </a:cubicBezTo>
                    <a:cubicBezTo>
                      <a:pt x="23028" y="12273"/>
                      <a:pt x="23553" y="12583"/>
                      <a:pt x="24101" y="12583"/>
                    </a:cubicBezTo>
                    <a:cubicBezTo>
                      <a:pt x="24306" y="12583"/>
                      <a:pt x="24514" y="12540"/>
                      <a:pt x="24712" y="12448"/>
                    </a:cubicBezTo>
                    <a:cubicBezTo>
                      <a:pt x="25428" y="12109"/>
                      <a:pt x="25746" y="11244"/>
                      <a:pt x="25408" y="10518"/>
                    </a:cubicBezTo>
                    <a:cubicBezTo>
                      <a:pt x="25163" y="9991"/>
                      <a:pt x="24640" y="9684"/>
                      <a:pt x="24095" y="9684"/>
                    </a:cubicBezTo>
                    <a:close/>
                    <a:moveTo>
                      <a:pt x="28575" y="11626"/>
                    </a:moveTo>
                    <a:cubicBezTo>
                      <a:pt x="28370" y="11626"/>
                      <a:pt x="28162" y="11669"/>
                      <a:pt x="27965" y="11761"/>
                    </a:cubicBezTo>
                    <a:cubicBezTo>
                      <a:pt x="27248" y="12099"/>
                      <a:pt x="26940" y="12955"/>
                      <a:pt x="27268" y="13691"/>
                    </a:cubicBezTo>
                    <a:cubicBezTo>
                      <a:pt x="27514" y="14212"/>
                      <a:pt x="28045" y="14523"/>
                      <a:pt x="28592" y="14523"/>
                    </a:cubicBezTo>
                    <a:cubicBezTo>
                      <a:pt x="28797" y="14523"/>
                      <a:pt x="29003" y="14480"/>
                      <a:pt x="29198" y="14388"/>
                    </a:cubicBezTo>
                    <a:cubicBezTo>
                      <a:pt x="29924" y="14049"/>
                      <a:pt x="30233" y="13184"/>
                      <a:pt x="29895" y="12458"/>
                    </a:cubicBezTo>
                    <a:cubicBezTo>
                      <a:pt x="29648" y="11936"/>
                      <a:pt x="29123" y="11626"/>
                      <a:pt x="28575" y="116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4019740" y="1547869"/>
                <a:ext cx="1173786" cy="564037"/>
              </a:xfrm>
              <a:custGeom>
                <a:avLst/>
                <a:gdLst/>
                <a:ahLst/>
                <a:cxnLst/>
                <a:rect l="l" t="t" r="r" b="b"/>
                <a:pathLst>
                  <a:path w="30223" h="14523" extrusionOk="0">
                    <a:moveTo>
                      <a:pt x="1648" y="0"/>
                    </a:moveTo>
                    <a:cubicBezTo>
                      <a:pt x="1445" y="0"/>
                      <a:pt x="1239" y="43"/>
                      <a:pt x="1045" y="131"/>
                    </a:cubicBezTo>
                    <a:cubicBezTo>
                      <a:pt x="309" y="470"/>
                      <a:pt x="0" y="1345"/>
                      <a:pt x="349" y="2061"/>
                    </a:cubicBezTo>
                    <a:cubicBezTo>
                      <a:pt x="587" y="2588"/>
                      <a:pt x="1112" y="2895"/>
                      <a:pt x="1657" y="2895"/>
                    </a:cubicBezTo>
                    <a:cubicBezTo>
                      <a:pt x="1863" y="2895"/>
                      <a:pt x="2072" y="2851"/>
                      <a:pt x="2269" y="2758"/>
                    </a:cubicBezTo>
                    <a:cubicBezTo>
                      <a:pt x="2995" y="2420"/>
                      <a:pt x="3303" y="1554"/>
                      <a:pt x="2965" y="828"/>
                    </a:cubicBezTo>
                    <a:cubicBezTo>
                      <a:pt x="2726" y="306"/>
                      <a:pt x="2196" y="0"/>
                      <a:pt x="1648" y="0"/>
                    </a:cubicBezTo>
                    <a:close/>
                    <a:moveTo>
                      <a:pt x="6138" y="1936"/>
                    </a:moveTo>
                    <a:cubicBezTo>
                      <a:pt x="5933" y="1936"/>
                      <a:pt x="5727" y="1979"/>
                      <a:pt x="5532" y="2071"/>
                    </a:cubicBezTo>
                    <a:cubicBezTo>
                      <a:pt x="4795" y="2410"/>
                      <a:pt x="4487" y="3285"/>
                      <a:pt x="4835" y="4001"/>
                    </a:cubicBezTo>
                    <a:cubicBezTo>
                      <a:pt x="5081" y="4528"/>
                      <a:pt x="5603" y="4835"/>
                      <a:pt x="6149" y="4835"/>
                    </a:cubicBezTo>
                    <a:cubicBezTo>
                      <a:pt x="6355" y="4835"/>
                      <a:pt x="6566" y="4791"/>
                      <a:pt x="6765" y="4698"/>
                    </a:cubicBezTo>
                    <a:cubicBezTo>
                      <a:pt x="7481" y="4359"/>
                      <a:pt x="7790" y="3494"/>
                      <a:pt x="7462" y="2768"/>
                    </a:cubicBezTo>
                    <a:cubicBezTo>
                      <a:pt x="7215" y="2246"/>
                      <a:pt x="6685" y="1936"/>
                      <a:pt x="6138" y="1936"/>
                    </a:cubicBezTo>
                    <a:close/>
                    <a:moveTo>
                      <a:pt x="10612" y="3880"/>
                    </a:moveTo>
                    <a:cubicBezTo>
                      <a:pt x="10408" y="3880"/>
                      <a:pt x="10202" y="3922"/>
                      <a:pt x="10008" y="4011"/>
                    </a:cubicBezTo>
                    <a:cubicBezTo>
                      <a:pt x="9282" y="4349"/>
                      <a:pt x="8974" y="5205"/>
                      <a:pt x="9312" y="5941"/>
                    </a:cubicBezTo>
                    <a:cubicBezTo>
                      <a:pt x="9557" y="6468"/>
                      <a:pt x="10080" y="6775"/>
                      <a:pt x="10625" y="6775"/>
                    </a:cubicBezTo>
                    <a:cubicBezTo>
                      <a:pt x="10832" y="6775"/>
                      <a:pt x="11042" y="6730"/>
                      <a:pt x="11242" y="6638"/>
                    </a:cubicBezTo>
                    <a:cubicBezTo>
                      <a:pt x="11958" y="6299"/>
                      <a:pt x="12267" y="5434"/>
                      <a:pt x="11938" y="4708"/>
                    </a:cubicBezTo>
                    <a:cubicBezTo>
                      <a:pt x="11692" y="4185"/>
                      <a:pt x="11160" y="3880"/>
                      <a:pt x="10612" y="3880"/>
                    </a:cubicBezTo>
                    <a:close/>
                    <a:moveTo>
                      <a:pt x="15105" y="5806"/>
                    </a:moveTo>
                    <a:cubicBezTo>
                      <a:pt x="14901" y="5806"/>
                      <a:pt x="14693" y="5849"/>
                      <a:pt x="14495" y="5941"/>
                    </a:cubicBezTo>
                    <a:cubicBezTo>
                      <a:pt x="13779" y="6289"/>
                      <a:pt x="13460" y="7145"/>
                      <a:pt x="13799" y="7871"/>
                    </a:cubicBezTo>
                    <a:cubicBezTo>
                      <a:pt x="14045" y="8392"/>
                      <a:pt x="14570" y="8703"/>
                      <a:pt x="15118" y="8703"/>
                    </a:cubicBezTo>
                    <a:cubicBezTo>
                      <a:pt x="15323" y="8703"/>
                      <a:pt x="15531" y="8659"/>
                      <a:pt x="15728" y="8567"/>
                    </a:cubicBezTo>
                    <a:cubicBezTo>
                      <a:pt x="16445" y="8229"/>
                      <a:pt x="16753" y="7364"/>
                      <a:pt x="16425" y="6638"/>
                    </a:cubicBezTo>
                    <a:cubicBezTo>
                      <a:pt x="16179" y="6116"/>
                      <a:pt x="15653" y="5806"/>
                      <a:pt x="15105" y="5806"/>
                    </a:cubicBezTo>
                    <a:close/>
                    <a:moveTo>
                      <a:pt x="19592" y="7746"/>
                    </a:moveTo>
                    <a:cubicBezTo>
                      <a:pt x="19387" y="7746"/>
                      <a:pt x="19179" y="7789"/>
                      <a:pt x="18982" y="7881"/>
                    </a:cubicBezTo>
                    <a:cubicBezTo>
                      <a:pt x="18265" y="8229"/>
                      <a:pt x="17957" y="9085"/>
                      <a:pt x="18285" y="9811"/>
                    </a:cubicBezTo>
                    <a:cubicBezTo>
                      <a:pt x="18531" y="10332"/>
                      <a:pt x="19062" y="10643"/>
                      <a:pt x="19609" y="10643"/>
                    </a:cubicBezTo>
                    <a:cubicBezTo>
                      <a:pt x="19813" y="10643"/>
                      <a:pt x="20020" y="10599"/>
                      <a:pt x="20215" y="10507"/>
                    </a:cubicBezTo>
                    <a:cubicBezTo>
                      <a:pt x="20941" y="10169"/>
                      <a:pt x="21250" y="9304"/>
                      <a:pt x="20911" y="8577"/>
                    </a:cubicBezTo>
                    <a:cubicBezTo>
                      <a:pt x="20665" y="8056"/>
                      <a:pt x="20140" y="7746"/>
                      <a:pt x="19592" y="7746"/>
                    </a:cubicBezTo>
                    <a:close/>
                    <a:moveTo>
                      <a:pt x="24084" y="9685"/>
                    </a:moveTo>
                    <a:cubicBezTo>
                      <a:pt x="23880" y="9685"/>
                      <a:pt x="23673" y="9729"/>
                      <a:pt x="23478" y="9821"/>
                    </a:cubicBezTo>
                    <a:cubicBezTo>
                      <a:pt x="22752" y="10159"/>
                      <a:pt x="22443" y="11025"/>
                      <a:pt x="22782" y="11751"/>
                    </a:cubicBezTo>
                    <a:cubicBezTo>
                      <a:pt x="23021" y="12272"/>
                      <a:pt x="23549" y="12583"/>
                      <a:pt x="24096" y="12583"/>
                    </a:cubicBezTo>
                    <a:cubicBezTo>
                      <a:pt x="24300" y="12583"/>
                      <a:pt x="24507" y="12539"/>
                      <a:pt x="24702" y="12447"/>
                    </a:cubicBezTo>
                    <a:cubicBezTo>
                      <a:pt x="25428" y="12109"/>
                      <a:pt x="25736" y="11243"/>
                      <a:pt x="25398" y="10517"/>
                    </a:cubicBezTo>
                    <a:cubicBezTo>
                      <a:pt x="25159" y="9996"/>
                      <a:pt x="24630" y="9685"/>
                      <a:pt x="24084" y="9685"/>
                    </a:cubicBezTo>
                    <a:close/>
                    <a:moveTo>
                      <a:pt x="28571" y="11625"/>
                    </a:moveTo>
                    <a:cubicBezTo>
                      <a:pt x="28366" y="11625"/>
                      <a:pt x="28160" y="11669"/>
                      <a:pt x="27965" y="11761"/>
                    </a:cubicBezTo>
                    <a:cubicBezTo>
                      <a:pt x="27238" y="12099"/>
                      <a:pt x="26930" y="12964"/>
                      <a:pt x="27268" y="13691"/>
                    </a:cubicBezTo>
                    <a:cubicBezTo>
                      <a:pt x="27514" y="14212"/>
                      <a:pt x="28040" y="14523"/>
                      <a:pt x="28588" y="14523"/>
                    </a:cubicBezTo>
                    <a:cubicBezTo>
                      <a:pt x="28793" y="14523"/>
                      <a:pt x="29001" y="14479"/>
                      <a:pt x="29198" y="14387"/>
                    </a:cubicBezTo>
                    <a:cubicBezTo>
                      <a:pt x="29915" y="14049"/>
                      <a:pt x="30223" y="13183"/>
                      <a:pt x="29895" y="12457"/>
                    </a:cubicBezTo>
                    <a:cubicBezTo>
                      <a:pt x="29648" y="11936"/>
                      <a:pt x="29118" y="11625"/>
                      <a:pt x="28571" y="116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3298409" y="677472"/>
                <a:ext cx="3098262" cy="1285055"/>
              </a:xfrm>
              <a:custGeom>
                <a:avLst/>
                <a:gdLst/>
                <a:ahLst/>
                <a:cxnLst/>
                <a:rect l="l" t="t" r="r" b="b"/>
                <a:pathLst>
                  <a:path w="79775" h="3308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321" y="31028"/>
                      <a:pt x="34202" y="17608"/>
                      <a:pt x="79774" y="3308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3DF9E5-F7AB-4D8C-A864-772D3C6B3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855360">
              <a:off x="5494702" y="1000235"/>
              <a:ext cx="239253" cy="257108"/>
            </a:xfrm>
            <a:prstGeom prst="rect">
              <a:avLst/>
            </a:prstGeom>
          </p:spPr>
        </p:pic>
      </p:grpSp>
      <p:pic>
        <p:nvPicPr>
          <p:cNvPr id="2050" name="Picture 2" descr="revised, rubber stamp 21433006 PNG">
            <a:extLst>
              <a:ext uri="{FF2B5EF4-FFF2-40B4-BE49-F238E27FC236}">
                <a16:creationId xmlns:a16="http://schemas.microsoft.com/office/drawing/2014/main" id="{D8FE2B00-17BD-48B4-9671-93F15C6F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785" y="1281957"/>
            <a:ext cx="2600971" cy="18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47"/>
          <p:cNvSpPr/>
          <p:nvPr/>
        </p:nvSpPr>
        <p:spPr>
          <a:xfrm rot="3599977" flipH="1">
            <a:off x="-1666026" y="1872631"/>
            <a:ext cx="119528" cy="11947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49;p47">
            <a:extLst>
              <a:ext uri="{FF2B5EF4-FFF2-40B4-BE49-F238E27FC236}">
                <a16:creationId xmlns:a16="http://schemas.microsoft.com/office/drawing/2014/main" id="{2B66366E-B735-4DB9-95F6-3AA09FCFAE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867" y="1746517"/>
            <a:ext cx="7552266" cy="22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BONUS!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2"/>
          <p:cNvSpPr/>
          <p:nvPr/>
        </p:nvSpPr>
        <p:spPr>
          <a:xfrm>
            <a:off x="9061811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6" name="Google Shape;1146;p42"/>
          <p:cNvSpPr/>
          <p:nvPr/>
        </p:nvSpPr>
        <p:spPr>
          <a:xfrm>
            <a:off x="9513752" y="4234399"/>
            <a:ext cx="979" cy="2285"/>
          </a:xfrm>
          <a:custGeom>
            <a:avLst/>
            <a:gdLst/>
            <a:ahLst/>
            <a:cxnLst/>
            <a:rect l="l" t="t" r="r" b="b"/>
            <a:pathLst>
              <a:path w="6" h="14" extrusionOk="0">
                <a:moveTo>
                  <a:pt x="5" y="0"/>
                </a:moveTo>
                <a:cubicBezTo>
                  <a:pt x="1" y="9"/>
                  <a:pt x="1" y="9"/>
                  <a:pt x="1" y="14"/>
                </a:cubicBezTo>
                <a:cubicBezTo>
                  <a:pt x="1" y="9"/>
                  <a:pt x="5" y="9"/>
                  <a:pt x="5" y="0"/>
                </a:cubicBez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639;p55">
            <a:extLst>
              <a:ext uri="{FF2B5EF4-FFF2-40B4-BE49-F238E27FC236}">
                <a16:creationId xmlns:a16="http://schemas.microsoft.com/office/drawing/2014/main" id="{55C9C149-DF3E-405D-B464-ADA96328EDBE}"/>
              </a:ext>
            </a:extLst>
          </p:cNvPr>
          <p:cNvSpPr txBox="1">
            <a:spLocks/>
          </p:cNvSpPr>
          <p:nvPr/>
        </p:nvSpPr>
        <p:spPr>
          <a:xfrm>
            <a:off x="716800" y="210167"/>
            <a:ext cx="7710300" cy="95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ton"/>
              <a:buNone/>
              <a:defRPr sz="66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 dirty="0"/>
              <a:t>Cross-Validation</a:t>
            </a:r>
            <a:br>
              <a:rPr lang="en-US" dirty="0"/>
            </a:br>
            <a:r>
              <a:rPr lang="en-US" sz="1400" dirty="0">
                <a:latin typeface="Barlow" panose="020B0604020202020204" charset="0"/>
              </a:rPr>
              <a:t>Rolling-Origin Cross-Validation (ROCV)</a:t>
            </a:r>
            <a:endParaRPr lang="en-US" dirty="0">
              <a:latin typeface="Barlow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BE30F-A29B-48F9-AE4C-2A31ABFFF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268" r="6243"/>
          <a:stretch/>
        </p:blipFill>
        <p:spPr>
          <a:xfrm>
            <a:off x="935780" y="1883136"/>
            <a:ext cx="7272340" cy="13772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8070E1-F715-46F7-BF0C-74671FCC1F49}"/>
              </a:ext>
            </a:extLst>
          </p:cNvPr>
          <p:cNvSpPr txBox="1"/>
          <p:nvPr/>
        </p:nvSpPr>
        <p:spPr>
          <a:xfrm>
            <a:off x="5382322" y="3340776"/>
            <a:ext cx="2825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rgbClr val="FFFFFF"/>
                </a:solidFill>
                <a:latin typeface="Fira Sans" panose="020B0604020202020204" charset="0"/>
              </a:rPr>
              <a:t>(Evaluating short-Term forecasting of COVID-19 cases among different epidemiological models under a Bayesian framework, 2021)</a:t>
            </a:r>
            <a:endParaRPr lang="en-US" sz="1000" dirty="0">
              <a:solidFill>
                <a:srgbClr val="FFFFFF"/>
              </a:solidFill>
              <a:latin typeface="Fira Sans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2"/>
          <p:cNvSpPr/>
          <p:nvPr/>
        </p:nvSpPr>
        <p:spPr>
          <a:xfrm>
            <a:off x="9061811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6" name="Google Shape;1146;p42"/>
          <p:cNvSpPr/>
          <p:nvPr/>
        </p:nvSpPr>
        <p:spPr>
          <a:xfrm>
            <a:off x="9513752" y="4234399"/>
            <a:ext cx="979" cy="2285"/>
          </a:xfrm>
          <a:custGeom>
            <a:avLst/>
            <a:gdLst/>
            <a:ahLst/>
            <a:cxnLst/>
            <a:rect l="l" t="t" r="r" b="b"/>
            <a:pathLst>
              <a:path w="6" h="14" extrusionOk="0">
                <a:moveTo>
                  <a:pt x="5" y="0"/>
                </a:moveTo>
                <a:cubicBezTo>
                  <a:pt x="1" y="9"/>
                  <a:pt x="1" y="9"/>
                  <a:pt x="1" y="14"/>
                </a:cubicBezTo>
                <a:cubicBezTo>
                  <a:pt x="1" y="9"/>
                  <a:pt x="5" y="9"/>
                  <a:pt x="5" y="0"/>
                </a:cubicBez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639;p55">
            <a:extLst>
              <a:ext uri="{FF2B5EF4-FFF2-40B4-BE49-F238E27FC236}">
                <a16:creationId xmlns:a16="http://schemas.microsoft.com/office/drawing/2014/main" id="{55C9C149-DF3E-405D-B464-ADA96328EDBE}"/>
              </a:ext>
            </a:extLst>
          </p:cNvPr>
          <p:cNvSpPr txBox="1">
            <a:spLocks/>
          </p:cNvSpPr>
          <p:nvPr/>
        </p:nvSpPr>
        <p:spPr>
          <a:xfrm>
            <a:off x="716800" y="210167"/>
            <a:ext cx="7710300" cy="95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ton"/>
              <a:buNone/>
              <a:defRPr sz="66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 dirty="0"/>
              <a:t>Cross-Validation</a:t>
            </a:r>
            <a:br>
              <a:rPr lang="en-US" dirty="0"/>
            </a:br>
            <a:r>
              <a:rPr lang="en-US" sz="1400" dirty="0">
                <a:latin typeface="Barlow" panose="020B0604020202020204" charset="0"/>
              </a:rPr>
              <a:t>Rolling-Origin Cross-Validation (ROCV)</a:t>
            </a:r>
            <a:endParaRPr lang="en-US" dirty="0">
              <a:latin typeface="Barlow" panose="020B060402020202020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21050BF-71A8-423D-BFD8-383B0E376CA1}"/>
              </a:ext>
            </a:extLst>
          </p:cNvPr>
          <p:cNvGraphicFramePr>
            <a:graphicFrameLocks noGrp="1"/>
          </p:cNvGraphicFramePr>
          <p:nvPr/>
        </p:nvGraphicFramePr>
        <p:xfrm>
          <a:off x="935780" y="1505385"/>
          <a:ext cx="7272339" cy="2477426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858838">
                  <a:extLst>
                    <a:ext uri="{9D8B030D-6E8A-4147-A177-3AD203B41FA5}">
                      <a16:colId xmlns:a16="http://schemas.microsoft.com/office/drawing/2014/main" val="2653372924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3295063100"/>
                    </a:ext>
                  </a:extLst>
                </a:gridCol>
                <a:gridCol w="788988">
                  <a:extLst>
                    <a:ext uri="{9D8B030D-6E8A-4147-A177-3AD203B41FA5}">
                      <a16:colId xmlns:a16="http://schemas.microsoft.com/office/drawing/2014/main" val="446642004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4529387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9803538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43387764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48793136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20519624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354499413"/>
                    </a:ext>
                  </a:extLst>
                </a:gridCol>
              </a:tblGrid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Fold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TFT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LSTM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TCN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GRU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TFT</a:t>
                      </a:r>
                      <a:r>
                        <a:rPr lang="id-ID" sz="1400" b="1" i="0" u="none" strike="noStrike" cap="none" baseline="-250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</a:t>
                      </a:r>
                      <a:r>
                        <a:rPr lang="id-ID" sz="1400" b="1" i="0" u="none" strike="noStrike" cap="none" baseline="-250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/o</a:t>
                      </a:r>
                      <a:endParaRPr lang="en-GB" sz="1600" b="1" i="0" u="none" strike="noStrike" dirty="0">
                        <a:solidFill>
                          <a:schemeClr val="bg2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LSTM</a:t>
                      </a:r>
                      <a:r>
                        <a:rPr lang="id-ID" sz="1600" b="1" i="0" u="none" strike="noStrike" cap="none" baseline="-250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w/o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TCN</a:t>
                      </a:r>
                      <a:r>
                        <a:rPr lang="id-ID" sz="1600" b="1" i="0" u="none" strike="noStrike" cap="none" baseline="-250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w/o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GRU</a:t>
                      </a:r>
                      <a:r>
                        <a:rPr lang="id-ID" sz="1600" b="1" i="0" u="none" strike="noStrike" cap="none" baseline="-250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w/o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04658640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0,09466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0,09592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0,09656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0,09636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0,09653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0,09635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0,09601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0,0961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87192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2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0,06329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0,0621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0,06089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0,06152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0,062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0,06134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0,06194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0,06254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31659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0,02842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0,02893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0,02956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0,0295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0,02949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0,02954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0,02936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0,02929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64136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4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0,0235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0,02412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0,02346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0,02327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0,02352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0,0231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0,02352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0,02379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73479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0,05254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0,05307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0,05279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0,05268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0,05298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0,05259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0,05309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0,05293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03218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Variance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0,00108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0,00098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0,00112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0,00112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0,0011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0,00106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0,00109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0,00107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18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95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5"/>
          <p:cNvSpPr txBox="1">
            <a:spLocks noGrp="1"/>
          </p:cNvSpPr>
          <p:nvPr>
            <p:ph type="title"/>
          </p:nvPr>
        </p:nvSpPr>
        <p:spPr>
          <a:xfrm>
            <a:off x="1780650" y="1051515"/>
            <a:ext cx="5582700" cy="24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1A425-D24E-4C8D-807C-D71DF194AE83}"/>
              </a:ext>
            </a:extLst>
          </p:cNvPr>
          <p:cNvSpPr txBox="1"/>
          <p:nvPr/>
        </p:nvSpPr>
        <p:spPr>
          <a:xfrm>
            <a:off x="1240971" y="2816679"/>
            <a:ext cx="66620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“</a:t>
            </a:r>
            <a:r>
              <a:rPr lang="en-GB" dirty="0" err="1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Barang</a:t>
            </a:r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siapa</a:t>
            </a:r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 yang </a:t>
            </a:r>
            <a:r>
              <a:rPr lang="en-GB" dirty="0" err="1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menjadikan</a:t>
            </a:r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mudah</a:t>
            </a:r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urusan</a:t>
            </a:r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 orang lain, </a:t>
            </a:r>
            <a:r>
              <a:rPr lang="en-GB" dirty="0" err="1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pasti</a:t>
            </a:r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 Allah akan </a:t>
            </a:r>
            <a:r>
              <a:rPr lang="en-GB" dirty="0" err="1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memudahkannya</a:t>
            </a:r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 di dunia dan di </a:t>
            </a:r>
            <a:r>
              <a:rPr lang="en-GB" dirty="0" err="1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akhirat</a:t>
            </a:r>
            <a:r>
              <a:rPr lang="en-GB" dirty="0">
                <a:solidFill>
                  <a:schemeClr val="tx1"/>
                </a:solidFill>
                <a:latin typeface="Fira Sans" panose="020B0604020202020204" charset="0"/>
                <a:cs typeface="Fira Sans" panose="020B0604020202020204" charset="0"/>
              </a:rPr>
              <a:t>.” (HR. Muslim)</a:t>
            </a:r>
          </a:p>
        </p:txBody>
      </p:sp>
    </p:spTree>
  </p:cSld>
  <p:clrMapOvr>
    <a:masterClrMapping/>
  </p:clrMapOvr>
  <p:transition spd="slow"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3"/>
          <p:cNvSpPr txBox="1">
            <a:spLocks noGrp="1"/>
          </p:cNvSpPr>
          <p:nvPr>
            <p:ph type="title" idx="2"/>
          </p:nvPr>
        </p:nvSpPr>
        <p:spPr>
          <a:xfrm>
            <a:off x="2281757" y="1412555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3" action="ppaction://hlinksldjump"/>
              </a:rPr>
              <a:t>01</a:t>
            </a:r>
            <a:endParaRPr dirty="0"/>
          </a:p>
        </p:txBody>
      </p:sp>
      <p:sp>
        <p:nvSpPr>
          <p:cNvPr id="1152" name="Google Shape;1152;p43"/>
          <p:cNvSpPr txBox="1">
            <a:spLocks noGrp="1"/>
          </p:cNvSpPr>
          <p:nvPr>
            <p:ph type="title" idx="4"/>
          </p:nvPr>
        </p:nvSpPr>
        <p:spPr>
          <a:xfrm>
            <a:off x="2281758" y="2983955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03</a:t>
            </a:r>
            <a:endParaRPr dirty="0"/>
          </a:p>
        </p:txBody>
      </p:sp>
      <p:sp>
        <p:nvSpPr>
          <p:cNvPr id="1153" name="Google Shape;1153;p43"/>
          <p:cNvSpPr txBox="1">
            <a:spLocks noGrp="1"/>
          </p:cNvSpPr>
          <p:nvPr>
            <p:ph type="title" idx="7"/>
          </p:nvPr>
        </p:nvSpPr>
        <p:spPr>
          <a:xfrm>
            <a:off x="5622283" y="1415905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4" action="ppaction://hlinksldjump"/>
              </a:rPr>
              <a:t>02</a:t>
            </a:r>
            <a:endParaRPr dirty="0"/>
          </a:p>
        </p:txBody>
      </p:sp>
      <p:sp>
        <p:nvSpPr>
          <p:cNvPr id="1155" name="Google Shape;1155;p43"/>
          <p:cNvSpPr txBox="1">
            <a:spLocks noGrp="1"/>
          </p:cNvSpPr>
          <p:nvPr>
            <p:ph type="title"/>
          </p:nvPr>
        </p:nvSpPr>
        <p:spPr>
          <a:xfrm>
            <a:off x="-873579" y="458900"/>
            <a:ext cx="108911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Revisi</a:t>
            </a:r>
            <a:r>
              <a:rPr lang="en-GB" dirty="0"/>
              <a:t> </a:t>
            </a:r>
            <a:r>
              <a:rPr lang="en-GB" dirty="0" err="1"/>
              <a:t>Revisi</a:t>
            </a:r>
            <a:r>
              <a:rPr lang="en-GB" dirty="0"/>
              <a:t> </a:t>
            </a:r>
            <a:r>
              <a:rPr lang="en-GB" dirty="0" err="1"/>
              <a:t>Revisi</a:t>
            </a:r>
            <a:r>
              <a:rPr lang="en-GB" dirty="0"/>
              <a:t> </a:t>
            </a:r>
            <a:r>
              <a:rPr lang="en-GB" dirty="0" err="1"/>
              <a:t>Revisi</a:t>
            </a:r>
            <a:r>
              <a:rPr lang="en-GB" dirty="0"/>
              <a:t> </a:t>
            </a:r>
            <a:r>
              <a:rPr lang="en-GB" dirty="0" err="1"/>
              <a:t>Revisi</a:t>
            </a:r>
            <a:r>
              <a:rPr lang="en-GB" dirty="0"/>
              <a:t> </a:t>
            </a:r>
            <a:r>
              <a:rPr lang="it-IT" dirty="0"/>
              <a:t>Revisi Revisi Revisi Revisi Revisi</a:t>
            </a:r>
            <a:br>
              <a:rPr lang="it-IT" dirty="0"/>
            </a:br>
            <a:endParaRPr dirty="0"/>
          </a:p>
        </p:txBody>
      </p:sp>
      <p:sp>
        <p:nvSpPr>
          <p:cNvPr id="1156" name="Google Shape;1156;p43"/>
          <p:cNvSpPr txBox="1">
            <a:spLocks noGrp="1"/>
          </p:cNvSpPr>
          <p:nvPr>
            <p:ph type="subTitle" idx="1"/>
          </p:nvPr>
        </p:nvSpPr>
        <p:spPr>
          <a:xfrm>
            <a:off x="1499100" y="1952705"/>
            <a:ext cx="2742198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Differencing Transformation</a:t>
            </a:r>
            <a:endParaRPr dirty="0"/>
          </a:p>
        </p:txBody>
      </p:sp>
      <p:sp>
        <p:nvSpPr>
          <p:cNvPr id="1158" name="Google Shape;1158;p43"/>
          <p:cNvSpPr txBox="1">
            <a:spLocks noGrp="1"/>
          </p:cNvSpPr>
          <p:nvPr>
            <p:ph type="subTitle" idx="5"/>
          </p:nvPr>
        </p:nvSpPr>
        <p:spPr>
          <a:xfrm>
            <a:off x="1617434" y="3535867"/>
            <a:ext cx="250553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C</a:t>
            </a:r>
            <a:r>
              <a:rPr lang="en-GB" dirty="0" err="1"/>
              <a:t>learance</a:t>
            </a:r>
            <a:endParaRPr dirty="0"/>
          </a:p>
        </p:txBody>
      </p:sp>
      <p:sp>
        <p:nvSpPr>
          <p:cNvPr id="1160" name="Google Shape;1160;p43"/>
          <p:cNvSpPr txBox="1">
            <a:spLocks noGrp="1"/>
          </p:cNvSpPr>
          <p:nvPr>
            <p:ph type="subTitle" idx="8"/>
          </p:nvPr>
        </p:nvSpPr>
        <p:spPr>
          <a:xfrm>
            <a:off x="4621326" y="1952705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 Explanation</a:t>
            </a:r>
            <a:endParaRPr dirty="0"/>
          </a:p>
        </p:txBody>
      </p:sp>
      <p:sp>
        <p:nvSpPr>
          <p:cNvPr id="21" name="Google Shape;1152;p43">
            <a:extLst>
              <a:ext uri="{FF2B5EF4-FFF2-40B4-BE49-F238E27FC236}">
                <a16:creationId xmlns:a16="http://schemas.microsoft.com/office/drawing/2014/main" id="{4AEFD74C-73B1-4B74-829C-E7E8C4785818}"/>
              </a:ext>
            </a:extLst>
          </p:cNvPr>
          <p:cNvSpPr txBox="1">
            <a:spLocks/>
          </p:cNvSpPr>
          <p:nvPr/>
        </p:nvSpPr>
        <p:spPr>
          <a:xfrm>
            <a:off x="5622285" y="2983955"/>
            <a:ext cx="11769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nton"/>
              <a:buNone/>
              <a:defRPr sz="36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uFill>
                  <a:noFill/>
                </a:uFill>
              </a:rPr>
              <a:t>04</a:t>
            </a:r>
            <a:endParaRPr lang="en" dirty="0"/>
          </a:p>
        </p:txBody>
      </p:sp>
      <p:sp>
        <p:nvSpPr>
          <p:cNvPr id="22" name="Google Shape;1158;p43">
            <a:extLst>
              <a:ext uri="{FF2B5EF4-FFF2-40B4-BE49-F238E27FC236}">
                <a16:creationId xmlns:a16="http://schemas.microsoft.com/office/drawing/2014/main" id="{84C072DF-9DEF-4FC8-BFDB-75341D368CF0}"/>
              </a:ext>
            </a:extLst>
          </p:cNvPr>
          <p:cNvSpPr txBox="1">
            <a:spLocks/>
          </p:cNvSpPr>
          <p:nvPr/>
        </p:nvSpPr>
        <p:spPr>
          <a:xfrm>
            <a:off x="4621326" y="3535867"/>
            <a:ext cx="3178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dirty="0"/>
              <a:t>Static Metadata Importance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55"/>
          <p:cNvSpPr txBox="1">
            <a:spLocks noGrp="1"/>
          </p:cNvSpPr>
          <p:nvPr>
            <p:ph type="title"/>
          </p:nvPr>
        </p:nvSpPr>
        <p:spPr>
          <a:xfrm>
            <a:off x="716800" y="210167"/>
            <a:ext cx="7710300" cy="848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Differencing Transformation</a:t>
            </a:r>
            <a:br>
              <a:rPr lang="en-US"/>
            </a:br>
            <a:r>
              <a:rPr lang="en-US" sz="1200">
                <a:latin typeface="Barlow" panose="020B0604020202020204" charset="0"/>
              </a:rPr>
              <a:t>On Forecasting Cryptocurrency Prices: A Comparison of Machine Learning, Deep Learning, and Ensembles (Q1)</a:t>
            </a:r>
            <a:endParaRPr dirty="0">
              <a:latin typeface="Barlow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EE9A1-AEC9-4E61-95C4-BD316BFE2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406" y="1337614"/>
            <a:ext cx="5441088" cy="328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7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55"/>
          <p:cNvSpPr txBox="1">
            <a:spLocks noGrp="1"/>
          </p:cNvSpPr>
          <p:nvPr>
            <p:ph type="title"/>
          </p:nvPr>
        </p:nvSpPr>
        <p:spPr>
          <a:xfrm>
            <a:off x="716800" y="210167"/>
            <a:ext cx="7710300" cy="848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Differencing Transformation</a:t>
            </a:r>
            <a:br>
              <a:rPr lang="en-US" dirty="0"/>
            </a:br>
            <a:r>
              <a:rPr lang="en-US" sz="1400" dirty="0">
                <a:latin typeface="Barlow" panose="020B0604020202020204" charset="0"/>
              </a:rPr>
              <a:t>Only on Two Variable</a:t>
            </a:r>
            <a:endParaRPr dirty="0">
              <a:latin typeface="Barlow" panose="020B060402020202020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832A7A-467A-4501-BC19-74344768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13260"/>
              </p:ext>
            </p:extLst>
          </p:nvPr>
        </p:nvGraphicFramePr>
        <p:xfrm>
          <a:off x="1719907" y="1310652"/>
          <a:ext cx="5704086" cy="3539180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919644">
                  <a:extLst>
                    <a:ext uri="{9D8B030D-6E8A-4147-A177-3AD203B41FA5}">
                      <a16:colId xmlns:a16="http://schemas.microsoft.com/office/drawing/2014/main" val="2653372924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3295063100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446642004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2452938789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1498035383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1433877640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3487931360"/>
                    </a:ext>
                  </a:extLst>
                </a:gridCol>
              </a:tblGrid>
              <a:tr h="3539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Model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Moving Average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IQR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37311"/>
                  </a:ext>
                </a:extLst>
              </a:tr>
              <a:tr h="3539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RMSE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MAPE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RMSE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MAPE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04658640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TFT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0,0261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3,0973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0,0463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0,0312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6,7257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87192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TFT</a:t>
                      </a:r>
                      <a:r>
                        <a:rPr lang="id-ID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w/o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3,0737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6,9818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31659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TCN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3,0627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0,0322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7,0084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64136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TCN</a:t>
                      </a:r>
                      <a:r>
                        <a:rPr lang="id-ID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w/o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0,0172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3,0166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7,0042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73479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GRU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3,0764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6,9442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03218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GRU</a:t>
                      </a:r>
                      <a:r>
                        <a:rPr lang="id-ID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w/o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3,0678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7,025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18452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LSTM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3,0532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6,9306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409726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LSTM</a:t>
                      </a:r>
                      <a:r>
                        <a:rPr lang="id-ID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w/o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3,0469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7,0063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7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7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55"/>
          <p:cNvSpPr txBox="1">
            <a:spLocks noGrp="1"/>
          </p:cNvSpPr>
          <p:nvPr>
            <p:ph type="title"/>
          </p:nvPr>
        </p:nvSpPr>
        <p:spPr>
          <a:xfrm>
            <a:off x="716800" y="210167"/>
            <a:ext cx="7710300" cy="848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Differencing Transformation</a:t>
            </a:r>
            <a:br>
              <a:rPr lang="en-US" dirty="0"/>
            </a:br>
            <a:r>
              <a:rPr lang="en-US" sz="1400" dirty="0">
                <a:latin typeface="Barlow" panose="020B0604020202020204" charset="0"/>
              </a:rPr>
              <a:t>On All Variable (Except Static Metadata)</a:t>
            </a:r>
            <a:endParaRPr dirty="0">
              <a:latin typeface="Barlow" panose="020B060402020202020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832A7A-467A-4501-BC19-74344768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38823"/>
              </p:ext>
            </p:extLst>
          </p:nvPr>
        </p:nvGraphicFramePr>
        <p:xfrm>
          <a:off x="1719907" y="1310652"/>
          <a:ext cx="5704086" cy="3539180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919644">
                  <a:extLst>
                    <a:ext uri="{9D8B030D-6E8A-4147-A177-3AD203B41FA5}">
                      <a16:colId xmlns:a16="http://schemas.microsoft.com/office/drawing/2014/main" val="2653372924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3295063100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446642004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2452938789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1498035383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1433877640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3487931360"/>
                    </a:ext>
                  </a:extLst>
                </a:gridCol>
              </a:tblGrid>
              <a:tr h="3539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Model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Moving</a:t>
                      </a:r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id-ID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Average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IQR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37311"/>
                  </a:ext>
                </a:extLst>
              </a:tr>
              <a:tr h="3539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RMSE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MAPE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RMSE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MAPE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04658640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TFT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3,0597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6,915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87192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TFT</a:t>
                      </a:r>
                      <a:r>
                        <a:rPr lang="id-ID" sz="1600" b="1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w</a:t>
                      </a:r>
                      <a:r>
                        <a:rPr lang="id-ID" sz="16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/o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3,045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7,0546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31659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TCN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3,0337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6,943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64136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TCN</a:t>
                      </a:r>
                      <a:r>
                        <a:rPr lang="id-ID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w/o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3,0849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6,9939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73479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GRU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3,0644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0,0325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7,1585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03218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GRU</a:t>
                      </a:r>
                      <a:r>
                        <a:rPr lang="id-ID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w/o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3,0683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6,9906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18452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LSTM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3,0588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0,0479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0,0319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7,0431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409726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LSTM</a:t>
                      </a:r>
                      <a:r>
                        <a:rPr lang="id-ID" sz="16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w/o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0,0174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3,0422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0,048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0,0317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7,0035</a:t>
                      </a: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7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73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933113-C849-44A0-89EC-1D102CE5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433" y="1412421"/>
            <a:ext cx="5091033" cy="3412671"/>
          </a:xfrm>
          <a:prstGeom prst="rect">
            <a:avLst/>
          </a:prstGeom>
        </p:spPr>
      </p:pic>
      <p:sp>
        <p:nvSpPr>
          <p:cNvPr id="11" name="Google Shape;1639;p55">
            <a:extLst>
              <a:ext uri="{FF2B5EF4-FFF2-40B4-BE49-F238E27FC236}">
                <a16:creationId xmlns:a16="http://schemas.microsoft.com/office/drawing/2014/main" id="{4D4FEFD7-9721-4B57-8765-6E7C736E1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800" y="210167"/>
            <a:ext cx="7710300" cy="957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 dirty="0"/>
              <a:t>Baseline Model Explanation</a:t>
            </a:r>
            <a:br>
              <a:rPr lang="en-US" dirty="0"/>
            </a:br>
            <a:r>
              <a:rPr lang="en-US" sz="1400" dirty="0">
                <a:latin typeface="Barlow" panose="020B0604020202020204" charset="0"/>
              </a:rPr>
              <a:t>Long-Short Term Memory, Gated Recurrent Unit, Temporal Convolutional Network</a:t>
            </a:r>
            <a:endParaRPr dirty="0">
              <a:latin typeface="Barlow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1"/>
          <p:cNvSpPr/>
          <p:nvPr/>
        </p:nvSpPr>
        <p:spPr>
          <a:xfrm>
            <a:off x="2768875" y="2501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6991300" y="44921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1683850" y="6064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8279200" y="3586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2085475" y="1832325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250075" y="2250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>
            <a:off x="3073325" y="16750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1007400" y="396647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1958100" y="43909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2753888" y="4593825"/>
            <a:ext cx="220713" cy="294030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561413" y="4530988"/>
            <a:ext cx="316817" cy="419709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1"/>
          <p:cNvSpPr/>
          <p:nvPr/>
        </p:nvSpPr>
        <p:spPr>
          <a:xfrm>
            <a:off x="4785800" y="2829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1"/>
          <p:cNvSpPr/>
          <p:nvPr/>
        </p:nvSpPr>
        <p:spPr>
          <a:xfrm>
            <a:off x="8483525" y="48878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1"/>
          <p:cNvSpPr/>
          <p:nvPr/>
        </p:nvSpPr>
        <p:spPr>
          <a:xfrm>
            <a:off x="8825650" y="3773355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1"/>
          <p:cNvSpPr/>
          <p:nvPr/>
        </p:nvSpPr>
        <p:spPr>
          <a:xfrm>
            <a:off x="2579100" y="3486930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1"/>
          <p:cNvSpPr/>
          <p:nvPr/>
        </p:nvSpPr>
        <p:spPr>
          <a:xfrm>
            <a:off x="4048400" y="46955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5181325" y="32026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7723F-5D1E-40E1-B9D5-C0A415A91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75" y="1424283"/>
            <a:ext cx="4204759" cy="2227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F329D-0085-4DDF-87CD-A72A04DD9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168" y="2181345"/>
            <a:ext cx="4274543" cy="2349643"/>
          </a:xfrm>
          <a:prstGeom prst="rect">
            <a:avLst/>
          </a:prstGeom>
        </p:spPr>
      </p:pic>
      <p:sp>
        <p:nvSpPr>
          <p:cNvPr id="29" name="Google Shape;1639;p55">
            <a:extLst>
              <a:ext uri="{FF2B5EF4-FFF2-40B4-BE49-F238E27FC236}">
                <a16:creationId xmlns:a16="http://schemas.microsoft.com/office/drawing/2014/main" id="{4BB633BE-F990-47D3-9070-0600B7EB5A4A}"/>
              </a:ext>
            </a:extLst>
          </p:cNvPr>
          <p:cNvSpPr txBox="1">
            <a:spLocks/>
          </p:cNvSpPr>
          <p:nvPr/>
        </p:nvSpPr>
        <p:spPr>
          <a:xfrm>
            <a:off x="716800" y="210167"/>
            <a:ext cx="7710300" cy="95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ton"/>
              <a:buNone/>
              <a:defRPr sz="66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 dirty="0"/>
              <a:t>More Clear</a:t>
            </a:r>
            <a:br>
              <a:rPr lang="en-US" dirty="0"/>
            </a:br>
            <a:r>
              <a:rPr lang="en-US" sz="1400" dirty="0">
                <a:latin typeface="Barlow" panose="020B0604020202020204" charset="0"/>
              </a:rPr>
              <a:t>Before &amp; After</a:t>
            </a:r>
            <a:endParaRPr lang="en-US" dirty="0">
              <a:latin typeface="Barlow" panose="020B0604020202020204" charset="0"/>
            </a:endParaRPr>
          </a:p>
        </p:txBody>
      </p:sp>
      <p:sp>
        <p:nvSpPr>
          <p:cNvPr id="30" name="Google Shape;1349;p47">
            <a:extLst>
              <a:ext uri="{FF2B5EF4-FFF2-40B4-BE49-F238E27FC236}">
                <a16:creationId xmlns:a16="http://schemas.microsoft.com/office/drawing/2014/main" id="{D0FB058E-CFCB-4A2E-9061-08FBC6D4C84C}"/>
              </a:ext>
            </a:extLst>
          </p:cNvPr>
          <p:cNvSpPr txBox="1">
            <a:spLocks/>
          </p:cNvSpPr>
          <p:nvPr/>
        </p:nvSpPr>
        <p:spPr>
          <a:xfrm>
            <a:off x="-218776" y="3688105"/>
            <a:ext cx="2650066" cy="104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ton"/>
              <a:buNone/>
              <a:defRPr sz="66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-US" sz="5400" dirty="0"/>
              <a:t>Before</a:t>
            </a:r>
          </a:p>
        </p:txBody>
      </p:sp>
      <p:sp>
        <p:nvSpPr>
          <p:cNvPr id="31" name="Google Shape;1349;p47">
            <a:extLst>
              <a:ext uri="{FF2B5EF4-FFF2-40B4-BE49-F238E27FC236}">
                <a16:creationId xmlns:a16="http://schemas.microsoft.com/office/drawing/2014/main" id="{ECE901BF-3B75-4FA8-BCAE-01F566F618BF}"/>
              </a:ext>
            </a:extLst>
          </p:cNvPr>
          <p:cNvSpPr txBox="1">
            <a:spLocks/>
          </p:cNvSpPr>
          <p:nvPr/>
        </p:nvSpPr>
        <p:spPr>
          <a:xfrm>
            <a:off x="6954167" y="1316014"/>
            <a:ext cx="2650066" cy="104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ton"/>
              <a:buNone/>
              <a:defRPr sz="66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-US" sz="5400" dirty="0"/>
              <a:t>After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1"/>
          <p:cNvSpPr/>
          <p:nvPr/>
        </p:nvSpPr>
        <p:spPr>
          <a:xfrm>
            <a:off x="2768875" y="2501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6991300" y="44921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1683850" y="6064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8279200" y="3586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2085475" y="1832325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250075" y="2250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>
            <a:off x="3073325" y="16750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1007400" y="396647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1958100" y="43909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2753888" y="4593825"/>
            <a:ext cx="220713" cy="294030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561413" y="4530988"/>
            <a:ext cx="316817" cy="419709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1"/>
          <p:cNvSpPr/>
          <p:nvPr/>
        </p:nvSpPr>
        <p:spPr>
          <a:xfrm>
            <a:off x="4785800" y="2829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1"/>
          <p:cNvSpPr/>
          <p:nvPr/>
        </p:nvSpPr>
        <p:spPr>
          <a:xfrm>
            <a:off x="8483525" y="48878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1"/>
          <p:cNvSpPr/>
          <p:nvPr/>
        </p:nvSpPr>
        <p:spPr>
          <a:xfrm>
            <a:off x="8825650" y="3773355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1"/>
          <p:cNvSpPr/>
          <p:nvPr/>
        </p:nvSpPr>
        <p:spPr>
          <a:xfrm>
            <a:off x="2579100" y="3486930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1"/>
          <p:cNvSpPr/>
          <p:nvPr/>
        </p:nvSpPr>
        <p:spPr>
          <a:xfrm>
            <a:off x="4048400" y="46955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5181325" y="32026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39;p55">
            <a:extLst>
              <a:ext uri="{FF2B5EF4-FFF2-40B4-BE49-F238E27FC236}">
                <a16:creationId xmlns:a16="http://schemas.microsoft.com/office/drawing/2014/main" id="{D387C455-9915-48DF-895D-25CC6BE7C36A}"/>
              </a:ext>
            </a:extLst>
          </p:cNvPr>
          <p:cNvSpPr txBox="1">
            <a:spLocks/>
          </p:cNvSpPr>
          <p:nvPr/>
        </p:nvSpPr>
        <p:spPr>
          <a:xfrm>
            <a:off x="716800" y="210167"/>
            <a:ext cx="7710300" cy="95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ton"/>
              <a:buNone/>
              <a:defRPr sz="66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 dirty="0"/>
              <a:t>Static Metadata Importance</a:t>
            </a:r>
            <a:br>
              <a:rPr lang="en-US" dirty="0"/>
            </a:br>
            <a:r>
              <a:rPr lang="en-US" sz="1400" dirty="0">
                <a:latin typeface="Barlow" panose="020B0604020202020204" charset="0"/>
              </a:rPr>
              <a:t>What about it?</a:t>
            </a:r>
            <a:endParaRPr lang="en-US" dirty="0">
              <a:latin typeface="Barlow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89A690-48AF-4246-B1C9-2E23804DE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" y="1155022"/>
            <a:ext cx="6507480" cy="3553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436AA7-D925-4B87-B666-7F3BA32B3768}"/>
              </a:ext>
            </a:extLst>
          </p:cNvPr>
          <p:cNvSpPr txBox="1"/>
          <p:nvPr/>
        </p:nvSpPr>
        <p:spPr>
          <a:xfrm>
            <a:off x="4903485" y="4701224"/>
            <a:ext cx="301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FFFFFF"/>
                </a:solidFill>
                <a:latin typeface="Fira Sans" panose="020B0604020202020204" charset="0"/>
              </a:rPr>
              <a:t>(Temporal Fusion Transformers for Interpretable Multi-horizon Time Series Forecasting, 2019)</a:t>
            </a:r>
          </a:p>
        </p:txBody>
      </p:sp>
    </p:spTree>
    <p:extLst>
      <p:ext uri="{BB962C8B-B14F-4D97-AF65-F5344CB8AC3E}">
        <p14:creationId xmlns:p14="http://schemas.microsoft.com/office/powerpoint/2010/main" val="427516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1"/>
          <p:cNvSpPr/>
          <p:nvPr/>
        </p:nvSpPr>
        <p:spPr>
          <a:xfrm>
            <a:off x="2768875" y="2501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6991300" y="44921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1683850" y="6064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8279200" y="3586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2085475" y="1832325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250075" y="2250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>
            <a:off x="3073325" y="16750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1007400" y="396647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1958100" y="43909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2753888" y="4593825"/>
            <a:ext cx="220713" cy="294030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561413" y="4530988"/>
            <a:ext cx="316817" cy="419709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1"/>
          <p:cNvSpPr/>
          <p:nvPr/>
        </p:nvSpPr>
        <p:spPr>
          <a:xfrm>
            <a:off x="4785800" y="2829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1"/>
          <p:cNvSpPr/>
          <p:nvPr/>
        </p:nvSpPr>
        <p:spPr>
          <a:xfrm>
            <a:off x="8483525" y="48878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1"/>
          <p:cNvSpPr/>
          <p:nvPr/>
        </p:nvSpPr>
        <p:spPr>
          <a:xfrm>
            <a:off x="8825650" y="3773355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1"/>
          <p:cNvSpPr/>
          <p:nvPr/>
        </p:nvSpPr>
        <p:spPr>
          <a:xfrm>
            <a:off x="2579100" y="3486930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1"/>
          <p:cNvSpPr/>
          <p:nvPr/>
        </p:nvSpPr>
        <p:spPr>
          <a:xfrm>
            <a:off x="4048400" y="46955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5181325" y="32026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39;p55">
            <a:extLst>
              <a:ext uri="{FF2B5EF4-FFF2-40B4-BE49-F238E27FC236}">
                <a16:creationId xmlns:a16="http://schemas.microsoft.com/office/drawing/2014/main" id="{D387C455-9915-48DF-895D-25CC6BE7C36A}"/>
              </a:ext>
            </a:extLst>
          </p:cNvPr>
          <p:cNvSpPr txBox="1">
            <a:spLocks/>
          </p:cNvSpPr>
          <p:nvPr/>
        </p:nvSpPr>
        <p:spPr>
          <a:xfrm>
            <a:off x="716800" y="210167"/>
            <a:ext cx="7710300" cy="95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ton"/>
              <a:buNone/>
              <a:defRPr sz="66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 dirty="0"/>
              <a:t>Static Metadata Importance</a:t>
            </a:r>
            <a:br>
              <a:rPr lang="en-US" dirty="0"/>
            </a:br>
            <a:r>
              <a:rPr lang="en-US" sz="1400" dirty="0">
                <a:latin typeface="Barlow" panose="020B0604020202020204" charset="0"/>
              </a:rPr>
              <a:t>What about it?</a:t>
            </a:r>
            <a:endParaRPr lang="en-US" dirty="0">
              <a:latin typeface="Barlow" panose="020B0604020202020204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2FECBD4-B9BB-4461-B25D-B10096586868}"/>
              </a:ext>
            </a:extLst>
          </p:cNvPr>
          <p:cNvGraphicFramePr>
            <a:graphicFrameLocks noGrp="1"/>
          </p:cNvGraphicFramePr>
          <p:nvPr/>
        </p:nvGraphicFramePr>
        <p:xfrm>
          <a:off x="2122508" y="2216333"/>
          <a:ext cx="4898883" cy="1061754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506662">
                  <a:extLst>
                    <a:ext uri="{9D8B030D-6E8A-4147-A177-3AD203B41FA5}">
                      <a16:colId xmlns:a16="http://schemas.microsoft.com/office/drawing/2014/main" val="2653372924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3295063100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446642004"/>
                    </a:ext>
                  </a:extLst>
                </a:gridCol>
                <a:gridCol w="797407">
                  <a:extLst>
                    <a:ext uri="{9D8B030D-6E8A-4147-A177-3AD203B41FA5}">
                      <a16:colId xmlns:a16="http://schemas.microsoft.com/office/drawing/2014/main" val="2452938789"/>
                    </a:ext>
                  </a:extLst>
                </a:gridCol>
              </a:tblGrid>
              <a:tr h="353918">
                <a:tc>
                  <a:txBody>
                    <a:bodyPr/>
                    <a:lstStyle/>
                    <a:p>
                      <a:pPr algn="ctr"/>
                      <a:r>
                        <a:rPr kumimoji="0" lang="id-ID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 panose="020B0604020202020204" charset="0"/>
                          <a:ea typeface="+mn-ea"/>
                          <a:cs typeface="+mn-cs"/>
                          <a:sym typeface="Arial"/>
                        </a:rPr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RMSE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MAPE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04658640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TFT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 dengan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Kovariat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 Statis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3,0973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87192"/>
                  </a:ext>
                </a:extLst>
              </a:tr>
              <a:tr h="35391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TFT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tanpa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Kovariat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 Statis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0,0263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0,0176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3,0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9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37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31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9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447</Words>
  <Application>Microsoft Office PowerPoint</Application>
  <PresentationFormat>On-screen Show (16:9)</PresentationFormat>
  <Paragraphs>234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Barlow</vt:lpstr>
      <vt:lpstr>Fira Sans</vt:lpstr>
      <vt:lpstr>Arial</vt:lpstr>
      <vt:lpstr>Anton</vt:lpstr>
      <vt:lpstr>Chewy</vt:lpstr>
      <vt:lpstr>Earth's Atmosphere Class by Slidesgo</vt:lpstr>
      <vt:lpstr>PowerPoint Presentation</vt:lpstr>
      <vt:lpstr>01</vt:lpstr>
      <vt:lpstr>Differencing Transformation On Forecasting Cryptocurrency Prices: A Comparison of Machine Learning, Deep Learning, and Ensembles (Q1)</vt:lpstr>
      <vt:lpstr>Differencing Transformation Only on Two Variable</vt:lpstr>
      <vt:lpstr>Differencing Transformation On All Variable (Except Static Metadata)</vt:lpstr>
      <vt:lpstr>Baseline Model Explanation Long-Short Term Memory, Gated Recurrent Unit, Temporal Convolutional Network</vt:lpstr>
      <vt:lpstr>PowerPoint Presentation</vt:lpstr>
      <vt:lpstr>PowerPoint Presentation</vt:lpstr>
      <vt:lpstr>PowerPoint Presentation</vt:lpstr>
      <vt:lpstr>BONUS!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</dc:title>
  <dc:creator>Razel 007</dc:creator>
  <cp:lastModifiedBy>Razel 007</cp:lastModifiedBy>
  <cp:revision>18</cp:revision>
  <dcterms:modified xsi:type="dcterms:W3CDTF">2024-02-07T11:36:41Z</dcterms:modified>
</cp:coreProperties>
</file>