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321" r:id="rId4"/>
    <p:sldId id="322" r:id="rId5"/>
    <p:sldId id="323" r:id="rId6"/>
    <p:sldId id="325" r:id="rId7"/>
    <p:sldId id="324" r:id="rId8"/>
    <p:sldId id="326" r:id="rId9"/>
    <p:sldId id="327" r:id="rId10"/>
    <p:sldId id="328" r:id="rId11"/>
    <p:sldId id="329" r:id="rId12"/>
    <p:sldId id="331" r:id="rId13"/>
    <p:sldId id="332" r:id="rId14"/>
    <p:sldId id="333" r:id="rId15"/>
    <p:sldId id="335" r:id="rId16"/>
    <p:sldId id="334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156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656" y="-258"/>
      </p:cViewPr>
      <p:guideLst>
        <p:guide orient="horz" pos="2160"/>
        <p:guide pos="27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8A6784-9959-4847-BAAA-7CEF9B84802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I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en-IN" altLang="x-none" sz="1200" dirty="0"/>
            </a:fld>
            <a:endParaRPr lang="en-IN" altLang="x-non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ight Triangle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Freeform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033" name="Group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533400" y="3048000"/>
            <a:ext cx="7851648" cy="838200"/>
          </a:xfrm>
          <a:ln>
            <a:miter lim="800000"/>
          </a:ln>
          <a:effectLst/>
          <a:sp3d prstMaterial="plastic"/>
        </p:spPr>
        <p:txBody>
          <a:bodyPr vert="horz" wrap="square" lIns="0" tIns="0" rIns="18288" bIns="0" numCol="1" anchor="b" anchorCtr="0" compatLnSpc="1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PN Junction Diode 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3200400" y="4800600"/>
            <a:ext cx="5105400" cy="1447800"/>
          </a:xfrm>
          <a:ln>
            <a:solidFill>
              <a:schemeClr val="accent4"/>
            </a:solidFill>
          </a:ln>
        </p:spPr>
        <p:txBody>
          <a:bodyPr vert="horz" wrap="square" lIns="0" tIns="45720" rIns="18288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S. K. Dash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School Of Electronics Engineering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6" name="AutoShape 2" descr="Image result for kiit"/>
          <p:cNvSpPr>
            <a:spLocks noChangeAspect="1"/>
          </p:cNvSpPr>
          <p:nvPr/>
        </p:nvSpPr>
        <p:spPr>
          <a:xfrm>
            <a:off x="155575" y="-1881187"/>
            <a:ext cx="5172075" cy="3924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IN" altLang="x-none" dirty="0">
              <a:latin typeface="Arial" panose="020B0604020202020204" pitchFamily="34" charset="0"/>
            </a:endParaRPr>
          </a:p>
        </p:txBody>
      </p:sp>
      <p:sp>
        <p:nvSpPr>
          <p:cNvPr id="3077" name="AutoShape 4" descr="Image result for kiit"/>
          <p:cNvSpPr>
            <a:spLocks noChangeAspect="1"/>
          </p:cNvSpPr>
          <p:nvPr/>
        </p:nvSpPr>
        <p:spPr>
          <a:xfrm>
            <a:off x="839788" y="381000"/>
            <a:ext cx="7180262" cy="1828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IN" altLang="x-none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78" name="AutoShape 6" descr="Image result for kiit"/>
          <p:cNvSpPr>
            <a:spLocks noChangeAspect="1"/>
          </p:cNvSpPr>
          <p:nvPr/>
        </p:nvSpPr>
        <p:spPr>
          <a:xfrm>
            <a:off x="155575" y="-1881187"/>
            <a:ext cx="5172075" cy="3924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IN" altLang="x-none" dirty="0">
              <a:latin typeface="Arial" panose="020B0604020202020204" pitchFamily="34" charset="0"/>
            </a:endParaRPr>
          </a:p>
        </p:txBody>
      </p:sp>
      <p:pic>
        <p:nvPicPr>
          <p:cNvPr id="3079" name="Picture 8" descr="Related 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04800"/>
            <a:ext cx="7696200" cy="236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9055" y="762635"/>
            <a:ext cx="8627745" cy="5942965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r>
              <a:rPr lang="en-IN" altLang="x-none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Similarly +ve terminal of battery repels the holes of P-side towards the junction &amp; move into depletion region. It merged with negative ions &amp; converts negative ions into neutral acceptor atom.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response to that the depletion region width decreases so as contact potential.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we increase the applied voltage between diode,the majority carreir starts flowing and current appears across junction.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minimum forward bias voltage from which the current starts increaing in p-n diode is called threshold voltage or knee voltage.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320040" y="4038600"/>
          <a:ext cx="800100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734050" imgH="2889250" progId="Paint.Picture">
                  <p:embed/>
                </p:oleObj>
              </mc:Choice>
              <mc:Fallback>
                <p:oleObj name="" r:id="rId1" imgW="5734050" imgH="28892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040" y="4038600"/>
                        <a:ext cx="8001000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bias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9055" y="762635"/>
            <a:ext cx="8627745" cy="5942965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r>
              <a:rPr lang="en-IN" altLang="x-none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the diode's N-side is connected to higher potential and P-side to lower potential then the diode is reversed  biased.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Negative terminal of battery attract holes from p side, so holes move away from junction. As holes leave acceptor atoms, atom acquires negative charge &amp; become negative immobile ions.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 more positive immobile ions are created in n side.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response to that the depletion region width increases so as contact potential.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834390" y="3733800"/>
          <a:ext cx="7254240" cy="250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876800" imgH="1701800" progId="Paint.Picture">
                  <p:embed/>
                </p:oleObj>
              </mc:Choice>
              <mc:Fallback>
                <p:oleObj name="" r:id="rId1" imgW="4876800" imgH="17018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4390" y="3733800"/>
                        <a:ext cx="7254240" cy="2502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bias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9055" y="762635"/>
            <a:ext cx="8627745" cy="5942965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we increase the applied voltage between diode,the majority carreir movement stops and current appears across junction is zero due to majority carriers.</a:t>
            </a:r>
            <a:endParaRPr lang="en-IN" altLang="x-none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due to the depletion region,the generated electric field drives the minoity carriers to flow.</a:t>
            </a:r>
            <a:endParaRPr lang="en-IN" altLang="x-none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minority carriers flow gives current opsite to conventional current i.e N-side to P-side.</a:t>
            </a:r>
            <a:endParaRPr lang="en-IN" altLang="x-none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current is called </a:t>
            </a:r>
            <a:r>
              <a:rPr lang="en-IN" altLang="x-none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leakge current “ I</a:t>
            </a:r>
            <a:r>
              <a:rPr lang="en-IN" altLang="x-none" sz="24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altLang="x-none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“.</a:t>
            </a:r>
            <a:endParaRPr lang="en-IN" altLang="x-none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990600" y="3810000"/>
          <a:ext cx="7458710" cy="237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743450" imgH="1619250" progId="Paint.Picture">
                  <p:embed/>
                </p:oleObj>
              </mc:Choice>
              <mc:Fallback>
                <p:oleObj name="" r:id="rId1" imgW="4743450" imgH="16192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3810000"/>
                        <a:ext cx="7458710" cy="237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 characteristics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9055" y="762635"/>
            <a:ext cx="5146040" cy="5942965"/>
          </a:xfrm>
        </p:spPr>
        <p:txBody>
          <a:bodyPr vert="horz" wrap="square" lIns="91440" tIns="45720" rIns="91440" bIns="45720" anchor="t"/>
          <a:p>
            <a:pPr algn="just"/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plot between current and voltage of P-N junction diode is called as V-I charecteristics of diode.</a:t>
            </a:r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.” </a:t>
            </a:r>
            <a:r>
              <a:rPr lang="en-IN" altLang="en-US" sz="240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IN" altLang="en-US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” is defiened as current flowing through diode from P to N.</a:t>
            </a:r>
            <a:endParaRPr lang="en-I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IN" altLang="en-US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 </a:t>
            </a:r>
            <a:r>
              <a:rPr lang="en-IN" altLang="en-US" sz="240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IN" altLang="en-US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“ is defiened as voltage across terminals of diode with positive  at p side. </a:t>
            </a:r>
            <a:endParaRPr lang="en-I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F.B condition,V &lt; V</a:t>
            </a:r>
            <a:r>
              <a:rPr lang="en-IN" altLang="en-US" sz="2400" baseline="-250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current is very small.</a:t>
            </a:r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When,V &gt; V</a:t>
            </a:r>
            <a:r>
              <a:rPr lang="en-IN" altLang="en-US" sz="2400" baseline="-250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current increases sharply.</a:t>
            </a:r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Generally the thresold voltage for Silicon is </a:t>
            </a:r>
            <a:r>
              <a:rPr lang="en-IN" altLang="en-US" sz="240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0.7V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for Germanium is </a:t>
            </a:r>
            <a:r>
              <a:rPr lang="en-IN" altLang="en-US" sz="240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0.3V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sz="24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altLang="x-none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36260" y="984885"/>
            <a:ext cx="312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graphicFrame>
        <p:nvGraphicFramePr>
          <p:cNvPr id="3" name="Object 2"/>
          <p:cNvGraphicFramePr/>
          <p:nvPr/>
        </p:nvGraphicFramePr>
        <p:xfrm>
          <a:off x="5262245" y="838200"/>
          <a:ext cx="3882390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191000" imgH="3746500" progId="Paint.Picture">
                  <p:embed/>
                </p:oleObj>
              </mc:Choice>
              <mc:Fallback>
                <p:oleObj name="" r:id="rId1" imgW="4191000" imgH="37465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2245" y="838200"/>
                        <a:ext cx="3882390" cy="374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8"/>
          <p:cNvSpPr txBox="1"/>
          <p:nvPr/>
        </p:nvSpPr>
        <p:spPr>
          <a:xfrm>
            <a:off x="7217410" y="2819400"/>
            <a:ext cx="647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altLang="en-US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 characteristics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76200" y="762000"/>
            <a:ext cx="4858385" cy="5098415"/>
          </a:xfrm>
        </p:spPr>
        <p:txBody>
          <a:bodyPr vert="horz" wrap="square" lIns="91440" tIns="45720" rIns="91440" bIns="45720" anchor="t"/>
          <a:p>
            <a:pPr algn="just"/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 reverse bias voltage, after point 'P' shown in figure, reverse current increases suddenly and almost parallel to y-axis.</a:t>
            </a:r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region 'PQ' shown in figure is called </a:t>
            </a:r>
            <a:r>
              <a:rPr lang="en-IN" altLang="en-US" sz="240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breakdown region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diode may damage in this region.</a:t>
            </a:r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maximum reverse voltage that can be applied to the PN junction without damage to the diode is called </a:t>
            </a:r>
            <a:r>
              <a:rPr lang="en-IN" altLang="en-US" sz="240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peak inverse voltage (PIV)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sz="24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altLang="x-none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altLang="x-none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36260" y="984885"/>
            <a:ext cx="312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graphicFrame>
        <p:nvGraphicFramePr>
          <p:cNvPr id="7" name="Object 6"/>
          <p:cNvGraphicFramePr/>
          <p:nvPr/>
        </p:nvGraphicFramePr>
        <p:xfrm>
          <a:off x="5012055" y="838200"/>
          <a:ext cx="4131945" cy="407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191000" imgH="3746500" progId="Paint.Picture">
                  <p:embed/>
                </p:oleObj>
              </mc:Choice>
              <mc:Fallback>
                <p:oleObj name="" r:id="rId1" imgW="4191000" imgH="37465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12055" y="838200"/>
                        <a:ext cx="4131945" cy="407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7239000" y="2971800"/>
            <a:ext cx="4584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IN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en-IN" altLang="en-US" sz="2400" baseline="-25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410200" y="2895600"/>
            <a:ext cx="3524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298440" y="3962400"/>
            <a:ext cx="6038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 characteristics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9055" y="762635"/>
            <a:ext cx="8827135" cy="5942965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current and voltage relationship of a PN junction is exponential in forward bias region, and relatively constant  in reverse bias region.</a:t>
            </a:r>
            <a:endParaRPr lang="en-IN" altLang="x-none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8" name="Rounded Rectangle 49157"/>
          <p:cNvSpPr/>
          <p:nvPr/>
        </p:nvSpPr>
        <p:spPr>
          <a:xfrm>
            <a:off x="59055" y="1905000"/>
            <a:ext cx="3343910" cy="15595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p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2" name="Object 49156"/>
          <p:cNvGraphicFramePr/>
          <p:nvPr/>
        </p:nvGraphicFramePr>
        <p:xfrm>
          <a:off x="152400" y="2057400"/>
          <a:ext cx="3082925" cy="133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117600" imgH="482600" progId="Equation.3">
                  <p:embed/>
                </p:oleObj>
              </mc:Choice>
              <mc:Fallback>
                <p:oleObj name="" r:id="rId1" imgW="1117600" imgH="4826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2057400"/>
                        <a:ext cx="3082925" cy="1336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3403600" y="1767840"/>
          <a:ext cx="5615305" cy="466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191000" imgH="3746500" progId="Paint.Picture">
                  <p:embed/>
                </p:oleObj>
              </mc:Choice>
              <mc:Fallback>
                <p:oleObj name="" r:id="rId3" imgW="4191000" imgH="37465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3600" y="1767840"/>
                        <a:ext cx="5615305" cy="466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3"/>
          <p:cNvCxnSpPr/>
          <p:nvPr/>
        </p:nvCxnSpPr>
        <p:spPr>
          <a:xfrm>
            <a:off x="6171883" y="4069715"/>
            <a:ext cx="696595" cy="58229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4"/>
          <p:cNvCxnSpPr/>
          <p:nvPr/>
        </p:nvCxnSpPr>
        <p:spPr>
          <a:xfrm flipV="1">
            <a:off x="7010400" y="2438400"/>
            <a:ext cx="533400" cy="12255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5"/>
          <p:cNvCxnSpPr/>
          <p:nvPr/>
        </p:nvCxnSpPr>
        <p:spPr>
          <a:xfrm>
            <a:off x="5638483" y="4343083"/>
            <a:ext cx="79375" cy="118364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12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6221095" y="4724400"/>
          <a:ext cx="2895600" cy="86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2262505" imgH="501650" progId="Equation.DSMT4">
                  <p:embed/>
                </p:oleObj>
              </mc:Choice>
              <mc:Fallback>
                <p:oleObj name="" r:id="rId5" imgW="2262505" imgH="501650" progId="Equation.DSMT4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1095" y="4724400"/>
                        <a:ext cx="2895600" cy="8655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/>
          <p:nvPr/>
        </p:nvGraphicFramePr>
        <p:xfrm>
          <a:off x="7655560" y="1773555"/>
          <a:ext cx="1461135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545465" imgH="368300" progId="Equation.DSMT4">
                  <p:embed/>
                </p:oleObj>
              </mc:Choice>
              <mc:Fallback>
                <p:oleObj name="" r:id="rId7" imgW="545465" imgH="368300" progId="Equation.DSMT4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55560" y="1773555"/>
                        <a:ext cx="1461135" cy="843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/>
          <p:nvPr/>
        </p:nvGraphicFramePr>
        <p:xfrm>
          <a:off x="4725670" y="5589905"/>
          <a:ext cx="129413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996950" imgH="474980" progId="Equation.DSMT4">
                  <p:embed/>
                </p:oleObj>
              </mc:Choice>
              <mc:Fallback>
                <p:oleObj name="" r:id="rId9" imgW="996950" imgH="474980" progId="Equation.DSMT4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5670" y="5589905"/>
                        <a:ext cx="129413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 characteristics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9218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90800" y="1219200"/>
          <a:ext cx="2724785" cy="3880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54100" imgH="2463165" progId="Equation.DSMT4">
                  <p:embed/>
                </p:oleObj>
              </mc:Choice>
              <mc:Fallback>
                <p:oleObj name="" r:id="rId1" imgW="1054100" imgH="2463165" progId="Equation.DSMT4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724785" cy="388048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" y="0"/>
            <a:ext cx="9008110" cy="75628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Effect of temperature on V-I characteristics</a:t>
            </a:r>
            <a:endParaRPr lang="en-IN" altLang="en-US" sz="4000" b="1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/>
          <p:nvPr>
            <p:ph sz="half" idx="1"/>
          </p:nvPr>
        </p:nvSpPr>
        <p:spPr>
          <a:xfrm>
            <a:off x="457200" y="756285"/>
            <a:ext cx="8229600" cy="5568315"/>
          </a:xfrm>
        </p:spPr>
        <p:txBody>
          <a:bodyPr/>
          <a:p>
            <a:pPr algn="just"/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reverse saturation current I</a:t>
            </a:r>
            <a:r>
              <a:rPr lang="en-US" sz="2400" baseline="-25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nearly doubles for every 10</a:t>
            </a:r>
            <a:r>
              <a:rPr lang="en-IN" altLang="en-US" sz="2400" baseline="30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rise in temperature. </a:t>
            </a: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temperature increases by 1</a:t>
            </a:r>
            <a:r>
              <a:rPr lang="en-IN" altLang="en-US" sz="2400" baseline="300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IN" altLang="en-US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C, the junction voltage drops by -2.5 mV.</a:t>
            </a:r>
            <a:endParaRPr lang="en-I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I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I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40" name="Object 4"/>
          <p:cNvGraphicFramePr/>
          <p:nvPr/>
        </p:nvGraphicFramePr>
        <p:xfrm>
          <a:off x="838200" y="1676400"/>
          <a:ext cx="4345305" cy="100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117600" imgH="393700" progId="Equation.DSMT4">
                  <p:embed/>
                </p:oleObj>
              </mc:Choice>
              <mc:Fallback>
                <p:oleObj name="" r:id="rId1" imgW="1117600" imgH="393700" progId="Equation.DSMT4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676400"/>
                        <a:ext cx="4345305" cy="1000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/>
          <p:cNvGraphicFramePr/>
          <p:nvPr/>
        </p:nvGraphicFramePr>
        <p:xfrm>
          <a:off x="914400" y="4495800"/>
          <a:ext cx="3965575" cy="90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181100" imgH="393700" progId="Equation.DSMT4">
                  <p:embed/>
                </p:oleObj>
              </mc:Choice>
              <mc:Fallback>
                <p:oleObj name="" r:id="rId3" imgW="1181100" imgH="393700" progId="Equation.DSMT4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495800"/>
                        <a:ext cx="3965575" cy="909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" y="0"/>
            <a:ext cx="9008110" cy="75628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Equivalent circuit of diode</a:t>
            </a:r>
            <a:endParaRPr lang="en-IN" altLang="en-US" sz="4000" b="1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/>
          <p:nvPr>
            <p:ph sz="half" idx="1"/>
          </p:nvPr>
        </p:nvSpPr>
        <p:spPr>
          <a:xfrm>
            <a:off x="457200" y="756285"/>
            <a:ext cx="8229600" cy="5568315"/>
          </a:xfrm>
        </p:spPr>
        <p:txBody>
          <a:bodyPr/>
          <a:p>
            <a:pPr algn="just"/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Shockley’s equation gives the exponential relationship between current and voltage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diode 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approximated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replacing the</a:t>
            </a: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diode in the circuit with its equivalent circuit. </a:t>
            </a: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equivalent circuit is a combination of elements that best represents the actual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terminal characteristics of the device. </a:t>
            </a: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diode in the circuit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replaced by other elements without severely affecting the behavior of circuit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Equivalent circuit makes the network/complex circuit analysis simpler.</a:t>
            </a:r>
            <a:endParaRPr lang="en-I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" y="0"/>
            <a:ext cx="9008110" cy="75628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Equivalent circuit of diode</a:t>
            </a:r>
            <a:endParaRPr lang="en-IN" altLang="en-US" sz="4000" b="1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/>
          <p:nvPr>
            <p:ph sz="half" idx="1"/>
          </p:nvPr>
        </p:nvSpPr>
        <p:spPr>
          <a:xfrm>
            <a:off x="457200" y="756285"/>
            <a:ext cx="8229600" cy="5568315"/>
          </a:xfrm>
        </p:spPr>
        <p:txBody>
          <a:bodyPr/>
          <a:p>
            <a:pPr algn="just"/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diode can be modeled in three different ways depending on the accuracy required.</a:t>
            </a: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Ideal Diode Model</a:t>
            </a: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Simplified Model</a:t>
            </a: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Piece-Wise Linear Model</a:t>
            </a: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 Junction Diode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+mn-ea"/>
              </a:rPr>
              <a:t>A PN junction is a device formed by combining </a:t>
            </a:r>
            <a:r>
              <a:rPr sz="2400">
                <a:solidFill>
                  <a:srgbClr val="0066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+mn-ea"/>
              </a:rPr>
              <a:t>p-type ( doped with B,Al) </a:t>
            </a: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+mn-ea"/>
              </a:rPr>
              <a:t>and </a:t>
            </a:r>
            <a:r>
              <a:rPr sz="2400">
                <a:solidFill>
                  <a:srgbClr val="EC311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+mn-ea"/>
              </a:rPr>
              <a:t>n-type (doped with P,As,</a:t>
            </a:r>
            <a:r>
              <a:rPr sz="2400" err="1">
                <a:solidFill>
                  <a:srgbClr val="EC311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+mn-ea"/>
              </a:rPr>
              <a:t>Sb</a:t>
            </a:r>
            <a:r>
              <a:rPr sz="2400">
                <a:solidFill>
                  <a:srgbClr val="EC311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+mn-ea"/>
              </a:rPr>
              <a:t>) </a:t>
            </a: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+mn-ea"/>
              </a:rPr>
              <a:t>semiconductors together in close contact</a:t>
            </a:r>
            <a:r>
              <a:rPr sz="2400">
                <a:solidFill>
                  <a:srgbClr val="0066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+mn-ea"/>
              </a:rPr>
              <a:t>.</a:t>
            </a:r>
            <a:endParaRPr sz="2400">
              <a:solidFill>
                <a:srgbClr val="0066FF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diode has two terminals, P-type semiconductor is called anode and N-type semiconductor is called cathode. </a:t>
            </a: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current in one direction and opposes with high resistance in another direction.  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748030" y="3352800"/>
          <a:ext cx="4187190" cy="119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511800" imgH="1123950" progId="Paint.Picture">
                  <p:embed/>
                </p:oleObj>
              </mc:Choice>
              <mc:Fallback>
                <p:oleObj name="" r:id="rId1" imgW="5511800" imgH="11239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0" y="3352800"/>
                        <a:ext cx="4187190" cy="119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2514600" y="5250815"/>
          <a:ext cx="4290695" cy="84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419350" imgH="1117600" progId="Paint.Picture">
                  <p:embed/>
                </p:oleObj>
              </mc:Choice>
              <mc:Fallback>
                <p:oleObj name="" r:id="rId3" imgW="2419350" imgH="11176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5250815"/>
                        <a:ext cx="4290695" cy="845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3124200" y="6096000"/>
            <a:ext cx="292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Diode ymbol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/>
          <p:nvPr/>
        </p:nvGraphicFramePr>
        <p:xfrm>
          <a:off x="5231130" y="3396615"/>
          <a:ext cx="3687445" cy="99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7620000" imgH="4000500" progId="Paint.Picture">
                  <p:embed/>
                </p:oleObj>
              </mc:Choice>
              <mc:Fallback>
                <p:oleObj name="" r:id="rId5" imgW="7620000" imgH="40005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1130" y="3396615"/>
                        <a:ext cx="3687445" cy="995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" y="0"/>
            <a:ext cx="9008110" cy="75628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Ideal Diode Model</a:t>
            </a:r>
            <a:endParaRPr lang="en-IN" altLang="en-US" sz="4000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/>
          <p:nvPr>
            <p:ph sz="half" idx="1"/>
          </p:nvPr>
        </p:nvSpPr>
        <p:spPr>
          <a:xfrm>
            <a:off x="457200" y="756285"/>
            <a:ext cx="8229600" cy="5568315"/>
          </a:xfrm>
        </p:spPr>
        <p:txBody>
          <a:bodyPr/>
          <a:p>
            <a:pPr algn="just"/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diode allows the flow of forward current for any value of forward bias voltage.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modeled as closed switch under forward bias condition. </a:t>
            </a: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diode allows zero current to flow under reverse biased condition. 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modeled as open switch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 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reverse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bias condition. </a:t>
            </a: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3033395"/>
            <a:ext cx="8891905" cy="338645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" y="0"/>
            <a:ext cx="9008110" cy="75628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Simplified Model</a:t>
            </a:r>
            <a:endParaRPr lang="en-IN" altLang="en-US" sz="4000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/>
          <p:nvPr>
            <p:ph sz="half" idx="1"/>
          </p:nvPr>
        </p:nvSpPr>
        <p:spPr>
          <a:xfrm>
            <a:off x="457200" y="756285"/>
            <a:ext cx="8229600" cy="5568315"/>
          </a:xfrm>
        </p:spPr>
        <p:txBody>
          <a:bodyPr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equivalent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model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a battery and an ideal diode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" y="1752600"/>
            <a:ext cx="8823960" cy="42697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" y="0"/>
            <a:ext cx="9008110" cy="75628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Piece-Wise Linear Model</a:t>
            </a:r>
            <a:endParaRPr lang="en-IN" altLang="en-US" sz="4000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/>
          <p:nvPr>
            <p:ph sz="half" idx="1"/>
          </p:nvPr>
        </p:nvSpPr>
        <p:spPr>
          <a:xfrm>
            <a:off x="457200" y="756285"/>
            <a:ext cx="8229600" cy="5568315"/>
          </a:xfrm>
        </p:spPr>
        <p:txBody>
          <a:bodyPr/>
          <a:p>
            <a:pPr algn="just"/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Piecewise linear characteristics can be obtained by replacing the diode in the circuit with a resistor, a battery and an ideal diode. 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1981200"/>
            <a:ext cx="8340725" cy="43116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" y="0"/>
            <a:ext cx="9008110" cy="75628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Why Si diode is preferred over Ge diode</a:t>
            </a:r>
            <a:endParaRPr lang="en-IN" altLang="en-US" sz="4000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/>
          <p:nvPr>
            <p:ph sz="half" idx="1"/>
          </p:nvPr>
        </p:nvSpPr>
        <p:spPr>
          <a:xfrm>
            <a:off x="457200" y="756285"/>
            <a:ext cx="8229600" cy="5568315"/>
          </a:xfrm>
        </p:spPr>
        <p:txBody>
          <a:bodyPr/>
          <a:p>
            <a:pPr algn="just"/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Primary reason: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(Ge) &gt; I</a:t>
            </a:r>
            <a:r>
              <a:rPr lang="en-I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(Si)    	        :Si diode acts as better switch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PIV(Ge) &lt; PIV(Si)     :Si diode gives better operatable range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(Ge) &lt; E</a:t>
            </a:r>
            <a:r>
              <a:rPr lang="en-I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(Si)	        :Si diode gives better thermal range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lvl="1" indent="384175" algn="just"/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Secondary reason: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lvl="1" indent="0" algn="just">
              <a:buNone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Abundant raw material is available for Si.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lvl="1" indent="384175" algn="just"/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 Junction Diode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three possibilities in PN junction diode depending  upon the application of voltage across the two terminals.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	No Bias ( V = 0 )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Forward Bias ( V &gt; 0 )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Reverse Bias ( V &lt; 0 )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9" name="Object 8"/>
          <p:cNvGraphicFramePr/>
          <p:nvPr/>
        </p:nvGraphicFramePr>
        <p:xfrm>
          <a:off x="1524000" y="3352800"/>
          <a:ext cx="6272530" cy="238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6267450" imgH="2381250" progId="Paint.Picture">
                  <p:embed/>
                </p:oleObj>
              </mc:Choice>
              <mc:Fallback>
                <p:oleObj name="" r:id="rId1" imgW="6267450" imgH="238125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3352800"/>
                        <a:ext cx="6272530" cy="238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bias mode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diode is not connected with any bias voltage (V = 0), then it is called as no bias condition.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junction is first formed, due to the concentration gradient, mobile charges transfer near junction. 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Electrons leave n-type region and holes leave p-type region.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mobile carriers become minority carriers in new region. 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506730" y="3317240"/>
          <a:ext cx="8129905" cy="227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321300" imgH="1581150" progId="Paint.Picture">
                  <p:embed/>
                </p:oleObj>
              </mc:Choice>
              <mc:Fallback>
                <p:oleObj name="" r:id="rId1" imgW="5321300" imgH="15811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6730" y="3317240"/>
                        <a:ext cx="8129905" cy="2274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444750" y="5584190"/>
            <a:ext cx="487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                                                       N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bias mode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507365" y="838200"/>
          <a:ext cx="812990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321300" imgH="1581150" progId="Paint.Picture">
                  <p:embed/>
                </p:oleObj>
              </mc:Choice>
              <mc:Fallback>
                <p:oleObj name="" r:id="rId1" imgW="5321300" imgH="15811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838200"/>
                        <a:ext cx="8129905" cy="146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362200" y="2305050"/>
            <a:ext cx="487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                                                       N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9" name="Content Placeholder 8"/>
          <p:cNvGraphicFramePr>
            <a:graphicFrameLocks noChangeAspect="1"/>
          </p:cNvGraphicFramePr>
          <p:nvPr>
            <p:ph idx="1"/>
          </p:nvPr>
        </p:nvGraphicFramePr>
        <p:xfrm>
          <a:off x="534035" y="2673350"/>
          <a:ext cx="803592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5245100" imgH="1543050" progId="Paint.Picture">
                  <p:embed/>
                </p:oleObj>
              </mc:Choice>
              <mc:Fallback>
                <p:oleObj name="" r:id="rId3" imgW="5245100" imgH="154305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035" y="2673350"/>
                        <a:ext cx="803592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2362200" y="4267200"/>
            <a:ext cx="3988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P                                                       N</a:t>
            </a:r>
            <a:endParaRPr lang="en-US"/>
          </a:p>
        </p:txBody>
      </p:sp>
      <p:graphicFrame>
        <p:nvGraphicFramePr>
          <p:cNvPr id="16" name="Object 15"/>
          <p:cNvGraphicFramePr/>
          <p:nvPr/>
        </p:nvGraphicFramePr>
        <p:xfrm>
          <a:off x="534035" y="4601845"/>
          <a:ext cx="8096250" cy="175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5295900" imgH="1524000" progId="Paint.Picture">
                  <p:embed/>
                </p:oleObj>
              </mc:Choice>
              <mc:Fallback>
                <p:oleObj name="" r:id="rId5" imgW="5295900" imgH="1524000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035" y="4601845"/>
                        <a:ext cx="8096250" cy="175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2361565" y="6353175"/>
            <a:ext cx="4065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P                                                       N</a:t>
            </a:r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bias mode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r>
              <a:rPr lang="en-IN" altLang="x-non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Due to charge transfer, a voltage difference occurs between regions.</a:t>
            </a:r>
            <a:endParaRPr lang="en-IN" altLang="x-none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region across the junction where only ions are found are called 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depletion region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due to depleted of charge carriers in this region.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Due to this a dipole is created and the direction of electric field is from N-side to P-side and a 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built in potential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(contact potential) is developed.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Size of barrier is very small compared to size of diode.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Further movement of majority carriers are stopped by the developed electric field and contact potential in the depletion region.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Barrier assists flow of minority carriers.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bias mode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9055" y="762635"/>
            <a:ext cx="8627745" cy="5942965"/>
          </a:xfrm>
        </p:spPr>
        <p:txBody>
          <a:bodyPr vert="horz" wrap="square" lIns="91440" tIns="45720" rIns="91440" bIns="45720" anchor="t"/>
          <a:p>
            <a:pPr marL="0" indent="0" algn="just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58115" y="987425"/>
          <a:ext cx="8696325" cy="353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275"/>
                <a:gridCol w="3089275"/>
                <a:gridCol w="2898775"/>
              </a:tblGrid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 of flow of charge carrier</a:t>
                      </a:r>
                      <a:endParaRPr lang="en-IN" altLang="en-US" sz="2400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current</a:t>
                      </a:r>
                      <a:endParaRPr lang="en-IN" altLang="en-US" sz="2400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 of current</a:t>
                      </a:r>
                      <a:endParaRPr lang="en-IN" altLang="en-US" sz="2400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8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←</a:t>
                      </a:r>
                      <a:endParaRPr lang="en-US" sz="4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 diffusion 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endParaRPr lang="en-US" sz="4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78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→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hole diffusion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→</a:t>
                      </a:r>
                      <a:endParaRPr lang="en-US" sz="4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8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→</a:t>
                      </a:r>
                      <a:endParaRPr lang="en-US" sz="4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 drift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←</a:t>
                      </a:r>
                      <a:endParaRPr lang="en-US" sz="4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678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←</a:t>
                      </a:r>
                      <a:endParaRPr lang="en-US" sz="4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hole drift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←</a:t>
                      </a:r>
                      <a:endParaRPr lang="en-US" sz="4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685800" y="5181600"/>
            <a:ext cx="7301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 equlibrium the net current across the junction is zero.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bias mode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9055" y="762635"/>
                <a:ext cx="8627745" cy="5942965"/>
              </a:xfrm>
            </p:spPr>
            <p:txBody>
              <a:bodyPr vert="horz" wrap="square" lIns="91440" tIns="45720" rIns="91440" bIns="45720" anchor="t"/>
              <a:p>
                <a:pPr algn="just"/>
                <a:r>
                  <a:rPr lang="en-I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negative charges lost in depletion region of n side is equal to total total positive charges lost in depletion region of p side.</a:t>
                </a:r>
                <a:endParaRPr lang="en-I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sub>
                    </m:sSub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en-I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I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en-I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I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endParaRPr lang="en-US" altLang="en-I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sub>
                    </m:sSub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en-I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I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sSub>
                      <m:sSubPr>
                        <m:ctrlP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en-I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I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I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Depletion region penetrates equally into n &amp; p sides for equal doping &amp; it penetrates unequally for unequal doping.</a:t>
                </a:r>
                <a:endParaRPr lang="en-I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alt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Depletion region penetrates more into lightly doped side.</a:t>
                </a:r>
                <a:endParaRPr lang="en-I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IN" altLang="x-none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99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55" y="762635"/>
                <a:ext cx="8627745" cy="59429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6" name="Object 15"/>
          <p:cNvGraphicFramePr/>
          <p:nvPr/>
        </p:nvGraphicFramePr>
        <p:xfrm>
          <a:off x="381000" y="3810000"/>
          <a:ext cx="8096250" cy="175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" imgW="5295900" imgH="1524000" progId="Paint.Picture">
                  <p:embed/>
                </p:oleObj>
              </mc:Choice>
              <mc:Fallback>
                <p:oleObj name="" r:id="rId2" imgW="5295900" imgH="1524000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3810000"/>
                        <a:ext cx="8096250" cy="175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8975"/>
          </a:xfrm>
        </p:spPr>
        <p:txBody>
          <a:bodyPr vert="horz" wrap="square" lIns="0" tIns="45720" rIns="0" bIns="0" anchor="b"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9055" y="762635"/>
            <a:ext cx="8627745" cy="5942965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diode's P-side is connected to higher potential and N-side to lower potential then the diode is forward biased.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diode is forward biased, the -ve terminal of battery repels the electrons of N-side towards the junction &amp; move into depletion region. It merged with positive ions &amp; converts positive ions into neutral donor atom.</a:t>
            </a: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658495" y="2971800"/>
          <a:ext cx="7697470" cy="329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689600" imgH="2635250" progId="Paint.Picture">
                  <p:embed/>
                </p:oleObj>
              </mc:Choice>
              <mc:Fallback>
                <p:oleObj name="" r:id="rId1" imgW="5689600" imgH="26352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8495" y="2971800"/>
                        <a:ext cx="7697470" cy="329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7605</Words>
  <Application>WPS Presentation</Application>
  <PresentationFormat/>
  <Paragraphs>327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23</vt:i4>
      </vt:variant>
    </vt:vector>
  </HeadingPairs>
  <TitlesOfParts>
    <vt:vector size="59" baseType="lpstr">
      <vt:lpstr>Arial</vt:lpstr>
      <vt:lpstr>SimSun</vt:lpstr>
      <vt:lpstr>Wingdings</vt:lpstr>
      <vt:lpstr>Calibri</vt:lpstr>
      <vt:lpstr>Wingdings 2</vt:lpstr>
      <vt:lpstr>Wingdings 2</vt:lpstr>
      <vt:lpstr>Times New Roman</vt:lpstr>
      <vt:lpstr>MS PGothic</vt:lpstr>
      <vt:lpstr>Cambria Math</vt:lpstr>
      <vt:lpstr>Constantia</vt:lpstr>
      <vt:lpstr>Microsoft YaHei</vt:lpstr>
      <vt:lpstr>Arial Unicode MS</vt:lpstr>
      <vt:lpstr>Flow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Equation.3</vt:lpstr>
      <vt:lpstr>Paint.Picture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PN Junction Diode </vt:lpstr>
      <vt:lpstr>PN Junction Diode</vt:lpstr>
      <vt:lpstr>PN Junction Diode</vt:lpstr>
      <vt:lpstr>No bias mode</vt:lpstr>
      <vt:lpstr>No bias mode</vt:lpstr>
      <vt:lpstr>No bias mode</vt:lpstr>
      <vt:lpstr>No bias mode</vt:lpstr>
      <vt:lpstr>No bias mode</vt:lpstr>
      <vt:lpstr>Forward bias</vt:lpstr>
      <vt:lpstr>Forward bias</vt:lpstr>
      <vt:lpstr>Reverse bias</vt:lpstr>
      <vt:lpstr>Reverse bias</vt:lpstr>
      <vt:lpstr>V-I characteristics</vt:lpstr>
      <vt:lpstr>V-I characteristics</vt:lpstr>
      <vt:lpstr>V-I characteristics</vt:lpstr>
      <vt:lpstr>V-I characteristics</vt:lpstr>
      <vt:lpstr>Effect of temperature on V-I characteristics</vt:lpstr>
      <vt:lpstr>Equivalent circuit of diode</vt:lpstr>
      <vt:lpstr>Equivalent circuit of diode</vt:lpstr>
      <vt:lpstr>Ideal Diode Model</vt:lpstr>
      <vt:lpstr>Simplified Model</vt:lpstr>
      <vt:lpstr>Piece-Wise Linear Model</vt:lpstr>
      <vt:lpstr>Why Si diode is preferred over Ge diode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Circuits</dc:title>
  <dc:creator>RPyke</dc:creator>
  <cp:lastModifiedBy>KIIT</cp:lastModifiedBy>
  <cp:revision>474</cp:revision>
  <dcterms:created xsi:type="dcterms:W3CDTF">2004-02-17T20:02:00Z</dcterms:created>
  <dcterms:modified xsi:type="dcterms:W3CDTF">2022-03-09T08:50:39Z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15E41E6CB8AF448EA84330FEEDC3D70A</vt:lpwstr>
  </property>
</Properties>
</file>