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0"/>
  </p:notesMasterIdLst>
  <p:sldIdLst>
    <p:sldId id="303" r:id="rId2"/>
    <p:sldId id="313" r:id="rId3"/>
    <p:sldId id="317" r:id="rId4"/>
    <p:sldId id="258" r:id="rId5"/>
    <p:sldId id="259" r:id="rId6"/>
    <p:sldId id="323" r:id="rId7"/>
    <p:sldId id="322" r:id="rId8"/>
    <p:sldId id="260" r:id="rId9"/>
    <p:sldId id="31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19" r:id="rId22"/>
    <p:sldId id="274" r:id="rId23"/>
    <p:sldId id="273" r:id="rId24"/>
    <p:sldId id="320" r:id="rId25"/>
    <p:sldId id="321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3" r:id="rId42"/>
    <p:sldId id="292" r:id="rId43"/>
    <p:sldId id="299" r:id="rId44"/>
    <p:sldId id="295" r:id="rId45"/>
    <p:sldId id="301" r:id="rId46"/>
    <p:sldId id="302" r:id="rId47"/>
    <p:sldId id="314" r:id="rId48"/>
    <p:sldId id="316" r:id="rId4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/>
    <p:restoredTop sz="90368" autoAdjust="0"/>
  </p:normalViewPr>
  <p:slideViewPr>
    <p:cSldViewPr snapToGrid="0">
      <p:cViewPr varScale="1">
        <p:scale>
          <a:sx n="74" d="100"/>
          <a:sy n="74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-11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The list of fallacies generally came about at Sun Microsystems. L. Peter Deutsch, one of the original Sun "Fellows", is credited with penning the first seven fallacies in 1994; however, Bill Joy and Tom Lyon had already identified the first four as "The Fallacies of Networked Computing"[3] (the article claims "Dave Lyon", but this is a mistake[why?]). Around 1997, James Gosling, another Sun Fellow and the inventor of Java, added the eighth fallacy.[3]</a:t>
            </a:r>
          </a:p>
        </p:txBody>
      </p:sp>
    </p:spTree>
    <p:extLst>
      <p:ext uri="{BB962C8B-B14F-4D97-AF65-F5344CB8AC3E}">
        <p14:creationId xmlns:p14="http://schemas.microsoft.com/office/powerpoint/2010/main" val="409767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Well, it just isn’t.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Interoperability matters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Try to stay away from proprietary protocols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Semantic interoperability will always be hard, budget for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9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By viewing the system as an indivisible whole, maintenance can become a nightmare</a:t>
            </a:r>
          </a:p>
          <a:p>
            <a:pPr marL="742950" lvl="1" indent="-285750"/>
            <a:r>
              <a:rPr lang="en-US" dirty="0"/>
              <a:t>Changing one part of the system affects other parts</a:t>
            </a:r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/>
              <a:t>If the system wasn’t designed to scale out to multiple machines, doing so may actually hurt performance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You’d be surprised what other applications are using your DB. What’ll happen to them when you change the schema?</a:t>
            </a:r>
          </a:p>
          <a:p>
            <a:endParaRPr lang="en-US" dirty="0"/>
          </a:p>
          <a:p>
            <a:pPr marL="342900" indent="-342900"/>
            <a:r>
              <a:rPr lang="en-US" dirty="0"/>
              <a:t>Solution: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Internal loose coupling</a:t>
            </a:r>
          </a:p>
          <a:p>
            <a:pPr marL="742950" lvl="1" indent="-285750"/>
            <a:r>
              <a:rPr lang="en-US" dirty="0"/>
              <a:t>Modularize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Design for scale out in advance, or you just may end up being stuck with scale up.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Design for interaction with other software. It will happen.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22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Maintenance costs over the lifetime of a system are greater than its development costs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The system is never “finished”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How will you upgrade the system while it’s in production? What about just parts of it?</a:t>
            </a:r>
          </a:p>
          <a:p>
            <a:pPr marL="342900" indent="-342900"/>
            <a:r>
              <a:rPr lang="en-US" dirty="0"/>
              <a:t>Solution:</a:t>
            </a:r>
          </a:p>
          <a:p>
            <a:pPr marL="742950" lvl="1" indent="-285750"/>
            <a:r>
              <a:rPr lang="en-US" dirty="0"/>
              <a:t>Design for maintenance. Up front developer productivity matters less.</a:t>
            </a:r>
          </a:p>
          <a:p>
            <a:pPr marL="342900" indent="-342900"/>
            <a:endParaRPr lang="en-US" dirty="0"/>
          </a:p>
          <a:p>
            <a:pPr marL="742950" lvl="1" indent="-285750"/>
            <a:r>
              <a:rPr lang="en-US" dirty="0"/>
              <a:t>Design for upgrades. “Click Once” doesn’t count.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Versioning is hard even at the conceptual level. Don’t expect technology to solve it for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56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“First name will be less than 40 characters”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Enforce in the UI? Business logic layer? Database? Everywhere?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When the business rules change, how will you know what parts of the system to change?</a:t>
            </a:r>
          </a:p>
          <a:p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Solution:</a:t>
            </a:r>
          </a:p>
          <a:p>
            <a:pPr marL="742950" lvl="1" indent="-285750"/>
            <a:r>
              <a:rPr lang="en-US" dirty="0"/>
              <a:t>Accept that business logic and validation will be distributed. Plan for it.</a:t>
            </a:r>
          </a:p>
          <a:p>
            <a:pPr marL="342900" indent="-342900"/>
            <a:endParaRPr lang="en-US" dirty="0"/>
          </a:p>
          <a:p>
            <a:pPr marL="742950" lvl="1" indent="-285750"/>
            <a:r>
              <a:rPr lang="en-US" dirty="0"/>
              <a:t>At design time, package rules enforcement together. </a:t>
            </a:r>
            <a:r>
              <a:rPr lang="en-US"/>
              <a:t>For example, a single solution with projects for validation for the UI, BLL, and the DB.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The list of fallacies generally came about at Sun Microsystems. L. Peter Deutsch, one of the original Sun "Fellows", is credited with penning the first seven fallacies in 1994; however, Bill Joy and Tom Lyon had already identified the first four as "The Fallacies of Networked Computing"[3] (the article claims "Dave Lyon", but this is a mistake[why?]). Around 1997, James Gosling, another Sun Fellow and the inventor of Java, added the eighth fallacy.[3]</a:t>
            </a:r>
          </a:p>
        </p:txBody>
      </p:sp>
    </p:spTree>
    <p:extLst>
      <p:ext uri="{BB962C8B-B14F-4D97-AF65-F5344CB8AC3E}">
        <p14:creationId xmlns:p14="http://schemas.microsoft.com/office/powerpoint/2010/main" val="52144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Erestaurant</a:t>
            </a:r>
            <a:r>
              <a:rPr lang="en-US" dirty="0"/>
              <a:t> examples</a:t>
            </a:r>
          </a:p>
          <a:p>
            <a:endParaRPr lang="en-US" dirty="0"/>
          </a:p>
          <a:p>
            <a:pPr marL="342900" indent="-342900"/>
            <a:r>
              <a:rPr lang="en-US" dirty="0"/>
              <a:t>Solutions:</a:t>
            </a:r>
          </a:p>
          <a:p>
            <a:pPr marL="342900" indent="-342900"/>
            <a:endParaRPr lang="en-US" dirty="0"/>
          </a:p>
          <a:p>
            <a:pPr marL="742950" lvl="1" indent="-285750"/>
            <a:r>
              <a:rPr lang="en-US" dirty="0"/>
              <a:t>Use reliable messaging infrastructure</a:t>
            </a:r>
          </a:p>
          <a:p>
            <a:pPr marL="1143000" lvl="2" indent="-228600"/>
            <a:r>
              <a:rPr lang="en-US" dirty="0"/>
              <a:t>MSMQ</a:t>
            </a:r>
          </a:p>
          <a:p>
            <a:pPr marL="1143000" lvl="2" indent="-228600"/>
            <a:r>
              <a:rPr lang="en-US" dirty="0" err="1"/>
              <a:t>Sql</a:t>
            </a:r>
            <a:r>
              <a:rPr lang="en-US" dirty="0"/>
              <a:t> Server 2005 Service Broker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Roll your own</a:t>
            </a:r>
          </a:p>
          <a:p>
            <a:pPr marL="1143000" lvl="2" indent="-228600"/>
            <a:r>
              <a:rPr lang="en-US" dirty="0" err="1"/>
              <a:t>Ack</a:t>
            </a:r>
            <a:r>
              <a:rPr lang="en-US" dirty="0"/>
              <a:t> &amp; Retry</a:t>
            </a:r>
          </a:p>
          <a:p>
            <a:pPr marL="1143000" lvl="2" indent="-228600"/>
            <a:r>
              <a:rPr lang="en-US" dirty="0"/>
              <a:t>Store &amp; Forward</a:t>
            </a:r>
          </a:p>
        </p:txBody>
      </p:sp>
    </p:spTree>
    <p:extLst>
      <p:ext uri="{BB962C8B-B14F-4D97-AF65-F5344CB8AC3E}">
        <p14:creationId xmlns:p14="http://schemas.microsoft.com/office/powerpoint/2010/main" val="204588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Nhibernate</a:t>
            </a:r>
            <a:r>
              <a:rPr lang="en-US" dirty="0"/>
              <a:t> at </a:t>
            </a:r>
            <a:r>
              <a:rPr lang="en-US" dirty="0" err="1"/>
              <a:t>cudl</a:t>
            </a:r>
            <a:endParaRPr lang="en-US" dirty="0"/>
          </a:p>
          <a:p>
            <a:r>
              <a:rPr lang="en-US" dirty="0"/>
              <a:t>Remoting at LA </a:t>
            </a:r>
            <a:r>
              <a:rPr lang="en-US" dirty="0" err="1"/>
              <a:t>DoI</a:t>
            </a:r>
            <a:endParaRPr lang="en-US" dirty="0"/>
          </a:p>
          <a:p>
            <a:endParaRPr lang="en-US" dirty="0"/>
          </a:p>
          <a:p>
            <a:pPr marL="342900" indent="-342900"/>
            <a:r>
              <a:rPr lang="en-US" dirty="0"/>
              <a:t>Latency is the time it takes a single call to cross the network</a:t>
            </a:r>
          </a:p>
          <a:p>
            <a:pPr marL="1143000" lvl="2" indent="-228600"/>
            <a:endParaRPr lang="en-US" dirty="0"/>
          </a:p>
          <a:p>
            <a:pPr marL="342900" indent="-342900"/>
            <a:r>
              <a:rPr lang="en-US" dirty="0"/>
              <a:t>Reasonably small for a LAN, not so small for a WAN, and significant over the internet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~ 1000 times slower than in-memory access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If a remote object has 10 properties and you access them one by one, you pay 10 round-trips crossing the network 20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4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Broadlane</a:t>
            </a:r>
            <a:r>
              <a:rPr lang="en-US" dirty="0"/>
              <a:t> – examples with eager loading too much</a:t>
            </a:r>
          </a:p>
          <a:p>
            <a:endParaRPr lang="en-US" dirty="0"/>
          </a:p>
          <a:p>
            <a:pPr marL="342900" indent="-342900"/>
            <a:r>
              <a:rPr lang="en-US" dirty="0"/>
              <a:t>Solutions:</a:t>
            </a:r>
          </a:p>
          <a:p>
            <a:pPr marL="342900" indent="-342900"/>
            <a:endParaRPr lang="en-US" dirty="0"/>
          </a:p>
          <a:p>
            <a:pPr marL="742950" lvl="1" indent="-285750"/>
            <a:r>
              <a:rPr lang="en-US" dirty="0"/>
              <a:t>Don’t cross the network if you don’t have to</a:t>
            </a:r>
          </a:p>
          <a:p>
            <a:pPr marL="742950" lvl="1" indent="-285750"/>
            <a:r>
              <a:rPr lang="en-US" dirty="0"/>
              <a:t>Inter-object chit-chat shouldn’t cross the network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If you have to cross the network, </a:t>
            </a:r>
          </a:p>
          <a:p>
            <a:pPr marL="742950" lvl="1" indent="-285750">
              <a:buNone/>
            </a:pPr>
            <a:r>
              <a:rPr lang="en-US" dirty="0"/>
              <a:t>	take all the data you </a:t>
            </a:r>
            <a:r>
              <a:rPr lang="en-US" u="sng" dirty="0"/>
              <a:t>might</a:t>
            </a:r>
            <a:r>
              <a:rPr lang="en-US" dirty="0"/>
              <a:t> need with you</a:t>
            </a:r>
          </a:p>
          <a:p>
            <a:pPr marL="742950" lvl="1" indent="-285750">
              <a:buNone/>
            </a:pPr>
            <a:endParaRPr lang="en-US" dirty="0"/>
          </a:p>
          <a:p>
            <a:pPr marL="742950" marR="0" lvl="1" indent="-28575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Move time-critical data to separate networks</a:t>
            </a:r>
          </a:p>
          <a:p>
            <a:pPr marL="742950" lvl="1" indent="-28575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5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Unless you’re on a separate network that will never, ever be connected to anything else…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Well, not even then. Viruses, Trojans, </a:t>
            </a:r>
            <a:r>
              <a:rPr lang="en-US" dirty="0" err="1"/>
              <a:t>etc</a:t>
            </a:r>
            <a:r>
              <a:rPr lang="en-US" dirty="0"/>
              <a:t> can still be brought in by users on CDs, DVDs, DOKs,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You can’t be 100% safe from everything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Solution: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Perform a threat model analysis</a:t>
            </a:r>
          </a:p>
          <a:p>
            <a:pPr marL="742950" lvl="1" indent="-285750"/>
            <a:r>
              <a:rPr lang="en-US" dirty="0"/>
              <a:t>Balance costs against risks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Most importantly, think about it.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9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Unless a server goes down and is replaced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Or is moved to a different subnet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Or clients wirelessly connect and disconnect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What will happen to the application when those hard coded / </a:t>
            </a:r>
            <a:r>
              <a:rPr lang="en-US" dirty="0" err="1"/>
              <a:t>config</a:t>
            </a:r>
            <a:r>
              <a:rPr lang="en-US" dirty="0"/>
              <a:t>-file values change?</a:t>
            </a:r>
          </a:p>
          <a:p>
            <a:endParaRPr lang="en-US" dirty="0"/>
          </a:p>
          <a:p>
            <a:endParaRPr lang="en-US" dirty="0"/>
          </a:p>
          <a:p>
            <a:pPr marL="342900" indent="-342900"/>
            <a:r>
              <a:rPr lang="en-US" dirty="0"/>
              <a:t>Solution: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Don’t hard-code IP address</a:t>
            </a:r>
          </a:p>
          <a:p>
            <a:pPr marL="742950" lvl="1" indent="-285750"/>
            <a:r>
              <a:rPr lang="en-US" dirty="0"/>
              <a:t>Use resilient protocols (multicast)</a:t>
            </a:r>
          </a:p>
          <a:p>
            <a:pPr marL="742950" lvl="1" indent="-285750"/>
            <a:r>
              <a:rPr lang="en-US" dirty="0"/>
              <a:t>Use discovery</a:t>
            </a:r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/>
              <a:t>Will your system be able to maintain response-time requirements when this happens?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1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Possible in small networks</a:t>
            </a:r>
          </a:p>
          <a:p>
            <a:pPr marL="742950" lvl="1" indent="-285750"/>
            <a:r>
              <a:rPr lang="en-US" dirty="0"/>
              <a:t>Unless he gets run over by a truck. His replacement probably won’t know what to do.</a:t>
            </a:r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/>
              <a:t>If there are multiple admins, rolling out various upgrades and patches, will everything grind to a halt?</a:t>
            </a:r>
          </a:p>
          <a:p>
            <a:pPr marL="742950" lvl="1" indent="-285750"/>
            <a:r>
              <a:rPr lang="en-US" dirty="0"/>
              <a:t>Will client software be able to work with a new version of the server?</a:t>
            </a:r>
          </a:p>
          <a:p>
            <a:endParaRPr lang="en-US" dirty="0"/>
          </a:p>
          <a:p>
            <a:pPr marL="342900" indent="-342900"/>
            <a:r>
              <a:rPr lang="en-US" dirty="0"/>
              <a:t>Solution:</a:t>
            </a:r>
          </a:p>
          <a:p>
            <a:pPr marL="742950" lvl="1" indent="-285750"/>
            <a:r>
              <a:rPr lang="en-US" dirty="0"/>
              <a:t>Consider how to pinpoint problems in deployment scenarios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Consider multiple versions running in multiple locations concurrently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Enable the admin to take parts of the system down for maintenance without adversely affecting the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6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Serialization before crossing the network (and deserialization on the other side) takes time.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The hardware network infrastructure has upfront and ongoing costs.</a:t>
            </a:r>
          </a:p>
          <a:p>
            <a:endParaRPr lang="en-US" dirty="0"/>
          </a:p>
          <a:p>
            <a:endParaRPr lang="en-US" dirty="0"/>
          </a:p>
          <a:p>
            <a:pPr marL="342900" indent="-342900"/>
            <a:r>
              <a:rPr lang="en-US" dirty="0"/>
              <a:t>Solution: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The effect of serialization on performance further strengthen the argument to stay away from chatting over the network</a:t>
            </a:r>
          </a:p>
          <a:p>
            <a:pPr marL="342900" indent="-342900"/>
            <a:endParaRPr lang="en-US" dirty="0"/>
          </a:p>
          <a:p>
            <a:pPr marL="742950" lvl="1" indent="-285750"/>
            <a:r>
              <a:rPr lang="en-US" dirty="0"/>
              <a:t>Architects need to make trade-offs between infrastructure costs and development costs – upfront vs. ongoing.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5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034277"/>
            <a:ext cx="9565956" cy="392451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164" y="6035691"/>
            <a:ext cx="3282249" cy="3938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3683667"/>
            <a:ext cx="9565958" cy="2361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719164" y="3683667"/>
            <a:ext cx="3282250" cy="23613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677" y="3887942"/>
            <a:ext cx="8631848" cy="1952811"/>
          </a:xfrm>
        </p:spPr>
        <p:txBody>
          <a:bodyPr anchor="b">
            <a:noAutofit/>
          </a:bodyPr>
          <a:lstStyle>
            <a:lvl1pPr algn="r"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677" y="6249302"/>
            <a:ext cx="8687077" cy="1589599"/>
          </a:xfrm>
        </p:spPr>
        <p:txBody>
          <a:bodyPr>
            <a:normAutofit/>
          </a:bodyPr>
          <a:lstStyle>
            <a:lvl1pPr marL="0" indent="0" algn="r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9154" y="8442579"/>
            <a:ext cx="2926080" cy="519289"/>
          </a:xfrm>
        </p:spPr>
        <p:txBody>
          <a:bodyPr/>
          <a:lstStyle/>
          <a:p>
            <a:fld id="{3852909B-09F8-4BD5-AF55-A665955BBD60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5" y="8442581"/>
            <a:ext cx="571970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0346" y="3911590"/>
            <a:ext cx="1948861" cy="1929162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8" y="6700967"/>
            <a:ext cx="9805895" cy="774374"/>
          </a:xfrm>
        </p:spPr>
        <p:txBody>
          <a:bodyPr anchor="b">
            <a:normAutofit/>
          </a:bodyPr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6109" y="866985"/>
            <a:ext cx="9808404" cy="510517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7475340"/>
            <a:ext cx="9805898" cy="779120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531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2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07" y="866982"/>
            <a:ext cx="9808404" cy="5109689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797904" cy="1566953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966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5" y="877488"/>
            <a:ext cx="9137987" cy="4317953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7201" y="5206419"/>
            <a:ext cx="8515884" cy="78075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818907" cy="1566953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5326" y="1063987"/>
            <a:ext cx="758613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8894" y="4264638"/>
            <a:ext cx="650240" cy="831683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61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7" y="6699150"/>
            <a:ext cx="9808404" cy="838844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9" y="7537991"/>
            <a:ext cx="9808404" cy="728112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9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7517" y="3313051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7683" y="4288413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3743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95588" y="4277911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2727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43228" y="4277910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2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7179" y="6112004"/>
            <a:ext cx="311787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7179" y="3323553"/>
            <a:ext cx="3117877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7179" y="6931577"/>
            <a:ext cx="3117877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485" y="6112004"/>
            <a:ext cx="31503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82485" y="3323553"/>
            <a:ext cx="3150322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81042" y="6931576"/>
            <a:ext cx="3154495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9685" y="6112004"/>
            <a:ext cx="3120829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439684" y="3323553"/>
            <a:ext cx="3120829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39551" y="6931573"/>
            <a:ext cx="3124962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9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82FE-38CB-4EF0-933A-9DB1E0083DE7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6507101" y="3907098"/>
            <a:ext cx="9760078" cy="1945883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6601" y="866982"/>
            <a:ext cx="1521212" cy="634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677" y="866985"/>
            <a:ext cx="9353044" cy="75755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2560" y="8442579"/>
            <a:ext cx="2926080" cy="519289"/>
          </a:xfrm>
        </p:spPr>
        <p:txBody>
          <a:bodyPr/>
          <a:lstStyle/>
          <a:p>
            <a:fld id="{C8C4D7EC-FC7F-48C5-AE2E-706146BC495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5677" y="8442581"/>
            <a:ext cx="6426964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8749" y="7726222"/>
            <a:ext cx="1635038" cy="1810631"/>
          </a:xfrm>
        </p:spPr>
        <p:txBody>
          <a:bodyPr anchor="t"/>
          <a:lstStyle>
            <a:lvl1pPr algn="ctr"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0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11183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4968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A65E-2E7B-45D1-A4B9-0680C068B11A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8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512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594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3880438"/>
            <a:ext cx="13030356" cy="2385116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4081628"/>
            <a:ext cx="9797902" cy="1551343"/>
          </a:xfrm>
        </p:spPr>
        <p:txBody>
          <a:bodyPr anchor="ctr">
            <a:normAutofit/>
          </a:bodyPr>
          <a:lstStyle>
            <a:lvl1pPr algn="r"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09" y="6019090"/>
            <a:ext cx="9797902" cy="2423491"/>
          </a:xfrm>
        </p:spPr>
        <p:txBody>
          <a:bodyPr>
            <a:normAutofit/>
          </a:bodyPr>
          <a:lstStyle>
            <a:lvl1pPr marL="0" indent="0" algn="r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374" y="8442579"/>
            <a:ext cx="2926080" cy="519289"/>
          </a:xfrm>
        </p:spPr>
        <p:txBody>
          <a:bodyPr/>
          <a:lstStyle/>
          <a:p>
            <a:fld id="{AC75D96E-8D7E-422E-A2A8-D28C1B4E7B86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4" y="8442581"/>
            <a:ext cx="6875979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3601" y="4081631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1071258"/>
            <a:ext cx="9795399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614" y="3323553"/>
            <a:ext cx="4775679" cy="5119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827" y="3323553"/>
            <a:ext cx="4778185" cy="5119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3118-2D63-46DE-A5FD-62B7769B182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8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61"/>
            <a:ext cx="9808404" cy="1537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294" y="3323555"/>
            <a:ext cx="4473003" cy="985792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08" y="4309347"/>
            <a:ext cx="4788686" cy="413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0875" y="3323553"/>
            <a:ext cx="4473638" cy="9842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828" y="4309347"/>
            <a:ext cx="4788685" cy="413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95C9-E353-4D5F-9DEE-820E2A1F9C49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670-3E6A-43D3-8215-C1C48E0C9650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10975598" y="2806417"/>
            <a:ext cx="2054758" cy="2051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66428" y="866986"/>
            <a:ext cx="2038373" cy="194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4154-F461-49B9-A649-5772D9210BB9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6"/>
            <a:ext cx="9808404" cy="1537337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237" y="3323555"/>
            <a:ext cx="5566276" cy="51190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3323553"/>
            <a:ext cx="3976875" cy="5119029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1323-B5E5-4968-904B-943CFA4A926F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3360" y="3323554"/>
            <a:ext cx="5571153" cy="511902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3323555"/>
            <a:ext cx="3980070" cy="5119026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2EE3-1862-478D-ABFA-CE4447D2853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3004800" cy="97536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3323553"/>
            <a:ext cx="9795398" cy="511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4320" y="8442579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B1F-4A78-4DE2-B1E7-52FA32BE5580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4" y="8442581"/>
            <a:ext cx="687597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2453" y="1071258"/>
            <a:ext cx="1646470" cy="155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5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0" y="1534724"/>
            <a:ext cx="13004800" cy="153733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Advanced Distributed Systems Design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2B78C-5BD9-4543-8001-BA9BE7F42138}"/>
              </a:ext>
            </a:extLst>
          </p:cNvPr>
          <p:cNvSpPr/>
          <p:nvPr/>
        </p:nvSpPr>
        <p:spPr>
          <a:xfrm>
            <a:off x="0" y="3179843"/>
            <a:ext cx="1300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in depth</a:t>
            </a:r>
          </a:p>
          <a:p>
            <a:endParaRPr lang="en-US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F96760-A466-E841-8F61-609ACE76FDD7}"/>
              </a:ext>
            </a:extLst>
          </p:cNvPr>
          <p:cNvCxnSpPr>
            <a:cxnSpLocks/>
          </p:cNvCxnSpPr>
          <p:nvPr/>
        </p:nvCxnSpPr>
        <p:spPr>
          <a:xfrm>
            <a:off x="0" y="3072058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C91BF-F27E-5248-83BA-95EAC9440B72}"/>
              </a:ext>
            </a:extLst>
          </p:cNvPr>
          <p:cNvGrpSpPr/>
          <p:nvPr/>
        </p:nvGrpSpPr>
        <p:grpSpPr>
          <a:xfrm>
            <a:off x="4726265" y="5402311"/>
            <a:ext cx="3552269" cy="3552270"/>
            <a:chOff x="3182639" y="1315863"/>
            <a:chExt cx="6818735" cy="6818736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D533D026-B887-5644-B7CB-221D63A3B581}"/>
                </a:ext>
              </a:extLst>
            </p:cNvPr>
            <p:cNvSpPr/>
            <p:nvPr/>
          </p:nvSpPr>
          <p:spPr>
            <a:xfrm>
              <a:off x="3182639" y="1315863"/>
              <a:ext cx="6818735" cy="681873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0800" tIns="50800" rIns="50800" bIns="50800" anchor="ctr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 dirty="0"/>
            </a:p>
          </p:txBody>
        </p:sp>
        <p:pic>
          <p:nvPicPr>
            <p:cNvPr id="13" name="final-logo.png" descr="final-logo.png">
              <a:extLst>
                <a:ext uri="{FF2B5EF4-FFF2-40B4-BE49-F238E27FC236}">
                  <a16:creationId xmlns:a16="http://schemas.microsoft.com/office/drawing/2014/main" id="{066930A9-FF99-184E-B2A0-0DBCB3327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64076" y="1489506"/>
              <a:ext cx="5945258" cy="5881817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1296258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Network is Reliable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442818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7919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The Fallacies</a:t>
            </a:r>
            <a:r>
              <a:rPr lang="en-US" sz="5120" dirty="0"/>
              <a:t> the network </a:t>
            </a:r>
            <a:r>
              <a:rPr sz="5120" dirty="0"/>
              <a:t>is </a:t>
            </a:r>
            <a:r>
              <a:rPr lang="en-US" sz="5120" dirty="0"/>
              <a:t>r</a:t>
            </a:r>
            <a:r>
              <a:rPr sz="5120" dirty="0"/>
              <a:t>eliable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899D5DD6-FBC6-4EC7-B63F-12ECA4046569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10206723" cy="65014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Hardware, software, security can cause issues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How do you handle </a:t>
            </a:r>
            <a:r>
              <a:rPr lang="en-US" dirty="0" err="1"/>
              <a:t>HttpTimeout</a:t>
            </a:r>
            <a:r>
              <a:rPr lang="en-US" dirty="0"/>
              <a:t> Exception?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Data can get lost when sent over the wire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Solutions: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Retry &amp; Ack / Store &amp; Forward / Transactions</a:t>
            </a:r>
          </a:p>
          <a:p>
            <a:pPr lvl="2">
              <a:buClr>
                <a:srgbClr val="CC7104"/>
              </a:buClr>
            </a:pPr>
            <a:r>
              <a:rPr lang="en-US" dirty="0"/>
              <a:t>Lots of edge cases here</a:t>
            </a:r>
          </a:p>
          <a:p>
            <a:pPr lvl="2">
              <a:buClr>
                <a:srgbClr val="CC7104"/>
              </a:buClr>
            </a:pPr>
            <a:endParaRPr lang="en-US" dirty="0"/>
          </a:p>
          <a:p>
            <a:pPr lvl="1">
              <a:buClr>
                <a:srgbClr val="CC7104"/>
              </a:buClr>
            </a:pPr>
            <a:r>
              <a:rPr lang="en-US" dirty="0"/>
              <a:t>Use reliable messaging infrastructure</a:t>
            </a:r>
          </a:p>
          <a:p>
            <a:pPr lvl="2">
              <a:buClr>
                <a:srgbClr val="CC7104"/>
              </a:buClr>
            </a:pPr>
            <a:r>
              <a:rPr lang="en-US" dirty="0"/>
              <a:t>MSMQ / RabbitMQ / Azure Service Bus</a:t>
            </a:r>
          </a:p>
          <a:p>
            <a:pPr lvl="2">
              <a:buClr>
                <a:srgbClr val="CC7104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B8165-B42C-41D0-9C4D-38D529E04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68" y="3539735"/>
            <a:ext cx="7820569" cy="13370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atency is Minim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Fallacies</a:t>
            </a:r>
            <a:r>
              <a:rPr dirty="0"/>
              <a:t> </a:t>
            </a:r>
            <a:r>
              <a:rPr lang="en-US" dirty="0"/>
              <a:t>latency </a:t>
            </a:r>
            <a:r>
              <a:rPr dirty="0"/>
              <a:t>is </a:t>
            </a:r>
            <a:r>
              <a:rPr lang="en-US" dirty="0"/>
              <a:t>zero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A49682C2-ACB1-4492-97A3-68693B62908E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Latency is the amount of time to cross the network in one direction </a:t>
            </a:r>
          </a:p>
          <a:p>
            <a:pPr>
              <a:buClr>
                <a:srgbClr val="CC7104"/>
              </a:buClr>
            </a:pPr>
            <a:r>
              <a:rPr lang="en-US" dirty="0"/>
              <a:t>Can be small for a LAN but can be large for a WAN or Internet</a:t>
            </a:r>
          </a:p>
          <a:p>
            <a:pPr>
              <a:buClr>
                <a:srgbClr val="CC7104"/>
              </a:buClr>
            </a:pPr>
            <a:r>
              <a:rPr lang="en-US" dirty="0"/>
              <a:t>Many times slower than in-memory access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Don’t cross the network if you don’t have to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Inter-object communication shouldn’t cross the network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If you have to cross the network, take all the data you might need with you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ndwidth is Unlimited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047964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Fallacies</a:t>
            </a:r>
            <a:r>
              <a:rPr dirty="0"/>
              <a:t> </a:t>
            </a:r>
            <a:r>
              <a:rPr lang="en-US" dirty="0"/>
              <a:t>bandwidth </a:t>
            </a:r>
            <a:r>
              <a:rPr dirty="0"/>
              <a:t>is </a:t>
            </a:r>
            <a:r>
              <a:rPr lang="en-US" dirty="0"/>
              <a:t>infinite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F664B260-B4C5-4ED7-B977-4F749DD33C1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Bandwidth is capacity of the network to transfer data.</a:t>
            </a:r>
          </a:p>
          <a:p>
            <a:pPr>
              <a:buClr>
                <a:srgbClr val="CC7104"/>
              </a:buClr>
            </a:pPr>
            <a:r>
              <a:rPr lang="en-US" dirty="0"/>
              <a:t>Bandwidth keeps growing, but the amount of data grows faster</a:t>
            </a:r>
          </a:p>
          <a:p>
            <a:pPr>
              <a:buClr>
                <a:srgbClr val="CC7104"/>
              </a:buClr>
            </a:pPr>
            <a:r>
              <a:rPr lang="en-US" dirty="0"/>
              <a:t>Network congestion can interfere with data transfer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Move time-critical data to separate networks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Find the balance between eagerly fetching and lazy loading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ecure Networks are Secure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1338909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The Fallacies</a:t>
            </a:r>
            <a:r>
              <a:rPr lang="en-US" sz="5120" dirty="0"/>
              <a:t> the network is</a:t>
            </a:r>
            <a:r>
              <a:rPr sz="5120" dirty="0"/>
              <a:t> </a:t>
            </a:r>
            <a:r>
              <a:rPr lang="en-US" sz="5120" dirty="0"/>
              <a:t>s</a:t>
            </a:r>
            <a:r>
              <a:rPr sz="5120" dirty="0"/>
              <a:t>ecure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F551AB36-6545-4D86-8AF7-794AB742AB46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The only completely secure system is one that is not connected to any network</a:t>
            </a:r>
          </a:p>
          <a:p>
            <a:pPr>
              <a:buClr>
                <a:srgbClr val="CC7104"/>
              </a:buClr>
            </a:pPr>
            <a:r>
              <a:rPr lang="en-US" dirty="0"/>
              <a:t>Even then users can expose data through USB drives and other media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Perform a threat model analysis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Balance costs against risks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 lvl="1">
              <a:buClr>
                <a:srgbClr val="CC7104"/>
              </a:buClr>
            </a:pPr>
            <a:r>
              <a:rPr lang="en-US" dirty="0"/>
              <a:t>Most importantly, talk about it. Include PR and legal.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etwork Topologies Remain Consistent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809008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The Fallacies</a:t>
            </a:r>
            <a:r>
              <a:rPr sz="5120" dirty="0"/>
              <a:t> </a:t>
            </a:r>
            <a:r>
              <a:rPr lang="en-US" sz="5120" dirty="0"/>
              <a:t>topologies stay the same</a:t>
            </a:r>
            <a:endParaRPr sz="5120"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F65A06D6-1104-423D-A321-612F89EEBDCB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Unless a server goes down and is replaced</a:t>
            </a:r>
          </a:p>
          <a:p>
            <a:pPr>
              <a:buClr>
                <a:srgbClr val="CC7104"/>
              </a:buClr>
            </a:pPr>
            <a:r>
              <a:rPr lang="en-US" dirty="0"/>
              <a:t>Or is moved to a different subnet</a:t>
            </a:r>
          </a:p>
          <a:p>
            <a:pPr>
              <a:buClr>
                <a:srgbClr val="CC7104"/>
              </a:buClr>
            </a:pPr>
            <a:r>
              <a:rPr lang="en-US" dirty="0"/>
              <a:t>Or clients wirelessly connect and disconnect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Don’t hard-code IP addresses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Use resilient protocols (multicast)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Use discovery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ystem Administrators can Solve Most Problems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The Fallacies</a:t>
            </a:r>
            <a:r>
              <a:rPr lang="en-US" sz="5120" dirty="0"/>
              <a:t> there is one administrator</a:t>
            </a:r>
            <a:endParaRPr sz="5120"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51210497-038C-4795-9DA9-1FDE51A883BE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And the administrator will know what to do</a:t>
            </a:r>
          </a:p>
          <a:p>
            <a:pPr>
              <a:buClr>
                <a:srgbClr val="CC7104"/>
              </a:buClr>
            </a:pPr>
            <a:r>
              <a:rPr lang="en-US" dirty="0"/>
              <a:t>What happens when the all knowing administrator gets promoted…gets a better job</a:t>
            </a:r>
          </a:p>
          <a:p>
            <a:pPr>
              <a:buClr>
                <a:srgbClr val="CC7104"/>
              </a:buClr>
            </a:pPr>
            <a:r>
              <a:rPr lang="en-US" dirty="0"/>
              <a:t>Large networks usually have multiple administrators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Consider how to pinpoint problems in deployment scenarios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Consider running multiple versions in multiple locations concurrently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Enable the admin to take parts of the system down for maintenance without adversely affecting the rest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ransport Has Minimal Cost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1816891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The Fallacies</a:t>
            </a:r>
            <a:r>
              <a:rPr sz="5120" dirty="0"/>
              <a:t> </a:t>
            </a:r>
            <a:r>
              <a:rPr lang="en-US" sz="5120" dirty="0"/>
              <a:t>transport cost is zero</a:t>
            </a:r>
            <a:endParaRPr sz="5120"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3066122C-AFED-4B11-AEE1-1A342A24E233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Serialization/Deserialization to cross the network takes time</a:t>
            </a:r>
          </a:p>
          <a:p>
            <a:pPr>
              <a:buClr>
                <a:srgbClr val="CC7104"/>
              </a:buClr>
            </a:pPr>
            <a:r>
              <a:rPr lang="en-US" dirty="0"/>
              <a:t>The hardware network infrastructure has upfront and ongoing costs</a:t>
            </a:r>
          </a:p>
          <a:p>
            <a:pPr>
              <a:buClr>
                <a:srgbClr val="CC7104"/>
              </a:buClr>
            </a:pPr>
            <a:r>
              <a:rPr lang="en-US" dirty="0"/>
              <a:t>Cloud computing means you purchase what you need per transaction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Stay away from chatting over the network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Architects need t consider trade-offs between infrastructure costs and development costs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etworks Are Homogenous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The Fallacies</a:t>
            </a:r>
            <a:r>
              <a:rPr lang="en-US" sz="5120" dirty="0"/>
              <a:t> the network is</a:t>
            </a:r>
            <a:r>
              <a:rPr sz="5120" dirty="0"/>
              <a:t> </a:t>
            </a:r>
            <a:r>
              <a:rPr lang="en-US" sz="5120" dirty="0"/>
              <a:t>h</a:t>
            </a:r>
            <a:r>
              <a:rPr sz="5120" dirty="0"/>
              <a:t>omogenous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CB411813-D0A6-4F50-BF4B-5503E1043D23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A network that uses a single network architecture and operating system</a:t>
            </a:r>
          </a:p>
          <a:p>
            <a:pPr>
              <a:buClr>
                <a:srgbClr val="CC7104"/>
              </a:buClr>
            </a:pPr>
            <a:r>
              <a:rPr lang="en-US" dirty="0"/>
              <a:t>A homogeneous network today is the exception and not the rule</a:t>
            </a:r>
          </a:p>
          <a:p>
            <a:pPr>
              <a:buClr>
                <a:srgbClr val="CC7104"/>
              </a:buClr>
            </a:pPr>
            <a:r>
              <a:rPr lang="en-US" dirty="0"/>
              <a:t>Even a small home network has mobile devices, Chrome books, Windows PC, Smart TV, Xbox, etc.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Semantic interoperability will always be hard, budget for it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ystems are Atomic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The Fallacies</a:t>
            </a:r>
            <a:r>
              <a:rPr lang="en-US" sz="4400" dirty="0"/>
              <a:t> the system is atomic/monolithic</a:t>
            </a:r>
            <a:endParaRPr sz="4400"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7A43F557-4FCF-49A7-8C48-BF1BDE93C84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Often the whole purpose of a system is to integrate with other systems, even if just to access the same database.</a:t>
            </a:r>
          </a:p>
          <a:p>
            <a:pPr>
              <a:buClr>
                <a:srgbClr val="CC7104"/>
              </a:buClr>
            </a:pPr>
            <a:r>
              <a:rPr lang="en-US" dirty="0"/>
              <a:t>Integration through the DB creates coupling</a:t>
            </a:r>
          </a:p>
          <a:p>
            <a:pPr>
              <a:buClr>
                <a:srgbClr val="CC7104"/>
              </a:buClr>
            </a:pPr>
            <a:r>
              <a:rPr lang="en-US" dirty="0"/>
              <a:t>Maintenance is hard on “big balls of mud”</a:t>
            </a:r>
          </a:p>
          <a:p>
            <a:pPr>
              <a:buClr>
                <a:srgbClr val="CC7104"/>
              </a:buClr>
            </a:pPr>
            <a:r>
              <a:rPr lang="en-US" dirty="0"/>
              <a:t>If the system was not designed to scale out, doing so may actually hurt performance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Internal loose coupling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Modularize (microservices)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Design for scale out in advance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ystems will Eventually be Fully Developed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1588291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The Fallacies </a:t>
            </a:r>
            <a:r>
              <a:rPr lang="en-US" sz="5120" dirty="0"/>
              <a:t>the system is finished</a:t>
            </a:r>
            <a:endParaRPr sz="5120"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FEF325B5-3CA9-41F0-BBFA-A3DB786000A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Requirements are constantly shifting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Solutions should embrace constant modification, the initial developer productivity matters less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Design for upgrades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8C4CD-9A1D-4A01-B024-E70F57D80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56" y="3432636"/>
            <a:ext cx="7535309" cy="32982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"/>
          <p:cNvGrpSpPr/>
          <p:nvPr/>
        </p:nvGrpSpPr>
        <p:grpSpPr>
          <a:xfrm>
            <a:off x="5482183" y="1221035"/>
            <a:ext cx="9191131" cy="9191131"/>
            <a:chOff x="0" y="0"/>
            <a:chExt cx="9191129" cy="9191129"/>
          </a:xfrm>
        </p:grpSpPr>
        <p:sp>
          <p:nvSpPr>
            <p:cNvPr id="176" name="Circle"/>
            <p:cNvSpPr/>
            <p:nvPr/>
          </p:nvSpPr>
          <p:spPr>
            <a:xfrm>
              <a:off x="0" y="0"/>
              <a:ext cx="9191129" cy="9191129"/>
            </a:xfrm>
            <a:prstGeom prst="ellipse">
              <a:avLst/>
            </a:prstGeom>
            <a:solidFill>
              <a:srgbClr val="222222">
                <a:alpha val="50068"/>
              </a:srgbClr>
            </a:solidFill>
            <a:ln w="12700" cap="flat">
              <a:solidFill>
                <a:srgbClr val="838787">
                  <a:alpha val="5006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 dirty="0"/>
            </a:p>
          </p:txBody>
        </p:sp>
        <p:pic>
          <p:nvPicPr>
            <p:cNvPr id="177" name="Image" descr="Image"/>
            <p:cNvPicPr>
              <a:picLocks noChangeAspect="1"/>
            </p:cNvPicPr>
            <p:nvPr/>
          </p:nvPicPr>
          <p:blipFill>
            <a:blip r:embed="rId2">
              <a:alphaModFix amt="50068"/>
              <a:extLst/>
            </a:blip>
            <a:srcRect r="9816"/>
            <a:stretch>
              <a:fillRect/>
            </a:stretch>
          </p:blipFill>
          <p:spPr>
            <a:xfrm>
              <a:off x="1150229" y="14436"/>
              <a:ext cx="6369563" cy="8400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DEATH TO THE BATCH JOB"/>
          <p:cNvSpPr txBox="1">
            <a:spLocks noGrp="1"/>
          </p:cNvSpPr>
          <p:nvPr>
            <p:ph type="body" idx="13"/>
          </p:nvPr>
        </p:nvSpPr>
        <p:spPr>
          <a:xfrm>
            <a:off x="406400" y="526602"/>
            <a:ext cx="11176000" cy="38779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Advanced</a:t>
            </a:r>
            <a:r>
              <a:rPr dirty="0"/>
              <a:t> </a:t>
            </a:r>
            <a:r>
              <a:rPr lang="en-US" dirty="0"/>
              <a:t>Distributed Systems Design</a:t>
            </a:r>
            <a:endParaRPr dirty="0"/>
          </a:p>
        </p:txBody>
      </p:sp>
      <p:sp>
        <p:nvSpPr>
          <p:cNvPr id="180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33679">
              <a:spcBef>
                <a:spcPts val="0"/>
              </a:spcBef>
              <a:defRPr sz="6800">
                <a:solidFill>
                  <a:srgbClr val="CC7104"/>
                </a:solidFill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Introduction</a:t>
            </a:r>
            <a:endParaRPr dirty="0"/>
          </a:p>
        </p:txBody>
      </p:sp>
      <p:sp>
        <p:nvSpPr>
          <p:cNvPr id="181" name="Sam Martindale…"/>
          <p:cNvSpPr txBox="1">
            <a:spLocks noGrp="1"/>
          </p:cNvSpPr>
          <p:nvPr>
            <p:ph type="body" sz="half" idx="1"/>
          </p:nvPr>
        </p:nvSpPr>
        <p:spPr>
          <a:xfrm>
            <a:off x="406400" y="2311623"/>
            <a:ext cx="6456313" cy="7825582"/>
          </a:xfrm>
          <a:prstGeom prst="rect">
            <a:avLst/>
          </a:prstGeom>
        </p:spPr>
        <p:txBody>
          <a:bodyPr/>
          <a:lstStyle/>
          <a:p>
            <a:pPr marL="186689" indent="-186689" defTabSz="245363">
              <a:spcBef>
                <a:spcPts val="1100"/>
              </a:spcBef>
              <a:buClr>
                <a:srgbClr val="CC7104"/>
              </a:buClr>
              <a:defRPr sz="1470"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rPr dirty="0"/>
              <a:t>Sam Martindale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/>
              <a:t>CTO, Afterman Software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 err="1"/>
              <a:t>Specialities</a:t>
            </a:r>
            <a:r>
              <a:rPr dirty="0"/>
              <a:t> - DDD, Distributed Architecture, High Scale Systems Design</a:t>
            </a:r>
          </a:p>
          <a:p>
            <a:pPr marL="186689" indent="-186689" defTabSz="245363">
              <a:spcBef>
                <a:spcPts val="1100"/>
              </a:spcBef>
              <a:buClr>
                <a:srgbClr val="CC7104"/>
              </a:buClr>
              <a:defRPr sz="1470"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rPr dirty="0"/>
              <a:t>1</a:t>
            </a:r>
            <a:r>
              <a:rPr lang="en-US" dirty="0"/>
              <a:t>8</a:t>
            </a:r>
            <a:r>
              <a:rPr dirty="0"/>
              <a:t>+ Years Consulting in a Variety of Industries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Healthcare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CORE Occupational Medicine, Performant Health,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Broadlane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Press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Ganey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MedAssets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Maxim Healthcare,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Broadjump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Passport Health, Experian Health, LabCorp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Finance/Banking</a:t>
            </a:r>
            <a:r>
              <a:rPr dirty="0"/>
              <a:t>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CUDirect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Cross River Bank, Performant Financial, Nelnet, Cornerstone, Credit Invest</a:t>
            </a:r>
            <a:r>
              <a:rPr lang="en-US" i="1" dirty="0">
                <a:latin typeface="Avenir Next"/>
                <a:ea typeface="Avenir Next"/>
                <a:cs typeface="Avenir Next"/>
                <a:sym typeface="Avenir Next"/>
              </a:rPr>
              <a:t>, Bank of Central Asia</a:t>
            </a:r>
            <a:endParaRPr i="1" dirty="0">
              <a:latin typeface="Avenir Next"/>
              <a:ea typeface="Avenir Next"/>
              <a:cs typeface="Avenir Next"/>
              <a:sym typeface="Avenir Next"/>
            </a:endParaRP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Retail/</a:t>
            </a:r>
            <a:r>
              <a:rPr dirty="0" err="1">
                <a:latin typeface="Avenir Next Heavy"/>
                <a:ea typeface="Avenir Next Heavy"/>
                <a:cs typeface="Avenir Next Heavy"/>
                <a:sym typeface="Avenir Next Heavy"/>
              </a:rPr>
              <a:t>eCommerce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Starbucks, Jack in the Box,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PrintPlace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KidKraft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Wizards of the Coast,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Kintone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IRIS Marketing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Logistics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Coyote Logistics, ARI,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OnAsset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Direct Logistics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Travel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Hawaiian Airlines, Visual Matrix, Best Western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Technology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Royal Alliances, SYMPL,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Marchand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Wright Associates, 3xLogic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Government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LA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Dept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of Insurance, LA PCF, LA State Retirement, LA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Dept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of Revenue, General Dynamics, US Army Corp of Engineers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Energy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Choose Energy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Real Estate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Fischer Solutions,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Vizzda</a:t>
            </a:r>
            <a:endParaRPr i="1" dirty="0">
              <a:latin typeface="Avenir Next"/>
              <a:ea typeface="Avenir Next"/>
              <a:cs typeface="Avenir Next"/>
              <a:sym typeface="Avenir Next"/>
            </a:endParaRP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Manufacturing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Invista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Koch</a:t>
            </a:r>
          </a:p>
        </p:txBody>
      </p:sp>
    </p:spTree>
    <p:extLst>
      <p:ext uri="{BB962C8B-B14F-4D97-AF65-F5344CB8AC3E}">
        <p14:creationId xmlns:p14="http://schemas.microsoft.com/office/powerpoint/2010/main" val="96839095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usiness Logic Should Be Centralized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2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lang="en-US" sz="4400" dirty="0">
                <a:solidFill>
                  <a:srgbClr val="FFC000"/>
                </a:solidFill>
              </a:rPr>
              <a:t>The Fallacies</a:t>
            </a:r>
            <a:r>
              <a:rPr sz="4400" dirty="0"/>
              <a:t> </a:t>
            </a:r>
            <a:r>
              <a:rPr lang="en-US" sz="4400" dirty="0"/>
              <a:t>business l</a:t>
            </a:r>
            <a:r>
              <a:rPr sz="4400" dirty="0"/>
              <a:t>ogic</a:t>
            </a:r>
            <a:r>
              <a:rPr lang="en-US" sz="4400" dirty="0"/>
              <a:t> can b</a:t>
            </a:r>
            <a:r>
              <a:rPr sz="4400" dirty="0"/>
              <a:t>e</a:t>
            </a:r>
            <a:r>
              <a:rPr lang="en-US" sz="4400" dirty="0"/>
              <a:t> c</a:t>
            </a:r>
            <a:r>
              <a:rPr sz="4400" dirty="0"/>
              <a:t>entralized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F3D5CAB7-860D-49B0-A18F-E11A457FA64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Centralization is a workaround for tooling to identify where logic is implemented</a:t>
            </a:r>
          </a:p>
          <a:p>
            <a:pPr>
              <a:buClr>
                <a:srgbClr val="CC7104"/>
              </a:buClr>
            </a:pPr>
            <a:r>
              <a:rPr lang="en-US" dirty="0"/>
              <a:t>Where do you enforce that the first name will be less than 40 characters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UI? BL? DB? Everywhere?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Solutions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Where possible, centralize, but don’t take additional costs beyond the benefits of doing so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Use tooling to help find where to make all of the edits to a business rule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48D81-3594-5A48-B802-C489EEB7F2CF}"/>
              </a:ext>
            </a:extLst>
          </p:cNvPr>
          <p:cNvSpPr txBox="1"/>
          <p:nvPr/>
        </p:nvSpPr>
        <p:spPr>
          <a:xfrm rot="18853210">
            <a:off x="8375283" y="526529"/>
            <a:ext cx="218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and should be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C451C9-7464-8441-9217-4F6D27765F50}"/>
              </a:ext>
            </a:extLst>
          </p:cNvPr>
          <p:cNvGrpSpPr/>
          <p:nvPr/>
        </p:nvGrpSpPr>
        <p:grpSpPr>
          <a:xfrm flipH="1">
            <a:off x="8758819" y="1576116"/>
            <a:ext cx="156018" cy="165334"/>
            <a:chOff x="11991109" y="5759972"/>
            <a:chExt cx="290946" cy="30831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7BAE0-2D83-2848-8C47-44A9127090F1}"/>
                </a:ext>
              </a:extLst>
            </p:cNvPr>
            <p:cNvCxnSpPr/>
            <p:nvPr/>
          </p:nvCxnSpPr>
          <p:spPr>
            <a:xfrm>
              <a:off x="12136582" y="5759972"/>
              <a:ext cx="145473" cy="308319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3230D1-B219-FE44-8E60-C6175CB92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91109" y="5759972"/>
              <a:ext cx="145473" cy="308319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52A86-12CF-CE4D-8A83-83BB8E304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73"/>
          <a:stretch/>
        </p:blipFill>
        <p:spPr>
          <a:xfrm>
            <a:off x="0" y="2934575"/>
            <a:ext cx="13004800" cy="6819025"/>
          </a:xfrm>
          <a:prstGeom prst="rect">
            <a:avLst/>
          </a:prstGeom>
        </p:spPr>
      </p:pic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Coupling in Distributed Systems</a:t>
            </a:r>
            <a:endParaRPr sz="8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7CCB4-26BA-3E49-8B1E-09B10047BB58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321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fferent Coup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Coupling</a:t>
            </a:r>
            <a:r>
              <a:rPr lang="en-US" dirty="0"/>
              <a:t> what is coupling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1549CBBA-42BE-4F5B-A33C-71C2C07DD2B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A measure of dependencies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If X depends on Y, there is coupling between them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2 kinds of coupling: Afferent (Ca), Efferent (Ce)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avor Any Loose Coup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Coupling </a:t>
            </a:r>
            <a:r>
              <a:rPr lang="en-US" sz="5120" dirty="0"/>
              <a:t>afferent co</a:t>
            </a:r>
            <a:r>
              <a:rPr sz="5120" dirty="0"/>
              <a:t>upling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1F45148C-38BE-4089-B905-EB1F6E284E6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Who depends on you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Incoming coupling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Measure of how many other classes use a specific class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Examples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The classes that depend on your centralized business rule validator</a:t>
            </a:r>
          </a:p>
          <a:p>
            <a:pPr lvl="1"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avor Any Loose Coup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Coupling </a:t>
            </a:r>
            <a:r>
              <a:rPr lang="en-US" sz="5120" dirty="0"/>
              <a:t>efferent c</a:t>
            </a:r>
            <a:r>
              <a:rPr sz="5120" dirty="0"/>
              <a:t>oupling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1F45148C-38BE-4089-B905-EB1F6E284E6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On who you depend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Outgoing coupling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Measure of how many different class are used by a specific class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Examples: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Logging Library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371995553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avor Any Loose Coupling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047964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Coupling</a:t>
            </a:r>
            <a:r>
              <a:rPr sz="5120" dirty="0"/>
              <a:t> </a:t>
            </a:r>
            <a:r>
              <a:rPr lang="en-US" sz="5120" dirty="0"/>
              <a:t>favor a</a:t>
            </a:r>
            <a:r>
              <a:rPr sz="5120" dirty="0"/>
              <a:t>ny </a:t>
            </a:r>
            <a:r>
              <a:rPr lang="en-US" sz="5120" dirty="0"/>
              <a:t>l</a:t>
            </a:r>
            <a:r>
              <a:rPr sz="5120" dirty="0"/>
              <a:t>oose </a:t>
            </a:r>
            <a:r>
              <a:rPr lang="en-US" sz="5120" dirty="0"/>
              <a:t>c</a:t>
            </a:r>
            <a:r>
              <a:rPr sz="5120" dirty="0"/>
              <a:t>oupling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1F45148C-38BE-4089-B905-EB1F6E284E6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u="sng" dirty="0"/>
              <a:t>Minimize</a:t>
            </a:r>
            <a:r>
              <a:rPr lang="en-US" dirty="0"/>
              <a:t> both afferent and efferent coupling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Zero coupling isn’t really possible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Loose Coupling means better ability to embrace change in a controlled way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Reduces the friction to making changes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Combats the ripple effect of changes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Beware of shared resources like databases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They hide coupling</a:t>
            </a:r>
          </a:p>
        </p:txBody>
      </p:sp>
    </p:spTree>
    <p:extLst>
      <p:ext uri="{BB962C8B-B14F-4D97-AF65-F5344CB8AC3E}">
        <p14:creationId xmlns:p14="http://schemas.microsoft.com/office/powerpoint/2010/main" val="163443148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ypes of Coup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Coupling</a:t>
            </a:r>
            <a:r>
              <a:rPr dirty="0"/>
              <a:t> </a:t>
            </a:r>
            <a:r>
              <a:rPr lang="en-US" dirty="0"/>
              <a:t>types </a:t>
            </a:r>
            <a:r>
              <a:rPr dirty="0"/>
              <a:t>of </a:t>
            </a:r>
            <a:r>
              <a:rPr lang="en-US" dirty="0"/>
              <a:t>c</a:t>
            </a:r>
            <a:r>
              <a:rPr dirty="0"/>
              <a:t>oupling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390BA94A-41C9-4CC9-B81F-204DAC3FD17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There are three types of Coupling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 lvl="1">
              <a:buClr>
                <a:srgbClr val="CC7104"/>
              </a:buClr>
            </a:pPr>
            <a:r>
              <a:rPr lang="en-US" dirty="0"/>
              <a:t>Platform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Temporal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Spatial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C3218631-1AB2-4D80-B49B-2744D2B6746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Also known as “interoperability”</a:t>
            </a:r>
          </a:p>
          <a:p>
            <a:pPr>
              <a:buClr>
                <a:srgbClr val="CC7104"/>
              </a:buClr>
            </a:pPr>
            <a:r>
              <a:rPr lang="en-US" dirty="0"/>
              <a:t>If you use any platform-specific protocols your systems will become coupled in a platform sense.</a:t>
            </a:r>
          </a:p>
          <a:p>
            <a:pPr>
              <a:buClr>
                <a:srgbClr val="CC7104"/>
              </a:buClr>
            </a:pPr>
            <a:r>
              <a:rPr lang="en-US" dirty="0"/>
              <a:t>One of the 4 Tenets of Service Orientation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“Share contract and schema, not class or type”</a:t>
            </a:r>
          </a:p>
          <a:p>
            <a:pPr>
              <a:buClr>
                <a:srgbClr val="CC7104"/>
              </a:buClr>
            </a:pPr>
            <a:r>
              <a:rPr lang="en-US" dirty="0"/>
              <a:t>Example: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Passing .NET specific objects like a </a:t>
            </a:r>
            <a:r>
              <a:rPr lang="en-US" dirty="0" err="1"/>
              <a:t>DataSet</a:t>
            </a:r>
            <a:r>
              <a:rPr lang="en-US" dirty="0"/>
              <a:t> through services implemented with WCF</a:t>
            </a:r>
          </a:p>
        </p:txBody>
      </p:sp>
      <p:sp>
        <p:nvSpPr>
          <p:cNvPr id="4" name="Types of Coupling">
            <a:extLst>
              <a:ext uri="{FF2B5EF4-FFF2-40B4-BE49-F238E27FC236}">
                <a16:creationId xmlns:a16="http://schemas.microsoft.com/office/drawing/2014/main" id="{3AF8D7A3-6A9B-744C-B97B-D80ECF10C36D}"/>
              </a:ext>
            </a:extLst>
          </p:cNvPr>
          <p:cNvSpPr txBox="1">
            <a:spLocks/>
          </p:cNvSpPr>
          <p:nvPr/>
        </p:nvSpPr>
        <p:spPr>
          <a:xfrm>
            <a:off x="908509" y="12236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Coupling</a:t>
            </a:r>
            <a:r>
              <a:rPr lang="en-US" dirty="0"/>
              <a:t> platform coupling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B3302F18-9259-4878-82D8-1B5AA3DA39CB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Components are connected to each other in time</a:t>
            </a:r>
          </a:p>
          <a:p>
            <a:pPr>
              <a:buClr>
                <a:srgbClr val="CC7104"/>
              </a:buClr>
            </a:pPr>
            <a:r>
              <a:rPr lang="en-US" dirty="0"/>
              <a:t>Commonly associated with web services as they tend to encourage request/response patterns</a:t>
            </a:r>
          </a:p>
          <a:p>
            <a:pPr>
              <a:buClr>
                <a:srgbClr val="CC7104"/>
              </a:buClr>
            </a:pPr>
            <a:endParaRPr lang="en-US" sz="1600" dirty="0"/>
          </a:p>
          <a:p>
            <a:pPr>
              <a:buClr>
                <a:srgbClr val="CC7104"/>
              </a:buClr>
            </a:pPr>
            <a:r>
              <a:rPr lang="en-US" dirty="0"/>
              <a:t>Example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 sender needs a response before it can continue</a:t>
            </a:r>
          </a:p>
          <a:p>
            <a:pPr lvl="1">
              <a:buClr>
                <a:srgbClr val="CC7104"/>
              </a:buClr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84E5A-6331-4ADF-A94D-0F600F35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30" y="6989520"/>
            <a:ext cx="4194723" cy="2418386"/>
          </a:xfrm>
          <a:prstGeom prst="rect">
            <a:avLst/>
          </a:prstGeom>
        </p:spPr>
      </p:pic>
      <p:sp>
        <p:nvSpPr>
          <p:cNvPr id="7" name="Types of Coupling">
            <a:extLst>
              <a:ext uri="{FF2B5EF4-FFF2-40B4-BE49-F238E27FC236}">
                <a16:creationId xmlns:a16="http://schemas.microsoft.com/office/drawing/2014/main" id="{EB46EA95-0655-3F46-8190-789EA21E44C8}"/>
              </a:ext>
            </a:extLst>
          </p:cNvPr>
          <p:cNvSpPr txBox="1">
            <a:spLocks/>
          </p:cNvSpPr>
          <p:nvPr/>
        </p:nvSpPr>
        <p:spPr>
          <a:xfrm>
            <a:off x="908509" y="12236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Coupling</a:t>
            </a:r>
            <a:r>
              <a:rPr lang="en-US" dirty="0"/>
              <a:t> temporal coupling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6875B085-5332-449A-B015-6656C075C08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Also known as Location coupling</a:t>
            </a:r>
          </a:p>
          <a:p>
            <a:pPr>
              <a:buClr>
                <a:srgbClr val="CC7104"/>
              </a:buClr>
            </a:pPr>
            <a:r>
              <a:rPr lang="en-US" dirty="0"/>
              <a:t>Applications should not need to know where cooperating services are on the network</a:t>
            </a:r>
          </a:p>
          <a:p>
            <a:pPr>
              <a:buClr>
                <a:srgbClr val="CC7104"/>
              </a:buClr>
            </a:pPr>
            <a:r>
              <a:rPr lang="en-US" dirty="0"/>
              <a:t>The dependency on the address of an external resource creates a kind of location-based coupling</a:t>
            </a:r>
          </a:p>
          <a:p>
            <a:pPr>
              <a:buClr>
                <a:srgbClr val="CC7104"/>
              </a:buClr>
            </a:pPr>
            <a:r>
              <a:rPr lang="en-US" dirty="0"/>
              <a:t>Abstract the location of services and assign logical destinations to message types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Example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 client communicating to servers through a load balancer do not know which physical server is handling the request</a:t>
            </a:r>
          </a:p>
          <a:p>
            <a:pPr lvl="1">
              <a:buClr>
                <a:srgbClr val="CC7104"/>
              </a:buClr>
            </a:pPr>
            <a:endParaRPr lang="en-US" dirty="0"/>
          </a:p>
        </p:txBody>
      </p:sp>
      <p:sp>
        <p:nvSpPr>
          <p:cNvPr id="6" name="Types of Coupling">
            <a:extLst>
              <a:ext uri="{FF2B5EF4-FFF2-40B4-BE49-F238E27FC236}">
                <a16:creationId xmlns:a16="http://schemas.microsoft.com/office/drawing/2014/main" id="{26218F6C-3383-C24F-B786-4AD4F63314F9}"/>
              </a:ext>
            </a:extLst>
          </p:cNvPr>
          <p:cNvSpPr txBox="1">
            <a:spLocks/>
          </p:cNvSpPr>
          <p:nvPr/>
        </p:nvSpPr>
        <p:spPr>
          <a:xfrm>
            <a:off x="908509" y="12236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Coupling</a:t>
            </a:r>
            <a:r>
              <a:rPr lang="en-US" dirty="0"/>
              <a:t> spatial coupling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FC5BE-AA5B-F141-B694-84E241C5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34574"/>
            <a:ext cx="13004801" cy="6819025"/>
          </a:xfrm>
          <a:prstGeom prst="rect">
            <a:avLst/>
          </a:prstGeom>
        </p:spPr>
      </p:pic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C000"/>
                </a:solidFill>
              </a:rPr>
              <a:t>Distributed Systems Theory</a:t>
            </a:r>
            <a:endParaRPr sz="115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7CCB4-26BA-3E49-8B1E-09B10047BB58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250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Vertical v Horizontal Slicing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941582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Coupling</a:t>
            </a:r>
            <a:r>
              <a:rPr sz="5120" dirty="0"/>
              <a:t> </a:t>
            </a:r>
            <a:r>
              <a:rPr lang="en-US" sz="5120" dirty="0"/>
              <a:t>vertical </a:t>
            </a:r>
            <a:r>
              <a:rPr sz="5120" dirty="0"/>
              <a:t>v </a:t>
            </a:r>
            <a:r>
              <a:rPr lang="en-US" sz="5120" dirty="0"/>
              <a:t>h</a:t>
            </a:r>
            <a:r>
              <a:rPr sz="5120" dirty="0"/>
              <a:t>orizontal </a:t>
            </a:r>
            <a:r>
              <a:rPr lang="en-US" sz="5120" dirty="0"/>
              <a:t>s</a:t>
            </a:r>
            <a:r>
              <a:rPr sz="5120" dirty="0"/>
              <a:t>licing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2785DF4E-1A36-47B2-9F33-7589E412320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Vertical slicing organizes code in feature oriented commands and queries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Layers are not arbitrary</a:t>
            </a:r>
          </a:p>
          <a:p>
            <a:pPr lvl="2">
              <a:buClr>
                <a:srgbClr val="CC7104"/>
              </a:buClr>
            </a:pPr>
            <a:r>
              <a:rPr lang="en-US" dirty="0"/>
              <a:t>No need to create a service class if one is not required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Does not encourage coupling with other layers or features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Features can be added, modified or removed without affecting other features</a:t>
            </a:r>
          </a:p>
          <a:p>
            <a:pPr>
              <a:buClr>
                <a:srgbClr val="CC7104"/>
              </a:buClr>
            </a:pPr>
            <a:r>
              <a:rPr lang="en-US" dirty="0"/>
              <a:t>Horizontal slicing is the traditional n-tier layering 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This tends to lead to the layer-cake anti-pattern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Horizontal layers tend to be arbitrary and </a:t>
            </a:r>
            <a:r>
              <a:rPr lang="en-US" dirty="0" err="1"/>
              <a:t>ecurages</a:t>
            </a:r>
            <a:r>
              <a:rPr lang="en-US" dirty="0"/>
              <a:t> coupling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CFFC02-2264-844F-AA11-DE8221DA0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1"/>
          <a:stretch/>
        </p:blipFill>
        <p:spPr>
          <a:xfrm>
            <a:off x="-1" y="2934575"/>
            <a:ext cx="13004800" cy="6819026"/>
          </a:xfrm>
          <a:prstGeom prst="rect">
            <a:avLst/>
          </a:prstGeom>
        </p:spPr>
      </p:pic>
      <p:sp>
        <p:nvSpPr>
          <p:cNvPr id="170" name="Messaging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13600" dirty="0">
                <a:solidFill>
                  <a:srgbClr val="FFC000"/>
                </a:solidFill>
              </a:rPr>
              <a:t>Messaging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8B7730-B099-B441-B624-93FC4DA92986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e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</a:t>
            </a:r>
            <a:r>
              <a:rPr lang="en-US" dirty="0"/>
              <a:t>w</a:t>
            </a:r>
            <a:r>
              <a:rPr dirty="0"/>
              <a:t>hen?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2AE3C6F1-E3F2-4F10-8375-DE55E6EE33A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Executing transactions</a:t>
            </a:r>
          </a:p>
          <a:p>
            <a:pPr>
              <a:buClr>
                <a:srgbClr val="CC7104"/>
              </a:buClr>
            </a:pPr>
            <a:r>
              <a:rPr lang="en-US" dirty="0"/>
              <a:t>A good fit for asynchronous long running transactions</a:t>
            </a:r>
          </a:p>
          <a:p>
            <a:pPr>
              <a:buClr>
                <a:srgbClr val="CC7104"/>
              </a:buClr>
            </a:pPr>
            <a:r>
              <a:rPr lang="en-US" dirty="0"/>
              <a:t>When crossing boundaries between logical services</a:t>
            </a:r>
          </a:p>
          <a:p>
            <a:pPr>
              <a:buClr>
                <a:srgbClr val="CC7104"/>
              </a:buClr>
            </a:pPr>
            <a:r>
              <a:rPr lang="en-US" dirty="0"/>
              <a:t>When you have multiple consumers of a single transaction</a:t>
            </a:r>
          </a:p>
          <a:p>
            <a:pPr>
              <a:buClr>
                <a:srgbClr val="CC7104"/>
              </a:buClr>
            </a:pPr>
            <a:r>
              <a:rPr lang="en-US" dirty="0"/>
              <a:t>Calling external web services</a:t>
            </a:r>
          </a:p>
          <a:p>
            <a:pPr>
              <a:buClr>
                <a:srgbClr val="CC7104"/>
              </a:buClr>
            </a:pPr>
            <a:r>
              <a:rPr lang="en-US" dirty="0"/>
              <a:t>When a high degree of fault-tolerance is required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</a:t>
            </a:r>
            <a:r>
              <a:rPr lang="en-US" dirty="0"/>
              <a:t>why</a:t>
            </a:r>
            <a:r>
              <a:rPr dirty="0"/>
              <a:t>?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530C8CAB-D642-479E-9082-1A94938BF9DD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Reduces coupling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Use JSON/XML – AMQP for platform coupling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Use asynchronous messaging for temporal coupling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Reduces afferent and efferent coupling while increasing autonomy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Fault-tolerant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Servers crash, databases are down, deadlocks in </a:t>
            </a:r>
            <a:r>
              <a:rPr lang="en-US" dirty="0" err="1"/>
              <a:t>db</a:t>
            </a:r>
            <a:endParaRPr lang="en-US" dirty="0"/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Auditing and Journaling opportunities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Retries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y NO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</a:t>
            </a:r>
            <a:r>
              <a:rPr lang="en-US" dirty="0"/>
              <a:t>w</a:t>
            </a:r>
            <a:r>
              <a:rPr dirty="0"/>
              <a:t>hy </a:t>
            </a:r>
            <a:r>
              <a:rPr lang="en-US" dirty="0"/>
              <a:t>not</a:t>
            </a:r>
            <a:r>
              <a:rPr dirty="0"/>
              <a:t>?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50B0BE40-7435-4C42-B92E-0BBF8AE552E1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Introduces complexity</a:t>
            </a:r>
          </a:p>
          <a:p>
            <a:pPr>
              <a:buClr>
                <a:srgbClr val="CC7104"/>
              </a:buClr>
            </a:pPr>
            <a:r>
              <a:rPr lang="en-US" dirty="0"/>
              <a:t>Not a fit for request/response scenarios like query only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Will be slower and introduce lots of network overhead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85B94-4347-EF45-A188-063C94592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" r="17446"/>
          <a:stretch/>
        </p:blipFill>
        <p:spPr>
          <a:xfrm>
            <a:off x="0" y="2934575"/>
            <a:ext cx="13004800" cy="6819025"/>
          </a:xfrm>
          <a:prstGeom prst="rect">
            <a:avLst/>
          </a:prstGeom>
        </p:spPr>
      </p:pic>
      <p:sp>
        <p:nvSpPr>
          <p:cNvPr id="178" name="Business Analysis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sz="11500" dirty="0">
                <a:solidFill>
                  <a:srgbClr val="FFC000"/>
                </a:solidFill>
              </a:rPr>
              <a:t>Business</a:t>
            </a:r>
            <a:r>
              <a:rPr sz="11500" dirty="0"/>
              <a:t>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F8714A-A251-3544-9387-F9E97C49F274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Analysis</a:t>
            </a:r>
            <a:r>
              <a:rPr dirty="0"/>
              <a:t> </a:t>
            </a:r>
            <a:r>
              <a:rPr lang="en-US" dirty="0"/>
              <a:t>use c</a:t>
            </a:r>
            <a:r>
              <a:rPr dirty="0"/>
              <a:t>ases</a:t>
            </a:r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7C85B8E6-46A9-FD49-BD90-B7AE88885AD3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Message based systems naturally make the following (usually) equivalent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Use Case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Test Case 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Message </a:t>
            </a:r>
          </a:p>
          <a:p>
            <a:pPr lvl="2">
              <a:buClr>
                <a:srgbClr val="CC7104"/>
              </a:buClr>
            </a:pPr>
            <a:r>
              <a:rPr lang="en-US" dirty="0"/>
              <a:t>Commands usually map to ONE use case</a:t>
            </a:r>
          </a:p>
          <a:p>
            <a:pPr lvl="2">
              <a:buClr>
                <a:srgbClr val="CC7104"/>
              </a:buClr>
            </a:pPr>
            <a:r>
              <a:rPr lang="en-US" dirty="0"/>
              <a:t>Events may map to MANY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Transactional Unit of Work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main Decomposition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962364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7919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Business Analysis</a:t>
            </a:r>
            <a:r>
              <a:rPr sz="5120" dirty="0"/>
              <a:t> </a:t>
            </a:r>
            <a:r>
              <a:rPr lang="en-US" sz="5120" dirty="0"/>
              <a:t>domain d</a:t>
            </a:r>
            <a:r>
              <a:rPr sz="5120" dirty="0"/>
              <a:t>ecomposition</a:t>
            </a:r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E1EDD65B-92D9-8142-8B4B-DCDE0D624744}"/>
              </a:ext>
            </a:extLst>
          </p:cNvPr>
          <p:cNvSpPr txBox="1">
            <a:spLocks/>
          </p:cNvSpPr>
          <p:nvPr/>
        </p:nvSpPr>
        <p:spPr>
          <a:xfrm>
            <a:off x="908509" y="2858022"/>
            <a:ext cx="9635671" cy="610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7104"/>
              </a:buClr>
            </a:pPr>
            <a:r>
              <a:rPr lang="en-US" dirty="0"/>
              <a:t>The domain is usually best learned by doing it incorrectly </a:t>
            </a:r>
          </a:p>
          <a:p>
            <a:pPr>
              <a:buClr>
                <a:srgbClr val="CC7104"/>
              </a:buClr>
            </a:pPr>
            <a:r>
              <a:rPr lang="en-US" dirty="0"/>
              <a:t>Watch for “chatty” services</a:t>
            </a:r>
          </a:p>
          <a:p>
            <a:pPr>
              <a:buClr>
                <a:srgbClr val="CC7104"/>
              </a:buClr>
            </a:pPr>
            <a:r>
              <a:rPr lang="en-US" dirty="0"/>
              <a:t>Watch for “leaky” services</a:t>
            </a:r>
          </a:p>
          <a:p>
            <a:pPr>
              <a:buClr>
                <a:srgbClr val="CC7104"/>
              </a:buClr>
            </a:pPr>
            <a:r>
              <a:rPr lang="en-US" dirty="0"/>
              <a:t>Understand what business unit owns each service</a:t>
            </a:r>
          </a:p>
          <a:p>
            <a:pPr>
              <a:buClr>
                <a:srgbClr val="CC7104"/>
              </a:buClr>
            </a:pPr>
            <a:r>
              <a:rPr lang="en-US" dirty="0"/>
              <a:t>“Unowned” services are probably part of the IT Operations domain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Ubiquitous Language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733764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Analysis</a:t>
            </a:r>
            <a:r>
              <a:rPr dirty="0"/>
              <a:t> </a:t>
            </a:r>
            <a:r>
              <a:rPr lang="en-US" dirty="0"/>
              <a:t>ubiquitous l</a:t>
            </a:r>
            <a:r>
              <a:rPr dirty="0"/>
              <a:t>anguage</a:t>
            </a:r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45E7A73F-76E4-2340-9C46-A7105CB4130A}"/>
              </a:ext>
            </a:extLst>
          </p:cNvPr>
          <p:cNvSpPr txBox="1">
            <a:spLocks/>
          </p:cNvSpPr>
          <p:nvPr/>
        </p:nvSpPr>
        <p:spPr>
          <a:xfrm>
            <a:off x="908509" y="2858022"/>
            <a:ext cx="9635671" cy="610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7104"/>
              </a:buClr>
            </a:pPr>
            <a:r>
              <a:rPr lang="en-US" dirty="0"/>
              <a:t>Business owners have terms they use to describe aspects of the business</a:t>
            </a:r>
          </a:p>
          <a:p>
            <a:pPr>
              <a:buClr>
                <a:srgbClr val="CC7104"/>
              </a:buClr>
            </a:pPr>
            <a:r>
              <a:rPr lang="en-US" dirty="0"/>
              <a:t>These terms should be uniform across the organization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Business Owners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Users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Developers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Support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Business Analysts</a:t>
            </a:r>
          </a:p>
          <a:p>
            <a:pPr>
              <a:buClr>
                <a:srgbClr val="CC7104"/>
              </a:buClr>
            </a:pPr>
            <a:r>
              <a:rPr lang="en-US" dirty="0"/>
              <a:t>Try to compromise when possible to avoid overloaded terms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71DFA4-5AD7-9E48-AE7F-85763074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85"/>
          <a:stretch/>
        </p:blipFill>
        <p:spPr>
          <a:xfrm>
            <a:off x="-1" y="2934575"/>
            <a:ext cx="13004799" cy="6819026"/>
          </a:xfrm>
          <a:prstGeom prst="rect">
            <a:avLst/>
          </a:prstGeom>
        </p:spPr>
      </p:pic>
      <p:sp>
        <p:nvSpPr>
          <p:cNvPr id="186" name="Business/Operations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sz="6600" dirty="0">
                <a:solidFill>
                  <a:srgbClr val="FFC000"/>
                </a:solidFill>
              </a:rPr>
              <a:t>Business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FFC000"/>
                </a:solidFill>
              </a:rPr>
              <a:t>and Operational Impacts</a:t>
            </a:r>
            <a:endParaRPr sz="6600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C643B-119D-6845-83F3-6B26431546E4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ystems are not Applications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669710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DST</a:t>
            </a:r>
            <a:r>
              <a:rPr sz="5120" dirty="0"/>
              <a:t> </a:t>
            </a:r>
            <a:r>
              <a:rPr lang="en-US" sz="5120" dirty="0"/>
              <a:t>systems </a:t>
            </a:r>
            <a:r>
              <a:rPr sz="5120" dirty="0"/>
              <a:t>are not </a:t>
            </a:r>
            <a:r>
              <a:rPr lang="en-US" sz="5120" dirty="0"/>
              <a:t>a</a:t>
            </a:r>
            <a:r>
              <a:rPr sz="5120" dirty="0"/>
              <a:t>pplications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3EFE2462-D2A4-43FC-8028-0D8D77D985EB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Application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An application has a single executable and runs on a single machine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Usually has a single source of information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Applications don’t know about ‘connectivity’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System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 system can be made up of multiple executable elements on multiple machines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Usually has multiple sources of information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System must deal with ‘connectivity’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 lvl="1">
              <a:buClr>
                <a:srgbClr val="CC7104"/>
              </a:buClr>
            </a:pPr>
            <a:r>
              <a:rPr lang="en-US" dirty="0"/>
              <a:t>Each executable within a system is not an application since it must deal with ‘connectivity’</a:t>
            </a:r>
            <a:endParaRPr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me to Mark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Impacts</a:t>
            </a:r>
            <a:r>
              <a:rPr dirty="0"/>
              <a:t> </a:t>
            </a:r>
            <a:r>
              <a:rPr lang="en-US" dirty="0"/>
              <a:t>time </a:t>
            </a:r>
            <a:r>
              <a:rPr dirty="0"/>
              <a:t>to </a:t>
            </a:r>
            <a:r>
              <a:rPr lang="en-US" dirty="0"/>
              <a:t>m</a:t>
            </a:r>
            <a:r>
              <a:rPr dirty="0"/>
              <a:t>arket</a:t>
            </a:r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2BC1EF67-440A-8044-8B34-89CFA49F2130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Favor faster feedback loops with </a:t>
            </a:r>
            <a:r>
              <a:rPr lang="en-US" b="1" dirty="0"/>
              <a:t>users</a:t>
            </a:r>
            <a:r>
              <a:rPr lang="en-US" dirty="0"/>
              <a:t>, not business owners</a:t>
            </a:r>
            <a:endParaRPr lang="en-US" b="1" dirty="0"/>
          </a:p>
          <a:p>
            <a:pPr>
              <a:buClr>
                <a:srgbClr val="CC7104"/>
              </a:buClr>
            </a:pPr>
            <a:r>
              <a:rPr lang="en-US" dirty="0"/>
              <a:t>Piecemeal release of individual components</a:t>
            </a:r>
          </a:p>
          <a:p>
            <a:pPr>
              <a:buClr>
                <a:srgbClr val="CC7104"/>
              </a:buClr>
            </a:pPr>
            <a:r>
              <a:rPr lang="en-US" dirty="0"/>
              <a:t>Refactor or redesign specific UI portions with each service</a:t>
            </a:r>
          </a:p>
          <a:p>
            <a:pPr>
              <a:buClr>
                <a:srgbClr val="CC7104"/>
              </a:buClr>
            </a:pPr>
            <a:r>
              <a:rPr lang="en-US" dirty="0"/>
              <a:t>Smaller software components = faster resolution times</a:t>
            </a:r>
          </a:p>
          <a:p>
            <a:pPr>
              <a:buClr>
                <a:srgbClr val="CC7104"/>
              </a:buClr>
            </a:pPr>
            <a:r>
              <a:rPr lang="en-US" dirty="0"/>
              <a:t>Simpler upgrades and releases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ystem Up/Down Times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900018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66674">
              <a:defRPr sz="776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Business Impacts</a:t>
            </a:r>
            <a:r>
              <a:rPr lang="en-US" sz="5120" dirty="0"/>
              <a:t> system downtime</a:t>
            </a:r>
            <a:endParaRPr sz="5120" dirty="0"/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59907E76-014B-0240-ABAF-635F82FA0FB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Negotiate system downtime with architecture, development, and support groups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Upgrade and maintenance windows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Accidental downtime allowances</a:t>
            </a:r>
          </a:p>
          <a:p>
            <a:pPr>
              <a:buClr>
                <a:srgbClr val="CC7104"/>
              </a:buClr>
            </a:pPr>
            <a:r>
              <a:rPr lang="en-US" dirty="0"/>
              <a:t>System downtime is </a:t>
            </a:r>
            <a:r>
              <a:rPr lang="en-US" b="1" dirty="0"/>
              <a:t>per service</a:t>
            </a:r>
            <a:r>
              <a:rPr lang="en-US" dirty="0"/>
              <a:t>, not for the entirety of the system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Some services probably have more relaxed downtime allowances than mission critical services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ervice Level Agreements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7200"/>
            </a:lvl1pPr>
          </a:lstStyle>
          <a:p>
            <a:r>
              <a:rPr lang="en-US" sz="4800" dirty="0">
                <a:solidFill>
                  <a:srgbClr val="FFC000"/>
                </a:solidFill>
              </a:rPr>
              <a:t>Business Impacts</a:t>
            </a:r>
            <a:r>
              <a:rPr sz="4800" dirty="0"/>
              <a:t> </a:t>
            </a:r>
            <a:r>
              <a:rPr lang="en-US" sz="4800" dirty="0"/>
              <a:t>service l</a:t>
            </a:r>
            <a:r>
              <a:rPr sz="4800" dirty="0"/>
              <a:t>evel </a:t>
            </a:r>
            <a:r>
              <a:rPr lang="en-US" sz="4800" dirty="0"/>
              <a:t>a</a:t>
            </a:r>
            <a:r>
              <a:rPr sz="4800" dirty="0"/>
              <a:t>greements</a:t>
            </a:r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CFB73B03-73A9-2444-A567-307AEAFC7953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Eventual consistency</a:t>
            </a:r>
          </a:p>
          <a:p>
            <a:pPr>
              <a:buClr>
                <a:srgbClr val="CC7104"/>
              </a:buClr>
            </a:pPr>
            <a:r>
              <a:rPr lang="en-US" dirty="0"/>
              <a:t>Negotiate service level agreements with development and architecture groups</a:t>
            </a:r>
          </a:p>
          <a:p>
            <a:pPr>
              <a:buClr>
                <a:srgbClr val="CC7104"/>
              </a:buClr>
            </a:pPr>
            <a:r>
              <a:rPr lang="en-US" dirty="0"/>
              <a:t>Service Level Agreements should exist on each message type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For messages within the IT operations domain, architecture, development, and support might be responsible for defining SLAs</a:t>
            </a:r>
          </a:p>
          <a:p>
            <a:pPr>
              <a:buClr>
                <a:srgbClr val="CC7104"/>
              </a:buClr>
            </a:pPr>
            <a:r>
              <a:rPr lang="en-US" dirty="0"/>
              <a:t>Cannot be better than infrastructure and/or platform SLAs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essage/Use-Case Prioritzation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Business Impacts </a:t>
            </a:r>
            <a:r>
              <a:rPr lang="en-US" sz="5120" dirty="0"/>
              <a:t>use-case prioritization</a:t>
            </a:r>
            <a:endParaRPr sz="5120" dirty="0"/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B3035302-D8F0-AD4C-ACED-0D03D9B9063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What processes should never be “stuck behind” others?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Ex: A loan processing should never be waiting for emails to be sent in order to be processed</a:t>
            </a:r>
          </a:p>
          <a:p>
            <a:pPr>
              <a:buClr>
                <a:srgbClr val="CC7104"/>
              </a:buClr>
            </a:pPr>
            <a:r>
              <a:rPr lang="en-US" dirty="0"/>
              <a:t>Will help architecture determine how to logically break up components within a service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greement Breaches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1629855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Impacts</a:t>
            </a:r>
            <a:r>
              <a:rPr dirty="0"/>
              <a:t> </a:t>
            </a:r>
            <a:r>
              <a:rPr lang="en-US" dirty="0"/>
              <a:t>breach prediction</a:t>
            </a:r>
            <a:endParaRPr dirty="0"/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4CB54EB1-E18B-0640-BBDE-A44C773CE4B5}"/>
              </a:ext>
            </a:extLst>
          </p:cNvPr>
          <p:cNvSpPr txBox="1">
            <a:spLocks/>
          </p:cNvSpPr>
          <p:nvPr/>
        </p:nvSpPr>
        <p:spPr>
          <a:xfrm>
            <a:off x="908509" y="2858022"/>
            <a:ext cx="9635671" cy="277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7104"/>
              </a:buClr>
            </a:pPr>
            <a:r>
              <a:rPr lang="en-US" dirty="0"/>
              <a:t>Monitoring of critical time against SLA duration</a:t>
            </a:r>
          </a:p>
          <a:p>
            <a:pPr>
              <a:buClr>
                <a:srgbClr val="CC7104"/>
              </a:buClr>
            </a:pPr>
            <a:r>
              <a:rPr lang="en-US" dirty="0"/>
              <a:t>Will typically give an accurate estimate of when an SLA breach will occur so that IT may take action </a:t>
            </a:r>
            <a:r>
              <a:rPr lang="en-US" b="1" dirty="0"/>
              <a:t>before</a:t>
            </a:r>
            <a:r>
              <a:rPr lang="en-US" dirty="0"/>
              <a:t> users are impacted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060855-7117-1B43-A3BC-95AC070016D0}"/>
              </a:ext>
            </a:extLst>
          </p:cNvPr>
          <p:cNvGrpSpPr/>
          <p:nvPr/>
        </p:nvGrpSpPr>
        <p:grpSpPr>
          <a:xfrm>
            <a:off x="2281945" y="5631295"/>
            <a:ext cx="8440910" cy="3974816"/>
            <a:chOff x="2350580" y="6129026"/>
            <a:chExt cx="8440910" cy="397481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C3D77EB-CEA2-FE41-930B-58C356B29E3B}"/>
                </a:ext>
              </a:extLst>
            </p:cNvPr>
            <p:cNvGrpSpPr/>
            <p:nvPr/>
          </p:nvGrpSpPr>
          <p:grpSpPr>
            <a:xfrm>
              <a:off x="2350580" y="6129026"/>
              <a:ext cx="8440910" cy="3974816"/>
              <a:chOff x="2350580" y="6129026"/>
              <a:chExt cx="8440910" cy="397481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D149455-C9FE-0144-B320-F768F2AD7085}"/>
                  </a:ext>
                </a:extLst>
              </p:cNvPr>
              <p:cNvGrpSpPr/>
              <p:nvPr/>
            </p:nvGrpSpPr>
            <p:grpSpPr>
              <a:xfrm>
                <a:off x="2350580" y="6129026"/>
                <a:ext cx="8440910" cy="3974816"/>
                <a:chOff x="2576945" y="2421053"/>
                <a:chExt cx="8440910" cy="397481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CDA8D50-F304-0B47-B3E3-1B6B57E68001}"/>
                    </a:ext>
                  </a:extLst>
                </p:cNvPr>
                <p:cNvGrpSpPr/>
                <p:nvPr/>
              </p:nvGrpSpPr>
              <p:grpSpPr>
                <a:xfrm>
                  <a:off x="2576945" y="2421053"/>
                  <a:ext cx="8440910" cy="3974816"/>
                  <a:chOff x="1566229" y="5880725"/>
                  <a:chExt cx="8440910" cy="397481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ECC658AB-E726-C441-9CEB-0501EE52EBED}"/>
                      </a:ext>
                    </a:extLst>
                  </p:cNvPr>
                  <p:cNvSpPr/>
                  <p:nvPr/>
                </p:nvSpPr>
                <p:spPr>
                  <a:xfrm>
                    <a:off x="1566229" y="5880725"/>
                    <a:ext cx="8440910" cy="3974816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BD4C8229-C7A4-8943-9453-2AA7D52301E6}"/>
                      </a:ext>
                    </a:extLst>
                  </p:cNvPr>
                  <p:cNvGrpSpPr/>
                  <p:nvPr/>
                </p:nvGrpSpPr>
                <p:grpSpPr>
                  <a:xfrm>
                    <a:off x="2576945" y="6130636"/>
                    <a:ext cx="7211292" cy="2924145"/>
                    <a:chOff x="2576945" y="6130636"/>
                    <a:chExt cx="7211292" cy="2924145"/>
                  </a:xfrm>
                </p:grpSpPr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8F877510-852B-FB4A-BE7E-CF3C8154D8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76945" y="6130636"/>
                      <a:ext cx="0" cy="283608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>
                      <a:extLst>
                        <a:ext uri="{FF2B5EF4-FFF2-40B4-BE49-F238E27FC236}">
                          <a16:creationId xmlns:a16="http://schemas.microsoft.com/office/drawing/2014/main" id="{34A61AA8-BCAF-4544-A6F6-EB5A0C1BF9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6945" y="8966722"/>
                      <a:ext cx="721129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17335F55-3605-DB49-82AA-A6F8DCA8B7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83874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7AC222C6-A704-C24D-BDD3-70AF042F85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69888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>
                      <a:extLst>
                        <a:ext uri="{FF2B5EF4-FFF2-40B4-BE49-F238E27FC236}">
                          <a16:creationId xmlns:a16="http://schemas.microsoft.com/office/drawing/2014/main" id="{4BD246F7-5BC8-E342-BB06-BA8CDE30DA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62895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27507D1F-7531-F445-865C-CA374BAFB8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1916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1BE2DB62-79E2-DB42-AFA2-F5825BC53E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34923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6EBFF866-9C28-5E4F-B2B5-D429B9079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20937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85E0C324-D02A-9E4B-A00D-F3AA03283F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06951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0FFC1C44-71B4-2C4B-A549-482227FE7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965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1E43FF24-5DEF-5543-BF77-F96F69C12C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76881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EE4CC685-6716-0D4E-8FEE-27C90CAAF9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55902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900174ED-058E-374B-8B5B-0FDF02E9D1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48909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E52AECE3-E81A-CB45-8292-1BC63B40BE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27930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0885F797-01DE-C549-A69B-30178D2589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3944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06DD31C8-D133-3B42-B789-E1C447C104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99958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9F72756-C5EF-3843-B7D5-5B05B9A2D9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85972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BEBF3380-C93A-D842-92D7-4F63C803BC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478984" y="8837204"/>
                      <a:ext cx="0" cy="2175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C38486-D39D-8A4E-ADB5-B7759F370D8E}"/>
                    </a:ext>
                  </a:extLst>
                </p:cNvPr>
                <p:cNvSpPr txBox="1"/>
                <p:nvPr/>
              </p:nvSpPr>
              <p:spPr>
                <a:xfrm>
                  <a:off x="3646830" y="5506598"/>
                  <a:ext cx="3919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-8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3010214-ED52-C64A-A214-F3DD9026D9BA}"/>
                    </a:ext>
                  </a:extLst>
                </p:cNvPr>
                <p:cNvSpPr txBox="1"/>
                <p:nvPr/>
              </p:nvSpPr>
              <p:spPr>
                <a:xfrm>
                  <a:off x="4038730" y="5506598"/>
                  <a:ext cx="391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-7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ECB31D0-1224-114C-9D0C-E17EF106545C}"/>
                    </a:ext>
                  </a:extLst>
                </p:cNvPr>
                <p:cNvSpPr txBox="1"/>
                <p:nvPr/>
              </p:nvSpPr>
              <p:spPr>
                <a:xfrm>
                  <a:off x="4409844" y="5506598"/>
                  <a:ext cx="391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-6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789ED47-1D23-8D40-ABCC-D60809FC997F}"/>
                    </a:ext>
                  </a:extLst>
                </p:cNvPr>
                <p:cNvSpPr txBox="1"/>
                <p:nvPr/>
              </p:nvSpPr>
              <p:spPr>
                <a:xfrm>
                  <a:off x="4749352" y="5506598"/>
                  <a:ext cx="506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-5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564F6DD-AEBB-FA4C-AA14-60ED0635C96F}"/>
                    </a:ext>
                  </a:extLst>
                </p:cNvPr>
                <p:cNvSpPr txBox="1"/>
                <p:nvPr/>
              </p:nvSpPr>
              <p:spPr>
                <a:xfrm>
                  <a:off x="5145160" y="5506598"/>
                  <a:ext cx="4819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-4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911877-BB52-0B4A-9344-C88B2AD211DB}"/>
                    </a:ext>
                  </a:extLst>
                </p:cNvPr>
                <p:cNvSpPr txBox="1"/>
                <p:nvPr/>
              </p:nvSpPr>
              <p:spPr>
                <a:xfrm>
                  <a:off x="5543968" y="5506598"/>
                  <a:ext cx="391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-3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5568C6-31E8-4644-AF48-4E1385858BC5}"/>
                    </a:ext>
                  </a:extLst>
                </p:cNvPr>
                <p:cNvSpPr txBox="1"/>
                <p:nvPr/>
              </p:nvSpPr>
              <p:spPr>
                <a:xfrm>
                  <a:off x="5928952" y="5506598"/>
                  <a:ext cx="4819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CBE594F-3EBE-B348-A551-246D3F4F1032}"/>
                    </a:ext>
                  </a:extLst>
                </p:cNvPr>
                <p:cNvSpPr txBox="1"/>
                <p:nvPr/>
              </p:nvSpPr>
              <p:spPr>
                <a:xfrm>
                  <a:off x="6296154" y="5506598"/>
                  <a:ext cx="506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-1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373673E-D02C-BE4D-8299-382A98945FE4}"/>
                    </a:ext>
                  </a:extLst>
                </p:cNvPr>
                <p:cNvSpPr txBox="1"/>
                <p:nvPr/>
              </p:nvSpPr>
              <p:spPr>
                <a:xfrm rot="16200000">
                  <a:off x="6583246" y="5595341"/>
                  <a:ext cx="681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NOW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0D8F3F4-25B9-D54F-8932-5CC272856C40}"/>
                    </a:ext>
                  </a:extLst>
                </p:cNvPr>
                <p:cNvSpPr txBox="1"/>
                <p:nvPr/>
              </p:nvSpPr>
              <p:spPr>
                <a:xfrm>
                  <a:off x="7211146" y="5506598"/>
                  <a:ext cx="292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4F7B88F-9C7E-3649-9F2C-5E7D7ECA526F}"/>
                    </a:ext>
                  </a:extLst>
                </p:cNvPr>
                <p:cNvSpPr txBox="1"/>
                <p:nvPr/>
              </p:nvSpPr>
              <p:spPr>
                <a:xfrm>
                  <a:off x="7603042" y="5506598"/>
                  <a:ext cx="292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044456A-DC2C-3F48-833A-0726DAC395CA}"/>
                    </a:ext>
                  </a:extLst>
                </p:cNvPr>
                <p:cNvSpPr txBox="1"/>
                <p:nvPr/>
              </p:nvSpPr>
              <p:spPr>
                <a:xfrm>
                  <a:off x="7974156" y="5506598"/>
                  <a:ext cx="292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FAF4C80-77A5-0C42-92F6-8445BFF42E0B}"/>
                    </a:ext>
                  </a:extLst>
                </p:cNvPr>
                <p:cNvSpPr txBox="1"/>
                <p:nvPr/>
              </p:nvSpPr>
              <p:spPr>
                <a:xfrm>
                  <a:off x="8366052" y="5506598"/>
                  <a:ext cx="292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A6B7EB5-FA63-9A49-A65F-A44A02CC1CDE}"/>
                    </a:ext>
                  </a:extLst>
                </p:cNvPr>
                <p:cNvSpPr txBox="1"/>
                <p:nvPr/>
              </p:nvSpPr>
              <p:spPr>
                <a:xfrm>
                  <a:off x="8757948" y="5506598"/>
                  <a:ext cx="292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919449E-8544-6E46-854C-A7233DFA1B2E}"/>
                    </a:ext>
                  </a:extLst>
                </p:cNvPr>
                <p:cNvSpPr txBox="1"/>
                <p:nvPr/>
              </p:nvSpPr>
              <p:spPr>
                <a:xfrm>
                  <a:off x="9170626" y="5506598"/>
                  <a:ext cx="292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6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068A598-1EB0-444D-86E8-68F1D0471659}"/>
                    </a:ext>
                  </a:extLst>
                </p:cNvPr>
                <p:cNvSpPr txBox="1"/>
                <p:nvPr/>
              </p:nvSpPr>
              <p:spPr>
                <a:xfrm>
                  <a:off x="9645654" y="5506598"/>
                  <a:ext cx="292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A4118E8-608D-7345-AAB4-C26CE5CEA220}"/>
                    </a:ext>
                  </a:extLst>
                </p:cNvPr>
                <p:cNvSpPr txBox="1"/>
                <p:nvPr/>
              </p:nvSpPr>
              <p:spPr>
                <a:xfrm>
                  <a:off x="3624608" y="5880725"/>
                  <a:ext cx="2002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Time (minutes)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F7F28B-BDEA-F448-A61E-8F00A435454D}"/>
                    </a:ext>
                  </a:extLst>
                </p:cNvPr>
                <p:cNvSpPr txBox="1"/>
                <p:nvPr/>
              </p:nvSpPr>
              <p:spPr>
                <a:xfrm rot="16200000">
                  <a:off x="1319966" y="3977089"/>
                  <a:ext cx="33360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Critical Time (milliseconds)</a:t>
                  </a:r>
                </a:p>
              </p:txBody>
            </p: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A48A76-FC25-354F-9D6B-03550F6D815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90129" y="6665004"/>
                <a:ext cx="0" cy="217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CB2C9C4-017F-7540-8CBA-D7572649A1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90129" y="7069562"/>
                <a:ext cx="0" cy="217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93E06BE-ACA3-6348-A72A-5B35F176E5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90129" y="7474120"/>
                <a:ext cx="0" cy="217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4554E30-A243-904A-A73D-0D6EACEA000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90129" y="7878678"/>
                <a:ext cx="0" cy="217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474CCEB-B2A3-CF45-9998-C7794E25A6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90129" y="8283236"/>
                <a:ext cx="0" cy="217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FC56D84-B506-054D-906D-A8F77827E9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90129" y="8687794"/>
                <a:ext cx="0" cy="217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C64C37E-7D76-AE4A-972F-4EA776EB77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90129" y="9092352"/>
                <a:ext cx="0" cy="217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D69E3E7-A9AE-2F40-A5C4-8AE76E741785}"/>
                  </a:ext>
                </a:extLst>
              </p:cNvPr>
              <p:cNvSpPr txBox="1"/>
              <p:nvPr/>
            </p:nvSpPr>
            <p:spPr>
              <a:xfrm flipH="1">
                <a:off x="2891694" y="8832156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250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BB420F-EB7B-DC4A-B86B-0337AC6C4D8B}"/>
                  </a:ext>
                </a:extLst>
              </p:cNvPr>
              <p:cNvSpPr txBox="1"/>
              <p:nvPr/>
            </p:nvSpPr>
            <p:spPr>
              <a:xfrm flipH="1">
                <a:off x="2891694" y="8442903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500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9413772-7677-0942-A02D-D224C46EDC02}"/>
                  </a:ext>
                </a:extLst>
              </p:cNvPr>
              <p:cNvSpPr txBox="1"/>
              <p:nvPr/>
            </p:nvSpPr>
            <p:spPr>
              <a:xfrm flipH="1">
                <a:off x="2891694" y="8053650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750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CAE0418-1DEE-274C-B509-BE7E4AEF3885}"/>
                  </a:ext>
                </a:extLst>
              </p:cNvPr>
              <p:cNvSpPr txBox="1"/>
              <p:nvPr/>
            </p:nvSpPr>
            <p:spPr>
              <a:xfrm flipH="1">
                <a:off x="2829348" y="7664397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1000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D5EE511-EC69-0D4F-AF73-BEF8B40F5FD8}"/>
                  </a:ext>
                </a:extLst>
              </p:cNvPr>
              <p:cNvSpPr txBox="1"/>
              <p:nvPr/>
            </p:nvSpPr>
            <p:spPr>
              <a:xfrm flipH="1">
                <a:off x="2829348" y="7275144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1250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415261-10E6-A540-8D0E-4A4D2C9A4894}"/>
                  </a:ext>
                </a:extLst>
              </p:cNvPr>
              <p:cNvSpPr txBox="1"/>
              <p:nvPr/>
            </p:nvSpPr>
            <p:spPr>
              <a:xfrm flipH="1">
                <a:off x="2829348" y="6885891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1500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3FFFC08-93D4-A340-ACB3-69C36C85606E}"/>
                  </a:ext>
                </a:extLst>
              </p:cNvPr>
              <p:cNvSpPr txBox="1"/>
              <p:nvPr/>
            </p:nvSpPr>
            <p:spPr>
              <a:xfrm flipH="1">
                <a:off x="2829348" y="6496638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1750</a:t>
                </a: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0830E4-D30B-AD40-A333-EEB9B5B86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9642" y="7169989"/>
              <a:ext cx="72112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D63384-F3E7-F94A-A50E-D57B1C3D6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8225" y="8475248"/>
              <a:ext cx="323074" cy="20861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AA89488-4CE6-0C42-8E08-C8929B6A072A}"/>
                </a:ext>
              </a:extLst>
            </p:cNvPr>
            <p:cNvCxnSpPr>
              <a:cxnSpLocks/>
            </p:cNvCxnSpPr>
            <p:nvPr/>
          </p:nvCxnSpPr>
          <p:spPr>
            <a:xfrm>
              <a:off x="3677800" y="8487347"/>
              <a:ext cx="762059" cy="30923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A3BC9C3-DFDD-444C-A29C-6022784CC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437" y="8318280"/>
              <a:ext cx="322707" cy="45392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679241-9EBF-C34D-8DA3-C0DD275FAF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5520" y="8318280"/>
              <a:ext cx="619076" cy="7374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3F807F-ED6D-6E44-9D9F-766A277FF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4596" y="8203257"/>
              <a:ext cx="568958" cy="18815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741D79A-A75F-BD4C-BA9B-1E779EBE3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3554" y="7672570"/>
              <a:ext cx="386552" cy="53838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7E58BA5-A9FB-AD4B-ACE9-2C38B26FC217}"/>
                </a:ext>
              </a:extLst>
            </p:cNvPr>
            <p:cNvCxnSpPr>
              <a:cxnSpLocks/>
            </p:cNvCxnSpPr>
            <p:nvPr/>
          </p:nvCxnSpPr>
          <p:spPr>
            <a:xfrm>
              <a:off x="6312816" y="7672570"/>
              <a:ext cx="199465" cy="13303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ABCD61-CDB2-C745-A878-4640C1525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243" y="6902859"/>
              <a:ext cx="6021046" cy="1951915"/>
            </a:xfrm>
            <a:prstGeom prst="line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0543732-97C5-824B-8CA9-9F6758B02CE7}"/>
                </a:ext>
              </a:extLst>
            </p:cNvPr>
            <p:cNvSpPr/>
            <p:nvPr/>
          </p:nvSpPr>
          <p:spPr>
            <a:xfrm>
              <a:off x="8322811" y="6129026"/>
              <a:ext cx="329213" cy="30695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ler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Impacts </a:t>
            </a:r>
            <a:r>
              <a:rPr lang="en-US" dirty="0"/>
              <a:t>alerting</a:t>
            </a:r>
            <a:endParaRPr dirty="0"/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D171A63D-1F6B-9B45-9258-27EC911EE0F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What events require support alerting/notifications?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Technical outages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Persistent deadlocks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Resource unavailability</a:t>
            </a:r>
          </a:p>
          <a:p>
            <a:pPr>
              <a:buClr>
                <a:srgbClr val="CC7104"/>
              </a:buClr>
            </a:pPr>
            <a:r>
              <a:rPr lang="en-US" dirty="0"/>
              <a:t>What events require business alerting/notifications?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Unrecoverable business exceptions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Major system downtimes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Major system throughput spikes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Possibly more technical events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try Management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066273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Impacts </a:t>
            </a:r>
            <a:r>
              <a:rPr lang="en-US" dirty="0"/>
              <a:t>retry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anagement</a:t>
            </a:r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E7CD0F27-CC0D-7943-9FEC-5D82D98FFE0B}"/>
              </a:ext>
            </a:extLst>
          </p:cNvPr>
          <p:cNvSpPr txBox="1">
            <a:spLocks/>
          </p:cNvSpPr>
          <p:nvPr/>
        </p:nvSpPr>
        <p:spPr>
          <a:xfrm>
            <a:off x="908509" y="2858022"/>
            <a:ext cx="9635671" cy="610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7104"/>
              </a:buClr>
            </a:pPr>
            <a:r>
              <a:rPr lang="en-US" dirty="0"/>
              <a:t>How long should a failure continue to retry until success?</a:t>
            </a:r>
          </a:p>
          <a:p>
            <a:pPr>
              <a:buClr>
                <a:srgbClr val="CC7104"/>
              </a:buClr>
            </a:pPr>
            <a:r>
              <a:rPr lang="en-US" dirty="0"/>
              <a:t>What processes are no longer valid (or would be harmful to process) after some amount of time?</a:t>
            </a:r>
          </a:p>
          <a:p>
            <a:pPr>
              <a:buClr>
                <a:srgbClr val="CC7104"/>
              </a:buClr>
            </a:pPr>
            <a:r>
              <a:rPr lang="en-US" dirty="0"/>
              <a:t>Should alerting occur at some point during retries, or only upon ultimate failure?</a:t>
            </a:r>
          </a:p>
          <a:p>
            <a:pPr>
              <a:buClr>
                <a:srgbClr val="CC7104"/>
              </a:buClr>
            </a:pPr>
            <a:r>
              <a:rPr lang="en-US" dirty="0"/>
              <a:t>Is the manual replay of failed messages acceptable (by support staff)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o-MARIN-HEALTHIEST-COUNTY-facebook.png" descr="o-MARIN-HEALTHIEST-COUNTY-facebook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7925" r="1792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97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98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C7104"/>
                </a:solidFill>
              </a:defRPr>
            </a:lvl1pPr>
          </a:lstStyle>
          <a:p>
            <a:r>
              <a:rPr dirty="0">
                <a:solidFill>
                  <a:srgbClr val="FFC000"/>
                </a:solidFill>
              </a:rPr>
              <a:t>Questions?</a:t>
            </a:r>
          </a:p>
        </p:txBody>
      </p:sp>
      <p:sp>
        <p:nvSpPr>
          <p:cNvPr id="299" name="DEATH TO THE BATCH JOB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lang="en-US" dirty="0">
                <a:solidFill>
                  <a:srgbClr val="FFC000"/>
                </a:solidFill>
              </a:rPr>
              <a:t>Advanced</a:t>
            </a:r>
            <a:r>
              <a:rPr dirty="0"/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Distributed systems Design</a:t>
            </a:r>
            <a:endParaRPr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9034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">
            <a:extLst>
              <a:ext uri="{FF2B5EF4-FFF2-40B4-BE49-F238E27FC236}">
                <a16:creationId xmlns:a16="http://schemas.microsoft.com/office/drawing/2014/main" id="{0777B21B-FE34-7148-903C-0312310F4ED9}"/>
              </a:ext>
            </a:extLst>
          </p:cNvPr>
          <p:cNvSpPr/>
          <p:nvPr/>
        </p:nvSpPr>
        <p:spPr>
          <a:xfrm>
            <a:off x="3182639" y="1315863"/>
            <a:ext cx="6818735" cy="681873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dirty="0"/>
          </a:p>
        </p:txBody>
      </p:sp>
      <p:pic>
        <p:nvPicPr>
          <p:cNvPr id="4" name="final-logo.png" descr="final-logo.png">
            <a:extLst>
              <a:ext uri="{FF2B5EF4-FFF2-40B4-BE49-F238E27FC236}">
                <a16:creationId xmlns:a16="http://schemas.microsoft.com/office/drawing/2014/main" id="{4B3C3572-E039-C54A-A273-26AF0614C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4076" y="1489506"/>
            <a:ext cx="5945258" cy="588181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78872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nectivity Mat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DST</a:t>
            </a:r>
            <a:r>
              <a:rPr dirty="0"/>
              <a:t> </a:t>
            </a:r>
            <a:r>
              <a:rPr lang="en-US" dirty="0"/>
              <a:t>connectivity m</a:t>
            </a:r>
            <a:r>
              <a:rPr dirty="0"/>
              <a:t>atters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7C9F8FF5-F506-46A1-918D-EFDE0ACA01B1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705622"/>
            <a:ext cx="9635671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Common assumptions made by developers and architects in distributed systems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The network is reliable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Latency isn’t a problem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Bandwidth isn’t a problem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The network is secure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Network topology will not change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Etc.</a:t>
            </a:r>
          </a:p>
          <a:p>
            <a:pPr>
              <a:buClr>
                <a:srgbClr val="CC7104"/>
              </a:buClr>
            </a:pPr>
            <a:r>
              <a:rPr lang="en-US" dirty="0"/>
              <a:t>These assumptions are known as the fallacies of distributed computing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nectivity Mat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DST</a:t>
            </a:r>
            <a:r>
              <a:rPr dirty="0"/>
              <a:t> </a:t>
            </a:r>
            <a:r>
              <a:rPr lang="en-US" dirty="0"/>
              <a:t>cap theorem</a:t>
            </a:r>
            <a:endParaRPr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305C41-EC10-BB45-9914-27C8D4A8F11E}"/>
              </a:ext>
            </a:extLst>
          </p:cNvPr>
          <p:cNvGrpSpPr/>
          <p:nvPr/>
        </p:nvGrpSpPr>
        <p:grpSpPr>
          <a:xfrm>
            <a:off x="2418040" y="2177448"/>
            <a:ext cx="8063345" cy="7315905"/>
            <a:chOff x="2418040" y="2177448"/>
            <a:chExt cx="8063345" cy="73159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264AFB-7043-6C4F-B035-EFE177AEEC70}"/>
                </a:ext>
              </a:extLst>
            </p:cNvPr>
            <p:cNvGrpSpPr/>
            <p:nvPr/>
          </p:nvGrpSpPr>
          <p:grpSpPr>
            <a:xfrm>
              <a:off x="2418040" y="2177448"/>
              <a:ext cx="8063345" cy="7315905"/>
              <a:chOff x="1849582" y="3428999"/>
              <a:chExt cx="6431972" cy="583575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F3CD8B6-D6F0-D14D-8589-78BDCEF7070D}"/>
                  </a:ext>
                </a:extLst>
              </p:cNvPr>
              <p:cNvSpPr/>
              <p:nvPr/>
            </p:nvSpPr>
            <p:spPr>
              <a:xfrm>
                <a:off x="1849582" y="3429000"/>
                <a:ext cx="3574473" cy="3574473"/>
              </a:xfrm>
              <a:prstGeom prst="ellipse">
                <a:avLst/>
              </a:prstGeom>
              <a:solidFill>
                <a:srgbClr val="00206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D2C5EC4-6211-D841-9F47-D634297903AB}"/>
                  </a:ext>
                </a:extLst>
              </p:cNvPr>
              <p:cNvSpPr/>
              <p:nvPr/>
            </p:nvSpPr>
            <p:spPr>
              <a:xfrm>
                <a:off x="3278331" y="5690280"/>
                <a:ext cx="3574473" cy="3574473"/>
              </a:xfrm>
              <a:prstGeom prst="ellipse">
                <a:avLst/>
              </a:prstGeom>
              <a:solidFill>
                <a:schemeClr val="lt1">
                  <a:alpha val="5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318FD45-7EA8-4740-BAB5-F0A758599DC9}"/>
                  </a:ext>
                </a:extLst>
              </p:cNvPr>
              <p:cNvSpPr/>
              <p:nvPr/>
            </p:nvSpPr>
            <p:spPr>
              <a:xfrm>
                <a:off x="4707081" y="3428999"/>
                <a:ext cx="3574473" cy="3574473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84C5E6-7FED-7D46-9457-DAD9918B3FA8}"/>
                </a:ext>
              </a:extLst>
            </p:cNvPr>
            <p:cNvSpPr/>
            <p:nvPr/>
          </p:nvSpPr>
          <p:spPr>
            <a:xfrm>
              <a:off x="3301301" y="3162272"/>
              <a:ext cx="2714561" cy="8014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defTabSz="1300460">
                <a:lnSpc>
                  <a:spcPct val="90000"/>
                </a:lnSpc>
                <a:spcBef>
                  <a:spcPct val="0"/>
                </a:spcBef>
              </a:pPr>
              <a:r>
                <a:rPr lang="en-US" sz="3600" dirty="0">
                  <a:latin typeface="+mj-lt"/>
                  <a:ea typeface="+mj-ea"/>
                  <a:cs typeface="+mj-cs"/>
                </a:rPr>
                <a:t>consistency</a:t>
              </a:r>
              <a:endParaRPr lang="en-US" sz="512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907C43-725E-F848-84F2-6DF65F0EF024}"/>
                </a:ext>
              </a:extLst>
            </p:cNvPr>
            <p:cNvSpPr/>
            <p:nvPr/>
          </p:nvSpPr>
          <p:spPr>
            <a:xfrm>
              <a:off x="6972441" y="3162272"/>
              <a:ext cx="2536803" cy="8014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defTabSz="1300460">
                <a:lnSpc>
                  <a:spcPct val="90000"/>
                </a:lnSpc>
                <a:spcBef>
                  <a:spcPct val="0"/>
                </a:spcBef>
              </a:pPr>
              <a:r>
                <a:rPr lang="en-US" sz="3600" dirty="0">
                  <a:latin typeface="+mj-lt"/>
                  <a:ea typeface="+mj-ea"/>
                  <a:cs typeface="+mj-cs"/>
                </a:rPr>
                <a:t>availability</a:t>
              </a:r>
              <a:endParaRPr lang="en-US" sz="512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40CC65-7BF7-5247-8567-6CAF5CD2F92C}"/>
                </a:ext>
              </a:extLst>
            </p:cNvPr>
            <p:cNvSpPr/>
            <p:nvPr/>
          </p:nvSpPr>
          <p:spPr>
            <a:xfrm>
              <a:off x="5509707" y="8018818"/>
              <a:ext cx="1880010" cy="1355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/>
            <a:p>
              <a:pPr algn="ctr" defTabSz="1300460">
                <a:lnSpc>
                  <a:spcPct val="120000"/>
                </a:lnSpc>
                <a:spcBef>
                  <a:spcPct val="0"/>
                </a:spcBef>
              </a:pPr>
              <a:r>
                <a:rPr lang="en-US" sz="3600" dirty="0">
                  <a:latin typeface="+mj-lt"/>
                  <a:ea typeface="+mj-ea"/>
                  <a:cs typeface="+mj-cs"/>
                </a:rPr>
                <a:t>partition tolerance</a:t>
              </a:r>
              <a:endParaRPr lang="en-US" sz="512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1AB677-F07D-8845-A382-568C8D21109C}"/>
                </a:ext>
              </a:extLst>
            </p:cNvPr>
            <p:cNvSpPr/>
            <p:nvPr/>
          </p:nvSpPr>
          <p:spPr>
            <a:xfrm>
              <a:off x="6033890" y="3931407"/>
              <a:ext cx="847205" cy="8014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defTabSz="1300460">
                <a:lnSpc>
                  <a:spcPct val="90000"/>
                </a:lnSpc>
                <a:spcBef>
                  <a:spcPct val="0"/>
                </a:spcBef>
              </a:pPr>
              <a:r>
                <a:rPr lang="en-US" sz="3600" dirty="0">
                  <a:latin typeface="+mj-lt"/>
                  <a:ea typeface="+mj-ea"/>
                  <a:cs typeface="+mj-cs"/>
                </a:rPr>
                <a:t>CA</a:t>
              </a:r>
              <a:endParaRPr lang="en-US" sz="512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5340D1-27F4-314C-AE79-0D493A2FC7E2}"/>
                </a:ext>
              </a:extLst>
            </p:cNvPr>
            <p:cNvSpPr/>
            <p:nvPr/>
          </p:nvSpPr>
          <p:spPr>
            <a:xfrm>
              <a:off x="4966058" y="5614823"/>
              <a:ext cx="847205" cy="8014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defTabSz="1300460">
                <a:lnSpc>
                  <a:spcPct val="90000"/>
                </a:lnSpc>
                <a:spcBef>
                  <a:spcPct val="0"/>
                </a:spcBef>
              </a:pPr>
              <a:r>
                <a:rPr lang="en-US" sz="3600" dirty="0">
                  <a:latin typeface="+mj-lt"/>
                  <a:ea typeface="+mj-ea"/>
                  <a:cs typeface="+mj-cs"/>
                </a:rPr>
                <a:t>CP</a:t>
              </a:r>
              <a:endParaRPr lang="en-US" sz="512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C2191E-B7AF-8242-9F98-652148A50A05}"/>
                </a:ext>
              </a:extLst>
            </p:cNvPr>
            <p:cNvSpPr/>
            <p:nvPr/>
          </p:nvSpPr>
          <p:spPr>
            <a:xfrm>
              <a:off x="7180790" y="5614823"/>
              <a:ext cx="847205" cy="8014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defTabSz="1300460">
                <a:lnSpc>
                  <a:spcPct val="90000"/>
                </a:lnSpc>
                <a:spcBef>
                  <a:spcPct val="0"/>
                </a:spcBef>
              </a:pPr>
              <a:r>
                <a:rPr lang="en-US" sz="3600" dirty="0">
                  <a:latin typeface="+mj-lt"/>
                  <a:ea typeface="+mj-ea"/>
                  <a:cs typeface="+mj-cs"/>
                </a:rPr>
                <a:t>AP</a:t>
              </a:r>
              <a:endParaRPr lang="en-US" sz="512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6" name="&quot;No&quot; Symbol 35">
              <a:extLst>
                <a:ext uri="{FF2B5EF4-FFF2-40B4-BE49-F238E27FC236}">
                  <a16:creationId xmlns:a16="http://schemas.microsoft.com/office/drawing/2014/main" id="{445536C9-5D2B-DF43-953F-DED27661334C}"/>
                </a:ext>
              </a:extLst>
            </p:cNvPr>
            <p:cNvSpPr/>
            <p:nvPr/>
          </p:nvSpPr>
          <p:spPr>
            <a:xfrm>
              <a:off x="6226017" y="5054708"/>
              <a:ext cx="447389" cy="447389"/>
            </a:xfrm>
            <a:prstGeom prst="noSmoking">
              <a:avLst/>
            </a:prstGeom>
            <a:solidFill>
              <a:srgbClr val="FF0000">
                <a:alpha val="75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6613E8-A1E0-A843-962A-743EEBD81C1F}"/>
                </a:ext>
              </a:extLst>
            </p:cNvPr>
            <p:cNvSpPr/>
            <p:nvPr/>
          </p:nvSpPr>
          <p:spPr>
            <a:xfrm>
              <a:off x="3414757" y="4051734"/>
              <a:ext cx="248979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clients see current data regardless of updates or deletes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8547628-9218-764F-8731-FA029405FEB6}"/>
                </a:ext>
              </a:extLst>
            </p:cNvPr>
            <p:cNvSpPr/>
            <p:nvPr/>
          </p:nvSpPr>
          <p:spPr>
            <a:xfrm>
              <a:off x="6971500" y="4026324"/>
              <a:ext cx="273773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the system continues to operated as expected even with node failures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6065A5-D843-3645-8A22-3B72006BBB8C}"/>
                </a:ext>
              </a:extLst>
            </p:cNvPr>
            <p:cNvSpPr/>
            <p:nvPr/>
          </p:nvSpPr>
          <p:spPr>
            <a:xfrm>
              <a:off x="5228406" y="6640077"/>
              <a:ext cx="230789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the system continues to operate as expected despite network or message failures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9624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8EC20-755B-DE43-B357-E3301D8C8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13792"/>
            <a:ext cx="13004800" cy="6839807"/>
          </a:xfrm>
          <a:prstGeom prst="rect">
            <a:avLst/>
          </a:prstGeom>
        </p:spPr>
      </p:pic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3800" b="1" dirty="0">
                <a:solidFill>
                  <a:srgbClr val="FFC000"/>
                </a:solidFill>
              </a:rPr>
              <a:t>The Fallacies</a:t>
            </a:r>
            <a:endParaRPr sz="287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7CCB4-26BA-3E49-8B1E-09B10047BB58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29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allacies of Network Computing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644658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The </a:t>
            </a:r>
            <a:r>
              <a:rPr sz="5120" dirty="0">
                <a:solidFill>
                  <a:srgbClr val="FFC000"/>
                </a:solidFill>
              </a:rPr>
              <a:t>Fallacies</a:t>
            </a:r>
            <a:r>
              <a:rPr sz="5120" dirty="0"/>
              <a:t> of </a:t>
            </a:r>
            <a:r>
              <a:rPr lang="en-US" sz="5120" dirty="0"/>
              <a:t>n</a:t>
            </a:r>
            <a:r>
              <a:rPr sz="5120" dirty="0"/>
              <a:t>etwork </a:t>
            </a:r>
            <a:r>
              <a:rPr lang="en-US" sz="5120" dirty="0"/>
              <a:t>c</a:t>
            </a:r>
            <a:r>
              <a:rPr sz="5120" dirty="0"/>
              <a:t>omputing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0403931B-0F31-44A5-9969-FB5C4CE1FC7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608592"/>
            <a:ext cx="10705422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>
                <a:srgbClr val="CC7104"/>
              </a:buClr>
              <a:buNone/>
            </a:pPr>
            <a:r>
              <a:rPr lang="en-US" dirty="0"/>
              <a:t>The 8 fallacies of distributed computing asserted by L. Peter Deutsch ‘94 and James Gosling ‘97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The network is reliable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Latency is zero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Bandwidth is infinite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The network is secure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Topology doesn't change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There is one administrator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Transport cost is zero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The network is homogeneous</a:t>
            </a:r>
          </a:p>
          <a:p>
            <a:pPr marL="116458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allacies of Network Computing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644658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lang="en-US" sz="5120" dirty="0">
                <a:solidFill>
                  <a:srgbClr val="FFC000"/>
                </a:solidFill>
              </a:rPr>
              <a:t>The </a:t>
            </a:r>
            <a:r>
              <a:rPr sz="5120" dirty="0">
                <a:solidFill>
                  <a:srgbClr val="FFC000"/>
                </a:solidFill>
              </a:rPr>
              <a:t>Fallacies</a:t>
            </a:r>
            <a:r>
              <a:rPr sz="5120" dirty="0"/>
              <a:t> of </a:t>
            </a:r>
            <a:r>
              <a:rPr lang="en-US" sz="5120" dirty="0"/>
              <a:t>n</a:t>
            </a:r>
            <a:r>
              <a:rPr sz="5120" dirty="0"/>
              <a:t>etwork </a:t>
            </a:r>
            <a:r>
              <a:rPr lang="en-US" sz="5120" dirty="0"/>
              <a:t>c</a:t>
            </a:r>
            <a:r>
              <a:rPr sz="5120" dirty="0"/>
              <a:t>omputing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0403931B-0F31-44A5-9969-FB5C4CE1FC7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56109" y="2608592"/>
            <a:ext cx="10705422" cy="61087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Clr>
                <a:srgbClr val="CC7104"/>
              </a:buClr>
              <a:buNone/>
            </a:pPr>
            <a:r>
              <a:rPr lang="en-US" dirty="0"/>
              <a:t>3 additional fallacies were added by Ted </a:t>
            </a:r>
            <a:r>
              <a:rPr lang="en-US" dirty="0" err="1"/>
              <a:t>Neward</a:t>
            </a:r>
            <a:r>
              <a:rPr lang="en-US" dirty="0"/>
              <a:t> in 2006</a:t>
            </a:r>
          </a:p>
          <a:p>
            <a:pPr marL="0" indent="0">
              <a:buClr>
                <a:srgbClr val="CC7104"/>
              </a:buClr>
              <a:buNone/>
            </a:pPr>
            <a:endParaRPr lang="en-US" dirty="0"/>
          </a:p>
          <a:p>
            <a:pPr marL="116458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The network is reliable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Latency is zero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Bandwidth is infinite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The network is secure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Topology doesn't change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There is one administrator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Transport cost is zero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The network is homogeneous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The System is atomic/monolithic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The system is finished</a:t>
            </a:r>
          </a:p>
          <a:p>
            <a:pPr marL="1164580" lvl="1" indent="-514350">
              <a:buFont typeface="+mj-lt"/>
              <a:buAutoNum type="arabicPeriod"/>
            </a:pPr>
            <a:r>
              <a:rPr lang="en-US" dirty="0"/>
              <a:t>Business logic can and should be centralized</a:t>
            </a:r>
          </a:p>
          <a:p>
            <a:pPr marL="116458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86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1869</TotalTime>
  <Words>3028</Words>
  <Application>Microsoft Macintosh PowerPoint</Application>
  <PresentationFormat>Custom</PresentationFormat>
  <Paragraphs>496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Avenir Next</vt:lpstr>
      <vt:lpstr>Avenir Next Heavy</vt:lpstr>
      <vt:lpstr>DIN Alternate</vt:lpstr>
      <vt:lpstr>DIN Condensed</vt:lpstr>
      <vt:lpstr>Helvetica</vt:lpstr>
      <vt:lpstr>Helvetica Neue</vt:lpstr>
      <vt:lpstr>Trebuchet MS</vt:lpstr>
      <vt:lpstr>Berlin</vt:lpstr>
      <vt:lpstr>Advanced Distributed Systems Design</vt:lpstr>
      <vt:lpstr>Introduction</vt:lpstr>
      <vt:lpstr>Distributed Systems Theory</vt:lpstr>
      <vt:lpstr>DST systems are not applications</vt:lpstr>
      <vt:lpstr>DST connectivity matters</vt:lpstr>
      <vt:lpstr>DST cap theorem</vt:lpstr>
      <vt:lpstr>The Fallacies</vt:lpstr>
      <vt:lpstr>The Fallacies of network computing</vt:lpstr>
      <vt:lpstr>The Fallacies of network computing</vt:lpstr>
      <vt:lpstr>The Fallacies the network is reliable</vt:lpstr>
      <vt:lpstr>The Fallacies latency is zero</vt:lpstr>
      <vt:lpstr>The Fallacies bandwidth is infinite</vt:lpstr>
      <vt:lpstr>The Fallacies the network is secure</vt:lpstr>
      <vt:lpstr>The Fallacies topologies stay the same</vt:lpstr>
      <vt:lpstr>The Fallacies there is one administrator</vt:lpstr>
      <vt:lpstr>The Fallacies transport cost is zero</vt:lpstr>
      <vt:lpstr>The Fallacies the network is homogenous</vt:lpstr>
      <vt:lpstr>The Fallacies the system is atomic/monolithic</vt:lpstr>
      <vt:lpstr>The Fallacies the system is finished</vt:lpstr>
      <vt:lpstr>The Fallacies business logic can be centralized</vt:lpstr>
      <vt:lpstr>Coupling in Distributed Systems</vt:lpstr>
      <vt:lpstr>Coupling what is coupling</vt:lpstr>
      <vt:lpstr>Coupling afferent coupling</vt:lpstr>
      <vt:lpstr>Coupling efferent coupling</vt:lpstr>
      <vt:lpstr>Coupling favor any loose coupling</vt:lpstr>
      <vt:lpstr>Coupling types of coupling</vt:lpstr>
      <vt:lpstr>PowerPoint Presentation</vt:lpstr>
      <vt:lpstr>PowerPoint Presentation</vt:lpstr>
      <vt:lpstr>PowerPoint Presentation</vt:lpstr>
      <vt:lpstr>Coupling vertical v horizontal slicing</vt:lpstr>
      <vt:lpstr>Messaging</vt:lpstr>
      <vt:lpstr>Messaging when?</vt:lpstr>
      <vt:lpstr>Messaging why?</vt:lpstr>
      <vt:lpstr>Messaging why not?</vt:lpstr>
      <vt:lpstr>Business Analysis</vt:lpstr>
      <vt:lpstr>Business Analysis use cases</vt:lpstr>
      <vt:lpstr>Business Analysis domain decomposition</vt:lpstr>
      <vt:lpstr>Business Analysis ubiquitous language</vt:lpstr>
      <vt:lpstr>Business and Operational Impacts</vt:lpstr>
      <vt:lpstr>Business Impacts time to market</vt:lpstr>
      <vt:lpstr>Business Impacts system downtime</vt:lpstr>
      <vt:lpstr>Business Impacts service level agreements</vt:lpstr>
      <vt:lpstr>Business Impacts use-case prioritization</vt:lpstr>
      <vt:lpstr>Business Impacts breach prediction</vt:lpstr>
      <vt:lpstr>Business Impacts alerting</vt:lpstr>
      <vt:lpstr>Business Impacts retry management</vt:lpstr>
      <vt:lpstr>Questions?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Distributed Systems Design</dc:title>
  <dc:creator>BradJolicoeur</dc:creator>
  <cp:lastModifiedBy>Sam Martindale</cp:lastModifiedBy>
  <cp:revision>65</cp:revision>
  <dcterms:modified xsi:type="dcterms:W3CDTF">2018-07-23T04:04:39Z</dcterms:modified>
</cp:coreProperties>
</file>