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701" r:id="rId2"/>
  </p:sldMasterIdLst>
  <p:notesMasterIdLst>
    <p:notesMasterId r:id="rId37"/>
  </p:notesMasterIdLst>
  <p:sldIdLst>
    <p:sldId id="317" r:id="rId3"/>
    <p:sldId id="313" r:id="rId4"/>
    <p:sldId id="279" r:id="rId5"/>
    <p:sldId id="258" r:id="rId6"/>
    <p:sldId id="259" r:id="rId7"/>
    <p:sldId id="260" r:id="rId8"/>
    <p:sldId id="318" r:id="rId9"/>
    <p:sldId id="319" r:id="rId10"/>
    <p:sldId id="32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0" r:id="rId21"/>
    <p:sldId id="271" r:id="rId22"/>
    <p:sldId id="322" r:id="rId23"/>
    <p:sldId id="272" r:id="rId24"/>
    <p:sldId id="321" r:id="rId25"/>
    <p:sldId id="273" r:id="rId26"/>
    <p:sldId id="274" r:id="rId27"/>
    <p:sldId id="275" r:id="rId28"/>
    <p:sldId id="323" r:id="rId29"/>
    <p:sldId id="276" r:id="rId30"/>
    <p:sldId id="277" r:id="rId31"/>
    <p:sldId id="324" r:id="rId32"/>
    <p:sldId id="325" r:id="rId33"/>
    <p:sldId id="326" r:id="rId34"/>
    <p:sldId id="314" r:id="rId35"/>
    <p:sldId id="316" r:id="rId36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559"/>
  </p:normalViewPr>
  <p:slideViewPr>
    <p:cSldViewPr snapToGrid="0">
      <p:cViewPr varScale="1">
        <p:scale>
          <a:sx n="78" d="100"/>
          <a:sy n="78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3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034277"/>
            <a:ext cx="9565956" cy="392451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164" y="6035691"/>
            <a:ext cx="3282249" cy="3938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3683667"/>
            <a:ext cx="9565958" cy="2361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719164" y="3683667"/>
            <a:ext cx="3282250" cy="23613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677" y="3887942"/>
            <a:ext cx="8631848" cy="1952811"/>
          </a:xfrm>
        </p:spPr>
        <p:txBody>
          <a:bodyPr anchor="b">
            <a:noAutofit/>
          </a:bodyPr>
          <a:lstStyle>
            <a:lvl1pPr algn="r"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677" y="6249302"/>
            <a:ext cx="8687077" cy="1589599"/>
          </a:xfrm>
        </p:spPr>
        <p:txBody>
          <a:bodyPr>
            <a:normAutofit/>
          </a:bodyPr>
          <a:lstStyle>
            <a:lvl1pPr marL="0" indent="0" algn="r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9154" y="8442579"/>
            <a:ext cx="2926080" cy="5192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2909B-09F8-4BD5-AF55-A665955BBD60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5" y="8442581"/>
            <a:ext cx="5719703" cy="51928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0346" y="3911590"/>
            <a:ext cx="1948861" cy="192916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0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8" y="6700967"/>
            <a:ext cx="9805895" cy="774374"/>
          </a:xfrm>
        </p:spPr>
        <p:txBody>
          <a:bodyPr anchor="b">
            <a:normAutofit/>
          </a:bodyPr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6109" y="866985"/>
            <a:ext cx="9808404" cy="510517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7475340"/>
            <a:ext cx="9805898" cy="779120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EF0DD0-2A6F-4F79-890C-FFB39C5316A3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531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23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07" y="866982"/>
            <a:ext cx="9808404" cy="5109689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797904" cy="1566953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8D6FD3-7618-407B-9AD1-F22D2D250FF2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966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77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5" y="877488"/>
            <a:ext cx="9137987" cy="4317953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7201" y="5206419"/>
            <a:ext cx="8515884" cy="78075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818907" cy="1566953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85AEE-FEBA-4707-9A7F-B8CF33FA2E44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326" y="1063987"/>
            <a:ext cx="758613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4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8894" y="4264638"/>
            <a:ext cx="650240" cy="831683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4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752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7" y="6699150"/>
            <a:ext cx="9808404" cy="838844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9" y="7537991"/>
            <a:ext cx="9808404" cy="728112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39DBA2-4164-48AA-BE36-C02775701CCE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72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7517" y="3313051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7683" y="4288413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3743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95588" y="4277911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2727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43228" y="4277910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A62D7-2A52-40FE-9D68-7AA14F989445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1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7179" y="6112004"/>
            <a:ext cx="311787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7179" y="3323553"/>
            <a:ext cx="3117877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7179" y="6931577"/>
            <a:ext cx="3117877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485" y="6112004"/>
            <a:ext cx="31503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82485" y="3323553"/>
            <a:ext cx="3150322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81042" y="6931576"/>
            <a:ext cx="3154495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9685" y="6112004"/>
            <a:ext cx="3120829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439684" y="3323553"/>
            <a:ext cx="3120829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39551" y="6931573"/>
            <a:ext cx="3124962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7A9BF-74C6-453E-9062-D3583FAE2170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8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D82FE-38CB-4EF0-933A-9DB1E0083DE7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224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6507101" y="3907098"/>
            <a:ext cx="9760078" cy="1945883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6601" y="866982"/>
            <a:ext cx="1521212" cy="634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677" y="866985"/>
            <a:ext cx="9353044" cy="75755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2560" y="8442579"/>
            <a:ext cx="2926080" cy="5192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4D7EC-FC7F-48C5-AE2E-706146BC4953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5677" y="8442581"/>
            <a:ext cx="6426964" cy="51928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8749" y="7726222"/>
            <a:ext cx="1635038" cy="1810631"/>
          </a:xfrm>
        </p:spPr>
        <p:txBody>
          <a:bodyPr anchor="t"/>
          <a:lstStyle>
            <a:lvl1pPr algn="ctr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89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512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90658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512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602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6A65E-2E7B-45D1-A4B9-0680C068B11A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001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512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3651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034277"/>
            <a:ext cx="9565956" cy="392451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164" y="6035691"/>
            <a:ext cx="3282249" cy="3938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3683667"/>
            <a:ext cx="9565958" cy="2361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719164" y="3683667"/>
            <a:ext cx="3282250" cy="23613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677" y="3887942"/>
            <a:ext cx="8631848" cy="1952811"/>
          </a:xfrm>
        </p:spPr>
        <p:txBody>
          <a:bodyPr anchor="b">
            <a:noAutofit/>
          </a:bodyPr>
          <a:lstStyle>
            <a:lvl1pPr algn="r"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677" y="6249302"/>
            <a:ext cx="8687077" cy="1589599"/>
          </a:xfrm>
        </p:spPr>
        <p:txBody>
          <a:bodyPr>
            <a:normAutofit/>
          </a:bodyPr>
          <a:lstStyle>
            <a:lvl1pPr marL="0" indent="0" algn="r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9154" y="8442579"/>
            <a:ext cx="2926080" cy="5192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2909B-09F8-4BD5-AF55-A665955BBD60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5" y="8442581"/>
            <a:ext cx="5719703" cy="51928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0346" y="3911590"/>
            <a:ext cx="1948861" cy="192916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68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6A65E-2E7B-45D1-A4B9-0680C068B11A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271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3880438"/>
            <a:ext cx="13030356" cy="2385116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4081628"/>
            <a:ext cx="9797902" cy="1551343"/>
          </a:xfrm>
        </p:spPr>
        <p:txBody>
          <a:bodyPr anchor="ctr">
            <a:normAutofit/>
          </a:bodyPr>
          <a:lstStyle>
            <a:lvl1pPr algn="r"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09" y="6019090"/>
            <a:ext cx="9797902" cy="2423491"/>
          </a:xfrm>
        </p:spPr>
        <p:txBody>
          <a:bodyPr>
            <a:normAutofit/>
          </a:bodyPr>
          <a:lstStyle>
            <a:lvl1pPr marL="0" indent="0" algn="r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374" y="8442579"/>
            <a:ext cx="2926080" cy="5192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5D96E-8D7E-422E-A2A8-D28C1B4E7B86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4" y="8442581"/>
            <a:ext cx="6875979" cy="51928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3601" y="4081631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813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1071258"/>
            <a:ext cx="9795399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614" y="3323553"/>
            <a:ext cx="4775679" cy="5119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827" y="3323553"/>
            <a:ext cx="4778185" cy="5119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A3118-2D63-46DE-A5FD-62B7769B1823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573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61"/>
            <a:ext cx="9808404" cy="1537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294" y="3323555"/>
            <a:ext cx="4473003" cy="985792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08" y="4309347"/>
            <a:ext cx="4788686" cy="413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0875" y="3323553"/>
            <a:ext cx="4473638" cy="9842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828" y="4309347"/>
            <a:ext cx="4788685" cy="413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CA95C9-E353-4D5F-9DEE-820E2A1F9C49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22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55670-3E6A-43D3-8215-C1C48E0C9650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73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10975598" y="2806417"/>
            <a:ext cx="2054758" cy="2051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66428" y="866986"/>
            <a:ext cx="2038373" cy="194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E34154-F461-49B9-A649-5772D9210BB9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901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6"/>
            <a:ext cx="9808404" cy="1537337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237" y="3323555"/>
            <a:ext cx="5566276" cy="51190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3323553"/>
            <a:ext cx="3976875" cy="5119029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A1323-B5E5-4968-904B-943CFA4A926F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931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3360" y="3323554"/>
            <a:ext cx="5571153" cy="511902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3323555"/>
            <a:ext cx="3980070" cy="5119026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42EE3-1862-478D-ABFA-CE4447D28533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2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3880438"/>
            <a:ext cx="13030356" cy="2385116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4081628"/>
            <a:ext cx="9797902" cy="1551343"/>
          </a:xfrm>
        </p:spPr>
        <p:txBody>
          <a:bodyPr anchor="ctr">
            <a:normAutofit/>
          </a:bodyPr>
          <a:lstStyle>
            <a:lvl1pPr algn="r"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09" y="6019090"/>
            <a:ext cx="9797902" cy="2423491"/>
          </a:xfrm>
        </p:spPr>
        <p:txBody>
          <a:bodyPr>
            <a:normAutofit/>
          </a:bodyPr>
          <a:lstStyle>
            <a:lvl1pPr marL="0" indent="0" algn="r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374" y="8442579"/>
            <a:ext cx="2926080" cy="5192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5D96E-8D7E-422E-A2A8-D28C1B4E7B86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4" y="8442581"/>
            <a:ext cx="6875979" cy="51928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3601" y="4081631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021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8" y="6700967"/>
            <a:ext cx="9805895" cy="774374"/>
          </a:xfrm>
        </p:spPr>
        <p:txBody>
          <a:bodyPr anchor="b">
            <a:normAutofit/>
          </a:bodyPr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6109" y="866985"/>
            <a:ext cx="9808404" cy="510517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7475340"/>
            <a:ext cx="9805898" cy="779120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EF0DD0-2A6F-4F79-890C-FFB39C5316A3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531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3279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07" y="866982"/>
            <a:ext cx="9808404" cy="5109689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797904" cy="1566953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8D6FD3-7618-407B-9AD1-F22D2D250FF2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966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909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5" y="877488"/>
            <a:ext cx="9137987" cy="4317953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7201" y="5206419"/>
            <a:ext cx="8515884" cy="78075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818907" cy="1566953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685AEE-FEBA-4707-9A7F-B8CF33FA2E44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326" y="1063987"/>
            <a:ext cx="758613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4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8894" y="4264638"/>
            <a:ext cx="650240" cy="831683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4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542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7" y="6699150"/>
            <a:ext cx="9808404" cy="838844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9" y="7537991"/>
            <a:ext cx="9808404" cy="728112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39DBA2-4164-48AA-BE36-C02775701CCE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921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7517" y="3313051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7683" y="4288413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3743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95588" y="4277911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2727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43228" y="4277910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A62D7-2A52-40FE-9D68-7AA14F989445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043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7179" y="6112004"/>
            <a:ext cx="311787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7179" y="3323553"/>
            <a:ext cx="3117877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7179" y="6931577"/>
            <a:ext cx="3117877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485" y="6112004"/>
            <a:ext cx="31503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82485" y="3323553"/>
            <a:ext cx="3150322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81042" y="6931576"/>
            <a:ext cx="3154495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9685" y="6112004"/>
            <a:ext cx="3120829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439684" y="3323553"/>
            <a:ext cx="3120829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39551" y="6931573"/>
            <a:ext cx="3124962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7A9BF-74C6-453E-9062-D3583FAE2170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1162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D82FE-38CB-4EF0-933A-9DB1E0083DE7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028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6507101" y="3907098"/>
            <a:ext cx="9760078" cy="1945883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6601" y="866982"/>
            <a:ext cx="1521212" cy="634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677" y="866985"/>
            <a:ext cx="9353044" cy="75755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2560" y="8442579"/>
            <a:ext cx="2926080" cy="5192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4D7EC-FC7F-48C5-AE2E-706146BC4953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5677" y="8442581"/>
            <a:ext cx="6426964" cy="51928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8749" y="7726222"/>
            <a:ext cx="1635038" cy="1810631"/>
          </a:xfrm>
        </p:spPr>
        <p:txBody>
          <a:bodyPr anchor="t"/>
          <a:lstStyle>
            <a:lvl1pPr algn="ctr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5217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512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16997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512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45223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1071258"/>
            <a:ext cx="9795399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614" y="3323553"/>
            <a:ext cx="4775679" cy="5119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827" y="3323553"/>
            <a:ext cx="4778185" cy="5119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A3118-2D63-46DE-A5FD-62B7769B1823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173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512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69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61"/>
            <a:ext cx="9808404" cy="1537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294" y="3323555"/>
            <a:ext cx="4473003" cy="985792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08" y="4309347"/>
            <a:ext cx="4788686" cy="413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0875" y="3323553"/>
            <a:ext cx="4473638" cy="9842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828" y="4309347"/>
            <a:ext cx="4788685" cy="413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CA95C9-E353-4D5F-9DEE-820E2A1F9C49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6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55670-3E6A-43D3-8215-C1C48E0C9650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95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10975598" y="2806417"/>
            <a:ext cx="2054758" cy="2051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66428" y="866986"/>
            <a:ext cx="2038373" cy="194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E34154-F461-49B9-A649-5772D9210BB9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1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6"/>
            <a:ext cx="9808404" cy="1537337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237" y="3323555"/>
            <a:ext cx="5566276" cy="51190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3323553"/>
            <a:ext cx="3976875" cy="5119029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A1323-B5E5-4968-904B-943CFA4A926F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3360" y="3323554"/>
            <a:ext cx="5571153" cy="511902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3323555"/>
            <a:ext cx="3980070" cy="5119026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42EE3-1862-478D-ABFA-CE4447D28533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9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3004800" cy="975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3323553"/>
            <a:ext cx="9795398" cy="511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4320" y="8442579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E9B1F-4A78-4DE2-B1E7-52FA32BE5580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4" y="8442581"/>
            <a:ext cx="687597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2453" y="1071258"/>
            <a:ext cx="1646470" cy="155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45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3004800" cy="975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3323553"/>
            <a:ext cx="9795398" cy="511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4320" y="8442579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E9B1F-4A78-4DE2-B1E7-52FA32BE5580}" type="datetimeFigureOut">
              <a:rPr kumimoji="0" lang="en-US" sz="1493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7/6/18</a:t>
            </a:fld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4" y="8442581"/>
            <a:ext cx="687597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9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2453" y="1071258"/>
            <a:ext cx="1646470" cy="155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512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12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8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0" y="1534724"/>
            <a:ext cx="13004800" cy="153733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Advanced Distributed Systems Design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2B78C-5BD9-4543-8001-BA9BE7F42138}"/>
              </a:ext>
            </a:extLst>
          </p:cNvPr>
          <p:cNvSpPr/>
          <p:nvPr/>
        </p:nvSpPr>
        <p:spPr>
          <a:xfrm>
            <a:off x="0" y="3179843"/>
            <a:ext cx="1300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Architectural Styles &amp; Concepts</a:t>
            </a:r>
          </a:p>
          <a:p>
            <a:endParaRPr lang="en-US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F96760-A466-E841-8F61-609ACE76FDD7}"/>
              </a:ext>
            </a:extLst>
          </p:cNvPr>
          <p:cNvCxnSpPr>
            <a:cxnSpLocks/>
          </p:cNvCxnSpPr>
          <p:nvPr/>
        </p:nvCxnSpPr>
        <p:spPr>
          <a:xfrm>
            <a:off x="0" y="3072058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C91BF-F27E-5248-83BA-95EAC9440B72}"/>
              </a:ext>
            </a:extLst>
          </p:cNvPr>
          <p:cNvGrpSpPr/>
          <p:nvPr/>
        </p:nvGrpSpPr>
        <p:grpSpPr>
          <a:xfrm>
            <a:off x="4726265" y="5402311"/>
            <a:ext cx="3552269" cy="3552270"/>
            <a:chOff x="3182639" y="1315863"/>
            <a:chExt cx="6818735" cy="6818736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D533D026-B887-5644-B7CB-221D63A3B581}"/>
                </a:ext>
              </a:extLst>
            </p:cNvPr>
            <p:cNvSpPr/>
            <p:nvPr/>
          </p:nvSpPr>
          <p:spPr>
            <a:xfrm>
              <a:off x="3182639" y="1315863"/>
              <a:ext cx="6818735" cy="681873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0800" tIns="50800" rIns="50800" bIns="50800" anchor="ctr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 dirty="0"/>
            </a:p>
          </p:txBody>
        </p:sp>
        <p:pic>
          <p:nvPicPr>
            <p:cNvPr id="13" name="final-logo.png" descr="final-logo.png">
              <a:extLst>
                <a:ext uri="{FF2B5EF4-FFF2-40B4-BE49-F238E27FC236}">
                  <a16:creationId xmlns:a16="http://schemas.microsoft.com/office/drawing/2014/main" id="{066930A9-FF99-184E-B2A0-0DBCB3327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64076" y="1489506"/>
              <a:ext cx="5945258" cy="5881817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34700161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sync Messaging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1338481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Patterns </a:t>
            </a:r>
            <a:r>
              <a:rPr lang="en-US" dirty="0"/>
              <a:t>a</a:t>
            </a:r>
            <a:r>
              <a:rPr dirty="0"/>
              <a:t>sync</a:t>
            </a:r>
            <a:r>
              <a:rPr lang="en-US" dirty="0"/>
              <a:t>hronous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Return to Address</a:t>
            </a:r>
          </a:p>
          <a:p>
            <a:pPr>
              <a:buClr>
                <a:srgbClr val="CC7104"/>
              </a:buClr>
            </a:pPr>
            <a:r>
              <a:rPr lang="en-US" dirty="0"/>
              <a:t>Request/Response</a:t>
            </a:r>
          </a:p>
          <a:p>
            <a:pPr>
              <a:buClr>
                <a:srgbClr val="CC7104"/>
              </a:buClr>
            </a:pPr>
            <a:r>
              <a:rPr lang="en-US" dirty="0"/>
              <a:t>Publish/Subscribe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turn to Address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2" cy="15373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Messaging Patterns </a:t>
            </a:r>
            <a:r>
              <a:rPr lang="en-US" sz="4800" dirty="0"/>
              <a:t>r</a:t>
            </a:r>
            <a:r>
              <a:rPr sz="4800" dirty="0"/>
              <a:t>eturn to </a:t>
            </a:r>
            <a:r>
              <a:rPr lang="en-US" sz="4800" dirty="0"/>
              <a:t>a</a:t>
            </a:r>
            <a:r>
              <a:rPr sz="4800" dirty="0"/>
              <a:t>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455105" y="3081304"/>
            <a:ext cx="4778375" cy="5118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Distribution of load</a:t>
            </a: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1381393" y="6054980"/>
            <a:ext cx="32385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4886593" y="5953380"/>
            <a:ext cx="0" cy="27432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228993" y="7731380"/>
            <a:ext cx="1333500" cy="711200"/>
          </a:xfrm>
          <a:prstGeom prst="rect">
            <a:avLst/>
          </a:prstGeom>
          <a:solidFill>
            <a:srgbClr val="00206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 charset="0"/>
                <a:cs typeface="Arial" charset="0"/>
              </a:rPr>
              <a:t>Return Address</a:t>
            </a: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2625993" y="8086980"/>
            <a:ext cx="20574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2283093" y="6728080"/>
            <a:ext cx="508000" cy="9271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7899760" y="7156032"/>
            <a:ext cx="1524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Some time in the future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1051193" y="5966080"/>
            <a:ext cx="0" cy="2755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7656278" y="6435980"/>
            <a:ext cx="17653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9599378" y="5940680"/>
            <a:ext cx="0" cy="27432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7326078" y="5953380"/>
            <a:ext cx="0" cy="27559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106878" y="6042280"/>
            <a:ext cx="10922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681678" y="6575680"/>
            <a:ext cx="1524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Request 1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1783778" y="5953380"/>
            <a:ext cx="0" cy="27559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9815278" y="6855080"/>
            <a:ext cx="17653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9904178" y="7083680"/>
            <a:ext cx="1524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Response 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775827" y="3883843"/>
            <a:ext cx="33709" cy="5329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49B78B9-784B-2B48-8AFA-9E1728644AEA}"/>
              </a:ext>
            </a:extLst>
          </p:cNvPr>
          <p:cNvSpPr/>
          <p:nvPr/>
        </p:nvSpPr>
        <p:spPr>
          <a:xfrm>
            <a:off x="192371" y="5014981"/>
            <a:ext cx="1735178" cy="812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Initiating</a:t>
            </a:r>
          </a:p>
          <a:p>
            <a:pPr algn="ctr"/>
            <a:r>
              <a:rPr lang="en-US" sz="2800" dirty="0"/>
              <a:t>Service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49B78B9-784B-2B48-8AFA-9E1728644AEA}"/>
              </a:ext>
            </a:extLst>
          </p:cNvPr>
          <p:cNvSpPr/>
          <p:nvPr/>
        </p:nvSpPr>
        <p:spPr>
          <a:xfrm>
            <a:off x="3896558" y="5014981"/>
            <a:ext cx="1735178" cy="812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Target</a:t>
            </a:r>
          </a:p>
          <a:p>
            <a:pPr algn="ctr"/>
            <a:r>
              <a:rPr lang="en-US" sz="2800" dirty="0"/>
              <a:t>Service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49B78B9-784B-2B48-8AFA-9E1728644AEA}"/>
              </a:ext>
            </a:extLst>
          </p:cNvPr>
          <p:cNvSpPr/>
          <p:nvPr/>
        </p:nvSpPr>
        <p:spPr>
          <a:xfrm>
            <a:off x="6445433" y="5014981"/>
            <a:ext cx="1735178" cy="812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 A</a:t>
            </a:r>
          </a:p>
          <a:p>
            <a:pPr algn="ctr"/>
            <a:r>
              <a:rPr lang="en-US" sz="2800" dirty="0"/>
              <a:t>Server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49B78B9-784B-2B48-8AFA-9E1728644AEA}"/>
              </a:ext>
            </a:extLst>
          </p:cNvPr>
          <p:cNvSpPr/>
          <p:nvPr/>
        </p:nvSpPr>
        <p:spPr>
          <a:xfrm>
            <a:off x="8661760" y="5014981"/>
            <a:ext cx="1735178" cy="81243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 B</a:t>
            </a:r>
          </a:p>
          <a:p>
            <a:pPr algn="ctr"/>
            <a:r>
              <a:rPr lang="en-US" sz="2800" dirty="0"/>
              <a:t>Server 2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49B78B9-784B-2B48-8AFA-9E1728644AEA}"/>
              </a:ext>
            </a:extLst>
          </p:cNvPr>
          <p:cNvSpPr/>
          <p:nvPr/>
        </p:nvSpPr>
        <p:spPr>
          <a:xfrm>
            <a:off x="10864264" y="5014981"/>
            <a:ext cx="1735178" cy="812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 A</a:t>
            </a:r>
          </a:p>
          <a:p>
            <a:pPr algn="ctr"/>
            <a:r>
              <a:rPr lang="en-US" sz="2800" dirty="0"/>
              <a:t>Server 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4F2F9-376C-F741-A56F-4BBC7BCC066B}"/>
              </a:ext>
            </a:extLst>
          </p:cNvPr>
          <p:cNvGrpSpPr/>
          <p:nvPr/>
        </p:nvGrpSpPr>
        <p:grpSpPr>
          <a:xfrm>
            <a:off x="2321481" y="5734759"/>
            <a:ext cx="1057007" cy="636814"/>
            <a:chOff x="4886593" y="571500"/>
            <a:chExt cx="1057007" cy="6368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490DF8-1BE9-E541-AE92-B7848935D96F}"/>
                </a:ext>
              </a:extLst>
            </p:cNvPr>
            <p:cNvSpPr/>
            <p:nvPr/>
          </p:nvSpPr>
          <p:spPr>
            <a:xfrm>
              <a:off x="4886593" y="571500"/>
              <a:ext cx="1057007" cy="636814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D781CB-A698-E440-B48F-4617B7A85075}"/>
                </a:ext>
              </a:extLst>
            </p:cNvPr>
            <p:cNvCxnSpPr>
              <a:cxnSpLocks/>
            </p:cNvCxnSpPr>
            <p:nvPr/>
          </p:nvCxnSpPr>
          <p:spPr>
            <a:xfrm>
              <a:off x="4886593" y="602395"/>
              <a:ext cx="528503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447B33-5721-074E-84CB-BCE451440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8767" y="606386"/>
              <a:ext cx="528503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DE91C4-E15F-014F-9D02-D21A227EAB7C}"/>
              </a:ext>
            </a:extLst>
          </p:cNvPr>
          <p:cNvGrpSpPr/>
          <p:nvPr/>
        </p:nvGrpSpPr>
        <p:grpSpPr>
          <a:xfrm>
            <a:off x="3337517" y="7973848"/>
            <a:ext cx="374386" cy="225556"/>
            <a:chOff x="4886593" y="571500"/>
            <a:chExt cx="1057007" cy="6368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038E04-E847-4843-8D73-D4511518CEA0}"/>
                </a:ext>
              </a:extLst>
            </p:cNvPr>
            <p:cNvSpPr/>
            <p:nvPr/>
          </p:nvSpPr>
          <p:spPr>
            <a:xfrm>
              <a:off x="4886593" y="571500"/>
              <a:ext cx="1057007" cy="636814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0554ED-EDC4-0946-95B9-41AAF332A199}"/>
                </a:ext>
              </a:extLst>
            </p:cNvPr>
            <p:cNvCxnSpPr>
              <a:cxnSpLocks/>
            </p:cNvCxnSpPr>
            <p:nvPr/>
          </p:nvCxnSpPr>
          <p:spPr>
            <a:xfrm>
              <a:off x="4886593" y="602395"/>
              <a:ext cx="528503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C26E58-18F5-EE48-AF65-DD9363089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8767" y="606386"/>
              <a:ext cx="528503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09B0BD5-50E9-9C41-87F6-4E18402F53C8}"/>
              </a:ext>
            </a:extLst>
          </p:cNvPr>
          <p:cNvSpPr txBox="1">
            <a:spLocks/>
          </p:cNvSpPr>
          <p:nvPr/>
        </p:nvSpPr>
        <p:spPr>
          <a:xfrm>
            <a:off x="988999" y="3079716"/>
            <a:ext cx="4778375" cy="5119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Channels</a:t>
            </a:r>
          </a:p>
          <a:p>
            <a:r>
              <a:rPr lang="en-US" sz="2800" dirty="0"/>
              <a:t>Requests</a:t>
            </a:r>
          </a:p>
          <a:p>
            <a:r>
              <a:rPr lang="en-US" sz="2800" dirty="0"/>
              <a:t>Responses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quest/Response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2" cy="15373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Messaging Patterns </a:t>
            </a:r>
            <a:r>
              <a:rPr lang="en-US" sz="4800" dirty="0"/>
              <a:t>r</a:t>
            </a:r>
            <a:r>
              <a:rPr sz="4800" dirty="0"/>
              <a:t>equest/</a:t>
            </a:r>
            <a:r>
              <a:rPr lang="en-US" sz="4800" dirty="0"/>
              <a:t>r</a:t>
            </a:r>
            <a:r>
              <a:rPr sz="4800" dirty="0"/>
              <a:t>esponse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758614" y="3323553"/>
            <a:ext cx="9795398" cy="51190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Single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8226425" y="3346450"/>
            <a:ext cx="4778375" cy="5119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Multi-response</a:t>
            </a:r>
          </a:p>
          <a:p>
            <a:r>
              <a:rPr lang="en-US" sz="2800" dirty="0"/>
              <a:t>Responses can be of different types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638622" y="6288520"/>
            <a:ext cx="32385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5143822" y="6186920"/>
            <a:ext cx="0" cy="27432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1714822" y="8320520"/>
            <a:ext cx="32258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232722" y="8112557"/>
            <a:ext cx="1524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Some time in the future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308422" y="6199620"/>
            <a:ext cx="0" cy="27559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8204147" y="6390120"/>
            <a:ext cx="32385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11709347" y="6288520"/>
            <a:ext cx="0" cy="27432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H="1">
            <a:off x="8280347" y="7281608"/>
            <a:ext cx="32258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7873947" y="6301220"/>
            <a:ext cx="0" cy="27559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8280347" y="7827298"/>
            <a:ext cx="32258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H="1">
            <a:off x="8280347" y="8412317"/>
            <a:ext cx="32258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 flipH="1">
            <a:off x="8280347" y="8717117"/>
            <a:ext cx="322580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49B78B9-784B-2B48-8AFA-9E1728644AEA}"/>
              </a:ext>
            </a:extLst>
          </p:cNvPr>
          <p:cNvSpPr/>
          <p:nvPr/>
        </p:nvSpPr>
        <p:spPr>
          <a:xfrm>
            <a:off x="4318322" y="5262837"/>
            <a:ext cx="1735178" cy="812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Target</a:t>
            </a:r>
          </a:p>
          <a:p>
            <a:pPr algn="ctr"/>
            <a:r>
              <a:rPr lang="en-US" sz="2800" dirty="0"/>
              <a:t>Service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49B78B9-784B-2B48-8AFA-9E1728644AEA}"/>
              </a:ext>
            </a:extLst>
          </p:cNvPr>
          <p:cNvSpPr/>
          <p:nvPr/>
        </p:nvSpPr>
        <p:spPr>
          <a:xfrm>
            <a:off x="493382" y="5260003"/>
            <a:ext cx="1735178" cy="812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Initiating</a:t>
            </a:r>
          </a:p>
          <a:p>
            <a:pPr algn="ctr"/>
            <a:r>
              <a:rPr lang="en-US" sz="2800" dirty="0"/>
              <a:t>Service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49B78B9-784B-2B48-8AFA-9E1728644AEA}"/>
              </a:ext>
            </a:extLst>
          </p:cNvPr>
          <p:cNvSpPr/>
          <p:nvPr/>
        </p:nvSpPr>
        <p:spPr>
          <a:xfrm>
            <a:off x="10841122" y="5260003"/>
            <a:ext cx="1735178" cy="812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Target</a:t>
            </a:r>
          </a:p>
          <a:p>
            <a:pPr algn="ctr"/>
            <a:r>
              <a:rPr lang="en-US" sz="2800" dirty="0"/>
              <a:t>Service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49B78B9-784B-2B48-8AFA-9E1728644AEA}"/>
              </a:ext>
            </a:extLst>
          </p:cNvPr>
          <p:cNvSpPr/>
          <p:nvPr/>
        </p:nvSpPr>
        <p:spPr>
          <a:xfrm>
            <a:off x="7071725" y="5262837"/>
            <a:ext cx="1735178" cy="8124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Initiating</a:t>
            </a:r>
          </a:p>
          <a:p>
            <a:pPr algn="ctr"/>
            <a:r>
              <a:rPr lang="en-US" sz="2800" dirty="0"/>
              <a:t>Service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503727-5FAB-BA4C-B26C-95FB2B77AEFE}"/>
              </a:ext>
            </a:extLst>
          </p:cNvPr>
          <p:cNvGrpSpPr/>
          <p:nvPr/>
        </p:nvGrpSpPr>
        <p:grpSpPr>
          <a:xfrm>
            <a:off x="2677956" y="5970113"/>
            <a:ext cx="1057007" cy="636814"/>
            <a:chOff x="4886593" y="571500"/>
            <a:chExt cx="1057007" cy="6368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FEAF4F-00C0-A147-B179-455360B00D5F}"/>
                </a:ext>
              </a:extLst>
            </p:cNvPr>
            <p:cNvSpPr/>
            <p:nvPr/>
          </p:nvSpPr>
          <p:spPr>
            <a:xfrm>
              <a:off x="4886593" y="571500"/>
              <a:ext cx="1057007" cy="636814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26977D-354B-0B48-8442-EFF7091FC017}"/>
                </a:ext>
              </a:extLst>
            </p:cNvPr>
            <p:cNvCxnSpPr>
              <a:cxnSpLocks/>
            </p:cNvCxnSpPr>
            <p:nvPr/>
          </p:nvCxnSpPr>
          <p:spPr>
            <a:xfrm>
              <a:off x="4886593" y="602395"/>
              <a:ext cx="528503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E7FA8C-5A05-BE4B-AC73-878315EF4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8767" y="606386"/>
              <a:ext cx="528503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7581D7-2D9F-5C4B-8346-41CAEFA63BE9}"/>
              </a:ext>
            </a:extLst>
          </p:cNvPr>
          <p:cNvGrpSpPr/>
          <p:nvPr/>
        </p:nvGrpSpPr>
        <p:grpSpPr>
          <a:xfrm>
            <a:off x="2677955" y="7981730"/>
            <a:ext cx="1057007" cy="636814"/>
            <a:chOff x="4886593" y="571500"/>
            <a:chExt cx="1057007" cy="63681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8BF00B-080E-7841-967E-1A8D73C0FE7A}"/>
                </a:ext>
              </a:extLst>
            </p:cNvPr>
            <p:cNvSpPr/>
            <p:nvPr/>
          </p:nvSpPr>
          <p:spPr>
            <a:xfrm>
              <a:off x="4886593" y="571500"/>
              <a:ext cx="1057007" cy="636814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D446580-8647-8D4B-AF0A-1BDD1772A0B4}"/>
                </a:ext>
              </a:extLst>
            </p:cNvPr>
            <p:cNvCxnSpPr>
              <a:cxnSpLocks/>
            </p:cNvCxnSpPr>
            <p:nvPr/>
          </p:nvCxnSpPr>
          <p:spPr>
            <a:xfrm>
              <a:off x="4886593" y="602395"/>
              <a:ext cx="528503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BBBBAD-BB59-B64F-B924-7E9F536F6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8767" y="606386"/>
              <a:ext cx="528503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 Box 9">
            <a:extLst>
              <a:ext uri="{FF2B5EF4-FFF2-40B4-BE49-F238E27FC236}">
                <a16:creationId xmlns:a16="http://schemas.microsoft.com/office/drawing/2014/main" id="{22A71E0C-ADA7-A042-A59D-75563231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439" y="6617557"/>
            <a:ext cx="15240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request</a:t>
            </a:r>
          </a:p>
        </p:txBody>
      </p:sp>
      <p:sp>
        <p:nvSpPr>
          <p:cNvPr id="50" name="Text Box 9">
            <a:extLst>
              <a:ext uri="{FF2B5EF4-FFF2-40B4-BE49-F238E27FC236}">
                <a16:creationId xmlns:a16="http://schemas.microsoft.com/office/drawing/2014/main" id="{B382D808-CCD5-7544-AA9C-FC868D683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819" y="8647743"/>
            <a:ext cx="15240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Arial" charset="0"/>
                <a:cs typeface="Arial" charset="0"/>
              </a:rPr>
              <a:t>response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ub/Su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5400" dirty="0">
                <a:solidFill>
                  <a:srgbClr val="FFC000"/>
                </a:solidFill>
              </a:rPr>
              <a:t>Messaging Patterns </a:t>
            </a:r>
            <a:r>
              <a:rPr lang="en-US" dirty="0"/>
              <a:t>p</a:t>
            </a:r>
            <a:r>
              <a:rPr dirty="0"/>
              <a:t>ub/</a:t>
            </a:r>
            <a:r>
              <a:rPr lang="en-US" dirty="0"/>
              <a:t>s</a:t>
            </a:r>
            <a:r>
              <a:rPr dirty="0"/>
              <a:t>ub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758614" y="3323553"/>
            <a:ext cx="9795398" cy="25710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Subscriptions are made for a specific message type</a:t>
            </a:r>
          </a:p>
          <a:p>
            <a:pPr>
              <a:buClr>
                <a:srgbClr val="CC7104"/>
              </a:buClr>
            </a:pPr>
            <a:r>
              <a:rPr lang="en-US" dirty="0"/>
              <a:t>A copy of each message is published to each subscriber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22CC2-E62F-D045-9E47-7B77F67AB11D}"/>
              </a:ext>
            </a:extLst>
          </p:cNvPr>
          <p:cNvGrpSpPr/>
          <p:nvPr/>
        </p:nvGrpSpPr>
        <p:grpSpPr>
          <a:xfrm>
            <a:off x="2647425" y="5422811"/>
            <a:ext cx="9713549" cy="3654537"/>
            <a:chOff x="2647425" y="5422811"/>
            <a:chExt cx="9713549" cy="365453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4BC66A8-1046-EA4A-8325-7CAF05BE56CB}"/>
                </a:ext>
              </a:extLst>
            </p:cNvPr>
            <p:cNvSpPr/>
            <p:nvPr/>
          </p:nvSpPr>
          <p:spPr>
            <a:xfrm>
              <a:off x="2647425" y="7182614"/>
              <a:ext cx="173517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Publisher</a:t>
              </a:r>
            </a:p>
          </p:txBody>
        </p:sp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54FA2580-685B-1141-9CCB-6E57D4213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2602" y="5894614"/>
              <a:ext cx="5635275" cy="171450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B8DB54B-5A86-0041-A367-85F6EBCC414B}"/>
                </a:ext>
              </a:extLst>
            </p:cNvPr>
            <p:cNvSpPr/>
            <p:nvPr/>
          </p:nvSpPr>
          <p:spPr>
            <a:xfrm>
              <a:off x="10017878" y="6370178"/>
              <a:ext cx="2343096" cy="81243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Subscriber B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6E37505-8F7B-AA40-90F2-75EC97A49BBC}"/>
                </a:ext>
              </a:extLst>
            </p:cNvPr>
            <p:cNvSpPr/>
            <p:nvPr/>
          </p:nvSpPr>
          <p:spPr>
            <a:xfrm>
              <a:off x="10017878" y="8264912"/>
              <a:ext cx="2343096" cy="81243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Subscriber D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B2E9AB2-C01D-AE49-A0B5-5F155310B92B}"/>
                </a:ext>
              </a:extLst>
            </p:cNvPr>
            <p:cNvSpPr/>
            <p:nvPr/>
          </p:nvSpPr>
          <p:spPr>
            <a:xfrm>
              <a:off x="10017878" y="7317545"/>
              <a:ext cx="2343096" cy="81243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Subscriber C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4F87A51-B9A7-4145-A32C-BD521F70AF81}"/>
                </a:ext>
              </a:extLst>
            </p:cNvPr>
            <p:cNvSpPr/>
            <p:nvPr/>
          </p:nvSpPr>
          <p:spPr>
            <a:xfrm>
              <a:off x="10017878" y="5422811"/>
              <a:ext cx="2343096" cy="81243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Subscriber A</a:t>
              </a: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10D76AE7-DD83-9440-BBB9-71F7366E4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2602" y="6707050"/>
              <a:ext cx="5635275" cy="902064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99330EE6-DC4D-6F4F-AA5F-D18A9BB21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2602" y="7609113"/>
              <a:ext cx="5635275" cy="134931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0743B60D-415B-884C-9626-27E11F930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2602" y="7609111"/>
              <a:ext cx="5635275" cy="1099721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igher Performance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947520" cy="1537334"/>
          </a:xfrm>
          <a:prstGeom prst="rect">
            <a:avLst/>
          </a:prstGeom>
        </p:spPr>
        <p:txBody>
          <a:bodyPr/>
          <a:lstStyle/>
          <a:p>
            <a:r>
              <a:rPr lang="en-US" sz="5400" dirty="0">
                <a:solidFill>
                  <a:srgbClr val="FFC000"/>
                </a:solidFill>
              </a:rPr>
              <a:t>Messaging Patterns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h</a:t>
            </a:r>
            <a:r>
              <a:rPr dirty="0"/>
              <a:t>igher </a:t>
            </a:r>
            <a:r>
              <a:rPr lang="en-US" dirty="0"/>
              <a:t>p</a:t>
            </a:r>
            <a:r>
              <a:rPr dirty="0"/>
              <a:t>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With messaging, threads are independent</a:t>
            </a:r>
          </a:p>
          <a:p>
            <a:pPr>
              <a:buClr>
                <a:srgbClr val="CC7104"/>
              </a:buClr>
            </a:pPr>
            <a:r>
              <a:rPr lang="en-US" dirty="0"/>
              <a:t>Greater throughput</a:t>
            </a:r>
          </a:p>
          <a:p>
            <a:pPr>
              <a:buClr>
                <a:srgbClr val="CC7104"/>
              </a:buClr>
            </a:pPr>
            <a:r>
              <a:rPr lang="en-US" dirty="0"/>
              <a:t>Throughput stays consistent with load</a:t>
            </a:r>
          </a:p>
          <a:p>
            <a:pPr>
              <a:buClr>
                <a:srgbClr val="CC7104"/>
              </a:buClr>
            </a:pPr>
            <a:r>
              <a:rPr lang="en-US" dirty="0"/>
              <a:t>Lower DB lock times</a:t>
            </a:r>
          </a:p>
          <a:p>
            <a:pPr>
              <a:buClr>
                <a:srgbClr val="CC7104"/>
              </a:buClr>
            </a:pPr>
            <a:r>
              <a:rPr lang="en-US" dirty="0"/>
              <a:t>Smaller memory footprint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ultiple Handlers Per Type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2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/>
            </a:lvl1pPr>
          </a:lstStyle>
          <a:p>
            <a:r>
              <a:rPr lang="en-US" sz="4400" dirty="0">
                <a:solidFill>
                  <a:srgbClr val="FFC000"/>
                </a:solidFill>
              </a:rPr>
              <a:t>Messaging Patterns </a:t>
            </a:r>
            <a:r>
              <a:rPr lang="en-US" sz="4400" dirty="0"/>
              <a:t>m</a:t>
            </a:r>
            <a:r>
              <a:rPr sz="4400" dirty="0"/>
              <a:t>ultiple </a:t>
            </a:r>
            <a:r>
              <a:rPr lang="en-US" sz="4400" dirty="0"/>
              <a:t>h</a:t>
            </a:r>
            <a:r>
              <a:rPr sz="4400" dirty="0"/>
              <a:t>andlers </a:t>
            </a:r>
            <a:r>
              <a:rPr lang="en-US" sz="4400" dirty="0"/>
              <a:t>p</a:t>
            </a:r>
            <a:r>
              <a:rPr sz="4400" dirty="0"/>
              <a:t>er </a:t>
            </a:r>
            <a:r>
              <a:rPr lang="en-US" sz="4400" dirty="0"/>
              <a:t>t</a:t>
            </a:r>
            <a:r>
              <a:rPr sz="4400" dirty="0"/>
              <a:t>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Enables different processing needs</a:t>
            </a:r>
          </a:p>
          <a:p>
            <a:pPr>
              <a:buClr>
                <a:srgbClr val="CC7104"/>
              </a:buClr>
            </a:pPr>
            <a:r>
              <a:rPr lang="en-US" dirty="0"/>
              <a:t>Enables cleaner (single purpose) code without eventual consistency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ault Tolerance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1882205" cy="1537334"/>
          </a:xfrm>
          <a:prstGeom prst="rect">
            <a:avLst/>
          </a:prstGeom>
        </p:spPr>
        <p:txBody>
          <a:bodyPr/>
          <a:lstStyle/>
          <a:p>
            <a:r>
              <a:rPr lang="en-US" sz="5400" dirty="0">
                <a:solidFill>
                  <a:srgbClr val="FFC000"/>
                </a:solidFill>
              </a:rPr>
              <a:t>Messaging Patterns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</a:t>
            </a:r>
            <a:r>
              <a:rPr dirty="0"/>
              <a:t>ault </a:t>
            </a:r>
            <a:r>
              <a:rPr lang="en-US" dirty="0"/>
              <a:t>t</a:t>
            </a:r>
            <a:r>
              <a:rPr dirty="0"/>
              <a:t>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Messaging offers resilience when: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Servers crash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Network outages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Databases are down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Database deadlocks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Fire in the server room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Others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essage Inhiert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5400" dirty="0">
                <a:solidFill>
                  <a:srgbClr val="FFC000"/>
                </a:solidFill>
              </a:rPr>
              <a:t>Messaging Patterns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i</a:t>
            </a:r>
            <a:r>
              <a:rPr dirty="0"/>
              <a:t>nher</a:t>
            </a:r>
            <a:r>
              <a:rPr lang="en-US" dirty="0"/>
              <a:t>i</a:t>
            </a:r>
            <a:r>
              <a:rPr dirty="0"/>
              <a:t>tance</a:t>
            </a:r>
            <a:r>
              <a:rPr lang="en-US" dirty="0"/>
              <a:t>*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Single inheritance</a:t>
            </a:r>
          </a:p>
          <a:p>
            <a:pPr>
              <a:buClr>
                <a:srgbClr val="CC7104"/>
              </a:buClr>
            </a:pPr>
            <a:r>
              <a:rPr lang="en-US" dirty="0"/>
              <a:t>Multiple inheritance</a:t>
            </a:r>
          </a:p>
          <a:p>
            <a:pPr>
              <a:buClr>
                <a:srgbClr val="CC7104"/>
              </a:buClr>
            </a:pPr>
            <a:r>
              <a:rPr lang="en-US" dirty="0"/>
              <a:t>Enables polymorphism</a:t>
            </a:r>
          </a:p>
          <a:p>
            <a:pPr>
              <a:buClr>
                <a:srgbClr val="CC7104"/>
              </a:buClr>
            </a:pPr>
            <a:r>
              <a:rPr lang="en-US" dirty="0"/>
              <a:t>Very useful for versioning</a:t>
            </a:r>
          </a:p>
        </p:txBody>
      </p:sp>
      <p:sp>
        <p:nvSpPr>
          <p:cNvPr id="5" name="Daisy-Chained Batch Jobs…">
            <a:extLst>
              <a:ext uri="{FF2B5EF4-FFF2-40B4-BE49-F238E27FC236}">
                <a16:creationId xmlns:a16="http://schemas.microsoft.com/office/drawing/2014/main" id="{DE762475-677B-8341-8DD7-DE42E6E5E3C5}"/>
              </a:ext>
            </a:extLst>
          </p:cNvPr>
          <p:cNvSpPr txBox="1">
            <a:spLocks/>
          </p:cNvSpPr>
          <p:nvPr/>
        </p:nvSpPr>
        <p:spPr>
          <a:xfrm>
            <a:off x="756109" y="9214338"/>
            <a:ext cx="8858039" cy="40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7104"/>
              </a:buClr>
              <a:buNone/>
            </a:pPr>
            <a:r>
              <a:rPr lang="en-US" sz="2000" dirty="0"/>
              <a:t>*not supported by all platforms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essages v Events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914862" cy="15373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Messaging Patterns </a:t>
            </a:r>
            <a:r>
              <a:rPr lang="en-US" sz="4800" dirty="0"/>
              <a:t>m</a:t>
            </a:r>
            <a:r>
              <a:rPr sz="4800" dirty="0"/>
              <a:t>essages v</a:t>
            </a:r>
            <a:r>
              <a:rPr lang="en-US" sz="4800" dirty="0"/>
              <a:t>s.</a:t>
            </a:r>
            <a:r>
              <a:rPr sz="4800" dirty="0"/>
              <a:t> </a:t>
            </a:r>
            <a:r>
              <a:rPr lang="en-US" sz="4800" dirty="0"/>
              <a:t>e</a:t>
            </a:r>
            <a:r>
              <a:rPr sz="4800" dirty="0"/>
              <a:t>vents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79A2DC0-16ED-2842-A271-CF9A6D31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614" y="3323553"/>
            <a:ext cx="9795398" cy="51190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What is a message?</a:t>
            </a:r>
          </a:p>
          <a:p>
            <a:pPr>
              <a:buClr>
                <a:srgbClr val="CC7104"/>
              </a:buClr>
            </a:pPr>
            <a:r>
              <a:rPr lang="en-US" dirty="0"/>
              <a:t>How about a command?</a:t>
            </a:r>
          </a:p>
          <a:p>
            <a:pPr>
              <a:buClr>
                <a:srgbClr val="CC7104"/>
              </a:buClr>
            </a:pPr>
            <a:r>
              <a:rPr lang="en-US" dirty="0"/>
              <a:t>How about an event?</a:t>
            </a:r>
          </a:p>
          <a:p>
            <a:pPr>
              <a:buClr>
                <a:srgbClr val="CC7104"/>
              </a:buClr>
            </a:pPr>
            <a:r>
              <a:rPr lang="en-US" dirty="0"/>
              <a:t>What other types are there?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924EE-99DD-9242-8FE5-3ED199E57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2"/>
          <a:stretch/>
        </p:blipFill>
        <p:spPr>
          <a:xfrm>
            <a:off x="0" y="2913793"/>
            <a:ext cx="13004800" cy="6839807"/>
          </a:xfrm>
          <a:prstGeom prst="rect">
            <a:avLst/>
          </a:prstGeom>
        </p:spPr>
      </p:pic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186441" y="1217473"/>
            <a:ext cx="12631917" cy="153733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C000"/>
                </a:solidFill>
              </a:rPr>
              <a:t>Architectural Styles</a:t>
            </a:r>
            <a:endParaRPr sz="9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7CCB4-26BA-3E49-8B1E-09B10047BB58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271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"/>
          <p:cNvGrpSpPr/>
          <p:nvPr/>
        </p:nvGrpSpPr>
        <p:grpSpPr>
          <a:xfrm>
            <a:off x="5482183" y="1221035"/>
            <a:ext cx="9191131" cy="9191131"/>
            <a:chOff x="0" y="0"/>
            <a:chExt cx="9191129" cy="9191129"/>
          </a:xfrm>
        </p:grpSpPr>
        <p:sp>
          <p:nvSpPr>
            <p:cNvPr id="176" name="Circle"/>
            <p:cNvSpPr/>
            <p:nvPr/>
          </p:nvSpPr>
          <p:spPr>
            <a:xfrm>
              <a:off x="0" y="0"/>
              <a:ext cx="9191129" cy="9191129"/>
            </a:xfrm>
            <a:prstGeom prst="ellipse">
              <a:avLst/>
            </a:prstGeom>
            <a:solidFill>
              <a:srgbClr val="222222">
                <a:alpha val="50068"/>
              </a:srgbClr>
            </a:solidFill>
            <a:ln w="12700" cap="flat">
              <a:solidFill>
                <a:srgbClr val="838787">
                  <a:alpha val="5006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 dirty="0"/>
            </a:p>
          </p:txBody>
        </p:sp>
        <p:pic>
          <p:nvPicPr>
            <p:cNvPr id="177" name="Image" descr="Image"/>
            <p:cNvPicPr>
              <a:picLocks noChangeAspect="1"/>
            </p:cNvPicPr>
            <p:nvPr/>
          </p:nvPicPr>
          <p:blipFill>
            <a:blip r:embed="rId3">
              <a:alphaModFix amt="50068"/>
              <a:extLst/>
            </a:blip>
            <a:srcRect r="9816"/>
            <a:stretch>
              <a:fillRect/>
            </a:stretch>
          </p:blipFill>
          <p:spPr>
            <a:xfrm>
              <a:off x="1150229" y="14436"/>
              <a:ext cx="6369563" cy="8400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DEATH TO THE BATCH JOB"/>
          <p:cNvSpPr txBox="1">
            <a:spLocks noGrp="1"/>
          </p:cNvSpPr>
          <p:nvPr>
            <p:ph type="body" idx="13"/>
          </p:nvPr>
        </p:nvSpPr>
        <p:spPr>
          <a:xfrm>
            <a:off x="406400" y="526602"/>
            <a:ext cx="11176000" cy="38779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Advanced</a:t>
            </a:r>
            <a:r>
              <a:rPr dirty="0"/>
              <a:t> </a:t>
            </a:r>
            <a:r>
              <a:rPr lang="en-US" dirty="0"/>
              <a:t>Distributed Systems Design</a:t>
            </a:r>
            <a:endParaRPr dirty="0"/>
          </a:p>
        </p:txBody>
      </p:sp>
      <p:sp>
        <p:nvSpPr>
          <p:cNvPr id="180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33679">
              <a:spcBef>
                <a:spcPts val="0"/>
              </a:spcBef>
              <a:defRPr sz="6800">
                <a:solidFill>
                  <a:srgbClr val="CC7104"/>
                </a:solidFill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Introduction</a:t>
            </a:r>
            <a:endParaRPr dirty="0"/>
          </a:p>
        </p:txBody>
      </p:sp>
      <p:sp>
        <p:nvSpPr>
          <p:cNvPr id="181" name="Sam Martindale…"/>
          <p:cNvSpPr txBox="1">
            <a:spLocks noGrp="1"/>
          </p:cNvSpPr>
          <p:nvPr>
            <p:ph type="body" sz="half" idx="1"/>
          </p:nvPr>
        </p:nvSpPr>
        <p:spPr>
          <a:xfrm>
            <a:off x="406400" y="2311623"/>
            <a:ext cx="6456313" cy="7825582"/>
          </a:xfrm>
          <a:prstGeom prst="rect">
            <a:avLst/>
          </a:prstGeom>
        </p:spPr>
        <p:txBody>
          <a:bodyPr/>
          <a:lstStyle/>
          <a:p>
            <a:pPr marL="186689" indent="-186689" defTabSz="245363">
              <a:spcBef>
                <a:spcPts val="1100"/>
              </a:spcBef>
              <a:buClr>
                <a:srgbClr val="CC7104"/>
              </a:buClr>
              <a:defRPr sz="1470"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rPr dirty="0"/>
              <a:t>Sam Martindale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/>
              <a:t>CTO, Afterman Software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 err="1"/>
              <a:t>Specialities</a:t>
            </a:r>
            <a:r>
              <a:rPr dirty="0"/>
              <a:t> - DDD, Distributed Architecture, High Scale Systems Design</a:t>
            </a:r>
          </a:p>
          <a:p>
            <a:pPr marL="186689" indent="-186689" defTabSz="245363">
              <a:spcBef>
                <a:spcPts val="1100"/>
              </a:spcBef>
              <a:buClr>
                <a:srgbClr val="CC7104"/>
              </a:buClr>
              <a:defRPr sz="1470"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rPr dirty="0"/>
              <a:t>1</a:t>
            </a:r>
            <a:r>
              <a:rPr lang="en-US" dirty="0"/>
              <a:t>8</a:t>
            </a:r>
            <a:r>
              <a:rPr dirty="0"/>
              <a:t>+ Years Consulting in a Variety of Industries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Healthcare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CORE Occupational Medicine, Performant Health,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Broadlane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Press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Ganey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MedAssets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Maxim Healthcare,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Broadjump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Passport Health, Experian Health, LabCorp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Finance/Banking</a:t>
            </a:r>
            <a:r>
              <a:rPr dirty="0"/>
              <a:t>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CUDirect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Cross River Bank, Performant Financial, Nelnet, Cornerstone, Credit Invest</a:t>
            </a:r>
            <a:r>
              <a:rPr lang="en-US" i="1" dirty="0">
                <a:latin typeface="Avenir Next"/>
                <a:ea typeface="Avenir Next"/>
                <a:cs typeface="Avenir Next"/>
                <a:sym typeface="Avenir Next"/>
              </a:rPr>
              <a:t>, Bank of Central Asia</a:t>
            </a:r>
            <a:endParaRPr i="1" dirty="0">
              <a:latin typeface="Avenir Next"/>
              <a:ea typeface="Avenir Next"/>
              <a:cs typeface="Avenir Next"/>
              <a:sym typeface="Avenir Next"/>
            </a:endParaRP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Retail/</a:t>
            </a:r>
            <a:r>
              <a:rPr dirty="0" err="1">
                <a:latin typeface="Avenir Next Heavy"/>
                <a:ea typeface="Avenir Next Heavy"/>
                <a:cs typeface="Avenir Next Heavy"/>
                <a:sym typeface="Avenir Next Heavy"/>
              </a:rPr>
              <a:t>eCommerce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Starbucks, Jack in the Box,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PrintPlace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KidKraft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Wizards of the Coast,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Kintone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IRIS Marketing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Logistics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Coyote Logistics, ARI,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OnAsset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Direct Logistics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Travel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Hawaiian Airlines, Visual Matrix, Best Western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Technology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Royal Alliances, SYMPL,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Marchand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Wright Associates, 3xLogic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Government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LA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Dept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of Insurance, LA PCF, LA State Retirement, LA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Dept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of Revenue, General Dynamics, US Army Corp of Engineers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Energy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Choose Energy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Real Estate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Fischer Solutions,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Vizzda</a:t>
            </a:r>
            <a:endParaRPr i="1" dirty="0">
              <a:latin typeface="Avenir Next"/>
              <a:ea typeface="Avenir Next"/>
              <a:cs typeface="Avenir Next"/>
              <a:sym typeface="Avenir Next"/>
            </a:endParaRP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Manufacturing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Invista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Koch</a:t>
            </a:r>
          </a:p>
        </p:txBody>
      </p:sp>
    </p:spTree>
    <p:extLst>
      <p:ext uri="{BB962C8B-B14F-4D97-AF65-F5344CB8AC3E}">
        <p14:creationId xmlns:p14="http://schemas.microsoft.com/office/powerpoint/2010/main" val="26921348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FB2CE9-1031-8D44-B013-6DD717780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3"/>
          <a:stretch/>
        </p:blipFill>
        <p:spPr>
          <a:xfrm>
            <a:off x="0" y="2913793"/>
            <a:ext cx="13004800" cy="6839807"/>
          </a:xfrm>
          <a:prstGeom prst="rect">
            <a:avLst/>
          </a:prstGeom>
        </p:spPr>
      </p:pic>
      <p:sp>
        <p:nvSpPr>
          <p:cNvPr id="150" name="SOA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Architectural Styles </a:t>
            </a:r>
            <a:r>
              <a:rPr lang="en-US" dirty="0" err="1"/>
              <a:t>soa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88A2AD-6538-8246-A7F4-ED794CFF687E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O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Architectural Styles </a:t>
            </a:r>
            <a:r>
              <a:rPr lang="en-US" dirty="0" err="1"/>
              <a:t>soa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SOA is likely to be founded on messaging</a:t>
            </a:r>
          </a:p>
          <a:p>
            <a:pPr>
              <a:buClr>
                <a:srgbClr val="CC7104"/>
              </a:buClr>
            </a:pPr>
            <a:r>
              <a:rPr lang="en-US" dirty="0"/>
              <a:t>It is best to first understand current styles also founded on messaging before fully adopting SOA</a:t>
            </a:r>
          </a:p>
        </p:txBody>
      </p:sp>
    </p:spTree>
    <p:extLst>
      <p:ext uri="{BB962C8B-B14F-4D97-AF65-F5344CB8AC3E}">
        <p14:creationId xmlns:p14="http://schemas.microsoft.com/office/powerpoint/2010/main" val="20862660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4B908D-E703-864F-B8AF-22E3E683E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/>
          <a:stretch/>
        </p:blipFill>
        <p:spPr>
          <a:xfrm>
            <a:off x="0" y="2913792"/>
            <a:ext cx="13004800" cy="6839808"/>
          </a:xfrm>
          <a:prstGeom prst="rect">
            <a:avLst/>
          </a:prstGeom>
        </p:spPr>
      </p:pic>
      <p:sp>
        <p:nvSpPr>
          <p:cNvPr id="152" name="Brok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Architectural Styles </a:t>
            </a:r>
            <a:r>
              <a:rPr lang="en-US" dirty="0"/>
              <a:t>broker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7DFAE-F506-2B43-8E6C-A1C28ACABBDC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rok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Architectural Styles </a:t>
            </a:r>
            <a:r>
              <a:rPr lang="en-US" dirty="0"/>
              <a:t>broker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Also known as “Hub and Spoke” or “Mediator”</a:t>
            </a:r>
          </a:p>
          <a:p>
            <a:pPr>
              <a:buClr>
                <a:srgbClr val="CC7104"/>
              </a:buClr>
            </a:pPr>
            <a:r>
              <a:rPr lang="en-US" dirty="0"/>
              <a:t>Physically consolidated</a:t>
            </a:r>
          </a:p>
          <a:p>
            <a:pPr>
              <a:buClr>
                <a:srgbClr val="CC7104"/>
              </a:buClr>
            </a:pPr>
            <a:r>
              <a:rPr lang="en-US" dirty="0"/>
              <a:t>All communication goes through the broker</a:t>
            </a:r>
          </a:p>
          <a:p>
            <a:pPr>
              <a:buClr>
                <a:srgbClr val="CC7104"/>
              </a:buClr>
            </a:pPr>
            <a:r>
              <a:rPr lang="en-US" dirty="0"/>
              <a:t>Handles fail-over, routing</a:t>
            </a:r>
          </a:p>
        </p:txBody>
      </p:sp>
    </p:spTree>
    <p:extLst>
      <p:ext uri="{BB962C8B-B14F-4D97-AF65-F5344CB8AC3E}">
        <p14:creationId xmlns:p14="http://schemas.microsoft.com/office/powerpoint/2010/main" val="146807874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ingle Point of Failur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Broker </a:t>
            </a:r>
            <a:r>
              <a:rPr lang="en-US" dirty="0"/>
              <a:t>s</a:t>
            </a:r>
            <a:r>
              <a:rPr dirty="0"/>
              <a:t>ingle </a:t>
            </a:r>
            <a:r>
              <a:rPr lang="en-US" dirty="0"/>
              <a:t>p</a:t>
            </a:r>
            <a:r>
              <a:rPr dirty="0"/>
              <a:t>oint of </a:t>
            </a:r>
            <a:r>
              <a:rPr lang="en-US" dirty="0"/>
              <a:t>f</a:t>
            </a:r>
            <a:r>
              <a:rPr dirty="0"/>
              <a:t>ailure?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Must be robust and performant</a:t>
            </a:r>
          </a:p>
          <a:p>
            <a:pPr>
              <a:buClr>
                <a:srgbClr val="CC7104"/>
              </a:buClr>
            </a:pPr>
            <a:r>
              <a:rPr lang="en-US" dirty="0"/>
              <a:t>Possible to prevent apps from gaining autonomy</a:t>
            </a:r>
          </a:p>
          <a:p>
            <a:pPr>
              <a:buClr>
                <a:srgbClr val="CC7104"/>
              </a:buClr>
            </a:pPr>
            <a:r>
              <a:rPr lang="en-US" dirty="0"/>
              <a:t>Considered by some to be procedural programming at a large scale</a:t>
            </a:r>
          </a:p>
          <a:p>
            <a:pPr>
              <a:buClr>
                <a:srgbClr val="CC7104"/>
              </a:buClr>
            </a:pPr>
            <a:r>
              <a:rPr lang="en-US" dirty="0"/>
              <a:t>Some encourage content based routing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entralized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lang="en-US" sz="5400" dirty="0">
                <a:solidFill>
                  <a:srgbClr val="FFC000"/>
                </a:solidFill>
              </a:rPr>
              <a:t>Broker </a:t>
            </a:r>
            <a:r>
              <a:rPr lang="en-US" sz="5120" dirty="0"/>
              <a:t>c</a:t>
            </a:r>
            <a:r>
              <a:rPr sz="5120" dirty="0"/>
              <a:t>entralized </a:t>
            </a:r>
            <a:r>
              <a:rPr lang="en-US" sz="5120" dirty="0"/>
              <a:t>m</a:t>
            </a:r>
            <a:r>
              <a:rPr sz="5120" dirty="0"/>
              <a:t>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Enables “intelligent” routing, data transformation, and orchestration</a:t>
            </a:r>
          </a:p>
          <a:p>
            <a:pPr>
              <a:buClr>
                <a:srgbClr val="CC7104"/>
              </a:buClr>
            </a:pPr>
            <a:r>
              <a:rPr lang="en-US" dirty="0"/>
              <a:t>Single point of responsibility, but also single point of failure</a:t>
            </a:r>
          </a:p>
          <a:p>
            <a:pPr>
              <a:buClr>
                <a:srgbClr val="CC7104"/>
              </a:buClr>
            </a:pPr>
            <a:r>
              <a:rPr lang="en-US" dirty="0"/>
              <a:t>Sometimes complicated DR strategies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F6670C-CAC3-054E-B938-6A2BF332B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"/>
          <a:stretch/>
        </p:blipFill>
        <p:spPr>
          <a:xfrm>
            <a:off x="0" y="2913794"/>
            <a:ext cx="13004800" cy="7454850"/>
          </a:xfrm>
          <a:prstGeom prst="rect">
            <a:avLst/>
          </a:prstGeom>
        </p:spPr>
      </p:pic>
      <p:sp>
        <p:nvSpPr>
          <p:cNvPr id="158" name="B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Architectural Styles </a:t>
            </a:r>
            <a:r>
              <a:rPr lang="en-US" dirty="0"/>
              <a:t>bus</a:t>
            </a:r>
            <a:endParaRPr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891F45-EBB4-F040-B870-BBB4DC3B4E76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Architectural Styles </a:t>
            </a:r>
            <a:r>
              <a:rPr lang="en-US" dirty="0"/>
              <a:t>bus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No single point of failure</a:t>
            </a:r>
          </a:p>
          <a:p>
            <a:pPr>
              <a:buClr>
                <a:srgbClr val="CC7104"/>
              </a:buClr>
            </a:pPr>
            <a:r>
              <a:rPr lang="en-US" dirty="0"/>
              <a:t>Event source and sinks use bus for pub/sub</a:t>
            </a:r>
          </a:p>
          <a:p>
            <a:pPr>
              <a:buClr>
                <a:srgbClr val="CC7104"/>
              </a:buClr>
            </a:pPr>
            <a:r>
              <a:rPr lang="en-US" dirty="0"/>
              <a:t>Designed to allow independent evolution of sources and sinks</a:t>
            </a:r>
          </a:p>
          <a:p>
            <a:pPr>
              <a:buClr>
                <a:srgbClr val="CC7104"/>
              </a:buClr>
            </a:pPr>
            <a:r>
              <a:rPr lang="en-US" dirty="0"/>
              <a:t>All components are physically independent and autonomous</a:t>
            </a:r>
          </a:p>
          <a:p>
            <a:pPr>
              <a:buClr>
                <a:srgbClr val="CC7104"/>
              </a:buClr>
            </a:pPr>
            <a:r>
              <a:rPr lang="en-US" dirty="0"/>
              <a:t>When properly managed, DR can be simpler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7066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ingle Point of Failur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Bus </a:t>
            </a:r>
            <a:r>
              <a:rPr lang="en-US" dirty="0"/>
              <a:t>s</a:t>
            </a:r>
            <a:r>
              <a:rPr dirty="0"/>
              <a:t>ingle </a:t>
            </a:r>
            <a:r>
              <a:rPr lang="en-US" dirty="0"/>
              <a:t>p</a:t>
            </a:r>
            <a:r>
              <a:rPr dirty="0"/>
              <a:t>oint of </a:t>
            </a:r>
            <a:r>
              <a:rPr lang="en-US" dirty="0"/>
              <a:t>f</a:t>
            </a:r>
            <a:r>
              <a:rPr dirty="0"/>
              <a:t>ailure?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“There is no bus”</a:t>
            </a:r>
          </a:p>
          <a:p>
            <a:pPr>
              <a:buClr>
                <a:srgbClr val="CC7104"/>
              </a:buClr>
            </a:pPr>
            <a:r>
              <a:rPr lang="en-US" dirty="0"/>
              <a:t>Communication is distributed</a:t>
            </a:r>
          </a:p>
          <a:p>
            <a:pPr>
              <a:buClr>
                <a:srgbClr val="CC7104"/>
              </a:buClr>
            </a:pPr>
            <a:r>
              <a:rPr lang="en-US" dirty="0"/>
              <a:t>Doesn’t break service autonomy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Evolution Independence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r>
              <a:rPr lang="en-US" sz="5400" dirty="0">
                <a:solidFill>
                  <a:srgbClr val="FFC000"/>
                </a:solidFill>
              </a:rPr>
              <a:t>Bus </a:t>
            </a:r>
            <a:r>
              <a:rPr lang="en-US" sz="5120" dirty="0"/>
              <a:t>sources and sinks</a:t>
            </a:r>
            <a:endParaRPr sz="512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A724BC7-3144-5F4B-99BF-5F591B84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614" y="3323554"/>
            <a:ext cx="9795398" cy="13138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Terms are in context of a message or use case</a:t>
            </a:r>
          </a:p>
          <a:p>
            <a:pPr>
              <a:buClr>
                <a:srgbClr val="CC7104"/>
              </a:buClr>
            </a:pPr>
            <a:r>
              <a:rPr lang="en-US" dirty="0"/>
              <a:t>A component can be both!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ABDB74-592F-5544-B1E7-D82001CF850E}"/>
              </a:ext>
            </a:extLst>
          </p:cNvPr>
          <p:cNvGrpSpPr/>
          <p:nvPr/>
        </p:nvGrpSpPr>
        <p:grpSpPr>
          <a:xfrm>
            <a:off x="1802315" y="4252782"/>
            <a:ext cx="9400170" cy="5275077"/>
            <a:chOff x="5590060" y="4089497"/>
            <a:chExt cx="6976914" cy="527507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E76A839-DA09-A34A-AE56-A187C6B7D5ED}"/>
                </a:ext>
              </a:extLst>
            </p:cNvPr>
            <p:cNvSpPr/>
            <p:nvPr/>
          </p:nvSpPr>
          <p:spPr>
            <a:xfrm>
              <a:off x="5590060" y="4927360"/>
              <a:ext cx="173517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Orders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8473E1D-0B21-E34D-AEA9-80EA65F26441}"/>
                </a:ext>
              </a:extLst>
            </p:cNvPr>
            <p:cNvSpPr/>
            <p:nvPr/>
          </p:nvSpPr>
          <p:spPr>
            <a:xfrm>
              <a:off x="5590060" y="6297134"/>
              <a:ext cx="173517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Shipping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1C97233-BC48-7945-8E4C-5E36B67ABFE1}"/>
                </a:ext>
              </a:extLst>
            </p:cNvPr>
            <p:cNvSpPr/>
            <p:nvPr/>
          </p:nvSpPr>
          <p:spPr>
            <a:xfrm>
              <a:off x="5590060" y="7666908"/>
              <a:ext cx="173517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Inventory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13E3938-1793-FE4A-884D-40115AD5AADC}"/>
                </a:ext>
              </a:extLst>
            </p:cNvPr>
            <p:cNvSpPr/>
            <p:nvPr/>
          </p:nvSpPr>
          <p:spPr>
            <a:xfrm>
              <a:off x="11611554" y="4089497"/>
              <a:ext cx="955420" cy="52750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Bus</a:t>
              </a:r>
            </a:p>
          </p:txBody>
        </p:sp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F21DA66D-0A14-854B-97E4-A78A1FC0E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5238" y="6453840"/>
              <a:ext cx="4286316" cy="1319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5021CC-06DF-5143-BF03-82941D11E871}"/>
                </a:ext>
              </a:extLst>
            </p:cNvPr>
            <p:cNvSpPr txBox="1"/>
            <p:nvPr/>
          </p:nvSpPr>
          <p:spPr>
            <a:xfrm>
              <a:off x="8343219" y="6076024"/>
              <a:ext cx="196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Placed an Order</a:t>
              </a:r>
            </a:p>
          </p:txBody>
        </p:sp>
        <p:sp>
          <p:nvSpPr>
            <p:cNvPr id="38" name="Line 5">
              <a:extLst>
                <a:ext uri="{FF2B5EF4-FFF2-40B4-BE49-F238E27FC236}">
                  <a16:creationId xmlns:a16="http://schemas.microsoft.com/office/drawing/2014/main" id="{ABD1A17F-11D2-4142-9C5E-AFC066C8E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0885" y="8044724"/>
              <a:ext cx="4286316" cy="1319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DB8AA2-AA85-504E-9E00-AC3022EC564F}"/>
                </a:ext>
              </a:extLst>
            </p:cNvPr>
            <p:cNvSpPr txBox="1"/>
            <p:nvPr/>
          </p:nvSpPr>
          <p:spPr>
            <a:xfrm>
              <a:off x="8358866" y="7666908"/>
              <a:ext cx="196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Placed an Order</a:t>
              </a:r>
            </a:p>
          </p:txBody>
        </p:sp>
        <p:sp>
          <p:nvSpPr>
            <p:cNvPr id="40" name="Line 5">
              <a:extLst>
                <a:ext uri="{FF2B5EF4-FFF2-40B4-BE49-F238E27FC236}">
                  <a16:creationId xmlns:a16="http://schemas.microsoft.com/office/drawing/2014/main" id="{F7A01ED2-BF62-8E46-99AF-982F40205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0885" y="6933341"/>
              <a:ext cx="4286316" cy="13195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0CB08E-544A-EC44-A06B-50334B95C3A3}"/>
                </a:ext>
              </a:extLst>
            </p:cNvPr>
            <p:cNvSpPr txBox="1"/>
            <p:nvPr/>
          </p:nvSpPr>
          <p:spPr>
            <a:xfrm>
              <a:off x="8342536" y="6555525"/>
              <a:ext cx="220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 Shipped An Item</a:t>
              </a:r>
            </a:p>
          </p:txBody>
        </p:sp>
        <p:sp>
          <p:nvSpPr>
            <p:cNvPr id="42" name="Line 5">
              <a:extLst>
                <a:ext uri="{FF2B5EF4-FFF2-40B4-BE49-F238E27FC236}">
                  <a16:creationId xmlns:a16="http://schemas.microsoft.com/office/drawing/2014/main" id="{0E144BFA-8EA8-FC47-BB47-112167F4E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0885" y="5568159"/>
              <a:ext cx="4286316" cy="13195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43AAD2-E7CD-C342-8A58-E3DFE3C9C8C9}"/>
                </a:ext>
              </a:extLst>
            </p:cNvPr>
            <p:cNvSpPr txBox="1"/>
            <p:nvPr/>
          </p:nvSpPr>
          <p:spPr>
            <a:xfrm>
              <a:off x="8342536" y="5190343"/>
              <a:ext cx="220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 Shipped An Item</a:t>
              </a:r>
            </a:p>
          </p:txBody>
        </p:sp>
      </p:grpSp>
      <p:sp>
        <p:nvSpPr>
          <p:cNvPr id="45" name="Line 5">
            <a:extLst>
              <a:ext uri="{FF2B5EF4-FFF2-40B4-BE49-F238E27FC236}">
                <a16:creationId xmlns:a16="http://schemas.microsoft.com/office/drawing/2014/main" id="{F791F9FF-C488-C64C-BDEE-366A22FBEB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4916" y="5236130"/>
            <a:ext cx="5775060" cy="1319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D72ABA-BBF3-3945-A2DA-B6B2FF7C52D3}"/>
              </a:ext>
            </a:extLst>
          </p:cNvPr>
          <p:cNvSpPr txBox="1"/>
          <p:nvPr/>
        </p:nvSpPr>
        <p:spPr>
          <a:xfrm>
            <a:off x="5516467" y="4858314"/>
            <a:ext cx="26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Placed an Order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186441" y="1217473"/>
            <a:ext cx="12631917" cy="153733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C000"/>
                </a:solidFill>
              </a:rPr>
              <a:t>Messaging Patterns</a:t>
            </a:r>
            <a:endParaRPr sz="9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7CCB4-26BA-3E49-8B1E-09B10047BB58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E1B0B22-2B98-5946-B4C4-4FFF235D7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9"/>
          <a:stretch/>
        </p:blipFill>
        <p:spPr>
          <a:xfrm>
            <a:off x="0" y="2930121"/>
            <a:ext cx="13004800" cy="68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906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Evolution Independence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r>
              <a:rPr lang="en-US" sz="5400" dirty="0">
                <a:solidFill>
                  <a:srgbClr val="FFC000"/>
                </a:solidFill>
              </a:rPr>
              <a:t>Bus </a:t>
            </a:r>
            <a:r>
              <a:rPr lang="en-US" sz="5120" dirty="0"/>
              <a:t>independent evolution</a:t>
            </a:r>
            <a:endParaRPr sz="512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A724BC7-3144-5F4B-99BF-5F591B84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614" y="3323554"/>
            <a:ext cx="9795398" cy="20100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Piecemeal upgrades</a:t>
            </a:r>
          </a:p>
          <a:p>
            <a:pPr>
              <a:buClr>
                <a:srgbClr val="CC7104"/>
              </a:buClr>
            </a:pPr>
            <a:r>
              <a:rPr lang="en-US" dirty="0"/>
              <a:t>Separate teams for separate services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84BA9C-4339-4D48-8B33-2D831E846360}"/>
              </a:ext>
            </a:extLst>
          </p:cNvPr>
          <p:cNvGrpSpPr/>
          <p:nvPr/>
        </p:nvGrpSpPr>
        <p:grpSpPr>
          <a:xfrm>
            <a:off x="1802315" y="4252782"/>
            <a:ext cx="9400170" cy="5275077"/>
            <a:chOff x="5590060" y="4089497"/>
            <a:chExt cx="6976914" cy="5275077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8256E4F-D752-3441-8C77-D1984AEDCAAB}"/>
                </a:ext>
              </a:extLst>
            </p:cNvPr>
            <p:cNvSpPr/>
            <p:nvPr/>
          </p:nvSpPr>
          <p:spPr>
            <a:xfrm>
              <a:off x="5590060" y="4927360"/>
              <a:ext cx="173517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Orders</a:t>
              </a:r>
            </a:p>
            <a:p>
              <a:pPr algn="ctr"/>
              <a:r>
                <a:rPr lang="en-US" sz="1600" i="1" dirty="0"/>
                <a:t>v1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1CDC2B0-0033-AB4A-8092-2741D9B5FA0D}"/>
                </a:ext>
              </a:extLst>
            </p:cNvPr>
            <p:cNvSpPr/>
            <p:nvPr/>
          </p:nvSpPr>
          <p:spPr>
            <a:xfrm>
              <a:off x="5590060" y="6297134"/>
              <a:ext cx="1735178" cy="812436"/>
            </a:xfrm>
            <a:prstGeom prst="roundRect">
              <a:avLst/>
            </a:prstGeom>
            <a:effectLst>
              <a:glow rad="127000">
                <a:srgbClr val="FFFF00"/>
              </a:glo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Shipping</a:t>
              </a:r>
            </a:p>
            <a:p>
              <a:pPr algn="ctr"/>
              <a:r>
                <a:rPr lang="en-US" sz="1600" i="1" dirty="0"/>
                <a:t>v2</a:t>
              </a:r>
              <a:endParaRPr lang="en-US" sz="16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9212ADC-65CB-0F4D-BCD1-20D8B3308E59}"/>
                </a:ext>
              </a:extLst>
            </p:cNvPr>
            <p:cNvSpPr/>
            <p:nvPr/>
          </p:nvSpPr>
          <p:spPr>
            <a:xfrm>
              <a:off x="5590060" y="7666908"/>
              <a:ext cx="173517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Inventory</a:t>
              </a:r>
            </a:p>
            <a:p>
              <a:pPr algn="ctr"/>
              <a:r>
                <a:rPr lang="en-US" sz="1400" i="1" dirty="0"/>
                <a:t>v1</a:t>
              </a:r>
              <a:endParaRPr lang="en-US" sz="1400" dirty="0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7359A39-74AD-F445-982C-824BFE06BA3B}"/>
                </a:ext>
              </a:extLst>
            </p:cNvPr>
            <p:cNvSpPr/>
            <p:nvPr/>
          </p:nvSpPr>
          <p:spPr>
            <a:xfrm>
              <a:off x="11611554" y="4089497"/>
              <a:ext cx="955420" cy="52750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Bus</a:t>
              </a: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EDDCDFA9-5104-3D40-A9C5-035B4F00F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5238" y="5040744"/>
              <a:ext cx="4286316" cy="1319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2EE5E356-876F-C448-AE9A-EDE0A0067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5238" y="6453840"/>
              <a:ext cx="4286316" cy="1319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4D843E-07A4-F043-94BA-95CFF5F93E51}"/>
                </a:ext>
              </a:extLst>
            </p:cNvPr>
            <p:cNvSpPr txBox="1"/>
            <p:nvPr/>
          </p:nvSpPr>
          <p:spPr>
            <a:xfrm>
              <a:off x="8343219" y="6076024"/>
              <a:ext cx="196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Line 5">
              <a:extLst>
                <a:ext uri="{FF2B5EF4-FFF2-40B4-BE49-F238E27FC236}">
                  <a16:creationId xmlns:a16="http://schemas.microsoft.com/office/drawing/2014/main" id="{BCCC7EB0-77E0-D041-8CC0-4223EBBF8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0885" y="8044724"/>
              <a:ext cx="4286316" cy="1319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5822BB74-B02D-A447-900D-981F207B8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0885" y="6933341"/>
              <a:ext cx="4286316" cy="13195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1FE244B8-D58C-504C-AF0F-DC6E81532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0885" y="5568159"/>
              <a:ext cx="4286316" cy="13195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99166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Evolution Independence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r>
              <a:rPr lang="en-US" sz="5400" dirty="0">
                <a:solidFill>
                  <a:srgbClr val="FFC000"/>
                </a:solidFill>
              </a:rPr>
              <a:t>Bus </a:t>
            </a:r>
            <a:r>
              <a:rPr lang="en-US" sz="5120" dirty="0"/>
              <a:t>autonomous design</a:t>
            </a:r>
            <a:endParaRPr sz="512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A724BC7-3144-5F4B-99BF-5F591B84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614" y="3323554"/>
            <a:ext cx="9795398" cy="13138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Other endpoints can keep functioning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ABDB74-592F-5544-B1E7-D82001CF850E}"/>
              </a:ext>
            </a:extLst>
          </p:cNvPr>
          <p:cNvGrpSpPr/>
          <p:nvPr/>
        </p:nvGrpSpPr>
        <p:grpSpPr>
          <a:xfrm>
            <a:off x="1802315" y="4252782"/>
            <a:ext cx="9400170" cy="5275077"/>
            <a:chOff x="5590060" y="4089497"/>
            <a:chExt cx="6976914" cy="527507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E76A839-DA09-A34A-AE56-A187C6B7D5ED}"/>
                </a:ext>
              </a:extLst>
            </p:cNvPr>
            <p:cNvSpPr/>
            <p:nvPr/>
          </p:nvSpPr>
          <p:spPr>
            <a:xfrm>
              <a:off x="5590060" y="4927360"/>
              <a:ext cx="173517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Orders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8473E1D-0B21-E34D-AEA9-80EA65F26441}"/>
                </a:ext>
              </a:extLst>
            </p:cNvPr>
            <p:cNvSpPr/>
            <p:nvPr/>
          </p:nvSpPr>
          <p:spPr>
            <a:xfrm>
              <a:off x="5590060" y="6297134"/>
              <a:ext cx="1735178" cy="8124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Shipping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1C97233-BC48-7945-8E4C-5E36B67ABFE1}"/>
                </a:ext>
              </a:extLst>
            </p:cNvPr>
            <p:cNvSpPr/>
            <p:nvPr/>
          </p:nvSpPr>
          <p:spPr>
            <a:xfrm>
              <a:off x="5590060" y="7666908"/>
              <a:ext cx="173517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Inventory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13E3938-1793-FE4A-884D-40115AD5AADC}"/>
                </a:ext>
              </a:extLst>
            </p:cNvPr>
            <p:cNvSpPr/>
            <p:nvPr/>
          </p:nvSpPr>
          <p:spPr>
            <a:xfrm>
              <a:off x="11611554" y="4089497"/>
              <a:ext cx="955420" cy="52750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Bus</a:t>
              </a: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84A4F0B1-68AC-0D48-A728-38DE504F0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5238" y="5040744"/>
              <a:ext cx="4286316" cy="1319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F21DA66D-0A14-854B-97E4-A78A1FC0E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5238" y="6453840"/>
              <a:ext cx="4286316" cy="1319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Line 5">
              <a:extLst>
                <a:ext uri="{FF2B5EF4-FFF2-40B4-BE49-F238E27FC236}">
                  <a16:creationId xmlns:a16="http://schemas.microsoft.com/office/drawing/2014/main" id="{ABD1A17F-11D2-4142-9C5E-AFC066C8E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0885" y="8044724"/>
              <a:ext cx="4286316" cy="1319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Line 5">
              <a:extLst>
                <a:ext uri="{FF2B5EF4-FFF2-40B4-BE49-F238E27FC236}">
                  <a16:creationId xmlns:a16="http://schemas.microsoft.com/office/drawing/2014/main" id="{F7A01ED2-BF62-8E46-99AF-982F40205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0885" y="6933341"/>
              <a:ext cx="4286316" cy="13195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5">
              <a:extLst>
                <a:ext uri="{FF2B5EF4-FFF2-40B4-BE49-F238E27FC236}">
                  <a16:creationId xmlns:a16="http://schemas.microsoft.com/office/drawing/2014/main" id="{0E144BFA-8EA8-FC47-BB47-112167F4E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0885" y="5568159"/>
              <a:ext cx="4286316" cy="13195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D489113F-4D6E-4547-BE45-7D425736612A}"/>
              </a:ext>
            </a:extLst>
          </p:cNvPr>
          <p:cNvSpPr/>
          <p:nvPr/>
        </p:nvSpPr>
        <p:spPr>
          <a:xfrm>
            <a:off x="2186648" y="6105728"/>
            <a:ext cx="1569184" cy="1569184"/>
          </a:xfrm>
          <a:prstGeom prst="noSmoking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615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Evolution Independence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r>
              <a:rPr lang="en-US" sz="5400" dirty="0">
                <a:solidFill>
                  <a:srgbClr val="FFC000"/>
                </a:solidFill>
              </a:rPr>
              <a:t>Bus </a:t>
            </a:r>
            <a:r>
              <a:rPr lang="en-US" sz="5120" dirty="0"/>
              <a:t>autonomous design</a:t>
            </a:r>
            <a:endParaRPr sz="512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A724BC7-3144-5F4B-99BF-5F591B84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614" y="3323554"/>
            <a:ext cx="9795398" cy="13138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Single failure causes broader system outage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4C8AE0-F843-814E-A7C0-609C9A7E13AE}"/>
              </a:ext>
            </a:extLst>
          </p:cNvPr>
          <p:cNvGrpSpPr/>
          <p:nvPr/>
        </p:nvGrpSpPr>
        <p:grpSpPr>
          <a:xfrm>
            <a:off x="775678" y="6034275"/>
            <a:ext cx="11453444" cy="1569184"/>
            <a:chOff x="153129" y="5593402"/>
            <a:chExt cx="11453444" cy="156918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E76A839-DA09-A34A-AE56-A187C6B7D5ED}"/>
                </a:ext>
              </a:extLst>
            </p:cNvPr>
            <p:cNvSpPr/>
            <p:nvPr/>
          </p:nvSpPr>
          <p:spPr>
            <a:xfrm>
              <a:off x="153129" y="5971776"/>
              <a:ext cx="233784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Orders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8473E1D-0B21-E34D-AEA9-80EA65F26441}"/>
                </a:ext>
              </a:extLst>
            </p:cNvPr>
            <p:cNvSpPr/>
            <p:nvPr/>
          </p:nvSpPr>
          <p:spPr>
            <a:xfrm>
              <a:off x="4710927" y="5971776"/>
              <a:ext cx="2337848" cy="8124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Shipping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1C97233-BC48-7945-8E4C-5E36B67ABFE1}"/>
                </a:ext>
              </a:extLst>
            </p:cNvPr>
            <p:cNvSpPr/>
            <p:nvPr/>
          </p:nvSpPr>
          <p:spPr>
            <a:xfrm>
              <a:off x="9268725" y="5971776"/>
              <a:ext cx="2337848" cy="812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Inventory</a:t>
              </a: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84A4F0B1-68AC-0D48-A728-38DE504F0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0977" y="6373513"/>
              <a:ext cx="2113943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&quot;No&quot; Symbol 5">
              <a:extLst>
                <a:ext uri="{FF2B5EF4-FFF2-40B4-BE49-F238E27FC236}">
                  <a16:creationId xmlns:a16="http://schemas.microsoft.com/office/drawing/2014/main" id="{D489113F-4D6E-4547-BE45-7D425736612A}"/>
                </a:ext>
              </a:extLst>
            </p:cNvPr>
            <p:cNvSpPr/>
            <p:nvPr/>
          </p:nvSpPr>
          <p:spPr>
            <a:xfrm>
              <a:off x="5095259" y="5593402"/>
              <a:ext cx="1569184" cy="1569184"/>
            </a:xfrm>
            <a:prstGeom prst="noSmoking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9F7D4E4D-5B84-2440-9C3F-EF33A870A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48775" y="6367997"/>
              <a:ext cx="2113943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2F450CB0-AC29-6147-BC08-DFDEB56E33F3}"/>
                </a:ext>
              </a:extLst>
            </p:cNvPr>
            <p:cNvSpPr/>
            <p:nvPr/>
          </p:nvSpPr>
          <p:spPr>
            <a:xfrm>
              <a:off x="3164226" y="5994272"/>
              <a:ext cx="767443" cy="76744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>
              <a:extLst>
                <a:ext uri="{FF2B5EF4-FFF2-40B4-BE49-F238E27FC236}">
                  <a16:creationId xmlns:a16="http://schemas.microsoft.com/office/drawing/2014/main" id="{FB0F2C16-08EF-B84F-AA8A-29EEBA8CA864}"/>
                </a:ext>
              </a:extLst>
            </p:cNvPr>
            <p:cNvSpPr/>
            <p:nvPr/>
          </p:nvSpPr>
          <p:spPr>
            <a:xfrm>
              <a:off x="7722025" y="5984275"/>
              <a:ext cx="767443" cy="76744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05691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o-MARIN-HEALTHIEST-COUNTY-facebook.png" descr="o-MARIN-HEALTHIEST-COUNTY-facebook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7925" r="1792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97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98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C7104"/>
                </a:solidFill>
              </a:defRPr>
            </a:lvl1pPr>
          </a:lstStyle>
          <a:p>
            <a:r>
              <a:rPr dirty="0">
                <a:solidFill>
                  <a:srgbClr val="FFC000"/>
                </a:solidFill>
              </a:rPr>
              <a:t>Questions?</a:t>
            </a:r>
          </a:p>
        </p:txBody>
      </p:sp>
      <p:sp>
        <p:nvSpPr>
          <p:cNvPr id="299" name="DEATH TO THE BATCH JOB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lang="en-US" dirty="0">
                <a:solidFill>
                  <a:srgbClr val="FFC000"/>
                </a:solidFill>
              </a:rPr>
              <a:t>Advanced</a:t>
            </a:r>
            <a:r>
              <a:rPr dirty="0"/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Distributed systems Design</a:t>
            </a:r>
            <a:endParaRPr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2418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">
            <a:extLst>
              <a:ext uri="{FF2B5EF4-FFF2-40B4-BE49-F238E27FC236}">
                <a16:creationId xmlns:a16="http://schemas.microsoft.com/office/drawing/2014/main" id="{0777B21B-FE34-7148-903C-0312310F4ED9}"/>
              </a:ext>
            </a:extLst>
          </p:cNvPr>
          <p:cNvSpPr/>
          <p:nvPr/>
        </p:nvSpPr>
        <p:spPr>
          <a:xfrm>
            <a:off x="3182639" y="1315863"/>
            <a:ext cx="6818735" cy="681873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dirty="0"/>
          </a:p>
        </p:txBody>
      </p:sp>
      <p:pic>
        <p:nvPicPr>
          <p:cNvPr id="4" name="final-logo.png" descr="final-logo.png">
            <a:extLst>
              <a:ext uri="{FF2B5EF4-FFF2-40B4-BE49-F238E27FC236}">
                <a16:creationId xmlns:a16="http://schemas.microsoft.com/office/drawing/2014/main" id="{4B3C3572-E039-C54A-A273-26AF0614C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4076" y="1489506"/>
            <a:ext cx="5945258" cy="588181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661649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y Messaging?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0782300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Patterns </a:t>
            </a:r>
            <a:r>
              <a:rPr lang="en-US" dirty="0"/>
              <a:t>w</a:t>
            </a:r>
            <a:r>
              <a:rPr dirty="0"/>
              <a:t>hy </a:t>
            </a:r>
            <a:r>
              <a:rPr lang="en-US" dirty="0"/>
              <a:t>m</a:t>
            </a:r>
            <a:r>
              <a:rPr dirty="0"/>
              <a:t>essaging?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Reduces coupling</a:t>
            </a:r>
          </a:p>
          <a:p>
            <a:pPr>
              <a:buClr>
                <a:srgbClr val="CC7104"/>
              </a:buClr>
            </a:pPr>
            <a:r>
              <a:rPr lang="en-US" dirty="0"/>
              <a:t>Increases Autonomy</a:t>
            </a:r>
          </a:p>
          <a:p>
            <a:pPr>
              <a:buClr>
                <a:srgbClr val="CC7104"/>
              </a:buClr>
            </a:pPr>
            <a:r>
              <a:rPr lang="en-US" dirty="0"/>
              <a:t>High throughput</a:t>
            </a:r>
          </a:p>
          <a:p>
            <a:pPr>
              <a:buClr>
                <a:srgbClr val="CC7104"/>
              </a:buClr>
            </a:pPr>
            <a:r>
              <a:rPr lang="en-US" dirty="0"/>
              <a:t>Shorter resource locks</a:t>
            </a:r>
          </a:p>
          <a:p>
            <a:pPr>
              <a:buClr>
                <a:srgbClr val="CC7104"/>
              </a:buClr>
            </a:pPr>
            <a:r>
              <a:rPr lang="en-US" dirty="0"/>
              <a:t>More fault tolerant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duce Coupling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0933128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Patterns </a:t>
            </a:r>
            <a:r>
              <a:rPr lang="en-US" dirty="0"/>
              <a:t>re</a:t>
            </a:r>
            <a:r>
              <a:rPr dirty="0"/>
              <a:t>duce </a:t>
            </a:r>
            <a:r>
              <a:rPr lang="en-US" dirty="0"/>
              <a:t>c</a:t>
            </a:r>
            <a:r>
              <a:rPr dirty="0"/>
              <a:t>oupling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Use XML/JSON/BSON/other to achieve platform de-coupling</a:t>
            </a:r>
          </a:p>
          <a:p>
            <a:pPr>
              <a:buClr>
                <a:srgbClr val="CC7104"/>
              </a:buClr>
            </a:pPr>
            <a:r>
              <a:rPr lang="en-US" dirty="0"/>
              <a:t>Use asynchronous messaging to achieve temporal de-coupling</a:t>
            </a:r>
          </a:p>
          <a:p>
            <a:pPr>
              <a:buClr>
                <a:srgbClr val="CC7104"/>
              </a:buClr>
            </a:pPr>
            <a:r>
              <a:rPr lang="en-US" dirty="0"/>
              <a:t>Leverage proper bounded context design to achieve logical de-coupling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crease Autonomy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527017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Patterns </a:t>
            </a:r>
            <a:r>
              <a:rPr lang="en-US" dirty="0"/>
              <a:t>i</a:t>
            </a:r>
            <a:r>
              <a:rPr dirty="0"/>
              <a:t>ncrease </a:t>
            </a:r>
            <a:r>
              <a:rPr lang="en-US" dirty="0"/>
              <a:t>a</a:t>
            </a:r>
            <a:r>
              <a:rPr dirty="0"/>
              <a:t>utonomy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Messaging reduces afferent and efferent coupling while increasing autonomy</a:t>
            </a:r>
          </a:p>
          <a:p>
            <a:pPr>
              <a:buClr>
                <a:srgbClr val="CC7104"/>
              </a:buClr>
            </a:pPr>
            <a:r>
              <a:rPr lang="en-US" dirty="0"/>
              <a:t>Breaking part of the system won’t break the whole</a:t>
            </a:r>
          </a:p>
          <a:p>
            <a:pPr>
              <a:buClr>
                <a:srgbClr val="CC7104"/>
              </a:buClr>
            </a:pPr>
            <a:r>
              <a:rPr lang="en-US" dirty="0"/>
              <a:t>Deployment nightmares reduced</a:t>
            </a:r>
          </a:p>
          <a:p>
            <a:pPr>
              <a:buClr>
                <a:srgbClr val="CC7104"/>
              </a:buClr>
            </a:pPr>
            <a:r>
              <a:rPr lang="en-US" dirty="0"/>
              <a:t>Production outages have smaller impact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sync Messaging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1338481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Patterns </a:t>
            </a:r>
            <a:r>
              <a:rPr lang="en-US" dirty="0"/>
              <a:t>higher throughput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Separation of physical components allows for more fine-tuned scaling</a:t>
            </a:r>
          </a:p>
          <a:p>
            <a:pPr>
              <a:buClr>
                <a:srgbClr val="CC7104"/>
              </a:buClr>
            </a:pPr>
            <a:r>
              <a:rPr lang="en-US" dirty="0"/>
              <a:t>Peak processing times result in delays, not data loss</a:t>
            </a:r>
          </a:p>
          <a:p>
            <a:pPr>
              <a:buClr>
                <a:srgbClr val="CC7104"/>
              </a:buClr>
            </a:pPr>
            <a:r>
              <a:rPr lang="en-US" dirty="0"/>
              <a:t>Scale out rather than up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947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sync Messaging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2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Patterns </a:t>
            </a:r>
            <a:r>
              <a:rPr lang="en-US" dirty="0"/>
              <a:t>resource contention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Units of work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Naturally occur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Smaller in nature</a:t>
            </a:r>
          </a:p>
          <a:p>
            <a:pPr>
              <a:buClr>
                <a:srgbClr val="CC7104"/>
              </a:buClr>
            </a:pPr>
            <a:r>
              <a:rPr lang="en-US" dirty="0"/>
              <a:t>Recoverability on failure</a:t>
            </a:r>
          </a:p>
        </p:txBody>
      </p:sp>
    </p:spTree>
    <p:extLst>
      <p:ext uri="{BB962C8B-B14F-4D97-AF65-F5344CB8AC3E}">
        <p14:creationId xmlns:p14="http://schemas.microsoft.com/office/powerpoint/2010/main" val="28016623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sync Messaging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2" cy="153733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Messaging Patterns </a:t>
            </a:r>
            <a:r>
              <a:rPr lang="en-US" dirty="0"/>
              <a:t>fault tolerance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C7104"/>
              </a:buClr>
            </a:pPr>
            <a:r>
              <a:rPr lang="en-US" dirty="0"/>
              <a:t>Persistent message stores</a:t>
            </a:r>
          </a:p>
          <a:p>
            <a:pPr>
              <a:buClr>
                <a:srgbClr val="CC7104"/>
              </a:buClr>
            </a:pPr>
            <a:r>
              <a:rPr lang="en-US" dirty="0"/>
              <a:t>Retry capabilities</a:t>
            </a:r>
          </a:p>
          <a:p>
            <a:pPr>
              <a:buClr>
                <a:srgbClr val="CC7104"/>
              </a:buClr>
            </a:pPr>
            <a:r>
              <a:rPr lang="en-US" dirty="0"/>
              <a:t>Transactional handlers</a:t>
            </a:r>
          </a:p>
          <a:p>
            <a:pPr>
              <a:buClr>
                <a:srgbClr val="CC7104"/>
              </a:buClr>
            </a:pPr>
            <a:r>
              <a:rPr lang="en-US" dirty="0"/>
              <a:t>Design handlers to have one duty</a:t>
            </a:r>
          </a:p>
        </p:txBody>
      </p:sp>
    </p:spTree>
    <p:extLst>
      <p:ext uri="{BB962C8B-B14F-4D97-AF65-F5344CB8AC3E}">
        <p14:creationId xmlns:p14="http://schemas.microsoft.com/office/powerpoint/2010/main" val="25302913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2704</TotalTime>
  <Words>866</Words>
  <Application>Microsoft Macintosh PowerPoint</Application>
  <PresentationFormat>Custom</PresentationFormat>
  <Paragraphs>188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Avenir Next</vt:lpstr>
      <vt:lpstr>Avenir Next Heavy</vt:lpstr>
      <vt:lpstr>DIN Alternate</vt:lpstr>
      <vt:lpstr>DIN Condensed</vt:lpstr>
      <vt:lpstr>Helvetica</vt:lpstr>
      <vt:lpstr>Helvetica Neue</vt:lpstr>
      <vt:lpstr>Trebuchet MS</vt:lpstr>
      <vt:lpstr>1_Berlin</vt:lpstr>
      <vt:lpstr>2_Berlin</vt:lpstr>
      <vt:lpstr>Advanced Distributed Systems Design</vt:lpstr>
      <vt:lpstr>Introduction</vt:lpstr>
      <vt:lpstr>Messaging Patterns</vt:lpstr>
      <vt:lpstr>Messaging Patterns why messaging?</vt:lpstr>
      <vt:lpstr>Messaging Patterns reduce coupling</vt:lpstr>
      <vt:lpstr>Messaging Patterns increase autonomy</vt:lpstr>
      <vt:lpstr>Messaging Patterns higher throughput</vt:lpstr>
      <vt:lpstr>Messaging Patterns resource contention</vt:lpstr>
      <vt:lpstr>Messaging Patterns fault tolerance</vt:lpstr>
      <vt:lpstr>Messaging Patterns asynchronous</vt:lpstr>
      <vt:lpstr>Messaging Patterns return to address</vt:lpstr>
      <vt:lpstr>Messaging Patterns request/response</vt:lpstr>
      <vt:lpstr>Messaging Patterns pub/sub</vt:lpstr>
      <vt:lpstr>Messaging Patterns higher performance</vt:lpstr>
      <vt:lpstr>Messaging Patterns multiple handlers per type</vt:lpstr>
      <vt:lpstr>Messaging Patterns fault tolerance</vt:lpstr>
      <vt:lpstr>Messaging Patterns inheritance*</vt:lpstr>
      <vt:lpstr>Messaging Patterns messages vs. events</vt:lpstr>
      <vt:lpstr>Architectural Styles</vt:lpstr>
      <vt:lpstr>Architectural Styles soa</vt:lpstr>
      <vt:lpstr>Architectural Styles soa</vt:lpstr>
      <vt:lpstr>Architectural Styles broker</vt:lpstr>
      <vt:lpstr>Architectural Styles broker</vt:lpstr>
      <vt:lpstr>Broker single point of failure?</vt:lpstr>
      <vt:lpstr>Broker centralized management</vt:lpstr>
      <vt:lpstr>Architectural Styles bus</vt:lpstr>
      <vt:lpstr>Architectural Styles bus</vt:lpstr>
      <vt:lpstr>Bus single point of failure?</vt:lpstr>
      <vt:lpstr>Bus sources and sinks</vt:lpstr>
      <vt:lpstr>Bus independent evolution</vt:lpstr>
      <vt:lpstr>Bus autonomous design</vt:lpstr>
      <vt:lpstr>Bus autonomous design</vt:lpstr>
      <vt:lpstr>Questions?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Distributed Systems Design</dc:title>
  <cp:lastModifiedBy>Sam Martindale</cp:lastModifiedBy>
  <cp:revision>51</cp:revision>
  <dcterms:modified xsi:type="dcterms:W3CDTF">2018-07-07T02:32:05Z</dcterms:modified>
</cp:coreProperties>
</file>