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7"/>
  </p:notesMasterIdLst>
  <p:sldIdLst>
    <p:sldId id="258" r:id="rId2"/>
    <p:sldId id="313" r:id="rId3"/>
    <p:sldId id="317" r:id="rId4"/>
    <p:sldId id="307" r:id="rId5"/>
    <p:sldId id="308" r:id="rId6"/>
    <p:sldId id="311" r:id="rId7"/>
    <p:sldId id="309" r:id="rId8"/>
    <p:sldId id="312" r:id="rId9"/>
    <p:sldId id="310" r:id="rId10"/>
    <p:sldId id="301" r:id="rId11"/>
    <p:sldId id="300" r:id="rId12"/>
    <p:sldId id="259" r:id="rId13"/>
    <p:sldId id="260" r:id="rId14"/>
    <p:sldId id="264" r:id="rId15"/>
    <p:sldId id="265" r:id="rId16"/>
    <p:sldId id="261" r:id="rId17"/>
    <p:sldId id="263" r:id="rId18"/>
    <p:sldId id="262" r:id="rId19"/>
    <p:sldId id="268" r:id="rId20"/>
    <p:sldId id="267" r:id="rId21"/>
    <p:sldId id="266" r:id="rId22"/>
    <p:sldId id="269" r:id="rId23"/>
    <p:sldId id="270" r:id="rId24"/>
    <p:sldId id="271" r:id="rId25"/>
    <p:sldId id="272" r:id="rId26"/>
    <p:sldId id="273" r:id="rId27"/>
    <p:sldId id="275" r:id="rId28"/>
    <p:sldId id="276" r:id="rId29"/>
    <p:sldId id="274" r:id="rId30"/>
    <p:sldId id="302" r:id="rId31"/>
    <p:sldId id="303" r:id="rId32"/>
    <p:sldId id="318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6" r:id="rId41"/>
    <p:sldId id="288" r:id="rId42"/>
    <p:sldId id="289" r:id="rId43"/>
    <p:sldId id="290" r:id="rId44"/>
    <p:sldId id="291" r:id="rId45"/>
    <p:sldId id="292" r:id="rId46"/>
    <p:sldId id="293" r:id="rId47"/>
    <p:sldId id="304" r:id="rId48"/>
    <p:sldId id="294" r:id="rId49"/>
    <p:sldId id="296" r:id="rId50"/>
    <p:sldId id="297" r:id="rId51"/>
    <p:sldId id="305" r:id="rId52"/>
    <p:sldId id="298" r:id="rId53"/>
    <p:sldId id="299" r:id="rId54"/>
    <p:sldId id="314" r:id="rId55"/>
    <p:sldId id="316" r:id="rId56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>
      <p:cViewPr varScale="1">
        <p:scale>
          <a:sx n="73" d="100"/>
          <a:sy n="73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0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034277"/>
            <a:ext cx="9565956" cy="392451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164" y="6035691"/>
            <a:ext cx="3282249" cy="3938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3683667"/>
            <a:ext cx="9565958" cy="23613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719164" y="3683667"/>
            <a:ext cx="3282250" cy="23613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677" y="3887942"/>
            <a:ext cx="8631848" cy="1952811"/>
          </a:xfrm>
        </p:spPr>
        <p:txBody>
          <a:bodyPr anchor="b">
            <a:noAutofit/>
          </a:bodyPr>
          <a:lstStyle>
            <a:lvl1pPr algn="r"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677" y="6249302"/>
            <a:ext cx="8687077" cy="1589599"/>
          </a:xfrm>
        </p:spPr>
        <p:txBody>
          <a:bodyPr>
            <a:normAutofit/>
          </a:bodyPr>
          <a:lstStyle>
            <a:lvl1pPr marL="0" indent="0" algn="r">
              <a:buNone/>
              <a:defRPr sz="2844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9154" y="8442579"/>
            <a:ext cx="2926080" cy="519289"/>
          </a:xfrm>
        </p:spPr>
        <p:txBody>
          <a:bodyPr/>
          <a:lstStyle/>
          <a:p>
            <a:fld id="{3852909B-09F8-4BD5-AF55-A665955BBD60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8615" y="8442581"/>
            <a:ext cx="5719703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70346" y="3911590"/>
            <a:ext cx="1948861" cy="1929162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8" y="6700967"/>
            <a:ext cx="9805895" cy="774374"/>
          </a:xfrm>
        </p:spPr>
        <p:txBody>
          <a:bodyPr anchor="b">
            <a:normAutofit/>
          </a:bodyPr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6109" y="866985"/>
            <a:ext cx="9808404" cy="5105173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5" y="7475340"/>
            <a:ext cx="9805898" cy="779120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0DD0-2A6F-4F79-890C-FFB39C5316A3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700531"/>
            <a:ext cx="1635322" cy="15513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4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07" y="866982"/>
            <a:ext cx="9808404" cy="5109689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8" y="6699150"/>
            <a:ext cx="9797904" cy="1566953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6FD3-7618-407B-9AD1-F22D2D250FF2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700966"/>
            <a:ext cx="1635322" cy="15513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9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55" y="877488"/>
            <a:ext cx="9137987" cy="4317953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7201" y="5206419"/>
            <a:ext cx="8515884" cy="78075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8" y="6699150"/>
            <a:ext cx="9818907" cy="1566953"/>
          </a:xfrm>
        </p:spPr>
        <p:txBody>
          <a:bodyPr anchor="ctr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AEE-FEBA-4707-9A7F-B8CF33FA2E44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698562"/>
            <a:ext cx="1635322" cy="15513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5326" y="1063987"/>
            <a:ext cx="758613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2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08894" y="4264638"/>
            <a:ext cx="650240" cy="831683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24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727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6502401"/>
            <a:ext cx="13030356" cy="2385116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7" y="6699150"/>
            <a:ext cx="9808404" cy="838844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9" y="7537991"/>
            <a:ext cx="9808404" cy="728112"/>
          </a:xfrm>
        </p:spPr>
        <p:txBody>
          <a:bodyPr anchor="t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BA2-4164-48AA-BE36-C02775701CCE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3601" y="6698562"/>
            <a:ext cx="1635322" cy="15513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4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7517" y="3313051"/>
            <a:ext cx="31211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67683" y="4288413"/>
            <a:ext cx="3121152" cy="414366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93743" y="3323553"/>
            <a:ext cx="31211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95588" y="4277911"/>
            <a:ext cx="3121152" cy="414366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32727" y="3323553"/>
            <a:ext cx="31211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443228" y="4277910"/>
            <a:ext cx="3121152" cy="414366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2D7-2A52-40FE-9D68-7AA14F989445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7179" y="6112004"/>
            <a:ext cx="311787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7179" y="3323553"/>
            <a:ext cx="3117877" cy="216746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7179" y="6931577"/>
            <a:ext cx="3117877" cy="1511000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2485" y="6112004"/>
            <a:ext cx="31503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82485" y="3323553"/>
            <a:ext cx="3150322" cy="216746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81042" y="6931576"/>
            <a:ext cx="3154495" cy="1511000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39685" y="6112004"/>
            <a:ext cx="3120829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439684" y="3323553"/>
            <a:ext cx="3120829" cy="2167467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439551" y="6931573"/>
            <a:ext cx="3124962" cy="1511000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A9BF-74C6-453E-9062-D3583FAE2170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82FE-38CB-4EF0-933A-9DB1E0083DE7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38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6507101" y="3907098"/>
            <a:ext cx="9760078" cy="1945883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6601" y="866982"/>
            <a:ext cx="1521212" cy="634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677" y="866985"/>
            <a:ext cx="9353044" cy="75755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2560" y="8442579"/>
            <a:ext cx="2926080" cy="519289"/>
          </a:xfrm>
        </p:spPr>
        <p:txBody>
          <a:bodyPr/>
          <a:lstStyle/>
          <a:p>
            <a:fld id="{C8C4D7EC-FC7F-48C5-AE2E-706146BC4953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5677" y="8442581"/>
            <a:ext cx="6426964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8749" y="7726222"/>
            <a:ext cx="1635038" cy="1810631"/>
          </a:xfrm>
        </p:spPr>
        <p:txBody>
          <a:bodyPr anchor="t"/>
          <a:lstStyle>
            <a:lvl1pPr algn="ctr">
              <a:defRPr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005582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162805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A65E-2E7B-45D1-A4B9-0680C068B11A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3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0294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3880438"/>
            <a:ext cx="13030356" cy="2385116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4081628"/>
            <a:ext cx="9797902" cy="1551343"/>
          </a:xfrm>
        </p:spPr>
        <p:txBody>
          <a:bodyPr anchor="ctr">
            <a:normAutofit/>
          </a:bodyPr>
          <a:lstStyle>
            <a:lvl1pPr algn="r"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09" y="6019090"/>
            <a:ext cx="9797902" cy="2423491"/>
          </a:xfrm>
        </p:spPr>
        <p:txBody>
          <a:bodyPr>
            <a:normAutofit/>
          </a:bodyPr>
          <a:lstStyle>
            <a:lvl1pPr marL="0" indent="0" algn="r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1374" y="8442579"/>
            <a:ext cx="2926080" cy="519289"/>
          </a:xfrm>
        </p:spPr>
        <p:txBody>
          <a:bodyPr/>
          <a:lstStyle/>
          <a:p>
            <a:fld id="{AC75D96E-8D7E-422E-A2A8-D28C1B4E7B86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8614" y="8442581"/>
            <a:ext cx="6875979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3601" y="4081631"/>
            <a:ext cx="1635322" cy="1551344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7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1071258"/>
            <a:ext cx="9795399" cy="15373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8614" y="3323553"/>
            <a:ext cx="4775679" cy="5119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5827" y="3323553"/>
            <a:ext cx="4778185" cy="5119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3118-2D63-46DE-A5FD-62B7769B1823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6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61"/>
            <a:ext cx="9808404" cy="1537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294" y="3323555"/>
            <a:ext cx="4473003" cy="985792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108" y="4309347"/>
            <a:ext cx="4788686" cy="413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0875" y="3323553"/>
            <a:ext cx="4473638" cy="9842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5828" y="4309347"/>
            <a:ext cx="4788685" cy="41332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95C9-E353-4D5F-9DEE-820E2A1F9C49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5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670-3E6A-43D3-8215-C1C48E0C9650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10975598" y="2806417"/>
            <a:ext cx="2054758" cy="20518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966428" y="866986"/>
            <a:ext cx="2038373" cy="194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4154-F461-49B9-A649-5772D9210BB9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56"/>
            <a:ext cx="9808404" cy="1537337"/>
          </a:xfrm>
        </p:spPr>
        <p:txBody>
          <a:bodyPr anchor="ctr">
            <a:normAutofit/>
          </a:bodyPr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237" y="3323555"/>
            <a:ext cx="5566276" cy="51190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5" y="3323553"/>
            <a:ext cx="3976875" cy="5119029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1323-B5E5-4968-904B-943CFA4A926F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866988"/>
            <a:ext cx="13030356" cy="2385116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</p:spPr>
        <p:txBody>
          <a:bodyPr anchor="ctr">
            <a:normAutofit/>
          </a:bodyPr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93360" y="3323554"/>
            <a:ext cx="5571153" cy="511902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8" y="3323555"/>
            <a:ext cx="3980070" cy="5119026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2EE3-1862-478D-ABFA-CE4447D28533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3004800" cy="97536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614" y="3323553"/>
            <a:ext cx="9795398" cy="5119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4320" y="8442579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B1F-4A78-4DE2-B1E7-52FA32BE5580}" type="datetimeFigureOut">
              <a:rPr lang="en-US" dirty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614" y="8442581"/>
            <a:ext cx="687597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2453" y="1071258"/>
            <a:ext cx="1646470" cy="155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7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rvices In Depth"/>
          <p:cNvSpPr txBox="1">
            <a:spLocks noGrp="1"/>
          </p:cNvSpPr>
          <p:nvPr>
            <p:ph type="title"/>
          </p:nvPr>
        </p:nvSpPr>
        <p:spPr>
          <a:xfrm>
            <a:off x="0" y="1534724"/>
            <a:ext cx="13004800" cy="153733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Advanced Distributed Systems Design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2B78C-5BD9-4543-8001-BA9BE7F42138}"/>
              </a:ext>
            </a:extLst>
          </p:cNvPr>
          <p:cNvSpPr/>
          <p:nvPr/>
        </p:nvSpPr>
        <p:spPr>
          <a:xfrm>
            <a:off x="0" y="3179843"/>
            <a:ext cx="1300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in depth</a:t>
            </a:r>
          </a:p>
          <a:p>
            <a:endParaRPr lang="en-US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F96760-A466-E841-8F61-609ACE76FDD7}"/>
              </a:ext>
            </a:extLst>
          </p:cNvPr>
          <p:cNvCxnSpPr>
            <a:cxnSpLocks/>
          </p:cNvCxnSpPr>
          <p:nvPr/>
        </p:nvCxnSpPr>
        <p:spPr>
          <a:xfrm>
            <a:off x="0" y="3072058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C91BF-F27E-5248-83BA-95EAC9440B72}"/>
              </a:ext>
            </a:extLst>
          </p:cNvPr>
          <p:cNvGrpSpPr/>
          <p:nvPr/>
        </p:nvGrpSpPr>
        <p:grpSpPr>
          <a:xfrm>
            <a:off x="4726265" y="5402311"/>
            <a:ext cx="3552269" cy="3552270"/>
            <a:chOff x="3182639" y="1315863"/>
            <a:chExt cx="6818735" cy="6818736"/>
          </a:xfrm>
        </p:grpSpPr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D533D026-B887-5644-B7CB-221D63A3B581}"/>
                </a:ext>
              </a:extLst>
            </p:cNvPr>
            <p:cNvSpPr/>
            <p:nvPr/>
          </p:nvSpPr>
          <p:spPr>
            <a:xfrm>
              <a:off x="3182639" y="1315863"/>
              <a:ext cx="6818735" cy="681873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50800" tIns="50800" rIns="50800" bIns="50800" anchor="ctr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endParaRPr dirty="0"/>
            </a:p>
          </p:txBody>
        </p:sp>
        <p:pic>
          <p:nvPicPr>
            <p:cNvPr id="13" name="final-logo.png" descr="final-logo.png">
              <a:extLst>
                <a:ext uri="{FF2B5EF4-FFF2-40B4-BE49-F238E27FC236}">
                  <a16:creationId xmlns:a16="http://schemas.microsoft.com/office/drawing/2014/main" id="{066930A9-FF99-184E-B2A0-0DBCB3327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764076" y="1489506"/>
              <a:ext cx="5945258" cy="5881817"/>
            </a:xfrm>
            <a:prstGeom prst="rect">
              <a:avLst/>
            </a:prstGeom>
            <a:ln w="12700">
              <a:miter lim="400000"/>
            </a:ln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rvices In Dep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3600" b="1" dirty="0">
                <a:solidFill>
                  <a:srgbClr val="FFC000"/>
                </a:solidFill>
              </a:rPr>
              <a:t>CQRS</a:t>
            </a:r>
            <a:endParaRPr sz="1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3C493-C2C7-5044-A9E8-B8789EFDD1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" t="476" r="7378"/>
          <a:stretch/>
        </p:blipFill>
        <p:spPr>
          <a:xfrm>
            <a:off x="0" y="2922814"/>
            <a:ext cx="13004800" cy="6830786"/>
          </a:xfrm>
          <a:prstGeom prst="rect">
            <a:avLst/>
          </a:prstGeom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B57145-8E0E-FA44-AE95-422B5B836C56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129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Q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>
                <a:solidFill>
                  <a:srgbClr val="FFC000"/>
                </a:solidFill>
              </a:rPr>
              <a:t>CQRS</a:t>
            </a:r>
          </a:p>
        </p:txBody>
      </p:sp>
      <p:sp>
        <p:nvSpPr>
          <p:cNvPr id="14" name="Daisy-Chained Batch Jobs…">
            <a:extLst>
              <a:ext uri="{FF2B5EF4-FFF2-40B4-BE49-F238E27FC236}">
                <a16:creationId xmlns:a16="http://schemas.microsoft.com/office/drawing/2014/main" id="{F91BB9CE-E548-0745-AB44-E19FEC051BC1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Command Query Responsibility Separation</a:t>
            </a:r>
            <a:endParaRPr dirty="0"/>
          </a:p>
          <a:p>
            <a:pPr>
              <a:buClr>
                <a:srgbClr val="CC7104"/>
              </a:buClr>
            </a:pPr>
            <a:r>
              <a:rPr lang="en-US" dirty="0"/>
              <a:t>Insulates domain model from query model</a:t>
            </a:r>
            <a:endParaRPr dirty="0"/>
          </a:p>
          <a:p>
            <a:pPr>
              <a:buClr>
                <a:srgbClr val="CC7104"/>
              </a:buClr>
            </a:pPr>
            <a:r>
              <a:rPr lang="en-US" dirty="0"/>
              <a:t>Can allow for faster query times and more responsive applications</a:t>
            </a:r>
            <a:endParaRPr dirty="0"/>
          </a:p>
          <a:p>
            <a:pPr>
              <a:buClr>
                <a:srgbClr val="CC7104"/>
              </a:buClr>
            </a:pPr>
            <a:r>
              <a:rPr lang="en-US" dirty="0"/>
              <a:t>Introduces caching concerns</a:t>
            </a:r>
            <a:endParaRPr dirty="0"/>
          </a:p>
          <a:p>
            <a:pPr>
              <a:buClr>
                <a:srgbClr val="CC7104"/>
              </a:buClr>
            </a:pPr>
            <a:r>
              <a:rPr lang="en-US" dirty="0"/>
              <a:t>Eventual consistency</a:t>
            </a:r>
            <a:endParaRPr dirty="0"/>
          </a:p>
          <a:p>
            <a:pPr>
              <a:buClr>
                <a:srgbClr val="CC7104"/>
              </a:buClr>
            </a:pPr>
            <a:r>
              <a:rPr lang="en-US" dirty="0"/>
              <a:t>NOT for everyone/everything</a:t>
            </a:r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835323-C08F-A146-BE4D-5DFBA128B7BD}"/>
              </a:ext>
            </a:extLst>
          </p:cNvPr>
          <p:cNvGrpSpPr/>
          <p:nvPr/>
        </p:nvGrpSpPr>
        <p:grpSpPr>
          <a:xfrm>
            <a:off x="6701698" y="5015082"/>
            <a:ext cx="5748321" cy="3836818"/>
            <a:chOff x="1453243" y="2563584"/>
            <a:chExt cx="9389893" cy="6267450"/>
          </a:xfrm>
        </p:grpSpPr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3A72729D-BCA3-BB4D-A46C-59A38ABAD094}"/>
                </a:ext>
              </a:extLst>
            </p:cNvPr>
            <p:cNvSpPr/>
            <p:nvPr/>
          </p:nvSpPr>
          <p:spPr>
            <a:xfrm>
              <a:off x="4016826" y="7443109"/>
              <a:ext cx="4914902" cy="489857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DBDCED79-0CE8-2942-A3F9-046A1DE52C7A}"/>
                </a:ext>
              </a:extLst>
            </p:cNvPr>
            <p:cNvSpPr/>
            <p:nvPr/>
          </p:nvSpPr>
          <p:spPr>
            <a:xfrm rot="5400000">
              <a:off x="9479214" y="5479489"/>
              <a:ext cx="1208318" cy="53884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FEDB002-94CF-3740-BC34-BBC680942073}"/>
                </a:ext>
              </a:extLst>
            </p:cNvPr>
            <p:cNvSpPr/>
            <p:nvPr/>
          </p:nvSpPr>
          <p:spPr>
            <a:xfrm>
              <a:off x="1453243" y="2608592"/>
              <a:ext cx="2171700" cy="62224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1B5447BB-66CB-2E4C-9D10-CDC646D9C527}"/>
                </a:ext>
              </a:extLst>
            </p:cNvPr>
            <p:cNvSpPr/>
            <p:nvPr/>
          </p:nvSpPr>
          <p:spPr>
            <a:xfrm>
              <a:off x="4016827" y="3298370"/>
              <a:ext cx="4914901" cy="53884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n 21">
              <a:extLst>
                <a:ext uri="{FF2B5EF4-FFF2-40B4-BE49-F238E27FC236}">
                  <a16:creationId xmlns:a16="http://schemas.microsoft.com/office/drawing/2014/main" id="{63297C5A-FFFF-B240-BEFC-F60716888F44}"/>
                </a:ext>
              </a:extLst>
            </p:cNvPr>
            <p:cNvSpPr/>
            <p:nvPr/>
          </p:nvSpPr>
          <p:spPr>
            <a:xfrm>
              <a:off x="9323612" y="2563584"/>
              <a:ext cx="1519524" cy="2008414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652051A-135A-E342-BFC1-A38B6D98BF0E}"/>
                </a:ext>
              </a:extLst>
            </p:cNvPr>
            <p:cNvSpPr/>
            <p:nvPr/>
          </p:nvSpPr>
          <p:spPr>
            <a:xfrm>
              <a:off x="9323612" y="6683831"/>
              <a:ext cx="1519524" cy="2008414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ightning Bolt 25">
              <a:extLst>
                <a:ext uri="{FF2B5EF4-FFF2-40B4-BE49-F238E27FC236}">
                  <a16:creationId xmlns:a16="http://schemas.microsoft.com/office/drawing/2014/main" id="{80210515-0700-3E46-90BC-172B99F102F1}"/>
                </a:ext>
              </a:extLst>
            </p:cNvPr>
            <p:cNvSpPr/>
            <p:nvPr/>
          </p:nvSpPr>
          <p:spPr>
            <a:xfrm>
              <a:off x="9888395" y="4934385"/>
              <a:ext cx="583004" cy="585403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68655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Q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>
                <a:solidFill>
                  <a:srgbClr val="FFC000"/>
                </a:solidFill>
              </a:rPr>
              <a:t>CQRS</a:t>
            </a:r>
            <a:r>
              <a:rPr lang="en-US" dirty="0"/>
              <a:t> overview</a:t>
            </a:r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F689EC-143E-744E-8B23-A96EF4756C1C}"/>
              </a:ext>
            </a:extLst>
          </p:cNvPr>
          <p:cNvGrpSpPr/>
          <p:nvPr/>
        </p:nvGrpSpPr>
        <p:grpSpPr>
          <a:xfrm>
            <a:off x="1665515" y="2608592"/>
            <a:ext cx="9871586" cy="6009023"/>
            <a:chOff x="1453243" y="2563584"/>
            <a:chExt cx="10296129" cy="6267450"/>
          </a:xfrm>
        </p:grpSpPr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D8533265-7B6E-C445-A178-60A783D4BB50}"/>
                </a:ext>
              </a:extLst>
            </p:cNvPr>
            <p:cNvSpPr/>
            <p:nvPr/>
          </p:nvSpPr>
          <p:spPr>
            <a:xfrm>
              <a:off x="4016826" y="7443109"/>
              <a:ext cx="4914902" cy="489857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Query Model (Read)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0CD34687-F46C-CC4E-8570-1DCEC4EFAC57}"/>
                </a:ext>
              </a:extLst>
            </p:cNvPr>
            <p:cNvSpPr/>
            <p:nvPr/>
          </p:nvSpPr>
          <p:spPr>
            <a:xfrm rot="5400000">
              <a:off x="9479214" y="5479489"/>
              <a:ext cx="1208318" cy="53884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Events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49B78B9-784B-2B48-8AFA-9E1728644AEA}"/>
                </a:ext>
              </a:extLst>
            </p:cNvPr>
            <p:cNvSpPr/>
            <p:nvPr/>
          </p:nvSpPr>
          <p:spPr>
            <a:xfrm>
              <a:off x="1453243" y="2608592"/>
              <a:ext cx="2171700" cy="62224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Client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3F3B7208-CA0A-354A-96F6-2949A303EFFE}"/>
                </a:ext>
              </a:extLst>
            </p:cNvPr>
            <p:cNvSpPr/>
            <p:nvPr/>
          </p:nvSpPr>
          <p:spPr>
            <a:xfrm>
              <a:off x="4016827" y="3298370"/>
              <a:ext cx="4914901" cy="53884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Command Model (Write)</a:t>
              </a:r>
            </a:p>
          </p:txBody>
        </p:sp>
        <p:sp>
          <p:nvSpPr>
            <p:cNvPr id="4" name="Can 3">
              <a:extLst>
                <a:ext uri="{FF2B5EF4-FFF2-40B4-BE49-F238E27FC236}">
                  <a16:creationId xmlns:a16="http://schemas.microsoft.com/office/drawing/2014/main" id="{3B908646-FE70-8C48-B2EE-16545A723146}"/>
                </a:ext>
              </a:extLst>
            </p:cNvPr>
            <p:cNvSpPr/>
            <p:nvPr/>
          </p:nvSpPr>
          <p:spPr>
            <a:xfrm>
              <a:off x="9323612" y="2563584"/>
              <a:ext cx="1519524" cy="2008414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6C802AFF-53B2-924E-9A3E-7A57B59C04EB}"/>
                </a:ext>
              </a:extLst>
            </p:cNvPr>
            <p:cNvSpPr/>
            <p:nvPr/>
          </p:nvSpPr>
          <p:spPr>
            <a:xfrm>
              <a:off x="9323612" y="6683831"/>
              <a:ext cx="1519524" cy="2008414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7261B5-D59F-694F-B50D-6F9257B3EFE1}"/>
                </a:ext>
              </a:extLst>
            </p:cNvPr>
            <p:cNvSpPr/>
            <p:nvPr/>
          </p:nvSpPr>
          <p:spPr>
            <a:xfrm>
              <a:off x="9936900" y="4205866"/>
              <a:ext cx="1812472" cy="5823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Operational Store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E8EB91-0166-1149-8177-49FFE430C811}"/>
                </a:ext>
              </a:extLst>
            </p:cNvPr>
            <p:cNvSpPr/>
            <p:nvPr/>
          </p:nvSpPr>
          <p:spPr>
            <a:xfrm>
              <a:off x="9936900" y="8248651"/>
              <a:ext cx="1812472" cy="5823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Materialized View</a:t>
              </a:r>
            </a:p>
          </p:txBody>
        </p:sp>
        <p:sp>
          <p:nvSpPr>
            <p:cNvPr id="10" name="Lightning Bolt 9">
              <a:extLst>
                <a:ext uri="{FF2B5EF4-FFF2-40B4-BE49-F238E27FC236}">
                  <a16:creationId xmlns:a16="http://schemas.microsoft.com/office/drawing/2014/main" id="{853B9B0E-5A2A-6446-89C9-1ACF1CBAB3F7}"/>
                </a:ext>
              </a:extLst>
            </p:cNvPr>
            <p:cNvSpPr/>
            <p:nvPr/>
          </p:nvSpPr>
          <p:spPr>
            <a:xfrm>
              <a:off x="9888395" y="4934385"/>
              <a:ext cx="583004" cy="585403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Queries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CQRS</a:t>
            </a:r>
            <a:r>
              <a:rPr lang="en-US" dirty="0"/>
              <a:t> q</a:t>
            </a:r>
            <a:r>
              <a:rPr dirty="0"/>
              <a:t>ueries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43DE57-1A62-9043-AFB3-952CCCEFC854}"/>
              </a:ext>
            </a:extLst>
          </p:cNvPr>
          <p:cNvGrpSpPr/>
          <p:nvPr/>
        </p:nvGrpSpPr>
        <p:grpSpPr>
          <a:xfrm>
            <a:off x="6701698" y="5015082"/>
            <a:ext cx="5748321" cy="3836818"/>
            <a:chOff x="1453243" y="2563584"/>
            <a:chExt cx="9389893" cy="6267450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7EBBFEDF-01F9-A443-9FAD-109EC2274AEE}"/>
                </a:ext>
              </a:extLst>
            </p:cNvPr>
            <p:cNvSpPr/>
            <p:nvPr/>
          </p:nvSpPr>
          <p:spPr>
            <a:xfrm>
              <a:off x="4016826" y="7443109"/>
              <a:ext cx="4914902" cy="489857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72B1E390-0EFA-1446-AFCC-42F4DAB2C56C}"/>
                </a:ext>
              </a:extLst>
            </p:cNvPr>
            <p:cNvSpPr/>
            <p:nvPr/>
          </p:nvSpPr>
          <p:spPr>
            <a:xfrm rot="5400000">
              <a:off x="9479214" y="5479489"/>
              <a:ext cx="1208318" cy="538843"/>
            </a:xfrm>
            <a:prstGeom prst="rightArrow">
              <a:avLst/>
            </a:prstGeom>
            <a:solidFill>
              <a:schemeClr val="lt1">
                <a:alpha val="25000"/>
              </a:schemeClr>
            </a:solidFill>
            <a:ln>
              <a:solidFill>
                <a:schemeClr val="dk1"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55A360A-FA0F-654C-BD31-8BF3536AF3B3}"/>
                </a:ext>
              </a:extLst>
            </p:cNvPr>
            <p:cNvSpPr/>
            <p:nvPr/>
          </p:nvSpPr>
          <p:spPr>
            <a:xfrm>
              <a:off x="1453243" y="2608592"/>
              <a:ext cx="2171700" cy="62224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64A4B3FA-AFDD-C44C-859C-6DEAD71D8460}"/>
                </a:ext>
              </a:extLst>
            </p:cNvPr>
            <p:cNvSpPr/>
            <p:nvPr/>
          </p:nvSpPr>
          <p:spPr>
            <a:xfrm>
              <a:off x="4016827" y="3298370"/>
              <a:ext cx="4914901" cy="538843"/>
            </a:xfrm>
            <a:prstGeom prst="rightArrow">
              <a:avLst/>
            </a:prstGeom>
            <a:solidFill>
              <a:schemeClr val="lt1">
                <a:alpha val="25000"/>
              </a:schemeClr>
            </a:solidFill>
            <a:ln>
              <a:solidFill>
                <a:schemeClr val="dk1"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an 17">
              <a:extLst>
                <a:ext uri="{FF2B5EF4-FFF2-40B4-BE49-F238E27FC236}">
                  <a16:creationId xmlns:a16="http://schemas.microsoft.com/office/drawing/2014/main" id="{8178D552-D89F-1741-AEC1-B48D7A464B5B}"/>
                </a:ext>
              </a:extLst>
            </p:cNvPr>
            <p:cNvSpPr/>
            <p:nvPr/>
          </p:nvSpPr>
          <p:spPr>
            <a:xfrm>
              <a:off x="9323612" y="2563584"/>
              <a:ext cx="1519524" cy="2008414"/>
            </a:xfrm>
            <a:prstGeom prst="can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lt1"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42F20BC5-8B14-9D45-B821-9F3DF50EA49C}"/>
                </a:ext>
              </a:extLst>
            </p:cNvPr>
            <p:cNvSpPr/>
            <p:nvPr/>
          </p:nvSpPr>
          <p:spPr>
            <a:xfrm>
              <a:off x="9323612" y="6683831"/>
              <a:ext cx="1519524" cy="2008414"/>
            </a:xfrm>
            <a:prstGeom prst="can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lt1"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ightning Bolt 19">
              <a:extLst>
                <a:ext uri="{FF2B5EF4-FFF2-40B4-BE49-F238E27FC236}">
                  <a16:creationId xmlns:a16="http://schemas.microsoft.com/office/drawing/2014/main" id="{ED915553-5B7B-9643-AFBE-2DEF01211404}"/>
                </a:ext>
              </a:extLst>
            </p:cNvPr>
            <p:cNvSpPr/>
            <p:nvPr/>
          </p:nvSpPr>
          <p:spPr>
            <a:xfrm>
              <a:off x="9888395" y="4934385"/>
              <a:ext cx="583004" cy="585403"/>
            </a:xfrm>
            <a:prstGeom prst="lightningBolt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lt1"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Daisy-Chained Batch Jobs…">
            <a:extLst>
              <a:ext uri="{FF2B5EF4-FFF2-40B4-BE49-F238E27FC236}">
                <a16:creationId xmlns:a16="http://schemas.microsoft.com/office/drawing/2014/main" id="{2CA96063-8412-FC49-B05B-D437EFF76EA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Synchronous in nature</a:t>
            </a:r>
          </a:p>
          <a:p>
            <a:pPr>
              <a:buClr>
                <a:srgbClr val="CC7104"/>
              </a:buClr>
            </a:pPr>
            <a:r>
              <a:rPr lang="en-US" dirty="0"/>
              <a:t>Domain Simplification</a:t>
            </a:r>
          </a:p>
          <a:p>
            <a:pPr>
              <a:buClr>
                <a:srgbClr val="CC7104"/>
              </a:buClr>
            </a:pPr>
            <a:r>
              <a:rPr lang="en-US" dirty="0"/>
              <a:t>Data Transfer Objects (“DTOs”)</a:t>
            </a:r>
          </a:p>
          <a:p>
            <a:pPr>
              <a:buClr>
                <a:srgbClr val="CC7104"/>
              </a:buClr>
            </a:pPr>
            <a:r>
              <a:rPr lang="en-US" dirty="0"/>
              <a:t>Benefits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Stored data projections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Pre-calculations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Speed</a:t>
            </a:r>
          </a:p>
          <a:p>
            <a:pPr>
              <a:buClr>
                <a:srgbClr val="CC7104"/>
              </a:buClr>
            </a:pPr>
            <a:r>
              <a:rPr lang="en-US" dirty="0"/>
              <a:t>Drawbacks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Managing Staleness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Eventually consistent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omman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CQRS</a:t>
            </a:r>
            <a:r>
              <a:rPr lang="en-US" dirty="0"/>
              <a:t> c</a:t>
            </a:r>
            <a:r>
              <a:rPr dirty="0"/>
              <a:t>ommands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604F9B-CB2D-F542-8BFA-5A46198B5AD5}"/>
              </a:ext>
            </a:extLst>
          </p:cNvPr>
          <p:cNvGrpSpPr/>
          <p:nvPr/>
        </p:nvGrpSpPr>
        <p:grpSpPr>
          <a:xfrm>
            <a:off x="6701698" y="5015082"/>
            <a:ext cx="5748321" cy="3836818"/>
            <a:chOff x="1453243" y="2563584"/>
            <a:chExt cx="9389893" cy="6267450"/>
          </a:xfrm>
        </p:grpSpPr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A6A60EFB-CF3D-9A49-86AE-0E8065782CE8}"/>
                </a:ext>
              </a:extLst>
            </p:cNvPr>
            <p:cNvSpPr/>
            <p:nvPr/>
          </p:nvSpPr>
          <p:spPr>
            <a:xfrm>
              <a:off x="4016826" y="7443109"/>
              <a:ext cx="4914902" cy="489857"/>
            </a:xfrm>
            <a:prstGeom prst="leftArrow">
              <a:avLst/>
            </a:prstGeom>
            <a:solidFill>
              <a:schemeClr val="lt1">
                <a:alpha val="25000"/>
              </a:schemeClr>
            </a:solidFill>
            <a:ln>
              <a:solidFill>
                <a:schemeClr val="dk1"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8AD4FC4E-7DF2-4F49-B6F2-A783689B34D5}"/>
                </a:ext>
              </a:extLst>
            </p:cNvPr>
            <p:cNvSpPr/>
            <p:nvPr/>
          </p:nvSpPr>
          <p:spPr>
            <a:xfrm rot="5400000">
              <a:off x="9479214" y="5479489"/>
              <a:ext cx="1208318" cy="538843"/>
            </a:xfrm>
            <a:prstGeom prst="rightArrow">
              <a:avLst/>
            </a:prstGeom>
            <a:solidFill>
              <a:schemeClr val="lt1">
                <a:alpha val="25000"/>
              </a:schemeClr>
            </a:solidFill>
            <a:ln>
              <a:solidFill>
                <a:schemeClr val="dk1"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525CA17-E0A2-F540-A964-14F817A612CA}"/>
                </a:ext>
              </a:extLst>
            </p:cNvPr>
            <p:cNvSpPr/>
            <p:nvPr/>
          </p:nvSpPr>
          <p:spPr>
            <a:xfrm>
              <a:off x="1453243" y="2608592"/>
              <a:ext cx="2171700" cy="62224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618BBC53-1EC6-E245-927B-58D7D9129CBD}"/>
                </a:ext>
              </a:extLst>
            </p:cNvPr>
            <p:cNvSpPr/>
            <p:nvPr/>
          </p:nvSpPr>
          <p:spPr>
            <a:xfrm>
              <a:off x="4016827" y="3298370"/>
              <a:ext cx="4914901" cy="538843"/>
            </a:xfrm>
            <a:prstGeom prst="rightArrow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D583485C-F753-EC46-91D6-DA967EBDB6BD}"/>
                </a:ext>
              </a:extLst>
            </p:cNvPr>
            <p:cNvSpPr/>
            <p:nvPr/>
          </p:nvSpPr>
          <p:spPr>
            <a:xfrm>
              <a:off x="9323612" y="2563584"/>
              <a:ext cx="1519524" cy="2008414"/>
            </a:xfrm>
            <a:prstGeom prst="can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lt1"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3A45CBE2-7DC8-2D4B-BDBA-AD983473CE2D}"/>
                </a:ext>
              </a:extLst>
            </p:cNvPr>
            <p:cNvSpPr/>
            <p:nvPr/>
          </p:nvSpPr>
          <p:spPr>
            <a:xfrm>
              <a:off x="9323612" y="6683831"/>
              <a:ext cx="1519524" cy="2008414"/>
            </a:xfrm>
            <a:prstGeom prst="can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lt1"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ightning Bolt 9">
              <a:extLst>
                <a:ext uri="{FF2B5EF4-FFF2-40B4-BE49-F238E27FC236}">
                  <a16:creationId xmlns:a16="http://schemas.microsoft.com/office/drawing/2014/main" id="{9B0FE675-DC6B-1C41-8E94-478D5B09D6C2}"/>
                </a:ext>
              </a:extLst>
            </p:cNvPr>
            <p:cNvSpPr/>
            <p:nvPr/>
          </p:nvSpPr>
          <p:spPr>
            <a:xfrm>
              <a:off x="9888395" y="4934385"/>
              <a:ext cx="583004" cy="585403"/>
            </a:xfrm>
            <a:prstGeom prst="lightningBolt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lt1"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aisy-Chained Batch Jobs…">
            <a:extLst>
              <a:ext uri="{FF2B5EF4-FFF2-40B4-BE49-F238E27FC236}">
                <a16:creationId xmlns:a16="http://schemas.microsoft.com/office/drawing/2014/main" id="{A2BA4735-5DB3-D442-9225-97793B1E532E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Synchronous options</a:t>
            </a:r>
          </a:p>
          <a:p>
            <a:pPr>
              <a:buClr>
                <a:srgbClr val="CC7104"/>
              </a:buClr>
            </a:pPr>
            <a:r>
              <a:rPr lang="en-US" dirty="0"/>
              <a:t>Asynchronous options</a:t>
            </a:r>
          </a:p>
          <a:p>
            <a:pPr>
              <a:buClr>
                <a:srgbClr val="CC7104"/>
              </a:buClr>
            </a:pPr>
            <a:r>
              <a:rPr lang="en-US" dirty="0"/>
              <a:t>Task-based UI</a:t>
            </a:r>
          </a:p>
          <a:p>
            <a:pPr>
              <a:buClr>
                <a:srgbClr val="CC7104"/>
              </a:buClr>
            </a:pPr>
            <a:r>
              <a:rPr lang="en-US" dirty="0"/>
              <a:t>Domain simplification 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vents"/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1425006" cy="1537334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CQRS</a:t>
            </a:r>
            <a:r>
              <a:rPr lang="en-US" dirty="0"/>
              <a:t> e</a:t>
            </a:r>
            <a:r>
              <a:rPr dirty="0"/>
              <a:t>vents</a:t>
            </a:r>
            <a:r>
              <a:rPr lang="en-US" dirty="0"/>
              <a:t> and eventual consistency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487DA2-AECB-0D41-8798-357E9BBB74FD}"/>
              </a:ext>
            </a:extLst>
          </p:cNvPr>
          <p:cNvGrpSpPr/>
          <p:nvPr/>
        </p:nvGrpSpPr>
        <p:grpSpPr>
          <a:xfrm>
            <a:off x="6701698" y="5015082"/>
            <a:ext cx="5748321" cy="3836818"/>
            <a:chOff x="1453243" y="2563584"/>
            <a:chExt cx="9389893" cy="6267450"/>
          </a:xfrm>
        </p:grpSpPr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B504A550-F0CC-F647-86F7-9265E9438D0E}"/>
                </a:ext>
              </a:extLst>
            </p:cNvPr>
            <p:cNvSpPr/>
            <p:nvPr/>
          </p:nvSpPr>
          <p:spPr>
            <a:xfrm>
              <a:off x="4016826" y="7443109"/>
              <a:ext cx="4914902" cy="489857"/>
            </a:xfrm>
            <a:prstGeom prst="leftArrow">
              <a:avLst/>
            </a:prstGeom>
            <a:solidFill>
              <a:schemeClr val="lt1">
                <a:alpha val="25000"/>
              </a:schemeClr>
            </a:solidFill>
            <a:ln>
              <a:solidFill>
                <a:schemeClr val="dk1"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4A9360C5-7BB8-A741-BB65-63DE0B33E1BA}"/>
                </a:ext>
              </a:extLst>
            </p:cNvPr>
            <p:cNvSpPr/>
            <p:nvPr/>
          </p:nvSpPr>
          <p:spPr>
            <a:xfrm rot="5400000">
              <a:off x="9479214" y="5479489"/>
              <a:ext cx="1208318" cy="538843"/>
            </a:xfrm>
            <a:prstGeom prst="rightArrow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97BE6DA-41A8-AA46-ACEF-BD8DEBA1057D}"/>
                </a:ext>
              </a:extLst>
            </p:cNvPr>
            <p:cNvSpPr/>
            <p:nvPr/>
          </p:nvSpPr>
          <p:spPr>
            <a:xfrm>
              <a:off x="1453243" y="2608592"/>
              <a:ext cx="2171700" cy="6222442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lt1"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B207B5CA-3E68-7A44-A1C5-89E8ABFAC1EE}"/>
                </a:ext>
              </a:extLst>
            </p:cNvPr>
            <p:cNvSpPr/>
            <p:nvPr/>
          </p:nvSpPr>
          <p:spPr>
            <a:xfrm>
              <a:off x="4016827" y="3298370"/>
              <a:ext cx="4914901" cy="538843"/>
            </a:xfrm>
            <a:prstGeom prst="rightArrow">
              <a:avLst/>
            </a:prstGeom>
            <a:solidFill>
              <a:schemeClr val="lt1">
                <a:alpha val="25000"/>
              </a:schemeClr>
            </a:solidFill>
            <a:ln>
              <a:solidFill>
                <a:schemeClr val="dk1"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E51EC45F-F99A-1440-B5C6-72B1137A73A9}"/>
                </a:ext>
              </a:extLst>
            </p:cNvPr>
            <p:cNvSpPr/>
            <p:nvPr/>
          </p:nvSpPr>
          <p:spPr>
            <a:xfrm>
              <a:off x="9323612" y="2563584"/>
              <a:ext cx="1519524" cy="2008414"/>
            </a:xfrm>
            <a:prstGeom prst="can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lt1"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33B07C61-7553-AB42-984E-8E6C86B84063}"/>
                </a:ext>
              </a:extLst>
            </p:cNvPr>
            <p:cNvSpPr/>
            <p:nvPr/>
          </p:nvSpPr>
          <p:spPr>
            <a:xfrm>
              <a:off x="9323612" y="6683831"/>
              <a:ext cx="1519524" cy="2008414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ghtning Bolt 10">
              <a:extLst>
                <a:ext uri="{FF2B5EF4-FFF2-40B4-BE49-F238E27FC236}">
                  <a16:creationId xmlns:a16="http://schemas.microsoft.com/office/drawing/2014/main" id="{51BA2BF7-C6A8-6A42-A2C5-97C34FE89346}"/>
                </a:ext>
              </a:extLst>
            </p:cNvPr>
            <p:cNvSpPr/>
            <p:nvPr/>
          </p:nvSpPr>
          <p:spPr>
            <a:xfrm>
              <a:off x="9888395" y="4934385"/>
              <a:ext cx="583004" cy="585403"/>
            </a:xfrm>
            <a:prstGeom prst="lightningBolt">
              <a:avLst/>
            </a:prstGeom>
            <a:solidFill>
              <a:schemeClr val="accent1"/>
            </a:solidFill>
            <a:ln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Daisy-Chained Batch Jobs…">
            <a:extLst>
              <a:ext uri="{FF2B5EF4-FFF2-40B4-BE49-F238E27FC236}">
                <a16:creationId xmlns:a16="http://schemas.microsoft.com/office/drawing/2014/main" id="{ADDBD886-B655-AF48-8C68-F19FFD55370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6295299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Keeping the data stores “in sync”</a:t>
            </a:r>
          </a:p>
          <a:p>
            <a:pPr>
              <a:buClr>
                <a:srgbClr val="CC7104"/>
              </a:buClr>
            </a:pPr>
            <a:r>
              <a:rPr lang="en-US" dirty="0"/>
              <a:t>Managing SLAs</a:t>
            </a:r>
          </a:p>
          <a:p>
            <a:pPr>
              <a:buClr>
                <a:srgbClr val="CC7104"/>
              </a:buClr>
            </a:pPr>
            <a:r>
              <a:rPr lang="en-US" dirty="0"/>
              <a:t>Cache Invalidation</a:t>
            </a:r>
          </a:p>
          <a:p>
            <a:pPr>
              <a:buClr>
                <a:srgbClr val="CC7104"/>
              </a:buClr>
            </a:pPr>
            <a:r>
              <a:rPr lang="en-US" dirty="0"/>
              <a:t>Pub/Sub and multiple components</a:t>
            </a:r>
          </a:p>
          <a:p>
            <a:pPr>
              <a:buClr>
                <a:srgbClr val="CC7104"/>
              </a:buClr>
            </a:pP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tale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CQRS</a:t>
            </a:r>
            <a:r>
              <a:rPr lang="en-US" dirty="0"/>
              <a:t> managing s</a:t>
            </a:r>
            <a:r>
              <a:rPr dirty="0"/>
              <a:t>taleness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F7400-9FA9-4B4F-8320-E034BF617DB7}"/>
              </a:ext>
            </a:extLst>
          </p:cNvPr>
          <p:cNvGrpSpPr/>
          <p:nvPr/>
        </p:nvGrpSpPr>
        <p:grpSpPr>
          <a:xfrm>
            <a:off x="6701698" y="5015082"/>
            <a:ext cx="5748321" cy="3836818"/>
            <a:chOff x="1453243" y="2563584"/>
            <a:chExt cx="9389893" cy="6267450"/>
          </a:xfrm>
        </p:grpSpPr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C3EA6FEB-1B33-9C4B-9707-35D19A004317}"/>
                </a:ext>
              </a:extLst>
            </p:cNvPr>
            <p:cNvSpPr/>
            <p:nvPr/>
          </p:nvSpPr>
          <p:spPr>
            <a:xfrm>
              <a:off x="4016826" y="7443109"/>
              <a:ext cx="4914902" cy="489857"/>
            </a:xfrm>
            <a:prstGeom prst="leftArrow">
              <a:avLst/>
            </a:prstGeom>
            <a:solidFill>
              <a:schemeClr val="lt1">
                <a:alpha val="25000"/>
              </a:schemeClr>
            </a:solidFill>
            <a:ln>
              <a:solidFill>
                <a:schemeClr val="dk1"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394CFB76-3C02-BC44-ABB1-3C51EAB0C7E6}"/>
                </a:ext>
              </a:extLst>
            </p:cNvPr>
            <p:cNvSpPr/>
            <p:nvPr/>
          </p:nvSpPr>
          <p:spPr>
            <a:xfrm rot="5400000">
              <a:off x="9479214" y="5479489"/>
              <a:ext cx="1208318" cy="538843"/>
            </a:xfrm>
            <a:prstGeom prst="rightArrow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9A7E3BC-3D25-1643-94FF-A0796BFE3B14}"/>
                </a:ext>
              </a:extLst>
            </p:cNvPr>
            <p:cNvSpPr/>
            <p:nvPr/>
          </p:nvSpPr>
          <p:spPr>
            <a:xfrm>
              <a:off x="1453243" y="2608592"/>
              <a:ext cx="2171700" cy="6222442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lt1"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1B279514-1457-BD49-A971-3E98D32C860C}"/>
                </a:ext>
              </a:extLst>
            </p:cNvPr>
            <p:cNvSpPr/>
            <p:nvPr/>
          </p:nvSpPr>
          <p:spPr>
            <a:xfrm>
              <a:off x="4016827" y="3298370"/>
              <a:ext cx="4914901" cy="538843"/>
            </a:xfrm>
            <a:prstGeom prst="rightArrow">
              <a:avLst/>
            </a:prstGeom>
            <a:solidFill>
              <a:schemeClr val="lt1">
                <a:alpha val="25000"/>
              </a:schemeClr>
            </a:solidFill>
            <a:ln>
              <a:solidFill>
                <a:schemeClr val="dk1"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FA72B305-77B2-7941-9381-D5B487E2FC7F}"/>
                </a:ext>
              </a:extLst>
            </p:cNvPr>
            <p:cNvSpPr/>
            <p:nvPr/>
          </p:nvSpPr>
          <p:spPr>
            <a:xfrm>
              <a:off x="9323612" y="2563584"/>
              <a:ext cx="1519524" cy="2008414"/>
            </a:xfrm>
            <a:prstGeom prst="can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lt1"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752140F2-EB5E-4C42-828D-BECAE66B3291}"/>
                </a:ext>
              </a:extLst>
            </p:cNvPr>
            <p:cNvSpPr/>
            <p:nvPr/>
          </p:nvSpPr>
          <p:spPr>
            <a:xfrm>
              <a:off x="9323612" y="6683831"/>
              <a:ext cx="1519524" cy="2008414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ightning Bolt 9">
              <a:extLst>
                <a:ext uri="{FF2B5EF4-FFF2-40B4-BE49-F238E27FC236}">
                  <a16:creationId xmlns:a16="http://schemas.microsoft.com/office/drawing/2014/main" id="{A2CD3A60-C1B7-184A-AA4D-BDC382B6BED8}"/>
                </a:ext>
              </a:extLst>
            </p:cNvPr>
            <p:cNvSpPr/>
            <p:nvPr/>
          </p:nvSpPr>
          <p:spPr>
            <a:xfrm>
              <a:off x="9888395" y="4934385"/>
              <a:ext cx="583004" cy="585403"/>
            </a:xfrm>
            <a:prstGeom prst="lightningBolt">
              <a:avLst/>
            </a:prstGeom>
            <a:solidFill>
              <a:schemeClr val="accent1"/>
            </a:solidFill>
            <a:ln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aisy-Chained Batch Jobs…">
            <a:extLst>
              <a:ext uri="{FF2B5EF4-FFF2-40B4-BE49-F238E27FC236}">
                <a16:creationId xmlns:a16="http://schemas.microsoft.com/office/drawing/2014/main" id="{0C19F568-6312-6F49-8134-EB5B384DCC10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Managing technical SLAs</a:t>
            </a:r>
          </a:p>
          <a:p>
            <a:pPr>
              <a:buClr>
                <a:srgbClr val="CC7104"/>
              </a:buClr>
            </a:pPr>
            <a:r>
              <a:rPr lang="en-US" dirty="0"/>
              <a:t>Prioritizing types of data</a:t>
            </a:r>
          </a:p>
          <a:p>
            <a:pPr>
              <a:buClr>
                <a:srgbClr val="CC7104"/>
              </a:buClr>
            </a:pPr>
            <a:r>
              <a:rPr lang="en-US" dirty="0"/>
              <a:t>Cache Invalidation Techniques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re-Calcul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CQRS</a:t>
            </a:r>
            <a:r>
              <a:rPr lang="en-US" dirty="0"/>
              <a:t> pre-calculations 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14AF4D-A411-D645-BBF3-E546BB8E6DDA}"/>
              </a:ext>
            </a:extLst>
          </p:cNvPr>
          <p:cNvGrpSpPr/>
          <p:nvPr/>
        </p:nvGrpSpPr>
        <p:grpSpPr>
          <a:xfrm>
            <a:off x="6701698" y="5015082"/>
            <a:ext cx="5748321" cy="3836818"/>
            <a:chOff x="1453243" y="2563584"/>
            <a:chExt cx="9389893" cy="6267450"/>
          </a:xfrm>
        </p:grpSpPr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3EF505DD-86BE-DC46-896C-BA7B1230F4B0}"/>
                </a:ext>
              </a:extLst>
            </p:cNvPr>
            <p:cNvSpPr/>
            <p:nvPr/>
          </p:nvSpPr>
          <p:spPr>
            <a:xfrm>
              <a:off x="4016826" y="7443109"/>
              <a:ext cx="4914902" cy="489857"/>
            </a:xfrm>
            <a:prstGeom prst="leftArrow">
              <a:avLst/>
            </a:prstGeom>
            <a:solidFill>
              <a:schemeClr val="lt1">
                <a:alpha val="25000"/>
              </a:schemeClr>
            </a:solidFill>
            <a:ln>
              <a:solidFill>
                <a:schemeClr val="dk1"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6DDA9AAC-E29D-BC42-B1AD-00ED1664C6A8}"/>
                </a:ext>
              </a:extLst>
            </p:cNvPr>
            <p:cNvSpPr/>
            <p:nvPr/>
          </p:nvSpPr>
          <p:spPr>
            <a:xfrm rot="5400000">
              <a:off x="9479214" y="5479489"/>
              <a:ext cx="1208318" cy="538843"/>
            </a:xfrm>
            <a:prstGeom prst="rightArrow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BA1FEB6-7EA6-7F44-8E56-5DB25DFDA9EC}"/>
                </a:ext>
              </a:extLst>
            </p:cNvPr>
            <p:cNvSpPr/>
            <p:nvPr/>
          </p:nvSpPr>
          <p:spPr>
            <a:xfrm>
              <a:off x="1453243" y="2608592"/>
              <a:ext cx="2171700" cy="6222442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lt1"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AD0767B0-03F5-2844-9E58-40E397F897F3}"/>
                </a:ext>
              </a:extLst>
            </p:cNvPr>
            <p:cNvSpPr/>
            <p:nvPr/>
          </p:nvSpPr>
          <p:spPr>
            <a:xfrm>
              <a:off x="4016827" y="3298370"/>
              <a:ext cx="4914901" cy="538843"/>
            </a:xfrm>
            <a:prstGeom prst="rightArrow">
              <a:avLst/>
            </a:prstGeom>
            <a:solidFill>
              <a:schemeClr val="lt1">
                <a:alpha val="25000"/>
              </a:schemeClr>
            </a:solidFill>
            <a:ln>
              <a:solidFill>
                <a:schemeClr val="dk1"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5F099439-1801-F249-8CF9-74B37E3494E3}"/>
                </a:ext>
              </a:extLst>
            </p:cNvPr>
            <p:cNvSpPr/>
            <p:nvPr/>
          </p:nvSpPr>
          <p:spPr>
            <a:xfrm>
              <a:off x="9323612" y="2563584"/>
              <a:ext cx="1519524" cy="2008414"/>
            </a:xfrm>
            <a:prstGeom prst="can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lt1">
                  <a:alpha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EE445C84-36FE-624B-B2E2-2536AB561F9B}"/>
                </a:ext>
              </a:extLst>
            </p:cNvPr>
            <p:cNvSpPr/>
            <p:nvPr/>
          </p:nvSpPr>
          <p:spPr>
            <a:xfrm>
              <a:off x="9323612" y="6683831"/>
              <a:ext cx="1519524" cy="2008414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ightning Bolt 9">
              <a:extLst>
                <a:ext uri="{FF2B5EF4-FFF2-40B4-BE49-F238E27FC236}">
                  <a16:creationId xmlns:a16="http://schemas.microsoft.com/office/drawing/2014/main" id="{865B7E92-B6CB-7B40-A4BB-018BF79BD17F}"/>
                </a:ext>
              </a:extLst>
            </p:cNvPr>
            <p:cNvSpPr/>
            <p:nvPr/>
          </p:nvSpPr>
          <p:spPr>
            <a:xfrm>
              <a:off x="9888395" y="4934385"/>
              <a:ext cx="583004" cy="585403"/>
            </a:xfrm>
            <a:prstGeom prst="lightningBolt">
              <a:avLst/>
            </a:prstGeom>
            <a:solidFill>
              <a:schemeClr val="accent1"/>
            </a:solidFill>
            <a:ln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aisy-Chained Batch Jobs…">
            <a:extLst>
              <a:ext uri="{FF2B5EF4-FFF2-40B4-BE49-F238E27FC236}">
                <a16:creationId xmlns:a16="http://schemas.microsoft.com/office/drawing/2014/main" id="{4FCE5845-F875-0846-9F59-96423E69604B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Benefits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Speed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Reduction of complexity in Query Model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Decoupling of query model from business logic</a:t>
            </a:r>
          </a:p>
          <a:p>
            <a:pPr>
              <a:buClr>
                <a:srgbClr val="CC7104"/>
              </a:buClr>
            </a:pPr>
            <a:r>
              <a:rPr lang="en-US" dirty="0"/>
              <a:t>Drawbacks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Migration difficulties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Mass re-calculations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SLA implications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KI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CQRS</a:t>
            </a:r>
            <a:r>
              <a:rPr lang="en-US" dirty="0"/>
              <a:t> kiss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A3FC75-64BB-F741-9616-8C8B837267D3}"/>
              </a:ext>
            </a:extLst>
          </p:cNvPr>
          <p:cNvGrpSpPr/>
          <p:nvPr/>
        </p:nvGrpSpPr>
        <p:grpSpPr>
          <a:xfrm>
            <a:off x="6701698" y="5015082"/>
            <a:ext cx="5748321" cy="3836818"/>
            <a:chOff x="1453243" y="2563584"/>
            <a:chExt cx="9389893" cy="6267450"/>
          </a:xfrm>
        </p:grpSpPr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BC69FF59-8D43-3F4C-BB54-B533902898BC}"/>
                </a:ext>
              </a:extLst>
            </p:cNvPr>
            <p:cNvSpPr/>
            <p:nvPr/>
          </p:nvSpPr>
          <p:spPr>
            <a:xfrm>
              <a:off x="4016826" y="7443109"/>
              <a:ext cx="4914902" cy="489857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46D6224F-20C3-2843-930A-E1622BEC9E23}"/>
                </a:ext>
              </a:extLst>
            </p:cNvPr>
            <p:cNvSpPr/>
            <p:nvPr/>
          </p:nvSpPr>
          <p:spPr>
            <a:xfrm rot="5400000">
              <a:off x="9479214" y="5479489"/>
              <a:ext cx="1208318" cy="53884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F63C4DE-49F7-BA47-85D7-B3C644C167EC}"/>
                </a:ext>
              </a:extLst>
            </p:cNvPr>
            <p:cNvSpPr/>
            <p:nvPr/>
          </p:nvSpPr>
          <p:spPr>
            <a:xfrm>
              <a:off x="1453243" y="2608592"/>
              <a:ext cx="2171700" cy="62224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88DADEAA-52A2-724B-965B-DA043D8D1815}"/>
                </a:ext>
              </a:extLst>
            </p:cNvPr>
            <p:cNvSpPr/>
            <p:nvPr/>
          </p:nvSpPr>
          <p:spPr>
            <a:xfrm>
              <a:off x="4016827" y="3298370"/>
              <a:ext cx="4914901" cy="53884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799DF9C1-B8AC-4342-807A-2B33AAEB5B3E}"/>
                </a:ext>
              </a:extLst>
            </p:cNvPr>
            <p:cNvSpPr/>
            <p:nvPr/>
          </p:nvSpPr>
          <p:spPr>
            <a:xfrm>
              <a:off x="9323612" y="2563584"/>
              <a:ext cx="1519524" cy="2008414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DBB93A0-32C1-D04A-BBE8-07E0886FE623}"/>
                </a:ext>
              </a:extLst>
            </p:cNvPr>
            <p:cNvSpPr/>
            <p:nvPr/>
          </p:nvSpPr>
          <p:spPr>
            <a:xfrm>
              <a:off x="9323612" y="6683831"/>
              <a:ext cx="1519524" cy="2008414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ightning Bolt 9">
              <a:extLst>
                <a:ext uri="{FF2B5EF4-FFF2-40B4-BE49-F238E27FC236}">
                  <a16:creationId xmlns:a16="http://schemas.microsoft.com/office/drawing/2014/main" id="{9935F778-4CC8-EE43-A3F7-B3782843569F}"/>
                </a:ext>
              </a:extLst>
            </p:cNvPr>
            <p:cNvSpPr/>
            <p:nvPr/>
          </p:nvSpPr>
          <p:spPr>
            <a:xfrm>
              <a:off x="9888395" y="4934385"/>
              <a:ext cx="583004" cy="585403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aisy-Chained Batch Jobs…">
            <a:extLst>
              <a:ext uri="{FF2B5EF4-FFF2-40B4-BE49-F238E27FC236}">
                <a16:creationId xmlns:a16="http://schemas.microsoft.com/office/drawing/2014/main" id="{2137A2F5-AE13-4845-80B0-9159DC3EEF8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6295299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Avoid “RDD”</a:t>
            </a:r>
          </a:p>
          <a:p>
            <a:pPr>
              <a:buClr>
                <a:srgbClr val="CC7104"/>
              </a:buClr>
            </a:pPr>
            <a:r>
              <a:rPr lang="en-US" dirty="0"/>
              <a:t>Do we really need this?</a:t>
            </a:r>
          </a:p>
          <a:p>
            <a:pPr>
              <a:buClr>
                <a:srgbClr val="CC7104"/>
              </a:buClr>
            </a:pPr>
            <a:r>
              <a:rPr lang="en-US" dirty="0"/>
              <a:t>Where might this be beneficial?</a:t>
            </a:r>
          </a:p>
          <a:p>
            <a:pPr>
              <a:buClr>
                <a:srgbClr val="CC7104"/>
              </a:buClr>
            </a:pPr>
            <a:r>
              <a:rPr lang="en-US" dirty="0"/>
              <a:t>Where would this not be beneficial?</a:t>
            </a:r>
          </a:p>
          <a:p>
            <a:pPr>
              <a:buClr>
                <a:srgbClr val="CC7104"/>
              </a:buClr>
            </a:pPr>
            <a:r>
              <a:rPr lang="en-US" dirty="0"/>
              <a:t>Limiting the surface area of the implementation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7782C9-CB21-C641-A554-50AAD477F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5"/>
          <a:stretch/>
        </p:blipFill>
        <p:spPr>
          <a:xfrm>
            <a:off x="0" y="2913794"/>
            <a:ext cx="13004800" cy="6839806"/>
          </a:xfrm>
          <a:prstGeom prst="rect">
            <a:avLst/>
          </a:prstGeom>
        </p:spPr>
      </p:pic>
      <p:sp>
        <p:nvSpPr>
          <p:cNvPr id="144" name="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sz="12200" b="1" dirty="0">
                <a:solidFill>
                  <a:srgbClr val="FFC000"/>
                </a:solidFill>
              </a:rPr>
              <a:t>Management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A9B4AF-1C6A-984E-90A4-2E3E96BA2B1A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"/>
          <p:cNvGrpSpPr/>
          <p:nvPr/>
        </p:nvGrpSpPr>
        <p:grpSpPr>
          <a:xfrm>
            <a:off x="5482183" y="1221035"/>
            <a:ext cx="9191131" cy="9191131"/>
            <a:chOff x="0" y="0"/>
            <a:chExt cx="9191129" cy="9191129"/>
          </a:xfrm>
        </p:grpSpPr>
        <p:sp>
          <p:nvSpPr>
            <p:cNvPr id="176" name="Circle"/>
            <p:cNvSpPr/>
            <p:nvPr/>
          </p:nvSpPr>
          <p:spPr>
            <a:xfrm>
              <a:off x="0" y="0"/>
              <a:ext cx="9191129" cy="9191129"/>
            </a:xfrm>
            <a:prstGeom prst="ellipse">
              <a:avLst/>
            </a:prstGeom>
            <a:solidFill>
              <a:srgbClr val="222222">
                <a:alpha val="50068"/>
              </a:srgbClr>
            </a:solidFill>
            <a:ln w="12700" cap="flat">
              <a:solidFill>
                <a:srgbClr val="838787">
                  <a:alpha val="50068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endParaRPr dirty="0"/>
            </a:p>
          </p:txBody>
        </p:sp>
        <p:pic>
          <p:nvPicPr>
            <p:cNvPr id="177" name="Image" descr="Image"/>
            <p:cNvPicPr>
              <a:picLocks noChangeAspect="1"/>
            </p:cNvPicPr>
            <p:nvPr/>
          </p:nvPicPr>
          <p:blipFill>
            <a:blip r:embed="rId2">
              <a:alphaModFix amt="50068"/>
              <a:extLst/>
            </a:blip>
            <a:srcRect r="9816"/>
            <a:stretch>
              <a:fillRect/>
            </a:stretch>
          </p:blipFill>
          <p:spPr>
            <a:xfrm>
              <a:off x="1150229" y="14436"/>
              <a:ext cx="6369563" cy="8400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" name="DEATH TO THE BATCH JOB"/>
          <p:cNvSpPr txBox="1">
            <a:spLocks noGrp="1"/>
          </p:cNvSpPr>
          <p:nvPr>
            <p:ph type="body" idx="13"/>
          </p:nvPr>
        </p:nvSpPr>
        <p:spPr>
          <a:xfrm>
            <a:off x="406400" y="526602"/>
            <a:ext cx="11176000" cy="387798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Advanced</a:t>
            </a:r>
            <a:r>
              <a:rPr dirty="0"/>
              <a:t> </a:t>
            </a:r>
            <a:r>
              <a:rPr lang="en-US" dirty="0"/>
              <a:t>Distributed Systems Design</a:t>
            </a:r>
            <a:endParaRPr dirty="0"/>
          </a:p>
        </p:txBody>
      </p:sp>
      <p:sp>
        <p:nvSpPr>
          <p:cNvPr id="180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233679">
              <a:spcBef>
                <a:spcPts val="0"/>
              </a:spcBef>
              <a:defRPr sz="6800">
                <a:solidFill>
                  <a:srgbClr val="CC7104"/>
                </a:solidFill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Introduction</a:t>
            </a:r>
            <a:endParaRPr dirty="0"/>
          </a:p>
        </p:txBody>
      </p:sp>
      <p:sp>
        <p:nvSpPr>
          <p:cNvPr id="181" name="Sam Martindale…"/>
          <p:cNvSpPr txBox="1">
            <a:spLocks noGrp="1"/>
          </p:cNvSpPr>
          <p:nvPr>
            <p:ph type="body" sz="half" idx="1"/>
          </p:nvPr>
        </p:nvSpPr>
        <p:spPr>
          <a:xfrm>
            <a:off x="406400" y="2311623"/>
            <a:ext cx="6456313" cy="7825582"/>
          </a:xfrm>
          <a:prstGeom prst="rect">
            <a:avLst/>
          </a:prstGeom>
        </p:spPr>
        <p:txBody>
          <a:bodyPr/>
          <a:lstStyle/>
          <a:p>
            <a:pPr marL="186689" indent="-186689" defTabSz="245363">
              <a:spcBef>
                <a:spcPts val="1100"/>
              </a:spcBef>
              <a:buClr>
                <a:srgbClr val="CC7104"/>
              </a:buClr>
              <a:defRPr sz="1470"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rPr dirty="0"/>
              <a:t>Sam Martindale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/>
              <a:t>CTO, Afterman Software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 err="1"/>
              <a:t>Specialities</a:t>
            </a:r>
            <a:r>
              <a:rPr dirty="0"/>
              <a:t> - DDD, Distributed Architecture, High Scale Systems Design</a:t>
            </a:r>
          </a:p>
          <a:p>
            <a:pPr marL="186689" indent="-186689" defTabSz="245363">
              <a:spcBef>
                <a:spcPts val="1100"/>
              </a:spcBef>
              <a:buClr>
                <a:srgbClr val="CC7104"/>
              </a:buClr>
              <a:defRPr sz="1470"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rPr dirty="0"/>
              <a:t>1</a:t>
            </a:r>
            <a:r>
              <a:rPr lang="en-US" dirty="0"/>
              <a:t>8</a:t>
            </a:r>
            <a:r>
              <a:rPr dirty="0"/>
              <a:t>+ Years Consulting in a Variety of Industries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Healthcare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CORE Occupational Medicine, Performant Health,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Broadlane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Press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Ganey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MedAssets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Maxim Healthcare,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Broadjump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Passport Health, Experian Health, LabCorp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Finance/Banking</a:t>
            </a:r>
            <a:r>
              <a:rPr dirty="0"/>
              <a:t>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CUDirect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Cross River Bank, Performant Financial, Nelnet, Cornerstone, Credit Invest</a:t>
            </a:r>
            <a:r>
              <a:rPr lang="en-US" i="1" dirty="0">
                <a:latin typeface="Avenir Next"/>
                <a:ea typeface="Avenir Next"/>
                <a:cs typeface="Avenir Next"/>
                <a:sym typeface="Avenir Next"/>
              </a:rPr>
              <a:t>, Bank of Central Asia</a:t>
            </a:r>
            <a:endParaRPr i="1" dirty="0">
              <a:latin typeface="Avenir Next"/>
              <a:ea typeface="Avenir Next"/>
              <a:cs typeface="Avenir Next"/>
              <a:sym typeface="Avenir Next"/>
            </a:endParaRP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Retail/</a:t>
            </a:r>
            <a:r>
              <a:rPr dirty="0" err="1">
                <a:latin typeface="Avenir Next Heavy"/>
                <a:ea typeface="Avenir Next Heavy"/>
                <a:cs typeface="Avenir Next Heavy"/>
                <a:sym typeface="Avenir Next Heavy"/>
              </a:rPr>
              <a:t>eCommerce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Starbucks, Jack in the Box,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PrintPlace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KidKraft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Wizards of the Coast,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Kintone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IRIS Marketing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Logistics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Coyote Logistics, ARI,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OnAsset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Direct Logistics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Travel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Hawaiian Airlines, Visual Matrix, Best Western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Technology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 Royal Alliances, SYMPL,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Marchand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 Wright Associates, 3xLogic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Government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LA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Dept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 of Insurance, LA PCF, LA State Retirement, LA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Dept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 of Revenue, General Dynamics, US Army Corp of Engineers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Energy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Choose Energy</a:t>
            </a: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Real Estate</a:t>
            </a:r>
            <a:r>
              <a:rPr dirty="0"/>
              <a:t> 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Fischer Solutions,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Vizzda</a:t>
            </a:r>
            <a:endParaRPr i="1" dirty="0">
              <a:latin typeface="Avenir Next"/>
              <a:ea typeface="Avenir Next"/>
              <a:cs typeface="Avenir Next"/>
              <a:sym typeface="Avenir Next"/>
            </a:endParaRPr>
          </a:p>
          <a:p>
            <a:pPr marL="373379" lvl="1" indent="-186689" defTabSz="245363">
              <a:spcBef>
                <a:spcPts val="1100"/>
              </a:spcBef>
              <a:buClr>
                <a:srgbClr val="CC7104"/>
              </a:buClr>
              <a:defRPr sz="1470"/>
            </a:pPr>
            <a:r>
              <a:rPr dirty="0">
                <a:latin typeface="Avenir Next Heavy"/>
                <a:ea typeface="Avenir Next Heavy"/>
                <a:cs typeface="Avenir Next Heavy"/>
                <a:sym typeface="Avenir Next Heavy"/>
              </a:rPr>
              <a:t>Manufacturing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 </a:t>
            </a:r>
            <a:r>
              <a:rPr i="1" dirty="0" err="1">
                <a:latin typeface="Avenir Next"/>
                <a:ea typeface="Avenir Next"/>
                <a:cs typeface="Avenir Next"/>
                <a:sym typeface="Avenir Next"/>
              </a:rPr>
              <a:t>Invista</a:t>
            </a:r>
            <a:r>
              <a:rPr i="1" dirty="0">
                <a:latin typeface="Avenir Next"/>
                <a:ea typeface="Avenir Next"/>
                <a:cs typeface="Avenir Next"/>
                <a:sym typeface="Avenir Next"/>
              </a:rPr>
              <a:t>, Koch</a:t>
            </a:r>
          </a:p>
        </p:txBody>
      </p:sp>
    </p:spTree>
    <p:extLst>
      <p:ext uri="{BB962C8B-B14F-4D97-AF65-F5344CB8AC3E}">
        <p14:creationId xmlns:p14="http://schemas.microsoft.com/office/powerpoint/2010/main" val="322460023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Monito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Management</a:t>
            </a:r>
            <a:r>
              <a:rPr lang="en-US" b="1" dirty="0"/>
              <a:t> </a:t>
            </a:r>
            <a:r>
              <a:rPr lang="en-US" dirty="0"/>
              <a:t>monitoring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F5B8E59D-6452-D445-9074-177C718A86C7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SLA breaches</a:t>
            </a:r>
          </a:p>
          <a:p>
            <a:pPr>
              <a:buClr>
                <a:srgbClr val="CC7104"/>
              </a:buClr>
            </a:pPr>
            <a:r>
              <a:rPr lang="en-US" dirty="0"/>
              <a:t>Time to SLA breach* </a:t>
            </a:r>
          </a:p>
          <a:p>
            <a:pPr>
              <a:buClr>
                <a:srgbClr val="CC7104"/>
              </a:buClr>
            </a:pPr>
            <a:r>
              <a:rPr lang="en-US" dirty="0"/>
              <a:t>Queue depths</a:t>
            </a:r>
          </a:p>
          <a:p>
            <a:pPr>
              <a:buClr>
                <a:srgbClr val="CC7104"/>
              </a:buClr>
            </a:pPr>
            <a:r>
              <a:rPr lang="en-US" dirty="0"/>
              <a:t>Service up/down time</a:t>
            </a:r>
          </a:p>
          <a:p>
            <a:pPr>
              <a:buClr>
                <a:srgbClr val="CC7104"/>
              </a:buClr>
            </a:pPr>
            <a:r>
              <a:rPr lang="en-US" dirty="0"/>
              <a:t>Error queue management</a:t>
            </a:r>
          </a:p>
          <a:p>
            <a:pPr>
              <a:buClr>
                <a:srgbClr val="CC7104"/>
              </a:buClr>
            </a:pPr>
            <a:r>
              <a:rPr lang="en-US" dirty="0"/>
              <a:t>Poison messages</a:t>
            </a:r>
          </a:p>
          <a:p>
            <a:pPr lvl="1"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</p:txBody>
      </p:sp>
      <p:sp>
        <p:nvSpPr>
          <p:cNvPr id="4" name="Daisy-Chained Batch Jobs…">
            <a:extLst>
              <a:ext uri="{FF2B5EF4-FFF2-40B4-BE49-F238E27FC236}">
                <a16:creationId xmlns:a16="http://schemas.microsoft.com/office/drawing/2014/main" id="{2375184E-8FC6-EC45-B594-AE82619D32B1}"/>
              </a:ext>
            </a:extLst>
          </p:cNvPr>
          <p:cNvSpPr txBox="1">
            <a:spLocks/>
          </p:cNvSpPr>
          <p:nvPr/>
        </p:nvSpPr>
        <p:spPr>
          <a:xfrm>
            <a:off x="756109" y="9214338"/>
            <a:ext cx="8858039" cy="40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7104"/>
              </a:buClr>
              <a:buNone/>
            </a:pPr>
            <a:r>
              <a:rPr lang="en-US" sz="2000" dirty="0"/>
              <a:t>*not supported by all platforms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cala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Management </a:t>
            </a:r>
            <a:r>
              <a:rPr lang="en-US" dirty="0"/>
              <a:t>scalability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7DC99EB3-9E73-AD43-9B28-1D5EC6A3008E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Manual vs. automated elasticity</a:t>
            </a:r>
          </a:p>
          <a:p>
            <a:pPr>
              <a:buClr>
                <a:srgbClr val="CC7104"/>
              </a:buClr>
            </a:pPr>
            <a:r>
              <a:rPr lang="en-US" dirty="0"/>
              <a:t>On premise scaling</a:t>
            </a:r>
          </a:p>
          <a:p>
            <a:pPr>
              <a:buClr>
                <a:srgbClr val="CC7104"/>
              </a:buClr>
            </a:pPr>
            <a:r>
              <a:rPr lang="en-US" dirty="0"/>
              <a:t>Cloud scaling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Virt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Management </a:t>
            </a:r>
            <a:r>
              <a:rPr lang="en-US" dirty="0"/>
              <a:t>v</a:t>
            </a:r>
            <a:r>
              <a:rPr dirty="0"/>
              <a:t>irtualization</a:t>
            </a:r>
          </a:p>
        </p:txBody>
      </p:sp>
      <p:sp>
        <p:nvSpPr>
          <p:cNvPr id="4" name="Daisy-Chained Batch Jobs…">
            <a:extLst>
              <a:ext uri="{FF2B5EF4-FFF2-40B4-BE49-F238E27FC236}">
                <a16:creationId xmlns:a16="http://schemas.microsoft.com/office/drawing/2014/main" id="{872BB749-F222-B443-B82A-A6FE86158238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On premise virtualization</a:t>
            </a:r>
          </a:p>
          <a:p>
            <a:pPr>
              <a:buClr>
                <a:srgbClr val="CC7104"/>
              </a:buClr>
            </a:pPr>
            <a:r>
              <a:rPr lang="en-US" dirty="0"/>
              <a:t>Cloud virtualization</a:t>
            </a:r>
          </a:p>
          <a:p>
            <a:pPr>
              <a:buClr>
                <a:srgbClr val="CC7104"/>
              </a:buClr>
            </a:pPr>
            <a:r>
              <a:rPr lang="en-US" dirty="0"/>
              <a:t>“no” virtualization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ault Toler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Management </a:t>
            </a:r>
            <a:r>
              <a:rPr lang="en-US" dirty="0"/>
              <a:t>fa</a:t>
            </a:r>
            <a:r>
              <a:rPr dirty="0"/>
              <a:t>ult </a:t>
            </a:r>
            <a:r>
              <a:rPr lang="en-US" dirty="0"/>
              <a:t>t</a:t>
            </a:r>
            <a:r>
              <a:rPr dirty="0"/>
              <a:t>olerance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CB442E43-614C-F541-BED4-5EA1D03F822C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Server uptime/downtime</a:t>
            </a:r>
          </a:p>
          <a:p>
            <a:pPr>
              <a:buClr>
                <a:srgbClr val="CC7104"/>
              </a:buClr>
            </a:pPr>
            <a:r>
              <a:rPr lang="en-US" dirty="0"/>
              <a:t>Queue/Broker uptime/downtime</a:t>
            </a:r>
          </a:p>
          <a:p>
            <a:pPr>
              <a:buClr>
                <a:srgbClr val="CC7104"/>
              </a:buClr>
            </a:pPr>
            <a:r>
              <a:rPr lang="en-US" dirty="0"/>
              <a:t>Database uptime/downtime</a:t>
            </a:r>
          </a:p>
          <a:p>
            <a:pPr>
              <a:buClr>
                <a:srgbClr val="CC7104"/>
              </a:buClr>
            </a:pPr>
            <a:r>
              <a:rPr lang="en-US" dirty="0"/>
              <a:t>System recovery techniques</a:t>
            </a:r>
          </a:p>
          <a:p>
            <a:pPr>
              <a:buClr>
                <a:srgbClr val="CC7104"/>
              </a:buClr>
            </a:pPr>
            <a:r>
              <a:rPr lang="en-US" dirty="0"/>
              <a:t>Other dependencies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Disaster Recov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Management </a:t>
            </a:r>
            <a:r>
              <a:rPr lang="en-US" dirty="0"/>
              <a:t>d</a:t>
            </a:r>
            <a:r>
              <a:rPr dirty="0"/>
              <a:t>isaster </a:t>
            </a:r>
            <a:r>
              <a:rPr lang="en-US" dirty="0"/>
              <a:t>r</a:t>
            </a:r>
            <a:r>
              <a:rPr dirty="0"/>
              <a:t>ecovery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1D805820-70A8-7F4B-9471-C8C8F3A3574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Server failovers</a:t>
            </a:r>
          </a:p>
          <a:p>
            <a:pPr>
              <a:buClr>
                <a:srgbClr val="CC7104"/>
              </a:buClr>
            </a:pPr>
            <a:r>
              <a:rPr lang="en-US" dirty="0"/>
              <a:t>Queue/Broker failovers</a:t>
            </a:r>
          </a:p>
          <a:p>
            <a:pPr>
              <a:buClr>
                <a:srgbClr val="CC7104"/>
              </a:buClr>
            </a:pPr>
            <a:r>
              <a:rPr lang="en-US" dirty="0"/>
              <a:t>Processing/Component failovers</a:t>
            </a:r>
          </a:p>
          <a:p>
            <a:pPr>
              <a:buClr>
                <a:srgbClr val="CC7104"/>
              </a:buClr>
            </a:pPr>
            <a:r>
              <a:rPr lang="en-US" dirty="0"/>
              <a:t>Other dependencies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Vers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Management</a:t>
            </a:r>
            <a:r>
              <a:rPr lang="en-US" dirty="0"/>
              <a:t> v</a:t>
            </a:r>
            <a:r>
              <a:rPr dirty="0"/>
              <a:t>ersioning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284D70D6-4C83-6A4A-ACA2-D02601D2650B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Messages as contracts</a:t>
            </a:r>
          </a:p>
          <a:p>
            <a:pPr>
              <a:buClr>
                <a:srgbClr val="CC7104"/>
              </a:buClr>
            </a:pPr>
            <a:r>
              <a:rPr lang="en-US" dirty="0"/>
              <a:t>Versioning techniques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Versioned message contracts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Versioned event publications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Versioned api contracts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sioning">
            <a:extLst>
              <a:ext uri="{FF2B5EF4-FFF2-40B4-BE49-F238E27FC236}">
                <a16:creationId xmlns:a16="http://schemas.microsoft.com/office/drawing/2014/main" id="{E27EF95B-AC23-A945-A55B-5ACBCD9FE5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2080660" cy="153733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C000"/>
                </a:solidFill>
              </a:rPr>
              <a:t>Long Running Processes </a:t>
            </a:r>
            <a:endParaRPr sz="8000" b="1" dirty="0">
              <a:solidFill>
                <a:srgbClr val="FFC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7C25EB-7976-B840-B030-D51EE5E626B7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55532C6-0346-604A-BFDD-EBC4E2B97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31378"/>
            <a:ext cx="13035317" cy="68222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aga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LRP </a:t>
            </a:r>
            <a:r>
              <a:rPr dirty="0"/>
              <a:t>Sagas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FB61D0A8-2AE7-644B-AEEB-5BC64DE3A3D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What are they?</a:t>
            </a:r>
          </a:p>
          <a:p>
            <a:pPr>
              <a:buClr>
                <a:srgbClr val="CC7104"/>
              </a:buClr>
            </a:pPr>
            <a:r>
              <a:rPr lang="en-US" dirty="0"/>
              <a:t>When to use them?</a:t>
            </a:r>
          </a:p>
          <a:p>
            <a:pPr>
              <a:buClr>
                <a:srgbClr val="CC7104"/>
              </a:buClr>
            </a:pPr>
            <a:r>
              <a:rPr lang="en-US" dirty="0"/>
              <a:t>Singleton sagas</a:t>
            </a:r>
          </a:p>
          <a:p>
            <a:pPr>
              <a:buClr>
                <a:srgbClr val="CC7104"/>
              </a:buClr>
            </a:pPr>
            <a:r>
              <a:rPr lang="en-US" dirty="0"/>
              <a:t>Frameworks</a:t>
            </a:r>
          </a:p>
          <a:p>
            <a:pPr>
              <a:buClr>
                <a:srgbClr val="CC7104"/>
              </a:buClr>
            </a:pPr>
            <a:r>
              <a:rPr lang="en-US" dirty="0"/>
              <a:t>Building your own</a:t>
            </a:r>
          </a:p>
          <a:p>
            <a:pPr>
              <a:buClr>
                <a:srgbClr val="CC7104"/>
              </a:buClr>
            </a:pPr>
            <a:r>
              <a:rPr lang="en-US" dirty="0"/>
              <a:t>Contention concerns</a:t>
            </a:r>
          </a:p>
          <a:p>
            <a:pPr>
              <a:buClr>
                <a:srgbClr val="CC7104"/>
              </a:buClr>
            </a:pPr>
            <a:r>
              <a:rPr lang="en-US" dirty="0"/>
              <a:t>Performance concerns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agas">
            <a:extLst>
              <a:ext uri="{FF2B5EF4-FFF2-40B4-BE49-F238E27FC236}">
                <a16:creationId xmlns:a16="http://schemas.microsoft.com/office/drawing/2014/main" id="{0DAF6127-74C2-A140-8851-463C4585A1AB}"/>
              </a:ext>
            </a:extLst>
          </p:cNvPr>
          <p:cNvSpPr txBox="1">
            <a:spLocks/>
          </p:cNvSpPr>
          <p:nvPr/>
        </p:nvSpPr>
        <p:spPr>
          <a:xfrm>
            <a:off x="908509" y="1223658"/>
            <a:ext cx="11076662" cy="153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LRP </a:t>
            </a:r>
            <a:r>
              <a:rPr lang="en-US" dirty="0"/>
              <a:t>workflows and orchestration</a:t>
            </a:r>
          </a:p>
        </p:txBody>
      </p:sp>
      <p:sp>
        <p:nvSpPr>
          <p:cNvPr id="6" name="Daisy-Chained Batch Jobs…">
            <a:extLst>
              <a:ext uri="{FF2B5EF4-FFF2-40B4-BE49-F238E27FC236}">
                <a16:creationId xmlns:a16="http://schemas.microsoft.com/office/drawing/2014/main" id="{47BD1D59-408D-EB4B-8ABC-D6059E5C699E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Linear workflows</a:t>
            </a:r>
          </a:p>
          <a:p>
            <a:pPr>
              <a:buClr>
                <a:srgbClr val="CC7104"/>
              </a:buClr>
            </a:pPr>
            <a:r>
              <a:rPr lang="en-US" dirty="0"/>
              <a:t>Distributed state machines</a:t>
            </a:r>
          </a:p>
          <a:p>
            <a:pPr>
              <a:buClr>
                <a:srgbClr val="CC7104"/>
              </a:buClr>
            </a:pPr>
            <a:r>
              <a:rPr lang="en-US" dirty="0"/>
              <a:t>Complex event processing</a:t>
            </a:r>
          </a:p>
          <a:p>
            <a:pPr>
              <a:buClr>
                <a:srgbClr val="CC7104"/>
              </a:buClr>
            </a:pPr>
            <a:r>
              <a:rPr lang="en-US" dirty="0"/>
              <a:t>“Nested” workflows</a:t>
            </a:r>
          </a:p>
          <a:p>
            <a:pPr>
              <a:buClr>
                <a:srgbClr val="CC7104"/>
              </a:buClr>
            </a:pPr>
            <a:r>
              <a:rPr lang="en-US" dirty="0"/>
              <a:t>Orchestrate, but do no work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nteg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3600" b="1" dirty="0">
                <a:solidFill>
                  <a:srgbClr val="FFC000"/>
                </a:solidFill>
              </a:rPr>
              <a:t>Integrations</a:t>
            </a:r>
            <a:endParaRPr sz="13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C53410-073F-A94D-B2EB-1C70C8674BF0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2B44F5E-050D-C441-A408-D6C155838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0957"/>
            <a:ext cx="13004800" cy="68026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062D2B-F397-2D45-884D-4610E8755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1378"/>
            <a:ext cx="13004800" cy="6822222"/>
          </a:xfrm>
          <a:prstGeom prst="rect">
            <a:avLst/>
          </a:prstGeom>
        </p:spPr>
      </p:pic>
      <p:sp>
        <p:nvSpPr>
          <p:cNvPr id="124" name="Services In Dep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sz="13600" b="1" dirty="0">
                <a:solidFill>
                  <a:srgbClr val="FFC000"/>
                </a:solidFill>
              </a:rPr>
              <a:t>Services</a:t>
            </a:r>
            <a:endParaRPr sz="13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B7CCB4-26BA-3E49-8B1E-09B10047BB58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2506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nteg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Integrations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systems</a:t>
            </a:r>
            <a:endParaRPr dirty="0"/>
          </a:p>
        </p:txBody>
      </p:sp>
      <p:sp>
        <p:nvSpPr>
          <p:cNvPr id="4" name="Daisy-Chained Batch Jobs…">
            <a:extLst>
              <a:ext uri="{FF2B5EF4-FFF2-40B4-BE49-F238E27FC236}">
                <a16:creationId xmlns:a16="http://schemas.microsoft.com/office/drawing/2014/main" id="{8FCE155F-B493-104B-A2B9-DB6CAF617CB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Isolate integrations away from core domain </a:t>
            </a:r>
          </a:p>
          <a:p>
            <a:pPr>
              <a:buClr>
                <a:srgbClr val="CC7104"/>
              </a:buClr>
            </a:pPr>
            <a:r>
              <a:rPr lang="en-US" dirty="0"/>
              <a:t>Favor contracts where possible</a:t>
            </a:r>
          </a:p>
          <a:p>
            <a:pPr>
              <a:buClr>
                <a:srgbClr val="CC7104"/>
              </a:buClr>
            </a:pPr>
            <a:r>
              <a:rPr lang="en-US" dirty="0"/>
              <a:t>Data mapping concerns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2051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nteg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Integrations </a:t>
            </a:r>
            <a:r>
              <a:rPr lang="en-US" dirty="0"/>
              <a:t>legacy systems</a:t>
            </a:r>
            <a:endParaRPr dirty="0"/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DA2290D9-A209-FC41-9ED9-09DCEBC9BE3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Isolate integrations away from core domain</a:t>
            </a:r>
          </a:p>
          <a:p>
            <a:pPr>
              <a:buClr>
                <a:srgbClr val="CC7104"/>
              </a:buClr>
            </a:pPr>
            <a:r>
              <a:rPr lang="en-US" dirty="0"/>
              <a:t>Favor contracts where possible </a:t>
            </a:r>
          </a:p>
          <a:p>
            <a:pPr>
              <a:buClr>
                <a:srgbClr val="CC7104"/>
              </a:buClr>
            </a:pPr>
            <a:r>
              <a:rPr lang="en-US" dirty="0"/>
              <a:t>Systems that cannot send/receive messages</a:t>
            </a:r>
          </a:p>
          <a:p>
            <a:pPr>
              <a:buClr>
                <a:srgbClr val="CC7104"/>
              </a:buClr>
            </a:pPr>
            <a:r>
              <a:rPr lang="en-US" dirty="0"/>
              <a:t>Gradual sunset techniques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530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nteg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Integrations </a:t>
            </a:r>
            <a:r>
              <a:rPr lang="en-US" dirty="0"/>
              <a:t>other technologies</a:t>
            </a:r>
            <a:endParaRPr dirty="0"/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DA2290D9-A209-FC41-9ED9-09DCEBC9BE3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Integration with other transports</a:t>
            </a:r>
          </a:p>
          <a:p>
            <a:pPr>
              <a:buClr>
                <a:srgbClr val="CC7104"/>
              </a:buClr>
            </a:pPr>
            <a:r>
              <a:rPr lang="en-US" dirty="0"/>
              <a:t>“Bridging” on premise to cloud transports</a:t>
            </a:r>
          </a:p>
          <a:p>
            <a:pPr>
              <a:buClr>
                <a:srgbClr val="CC7104"/>
              </a:buClr>
            </a:pPr>
            <a:r>
              <a:rPr lang="en-US" dirty="0"/>
              <a:t>Integrating varying technology stacks </a:t>
            </a:r>
          </a:p>
          <a:p>
            <a:pPr>
              <a:buClr>
                <a:srgbClr val="CC7104"/>
              </a:buClr>
            </a:pPr>
            <a:r>
              <a:rPr lang="en-US" dirty="0"/>
              <a:t>Message mutation/interception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0216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tegration">
            <a:extLst>
              <a:ext uri="{FF2B5EF4-FFF2-40B4-BE49-F238E27FC236}">
                <a16:creationId xmlns:a16="http://schemas.microsoft.com/office/drawing/2014/main" id="{2968B81D-97CD-2D42-8951-969591A70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2110805" cy="1537334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Integrations </a:t>
            </a:r>
            <a:r>
              <a:rPr lang="en-US" dirty="0"/>
              <a:t>domain model interactions </a:t>
            </a:r>
            <a:endParaRPr dirty="0"/>
          </a:p>
        </p:txBody>
      </p:sp>
      <p:sp>
        <p:nvSpPr>
          <p:cNvPr id="6" name="Daisy-Chained Batch Jobs…">
            <a:extLst>
              <a:ext uri="{FF2B5EF4-FFF2-40B4-BE49-F238E27FC236}">
                <a16:creationId xmlns:a16="http://schemas.microsoft.com/office/drawing/2014/main" id="{A7206330-E980-FF42-AE4E-2DC6C3AB2AF3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12219355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Favor interaction with contracts over direct domain model interactions</a:t>
            </a:r>
          </a:p>
          <a:p>
            <a:pPr>
              <a:buClr>
                <a:srgbClr val="CC7104"/>
              </a:buClr>
            </a:pPr>
            <a:r>
              <a:rPr lang="en-US" dirty="0"/>
              <a:t>Isolate interaction with integration components and libraries inside satellite components</a:t>
            </a:r>
          </a:p>
          <a:p>
            <a:pPr>
              <a:buClr>
                <a:srgbClr val="CC7104"/>
              </a:buClr>
            </a:pPr>
            <a:r>
              <a:rPr lang="en-US" dirty="0"/>
              <a:t>Autonomous-</a:t>
            </a:r>
            <a:r>
              <a:rPr lang="en-US" dirty="0" err="1"/>
              <a:t>ity</a:t>
            </a:r>
            <a:r>
              <a:rPr lang="en-US" dirty="0"/>
              <a:t> is key</a:t>
            </a:r>
          </a:p>
          <a:p>
            <a:pPr>
              <a:buClr>
                <a:srgbClr val="CC7104"/>
              </a:buClr>
            </a:pPr>
            <a:r>
              <a:rPr lang="en-US" dirty="0"/>
              <a:t>Disallow direct interaction between various outside systems wherever possible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9D9FA-2C75-4847-91D4-406343E0B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8" b="12776"/>
          <a:stretch/>
        </p:blipFill>
        <p:spPr>
          <a:xfrm>
            <a:off x="0" y="2913794"/>
            <a:ext cx="13004800" cy="6839806"/>
          </a:xfrm>
          <a:prstGeom prst="rect">
            <a:avLst/>
          </a:prstGeom>
        </p:spPr>
      </p:pic>
      <p:sp>
        <p:nvSpPr>
          <p:cNvPr id="164" name="Testa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sz="13600" b="1" dirty="0">
                <a:solidFill>
                  <a:srgbClr val="FFC000"/>
                </a:solidFill>
              </a:rPr>
              <a:t>Testability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FA1D-6103-9343-A9A5-1149AFC48217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Unit Tes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Testability </a:t>
            </a:r>
            <a:r>
              <a:rPr lang="en-US" dirty="0"/>
              <a:t>u</a:t>
            </a:r>
            <a:r>
              <a:rPr dirty="0"/>
              <a:t>nit </a:t>
            </a:r>
            <a:r>
              <a:rPr lang="en-US" dirty="0"/>
              <a:t>t</a:t>
            </a:r>
            <a:r>
              <a:rPr dirty="0"/>
              <a:t>esting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8900F9FB-E56B-FB49-9E5E-4DF52480B5EC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Unit test handlers/receivers, not business logic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Should publish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Should not publish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Should send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Should not send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Should defer</a:t>
            </a:r>
          </a:p>
          <a:p>
            <a:pPr>
              <a:buClr>
                <a:srgbClr val="CC7104"/>
              </a:buClr>
            </a:pPr>
            <a:r>
              <a:rPr lang="en-US" dirty="0"/>
              <a:t>Keep handlers/receivers very small (no business logic)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Integration Tes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Testability </a:t>
            </a:r>
            <a:r>
              <a:rPr lang="en-US" dirty="0"/>
              <a:t>i</a:t>
            </a:r>
            <a:r>
              <a:rPr dirty="0"/>
              <a:t>ntegration </a:t>
            </a:r>
            <a:r>
              <a:rPr lang="en-US" dirty="0"/>
              <a:t>t</a:t>
            </a:r>
            <a:r>
              <a:rPr dirty="0"/>
              <a:t>esting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AC5A297B-DDC2-7747-8A2D-216F36C83749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Tooling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Selenium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Cucumber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Storyteller</a:t>
            </a:r>
          </a:p>
          <a:p>
            <a:pPr>
              <a:buClr>
                <a:srgbClr val="CC7104"/>
              </a:buClr>
            </a:pPr>
            <a:r>
              <a:rPr lang="en-US" dirty="0"/>
              <a:t>Scheduled integration tests</a:t>
            </a:r>
          </a:p>
          <a:p>
            <a:pPr>
              <a:buClr>
                <a:srgbClr val="CC7104"/>
              </a:buClr>
            </a:pPr>
            <a:r>
              <a:rPr lang="en-US" dirty="0"/>
              <a:t>Introduction and management of test messages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Manual Tes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Testability </a:t>
            </a:r>
            <a:r>
              <a:rPr lang="en-US" dirty="0"/>
              <a:t>m</a:t>
            </a:r>
            <a:r>
              <a:rPr dirty="0"/>
              <a:t>anual </a:t>
            </a:r>
            <a:r>
              <a:rPr lang="en-US" dirty="0"/>
              <a:t>t</a:t>
            </a:r>
            <a:r>
              <a:rPr dirty="0"/>
              <a:t>esting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D946098B-DB98-884B-87CE-A47E8225FA51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Validation of middleware</a:t>
            </a:r>
          </a:p>
          <a:p>
            <a:pPr>
              <a:buClr>
                <a:srgbClr val="CC7104"/>
              </a:buClr>
            </a:pPr>
            <a:r>
              <a:rPr lang="en-US" dirty="0"/>
              <a:t>Verification via messages</a:t>
            </a:r>
          </a:p>
          <a:p>
            <a:pPr>
              <a:buClr>
                <a:srgbClr val="CC7104"/>
              </a:buClr>
            </a:pPr>
            <a:r>
              <a:rPr lang="en-US" dirty="0"/>
              <a:t>End-to-end testing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n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Testability </a:t>
            </a:r>
            <a:r>
              <a:rPr lang="en-US" dirty="0"/>
              <a:t>p</a:t>
            </a:r>
            <a:r>
              <a:rPr dirty="0"/>
              <a:t>lanning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55C7290D-3C3B-2B49-AB62-0CF5B7962503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Use Cases typically map to messages</a:t>
            </a:r>
          </a:p>
          <a:p>
            <a:pPr>
              <a:buClr>
                <a:srgbClr val="CC7104"/>
              </a:buClr>
            </a:pPr>
            <a:r>
              <a:rPr lang="en-US" dirty="0"/>
              <a:t>Messages can be stored and attached to test cases much of the time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anaging Test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Testability </a:t>
            </a:r>
            <a:r>
              <a:rPr lang="en-US" dirty="0"/>
              <a:t>m</a:t>
            </a:r>
            <a:r>
              <a:rPr dirty="0"/>
              <a:t>anaging </a:t>
            </a:r>
            <a:r>
              <a:rPr lang="en-US" dirty="0"/>
              <a:t>t</a:t>
            </a:r>
            <a:r>
              <a:rPr dirty="0"/>
              <a:t>est </a:t>
            </a:r>
            <a:r>
              <a:rPr lang="en-US" dirty="0"/>
              <a:t>c</a:t>
            </a:r>
            <a:r>
              <a:rPr dirty="0"/>
              <a:t>ases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C946959E-6C23-3B41-9559-6AEBEAF47B55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Message templates can be attached to test cases</a:t>
            </a:r>
          </a:p>
          <a:p>
            <a:pPr>
              <a:buClr>
                <a:srgbClr val="CC7104"/>
              </a:buClr>
            </a:pPr>
            <a:r>
              <a:rPr lang="en-US" dirty="0"/>
              <a:t>Various tooling can be used to ”play” a message by QA, without having to test the entire system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rvices In Dep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>
                <a:solidFill>
                  <a:srgbClr val="FFC000"/>
                </a:solidFill>
              </a:rPr>
              <a:t>Services</a:t>
            </a:r>
            <a:r>
              <a:rPr dirty="0"/>
              <a:t> </a:t>
            </a:r>
            <a:r>
              <a:rPr lang="en-US" dirty="0"/>
              <a:t>in depth</a:t>
            </a:r>
            <a:endParaRPr dirty="0"/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79871B3A-80EA-2E41-8522-6D0269E7FC9D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What is a service?</a:t>
            </a:r>
          </a:p>
          <a:p>
            <a:pPr>
              <a:buClr>
                <a:srgbClr val="CC7104"/>
              </a:buClr>
            </a:pPr>
            <a:r>
              <a:rPr lang="en-US" dirty="0"/>
              <a:t>What </a:t>
            </a:r>
            <a:r>
              <a:rPr lang="en-US" b="1" dirty="0"/>
              <a:t>isn’t</a:t>
            </a:r>
            <a:r>
              <a:rPr lang="en-US" dirty="0"/>
              <a:t> a service?</a:t>
            </a:r>
          </a:p>
          <a:p>
            <a:pPr>
              <a:buClr>
                <a:srgbClr val="CC7104"/>
              </a:buClr>
            </a:pPr>
            <a:r>
              <a:rPr lang="en-US" dirty="0"/>
              <a:t>Logical Components</a:t>
            </a:r>
          </a:p>
          <a:p>
            <a:pPr>
              <a:buClr>
                <a:srgbClr val="CC7104"/>
              </a:buClr>
            </a:pPr>
            <a:r>
              <a:rPr lang="en-US" dirty="0"/>
              <a:t>Autonomous Components</a:t>
            </a:r>
          </a:p>
          <a:p>
            <a:pPr>
              <a:buClr>
                <a:srgbClr val="CC7104"/>
              </a:buClr>
            </a:pPr>
            <a:r>
              <a:rPr lang="en-US" dirty="0"/>
              <a:t>Deployable Units</a:t>
            </a:r>
          </a:p>
          <a:p>
            <a:pPr>
              <a:buClr>
                <a:srgbClr val="CC7104"/>
              </a:buClr>
            </a:pPr>
            <a:r>
              <a:rPr lang="en-US" dirty="0"/>
              <a:t>“</a:t>
            </a:r>
            <a:r>
              <a:rPr lang="en-US" dirty="0" err="1"/>
              <a:t>Microservices</a:t>
            </a:r>
            <a:r>
              <a:rPr lang="en-US" dirty="0"/>
              <a:t>”</a:t>
            </a:r>
          </a:p>
          <a:p>
            <a:pPr>
              <a:buClr>
                <a:srgbClr val="CC7104"/>
              </a:buCl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52556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red Compon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Testability </a:t>
            </a:r>
            <a:r>
              <a:rPr lang="en-US" dirty="0"/>
              <a:t>s</a:t>
            </a:r>
            <a:r>
              <a:rPr dirty="0"/>
              <a:t>hared </a:t>
            </a:r>
            <a:r>
              <a:rPr lang="en-US" dirty="0"/>
              <a:t>c</a:t>
            </a:r>
            <a:r>
              <a:rPr dirty="0"/>
              <a:t>omponents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134560C7-BB31-5E45-90DF-C978EB455B6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Can be very difficult</a:t>
            </a:r>
          </a:p>
          <a:p>
            <a:pPr>
              <a:buClr>
                <a:srgbClr val="CC7104"/>
              </a:buClr>
            </a:pPr>
            <a:r>
              <a:rPr lang="en-US" dirty="0"/>
              <a:t>Automated integration tests </a:t>
            </a:r>
          </a:p>
          <a:p>
            <a:pPr>
              <a:buClr>
                <a:srgbClr val="CC7104"/>
              </a:buClr>
            </a:pPr>
            <a:r>
              <a:rPr lang="en-US" dirty="0"/>
              <a:t>Every component should have an owner (development)</a:t>
            </a:r>
          </a:p>
          <a:p>
            <a:pPr>
              <a:buClr>
                <a:srgbClr val="CC7104"/>
              </a:buClr>
            </a:pPr>
            <a:r>
              <a:rPr lang="en-US" dirty="0"/>
              <a:t>Shared components should be versioned</a:t>
            </a:r>
          </a:p>
          <a:p>
            <a:pPr>
              <a:buClr>
                <a:srgbClr val="CC7104"/>
              </a:buClr>
            </a:pPr>
            <a:r>
              <a:rPr lang="en-US" dirty="0"/>
              <a:t>Equip testers with test messages to validate changes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E1372D-A039-F547-85C1-4779EFC84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7" t="-257"/>
          <a:stretch/>
        </p:blipFill>
        <p:spPr>
          <a:xfrm>
            <a:off x="0" y="2913794"/>
            <a:ext cx="13004800" cy="6857392"/>
          </a:xfrm>
          <a:prstGeom prst="rect">
            <a:avLst/>
          </a:prstGeom>
        </p:spPr>
      </p:pic>
      <p:sp>
        <p:nvSpPr>
          <p:cNvPr id="184" name="Secur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sz="13600" b="1" dirty="0">
                <a:solidFill>
                  <a:srgbClr val="FFC000"/>
                </a:solidFill>
              </a:rPr>
              <a:t>Security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A8A750-D923-654F-A695-D417537FEE9C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ransport Secur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Security </a:t>
            </a:r>
            <a:r>
              <a:rPr lang="en-US" dirty="0"/>
              <a:t>t</a:t>
            </a:r>
            <a:r>
              <a:rPr dirty="0"/>
              <a:t>ransport </a:t>
            </a:r>
            <a:r>
              <a:rPr lang="en-US" dirty="0"/>
              <a:t>s</a:t>
            </a:r>
            <a:r>
              <a:rPr dirty="0"/>
              <a:t>ecurity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3854689D-6C14-5D42-BF76-C3853FE0DC7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Secure transport to only service account(s)</a:t>
            </a:r>
          </a:p>
          <a:p>
            <a:pPr>
              <a:buClr>
                <a:srgbClr val="CC7104"/>
              </a:buClr>
            </a:pPr>
            <a:r>
              <a:rPr lang="en-US" dirty="0"/>
              <a:t>Integrated security options</a:t>
            </a:r>
          </a:p>
          <a:p>
            <a:pPr lvl="1">
              <a:buClr>
                <a:srgbClr val="CC7104"/>
              </a:buClr>
            </a:pPr>
            <a:r>
              <a:rPr lang="en-US" dirty="0" err="1"/>
              <a:t>Msmq</a:t>
            </a:r>
            <a:endParaRPr lang="en-US" dirty="0"/>
          </a:p>
          <a:p>
            <a:pPr lvl="1">
              <a:buClr>
                <a:srgbClr val="CC7104"/>
              </a:buClr>
            </a:pPr>
            <a:r>
              <a:rPr lang="en-US" dirty="0"/>
              <a:t>Rabbit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Mule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Azure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ata Encryp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Security </a:t>
            </a:r>
            <a:r>
              <a:rPr lang="en-US" dirty="0"/>
              <a:t>d</a:t>
            </a:r>
            <a:r>
              <a:rPr dirty="0"/>
              <a:t>ata </a:t>
            </a:r>
            <a:r>
              <a:rPr lang="en-US" dirty="0"/>
              <a:t>e</a:t>
            </a:r>
            <a:r>
              <a:rPr dirty="0"/>
              <a:t>ncryption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AD58756E-0484-414A-9674-ADB1E74A6D9D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Encrypt sensitive data within messages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Encrypt entire message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Encrypt partial message</a:t>
            </a:r>
          </a:p>
          <a:p>
            <a:pPr>
              <a:buClr>
                <a:srgbClr val="CC7104"/>
              </a:buClr>
            </a:pPr>
            <a:r>
              <a:rPr lang="en-US" dirty="0"/>
              <a:t>Encryption options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Mule</a:t>
            </a:r>
          </a:p>
          <a:p>
            <a:pPr lvl="1">
              <a:buClr>
                <a:srgbClr val="CC7104"/>
              </a:buClr>
            </a:pPr>
            <a:r>
              <a:rPr lang="en-US" dirty="0" err="1"/>
              <a:t>RabbitMq</a:t>
            </a:r>
            <a:endParaRPr lang="en-US" dirty="0"/>
          </a:p>
          <a:p>
            <a:pPr lvl="1">
              <a:buClr>
                <a:srgbClr val="CC7104"/>
              </a:buClr>
            </a:pPr>
            <a:r>
              <a:rPr lang="en-US" dirty="0"/>
              <a:t>NServiceBus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Others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a Encryption">
            <a:extLst>
              <a:ext uri="{FF2B5EF4-FFF2-40B4-BE49-F238E27FC236}">
                <a16:creationId xmlns:a16="http://schemas.microsoft.com/office/drawing/2014/main" id="{6F16A5A0-F62F-9D4F-B1FA-F421DF31B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9808404" cy="1537334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Security </a:t>
            </a:r>
            <a:r>
              <a:rPr lang="en-US" dirty="0"/>
              <a:t>integrations</a:t>
            </a:r>
            <a:endParaRPr dirty="0"/>
          </a:p>
        </p:txBody>
      </p:sp>
      <p:sp>
        <p:nvSpPr>
          <p:cNvPr id="6" name="Daisy-Chained Batch Jobs…">
            <a:extLst>
              <a:ext uri="{FF2B5EF4-FFF2-40B4-BE49-F238E27FC236}">
                <a16:creationId xmlns:a16="http://schemas.microsoft.com/office/drawing/2014/main" id="{B6004598-584D-D242-8BA6-A9A0ADD57F0D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Integration with windows security (</a:t>
            </a:r>
            <a:r>
              <a:rPr lang="en-US" dirty="0" err="1"/>
              <a:t>ldap</a:t>
            </a:r>
            <a:r>
              <a:rPr lang="en-US" dirty="0"/>
              <a:t>)</a:t>
            </a:r>
          </a:p>
          <a:p>
            <a:pPr>
              <a:buClr>
                <a:srgbClr val="CC7104"/>
              </a:buClr>
            </a:pPr>
            <a:r>
              <a:rPr lang="en-US" dirty="0"/>
              <a:t>Integration with </a:t>
            </a:r>
            <a:r>
              <a:rPr lang="en-US" dirty="0" err="1"/>
              <a:t>oauth</a:t>
            </a: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Passing user principal ”on the message”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curity">
            <a:extLst>
              <a:ext uri="{FF2B5EF4-FFF2-40B4-BE49-F238E27FC236}">
                <a16:creationId xmlns:a16="http://schemas.microsoft.com/office/drawing/2014/main" id="{D384DF4C-6ADE-D74A-9112-41D7A136AF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108" y="1071258"/>
            <a:ext cx="12248691" cy="153733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rgbClr val="FFC000"/>
                </a:solidFill>
              </a:rPr>
              <a:t>Infrastructure &amp; Platforms</a:t>
            </a:r>
            <a:endParaRPr sz="8000" b="1" dirty="0">
              <a:solidFill>
                <a:srgbClr val="FFC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E3A2DF-1A6E-7A45-874D-2065978AEB05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D641EEC-2B7B-EB4A-BCEB-EC751D610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31378"/>
            <a:ext cx="13004800" cy="68398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aas/Paas Pros/C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IAP</a:t>
            </a:r>
            <a:r>
              <a:rPr lang="en-US" dirty="0"/>
              <a:t> </a:t>
            </a:r>
            <a:r>
              <a:rPr lang="en-US" dirty="0" err="1"/>
              <a:t>iaas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" name="Daisy-Chained Batch Jobs…">
            <a:extLst>
              <a:ext uri="{FF2B5EF4-FFF2-40B4-BE49-F238E27FC236}">
                <a16:creationId xmlns:a16="http://schemas.microsoft.com/office/drawing/2014/main" id="{4E5E388B-8977-C04F-889C-059BB86B3C8E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Pros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Externally Managed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Elastically Scalable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Accessible as normal machines/resources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Typically fairly flexible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More cost effective than in-house options</a:t>
            </a:r>
          </a:p>
          <a:p>
            <a:pPr>
              <a:buClr>
                <a:srgbClr val="CC7104"/>
              </a:buClr>
            </a:pPr>
            <a:r>
              <a:rPr lang="en-US" dirty="0"/>
              <a:t>Cons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Perceived security concerns/restrictions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Dependent upon 3</a:t>
            </a:r>
            <a:r>
              <a:rPr lang="en-US" baseline="30000" dirty="0"/>
              <a:t>rd</a:t>
            </a:r>
            <a:r>
              <a:rPr lang="en-US" dirty="0"/>
              <a:t> party for SLAs</a:t>
            </a:r>
          </a:p>
          <a:p>
            <a:pPr lvl="1"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aas/Paas Pros/C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IAP</a:t>
            </a:r>
            <a:r>
              <a:rPr lang="en-US" dirty="0"/>
              <a:t> </a:t>
            </a:r>
            <a:r>
              <a:rPr lang="en-US" dirty="0" err="1"/>
              <a:t>paas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" name="Daisy-Chained Batch Jobs…">
            <a:extLst>
              <a:ext uri="{FF2B5EF4-FFF2-40B4-BE49-F238E27FC236}">
                <a16:creationId xmlns:a16="http://schemas.microsoft.com/office/drawing/2014/main" id="{115CA9B5-8F8C-364B-BE26-6B03D8E75EA8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Pros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Externally Managed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Elastically Scalable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Typically more fine-tuned for concerns at hand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More cost effective than in-house options</a:t>
            </a:r>
          </a:p>
          <a:p>
            <a:pPr>
              <a:buClr>
                <a:srgbClr val="CC7104"/>
              </a:buClr>
            </a:pPr>
            <a:r>
              <a:rPr lang="en-US" dirty="0"/>
              <a:t>Cons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Not typically accessible as normal machines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Can be restrictive in terms of options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Perceived security concerns/restrictions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Dependent upon 3</a:t>
            </a:r>
            <a:r>
              <a:rPr lang="en-US" baseline="30000" dirty="0"/>
              <a:t>rd</a:t>
            </a:r>
            <a:r>
              <a:rPr lang="en-US" dirty="0"/>
              <a:t> party for SLAs</a:t>
            </a:r>
          </a:p>
          <a:p>
            <a:pPr lvl="1"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3264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Hybrid Solu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IAP</a:t>
            </a:r>
            <a:r>
              <a:rPr lang="en-US" dirty="0"/>
              <a:t> h</a:t>
            </a:r>
            <a:r>
              <a:rPr dirty="0"/>
              <a:t>ybrid </a:t>
            </a:r>
            <a:r>
              <a:rPr lang="en-US" dirty="0"/>
              <a:t>s</a:t>
            </a:r>
            <a:r>
              <a:rPr dirty="0"/>
              <a:t>olutions</a:t>
            </a: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E22FECAF-209F-1642-BCAA-260203957116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Growingly common scenario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Companies moving toward </a:t>
            </a:r>
            <a:r>
              <a:rPr lang="en-US" dirty="0" err="1"/>
              <a:t>Iaas</a:t>
            </a:r>
            <a:r>
              <a:rPr lang="en-US" dirty="0"/>
              <a:t>/</a:t>
            </a:r>
            <a:r>
              <a:rPr lang="en-US" dirty="0" err="1"/>
              <a:t>Paas</a:t>
            </a:r>
            <a:r>
              <a:rPr lang="en-US" dirty="0"/>
              <a:t>, but not entirely</a:t>
            </a:r>
          </a:p>
          <a:p>
            <a:pPr>
              <a:buClr>
                <a:srgbClr val="CC7104"/>
              </a:buClr>
            </a:pPr>
            <a:r>
              <a:rPr lang="en-US" dirty="0"/>
              <a:t>Benefits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Costs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Ability to “try out” providers without complete commitment</a:t>
            </a:r>
          </a:p>
          <a:p>
            <a:pPr>
              <a:buClr>
                <a:srgbClr val="CC7104"/>
              </a:buClr>
            </a:pPr>
            <a:r>
              <a:rPr lang="en-US" dirty="0"/>
              <a:t>Issues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Integrations can be tricky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Cross-transport communications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ev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sz="13600" b="1" dirty="0">
                <a:solidFill>
                  <a:srgbClr val="FFC000"/>
                </a:solidFill>
              </a:rPr>
              <a:t>DevOps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6A928B-EE87-7142-AABD-36BCEA09962C}"/>
              </a:ext>
            </a:extLst>
          </p:cNvPr>
          <p:cNvCxnSpPr>
            <a:cxnSpLocks/>
          </p:cNvCxnSpPr>
          <p:nvPr/>
        </p:nvCxnSpPr>
        <p:spPr>
          <a:xfrm>
            <a:off x="0" y="2913793"/>
            <a:ext cx="130048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38B108-23C0-D949-A189-D74444EB7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1378"/>
            <a:ext cx="13004800" cy="69046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rvices In Dep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>
                <a:solidFill>
                  <a:srgbClr val="FFC000"/>
                </a:solidFill>
              </a:rPr>
              <a:t>Services</a:t>
            </a:r>
            <a:r>
              <a:rPr dirty="0"/>
              <a:t> </a:t>
            </a:r>
            <a:r>
              <a:rPr lang="en-US" dirty="0"/>
              <a:t>bounded contexts</a:t>
            </a:r>
            <a:endParaRPr dirty="0"/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91F2A141-74A2-614F-B3D2-99F06C2F0717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What is a bounded context?</a:t>
            </a:r>
          </a:p>
          <a:p>
            <a:pPr>
              <a:buClr>
                <a:srgbClr val="CC7104"/>
              </a:buClr>
            </a:pPr>
            <a:r>
              <a:rPr lang="en-US" dirty="0"/>
              <a:t>Popularized by Eric Evans</a:t>
            </a:r>
          </a:p>
          <a:p>
            <a:pPr>
              <a:buClr>
                <a:srgbClr val="CC7104"/>
              </a:buClr>
            </a:pPr>
            <a:r>
              <a:rPr lang="en-US" dirty="0"/>
              <a:t>How is this relevant to messaging and EDA?</a:t>
            </a:r>
          </a:p>
          <a:p>
            <a:pPr>
              <a:buClr>
                <a:srgbClr val="CC7104"/>
              </a:buClr>
            </a:pPr>
            <a:r>
              <a:rPr lang="en-US" dirty="0"/>
              <a:t>Inter-cellular communications</a:t>
            </a:r>
          </a:p>
          <a:p>
            <a:pPr>
              <a:buClr>
                <a:srgbClr val="CC7104"/>
              </a:buCl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968162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evOps">
            <a:extLst>
              <a:ext uri="{FF2B5EF4-FFF2-40B4-BE49-F238E27FC236}">
                <a16:creationId xmlns:a16="http://schemas.microsoft.com/office/drawing/2014/main" id="{9D4E11DC-F9D5-564C-B2E2-7A543AA3A4FC}"/>
              </a:ext>
            </a:extLst>
          </p:cNvPr>
          <p:cNvSpPr txBox="1">
            <a:spLocks/>
          </p:cNvSpPr>
          <p:nvPr/>
        </p:nvSpPr>
        <p:spPr>
          <a:xfrm>
            <a:off x="908508" y="1223658"/>
            <a:ext cx="10802845" cy="153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DevOps </a:t>
            </a:r>
            <a:r>
              <a:rPr lang="en-US" dirty="0"/>
              <a:t>instrumentation &amp; tooling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Daisy-Chained Batch Jobs…">
            <a:extLst>
              <a:ext uri="{FF2B5EF4-FFF2-40B4-BE49-F238E27FC236}">
                <a16:creationId xmlns:a16="http://schemas.microsoft.com/office/drawing/2014/main" id="{BB7840BC-26CC-F64F-BFB7-43040F8E8D8C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 err="1"/>
              <a:t>Mulesoft</a:t>
            </a:r>
            <a:r>
              <a:rPr lang="en-US" dirty="0"/>
              <a:t> </a:t>
            </a:r>
            <a:r>
              <a:rPr lang="en-US" dirty="0" err="1"/>
              <a:t>Cloudhub</a:t>
            </a: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MSMQ Explorer</a:t>
            </a:r>
          </a:p>
          <a:p>
            <a:pPr lvl="1">
              <a:buClr>
                <a:srgbClr val="CC7104"/>
              </a:buClr>
            </a:pPr>
            <a:r>
              <a:rPr lang="en-US" dirty="0" err="1"/>
              <a:t>Msmq</a:t>
            </a:r>
            <a:endParaRPr lang="en-US" dirty="0"/>
          </a:p>
          <a:p>
            <a:pPr lvl="1">
              <a:buClr>
                <a:srgbClr val="CC7104"/>
              </a:buClr>
            </a:pPr>
            <a:r>
              <a:rPr lang="en-US" dirty="0"/>
              <a:t>Azure Queues</a:t>
            </a:r>
          </a:p>
          <a:p>
            <a:pPr lvl="1">
              <a:buClr>
                <a:srgbClr val="CC7104"/>
              </a:buClr>
            </a:pPr>
            <a:r>
              <a:rPr lang="en-US" dirty="0" err="1"/>
              <a:t>RabbitMq</a:t>
            </a:r>
            <a:endParaRPr lang="en-US" dirty="0"/>
          </a:p>
          <a:p>
            <a:pPr>
              <a:buClr>
                <a:srgbClr val="CC7104"/>
              </a:buClr>
            </a:pPr>
            <a:r>
              <a:rPr lang="en-US" dirty="0"/>
              <a:t>Service Insight</a:t>
            </a:r>
          </a:p>
          <a:p>
            <a:pPr>
              <a:buClr>
                <a:srgbClr val="CC7104"/>
              </a:buClr>
            </a:pPr>
            <a:r>
              <a:rPr lang="en-US" dirty="0"/>
              <a:t>Service Pulse</a:t>
            </a:r>
          </a:p>
          <a:p>
            <a:pPr>
              <a:buClr>
                <a:srgbClr val="CC7104"/>
              </a:buClr>
            </a:pPr>
            <a:r>
              <a:rPr lang="en-US" dirty="0"/>
              <a:t>Performance Counters</a:t>
            </a:r>
          </a:p>
          <a:p>
            <a:pPr lvl="1"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evOps">
            <a:extLst>
              <a:ext uri="{FF2B5EF4-FFF2-40B4-BE49-F238E27FC236}">
                <a16:creationId xmlns:a16="http://schemas.microsoft.com/office/drawing/2014/main" id="{9D4E11DC-F9D5-564C-B2E2-7A543AA3A4FC}"/>
              </a:ext>
            </a:extLst>
          </p:cNvPr>
          <p:cNvSpPr txBox="1">
            <a:spLocks/>
          </p:cNvSpPr>
          <p:nvPr/>
        </p:nvSpPr>
        <p:spPr>
          <a:xfrm>
            <a:off x="908509" y="1223658"/>
            <a:ext cx="9808404" cy="153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DevOps </a:t>
            </a:r>
            <a:r>
              <a:rPr lang="en-US" dirty="0"/>
              <a:t>monitoring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51D2C5E7-30D1-7542-84F4-93D49E4257B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Queue Depth</a:t>
            </a:r>
          </a:p>
          <a:p>
            <a:pPr>
              <a:buClr>
                <a:srgbClr val="CC7104"/>
              </a:buClr>
            </a:pPr>
            <a:r>
              <a:rPr lang="en-US" dirty="0"/>
              <a:t>Critical Time</a:t>
            </a:r>
          </a:p>
          <a:p>
            <a:pPr>
              <a:buClr>
                <a:srgbClr val="CC7104"/>
              </a:buClr>
            </a:pPr>
            <a:r>
              <a:rPr lang="en-US" dirty="0"/>
              <a:t>SLA Breaches</a:t>
            </a:r>
          </a:p>
          <a:p>
            <a:pPr>
              <a:buClr>
                <a:srgbClr val="CC7104"/>
              </a:buClr>
            </a:pPr>
            <a:r>
              <a:rPr lang="en-US" dirty="0"/>
              <a:t>Time to SLA Breach*</a:t>
            </a:r>
          </a:p>
          <a:p>
            <a:pPr>
              <a:buClr>
                <a:srgbClr val="CC7104"/>
              </a:buClr>
            </a:pPr>
            <a:r>
              <a:rPr lang="en-US" dirty="0"/>
              <a:t>Dead Letter Queues</a:t>
            </a:r>
          </a:p>
          <a:p>
            <a:pPr>
              <a:buClr>
                <a:srgbClr val="CC7104"/>
              </a:buClr>
            </a:pPr>
            <a:r>
              <a:rPr lang="en-US" dirty="0"/>
              <a:t>Error Queues</a:t>
            </a:r>
          </a:p>
          <a:p>
            <a:pPr>
              <a:buClr>
                <a:srgbClr val="CC7104"/>
              </a:buClr>
            </a:pPr>
            <a:endParaRPr lang="en-US" dirty="0"/>
          </a:p>
        </p:txBody>
      </p:sp>
      <p:sp>
        <p:nvSpPr>
          <p:cNvPr id="4" name="Daisy-Chained Batch Jobs…">
            <a:extLst>
              <a:ext uri="{FF2B5EF4-FFF2-40B4-BE49-F238E27FC236}">
                <a16:creationId xmlns:a16="http://schemas.microsoft.com/office/drawing/2014/main" id="{14ABEBA4-9D48-DF48-9EA1-BAD8F03A37FC}"/>
              </a:ext>
            </a:extLst>
          </p:cNvPr>
          <p:cNvSpPr txBox="1">
            <a:spLocks/>
          </p:cNvSpPr>
          <p:nvPr/>
        </p:nvSpPr>
        <p:spPr>
          <a:xfrm>
            <a:off x="756109" y="9214338"/>
            <a:ext cx="8858039" cy="40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4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19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7104"/>
              </a:buClr>
              <a:buNone/>
            </a:pPr>
            <a:r>
              <a:rPr lang="en-US" sz="2000" dirty="0"/>
              <a:t>*not supported by all platforms</a:t>
            </a:r>
          </a:p>
        </p:txBody>
      </p:sp>
    </p:spTree>
    <p:extLst>
      <p:ext uri="{BB962C8B-B14F-4D97-AF65-F5344CB8AC3E}">
        <p14:creationId xmlns:p14="http://schemas.microsoft.com/office/powerpoint/2010/main" val="4253960860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evOps">
            <a:extLst>
              <a:ext uri="{FF2B5EF4-FFF2-40B4-BE49-F238E27FC236}">
                <a16:creationId xmlns:a16="http://schemas.microsoft.com/office/drawing/2014/main" id="{0DCAF1B1-523A-D144-AF92-453798C71E2D}"/>
              </a:ext>
            </a:extLst>
          </p:cNvPr>
          <p:cNvSpPr txBox="1">
            <a:spLocks/>
          </p:cNvSpPr>
          <p:nvPr/>
        </p:nvSpPr>
        <p:spPr>
          <a:xfrm>
            <a:off x="908509" y="1223658"/>
            <a:ext cx="9808404" cy="153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DevOps </a:t>
            </a:r>
            <a:r>
              <a:rPr lang="en-US" dirty="0"/>
              <a:t>deployments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Daisy-Chained Batch Jobs…">
            <a:extLst>
              <a:ext uri="{FF2B5EF4-FFF2-40B4-BE49-F238E27FC236}">
                <a16:creationId xmlns:a16="http://schemas.microsoft.com/office/drawing/2014/main" id="{B5318EB7-1709-3F48-8703-323E7BDDA060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Automated/Continuous deployments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Octopus Deploy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Team City</a:t>
            </a:r>
          </a:p>
          <a:p>
            <a:pPr lvl="1">
              <a:buClr>
                <a:srgbClr val="CC7104"/>
              </a:buClr>
            </a:pPr>
            <a:r>
              <a:rPr lang="en-US" dirty="0" err="1"/>
              <a:t>Powershell</a:t>
            </a:r>
            <a:endParaRPr lang="en-US" dirty="0"/>
          </a:p>
          <a:p>
            <a:pPr lvl="1">
              <a:buClr>
                <a:srgbClr val="CC7104"/>
              </a:buClr>
            </a:pPr>
            <a:r>
              <a:rPr lang="en-US" dirty="0"/>
              <a:t>Maven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Others</a:t>
            </a:r>
          </a:p>
          <a:p>
            <a:pPr>
              <a:buClr>
                <a:srgbClr val="CC7104"/>
              </a:buClr>
            </a:pPr>
            <a:r>
              <a:rPr lang="en-US" dirty="0"/>
              <a:t>Continuous Integration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Team City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VSTS CI</a:t>
            </a:r>
          </a:p>
          <a:p>
            <a:pPr lvl="1">
              <a:buClr>
                <a:srgbClr val="CC7104"/>
              </a:buClr>
            </a:pPr>
            <a:r>
              <a:rPr lang="en-US" dirty="0" err="1"/>
              <a:t>Powershell</a:t>
            </a:r>
            <a:endParaRPr lang="en-US" dirty="0"/>
          </a:p>
          <a:p>
            <a:pPr lvl="1">
              <a:buClr>
                <a:srgbClr val="CC7104"/>
              </a:buClr>
            </a:pPr>
            <a:r>
              <a:rPr lang="en-US" dirty="0"/>
              <a:t>Others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evOps">
            <a:extLst>
              <a:ext uri="{FF2B5EF4-FFF2-40B4-BE49-F238E27FC236}">
                <a16:creationId xmlns:a16="http://schemas.microsoft.com/office/drawing/2014/main" id="{3855E881-4CD2-6E4A-9A6C-657A0DBC7037}"/>
              </a:ext>
            </a:extLst>
          </p:cNvPr>
          <p:cNvSpPr txBox="1">
            <a:spLocks/>
          </p:cNvSpPr>
          <p:nvPr/>
        </p:nvSpPr>
        <p:spPr>
          <a:xfrm>
            <a:off x="908509" y="1223658"/>
            <a:ext cx="9808404" cy="153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DevOps </a:t>
            </a:r>
            <a:r>
              <a:rPr lang="en-US" dirty="0"/>
              <a:t>scripting elasticity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Daisy-Chained Batch Jobs…">
            <a:extLst>
              <a:ext uri="{FF2B5EF4-FFF2-40B4-BE49-F238E27FC236}">
                <a16:creationId xmlns:a16="http://schemas.microsoft.com/office/drawing/2014/main" id="{794D2914-FCDB-AD45-9FB5-2E63A9DC249C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On premise solutions</a:t>
            </a:r>
          </a:p>
          <a:p>
            <a:pPr>
              <a:buClr>
                <a:srgbClr val="CC7104"/>
              </a:buClr>
            </a:pPr>
            <a:r>
              <a:rPr lang="en-US" dirty="0"/>
              <a:t>Some </a:t>
            </a:r>
            <a:r>
              <a:rPr lang="en-US" dirty="0" err="1"/>
              <a:t>Iaas</a:t>
            </a:r>
            <a:r>
              <a:rPr lang="en-US" dirty="0"/>
              <a:t> solutions</a:t>
            </a:r>
          </a:p>
          <a:p>
            <a:pPr>
              <a:buClr>
                <a:srgbClr val="CC7104"/>
              </a:buClr>
            </a:pPr>
            <a:endParaRPr lang="en-US" dirty="0"/>
          </a:p>
          <a:p>
            <a:pPr>
              <a:buClr>
                <a:srgbClr val="CC7104"/>
              </a:buCl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o-MARIN-HEALTHIEST-COUNTY-facebook.png" descr="o-MARIN-HEALTHIEST-COUNTY-facebook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7925" r="1792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97" name="Line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98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C7104"/>
                </a:solidFill>
              </a:defRPr>
            </a:lvl1pPr>
          </a:lstStyle>
          <a:p>
            <a:r>
              <a:rPr dirty="0">
                <a:solidFill>
                  <a:srgbClr val="FFC000"/>
                </a:solidFill>
              </a:rPr>
              <a:t>Questions?</a:t>
            </a:r>
          </a:p>
        </p:txBody>
      </p:sp>
      <p:sp>
        <p:nvSpPr>
          <p:cNvPr id="299" name="DEATH TO THE BATCH JOB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rPr lang="en-US" dirty="0">
                <a:solidFill>
                  <a:srgbClr val="FFC000"/>
                </a:solidFill>
              </a:rPr>
              <a:t>Advanced</a:t>
            </a:r>
            <a:r>
              <a:rPr dirty="0"/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Distributed systems Design</a:t>
            </a:r>
            <a:endParaRPr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04943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">
            <a:extLst>
              <a:ext uri="{FF2B5EF4-FFF2-40B4-BE49-F238E27FC236}">
                <a16:creationId xmlns:a16="http://schemas.microsoft.com/office/drawing/2014/main" id="{0777B21B-FE34-7148-903C-0312310F4ED9}"/>
              </a:ext>
            </a:extLst>
          </p:cNvPr>
          <p:cNvSpPr/>
          <p:nvPr/>
        </p:nvSpPr>
        <p:spPr>
          <a:xfrm>
            <a:off x="3182639" y="1315863"/>
            <a:ext cx="6818735" cy="681873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dirty="0"/>
          </a:p>
        </p:txBody>
      </p:sp>
      <p:pic>
        <p:nvPicPr>
          <p:cNvPr id="4" name="final-logo.png" descr="final-logo.png">
            <a:extLst>
              <a:ext uri="{FF2B5EF4-FFF2-40B4-BE49-F238E27FC236}">
                <a16:creationId xmlns:a16="http://schemas.microsoft.com/office/drawing/2014/main" id="{4B3C3572-E039-C54A-A273-26AF0614C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4076" y="1489506"/>
            <a:ext cx="5945258" cy="588181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546411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rvices In Depth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914862" cy="1537334"/>
          </a:xfrm>
          <a:prstGeom prst="rect">
            <a:avLst/>
          </a:prstGeom>
        </p:spPr>
        <p:txBody>
          <a:bodyPr/>
          <a:lstStyle/>
          <a:p>
            <a:r>
              <a:rPr b="1" dirty="0">
                <a:solidFill>
                  <a:srgbClr val="FFC000"/>
                </a:solidFill>
              </a:rPr>
              <a:t>Services</a:t>
            </a:r>
            <a:r>
              <a:rPr dirty="0"/>
              <a:t> </a:t>
            </a:r>
            <a:r>
              <a:rPr lang="en-US" dirty="0"/>
              <a:t>logical components </a:t>
            </a:r>
            <a:endParaRPr dirty="0"/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7F9613F9-A2AA-BF48-ACF9-D522679A8DD6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What is a logical component?</a:t>
            </a:r>
          </a:p>
          <a:p>
            <a:pPr>
              <a:buClr>
                <a:srgbClr val="CC7104"/>
              </a:buClr>
            </a:pPr>
            <a:r>
              <a:rPr lang="en-US" dirty="0"/>
              <a:t>What are the boundaries?</a:t>
            </a:r>
          </a:p>
          <a:p>
            <a:pPr>
              <a:buClr>
                <a:srgbClr val="CC7104"/>
              </a:buClr>
            </a:pPr>
            <a:r>
              <a:rPr lang="en-US" dirty="0"/>
              <a:t>How do I define my logical components?</a:t>
            </a:r>
          </a:p>
          <a:p>
            <a:pPr>
              <a:buClr>
                <a:srgbClr val="CC7104"/>
              </a:buCl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9057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rvices In Depth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490320" cy="1537334"/>
          </a:xfrm>
          <a:prstGeom prst="rect">
            <a:avLst/>
          </a:prstGeom>
        </p:spPr>
        <p:txBody>
          <a:bodyPr/>
          <a:lstStyle/>
          <a:p>
            <a:r>
              <a:rPr b="1" dirty="0">
                <a:solidFill>
                  <a:srgbClr val="FFC000"/>
                </a:solidFill>
              </a:rPr>
              <a:t>Services</a:t>
            </a:r>
            <a:r>
              <a:rPr dirty="0"/>
              <a:t> </a:t>
            </a:r>
            <a:r>
              <a:rPr lang="en-US" dirty="0"/>
              <a:t>autonomous components</a:t>
            </a:r>
            <a:endParaRPr dirty="0"/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B25DAC69-E653-B244-AA50-B15EC56BA028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What is an autonomous component?</a:t>
            </a:r>
          </a:p>
          <a:p>
            <a:pPr>
              <a:buClr>
                <a:srgbClr val="CC7104"/>
              </a:buClr>
            </a:pPr>
            <a:r>
              <a:rPr lang="en-US" dirty="0"/>
              <a:t>What are the boundaries?</a:t>
            </a:r>
          </a:p>
          <a:p>
            <a:pPr>
              <a:buClr>
                <a:srgbClr val="CC7104"/>
              </a:buClr>
            </a:pPr>
            <a:r>
              <a:rPr lang="en-US" dirty="0"/>
              <a:t>How does an autonomous component relate to logical components and bounded contexts?</a:t>
            </a:r>
          </a:p>
          <a:p>
            <a:pPr>
              <a:buClr>
                <a:srgbClr val="CC7104"/>
              </a:buClr>
            </a:pPr>
            <a:r>
              <a:rPr lang="en-US" dirty="0"/>
              <a:t>Benefits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SLA management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Fine grained deployment control</a:t>
            </a:r>
          </a:p>
          <a:p>
            <a:pPr lvl="1">
              <a:buClr>
                <a:srgbClr val="CC7104"/>
              </a:buClr>
            </a:pPr>
            <a:r>
              <a:rPr lang="en-US" dirty="0"/>
              <a:t>Technical decoupling</a:t>
            </a:r>
          </a:p>
          <a:p>
            <a:pPr>
              <a:buClr>
                <a:srgbClr val="CC7104"/>
              </a:buCl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0105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rvices In Depth"/>
          <p:cNvSpPr txBox="1">
            <a:spLocks noGrp="1"/>
          </p:cNvSpPr>
          <p:nvPr>
            <p:ph type="title"/>
          </p:nvPr>
        </p:nvSpPr>
        <p:spPr>
          <a:xfrm>
            <a:off x="756109" y="1071258"/>
            <a:ext cx="11490320" cy="1537334"/>
          </a:xfrm>
          <a:prstGeom prst="rect">
            <a:avLst/>
          </a:prstGeom>
        </p:spPr>
        <p:txBody>
          <a:bodyPr/>
          <a:lstStyle/>
          <a:p>
            <a:r>
              <a:rPr b="1" dirty="0">
                <a:solidFill>
                  <a:srgbClr val="FFC000"/>
                </a:solidFill>
              </a:rPr>
              <a:t>Services</a:t>
            </a:r>
            <a:r>
              <a:rPr dirty="0"/>
              <a:t> </a:t>
            </a:r>
            <a:r>
              <a:rPr lang="en-US" dirty="0"/>
              <a:t>deployable units</a:t>
            </a:r>
            <a:endParaRPr dirty="0"/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E796C810-CE2C-8F41-B1E8-3B0AB2294723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What is a deployable unit?</a:t>
            </a:r>
          </a:p>
          <a:p>
            <a:pPr>
              <a:buClr>
                <a:srgbClr val="CC7104"/>
              </a:buClr>
            </a:pPr>
            <a:r>
              <a:rPr lang="en-US" dirty="0"/>
              <a:t>Design implications</a:t>
            </a:r>
          </a:p>
          <a:p>
            <a:pPr>
              <a:buClr>
                <a:srgbClr val="CC7104"/>
              </a:buClr>
            </a:pPr>
            <a:r>
              <a:rPr lang="en-US" dirty="0"/>
              <a:t>Implementation implications</a:t>
            </a:r>
          </a:p>
          <a:p>
            <a:pPr>
              <a:buClr>
                <a:srgbClr val="CC7104"/>
              </a:buClr>
            </a:pPr>
            <a:r>
              <a:rPr lang="en-US" dirty="0"/>
              <a:t>Management implications</a:t>
            </a:r>
          </a:p>
          <a:p>
            <a:pPr>
              <a:buClr>
                <a:srgbClr val="CC7104"/>
              </a:buCl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43880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rvices In Dep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>
                <a:solidFill>
                  <a:srgbClr val="FFC000"/>
                </a:solidFill>
              </a:rPr>
              <a:t>Services</a:t>
            </a:r>
            <a:r>
              <a:rPr dirty="0"/>
              <a:t> </a:t>
            </a:r>
            <a:r>
              <a:rPr lang="en-US" dirty="0"/>
              <a:t>”</a:t>
            </a:r>
            <a:r>
              <a:rPr lang="en-US" dirty="0" err="1"/>
              <a:t>microservices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3" name="Daisy-Chained Batch Jobs…">
            <a:extLst>
              <a:ext uri="{FF2B5EF4-FFF2-40B4-BE49-F238E27FC236}">
                <a16:creationId xmlns:a16="http://schemas.microsoft.com/office/drawing/2014/main" id="{0E6E1F38-28B0-A941-BF10-2FAD8D83AAC4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06399" y="2743200"/>
            <a:ext cx="9635671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CC7104"/>
              </a:buClr>
            </a:pPr>
            <a:r>
              <a:rPr lang="en-US" dirty="0"/>
              <a:t>Flavor of the month or here to stay?</a:t>
            </a:r>
          </a:p>
          <a:p>
            <a:pPr>
              <a:buClr>
                <a:srgbClr val="CC7104"/>
              </a:buClr>
            </a:pPr>
            <a:r>
              <a:rPr lang="en-US" dirty="0"/>
              <a:t>Logical or physical components?</a:t>
            </a:r>
          </a:p>
          <a:p>
            <a:pPr>
              <a:buClr>
                <a:srgbClr val="CC7104"/>
              </a:buClr>
            </a:pPr>
            <a:r>
              <a:rPr lang="en-US" dirty="0"/>
              <a:t>Vertical vs. Horizontal slicing</a:t>
            </a:r>
          </a:p>
          <a:p>
            <a:pPr>
              <a:buClr>
                <a:srgbClr val="CC7104"/>
              </a:buCl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1855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Afterman-Template</Template>
  <TotalTime>3059</TotalTime>
  <Words>1181</Words>
  <Application>Microsoft Macintosh PowerPoint</Application>
  <PresentationFormat>Custom</PresentationFormat>
  <Paragraphs>295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Avenir Next</vt:lpstr>
      <vt:lpstr>Avenir Next Heavy</vt:lpstr>
      <vt:lpstr>DIN Alternate</vt:lpstr>
      <vt:lpstr>DIN Condensed</vt:lpstr>
      <vt:lpstr>Helvetica</vt:lpstr>
      <vt:lpstr>Helvetica Neue</vt:lpstr>
      <vt:lpstr>Trebuchet MS</vt:lpstr>
      <vt:lpstr>Berlin</vt:lpstr>
      <vt:lpstr>Advanced Distributed Systems Design</vt:lpstr>
      <vt:lpstr>Introduction</vt:lpstr>
      <vt:lpstr>Services</vt:lpstr>
      <vt:lpstr>Services in depth</vt:lpstr>
      <vt:lpstr>Services bounded contexts</vt:lpstr>
      <vt:lpstr>Services logical components </vt:lpstr>
      <vt:lpstr>Services autonomous components</vt:lpstr>
      <vt:lpstr>Services deployable units</vt:lpstr>
      <vt:lpstr>Services ”microservices”</vt:lpstr>
      <vt:lpstr>CQRS</vt:lpstr>
      <vt:lpstr>CQRS</vt:lpstr>
      <vt:lpstr>CQRS overview</vt:lpstr>
      <vt:lpstr>CQRS queries</vt:lpstr>
      <vt:lpstr>CQRS commands</vt:lpstr>
      <vt:lpstr>CQRS events and eventual consistency</vt:lpstr>
      <vt:lpstr>CQRS managing staleness</vt:lpstr>
      <vt:lpstr>CQRS pre-calculations </vt:lpstr>
      <vt:lpstr>CQRS kiss</vt:lpstr>
      <vt:lpstr>Management</vt:lpstr>
      <vt:lpstr>Management monitoring</vt:lpstr>
      <vt:lpstr>Management scalability</vt:lpstr>
      <vt:lpstr>Management virtualization</vt:lpstr>
      <vt:lpstr>Management fault tolerance</vt:lpstr>
      <vt:lpstr>Management disaster recovery</vt:lpstr>
      <vt:lpstr>Management versioning</vt:lpstr>
      <vt:lpstr>Long Running Processes </vt:lpstr>
      <vt:lpstr>LRP Sagas</vt:lpstr>
      <vt:lpstr>PowerPoint Presentation</vt:lpstr>
      <vt:lpstr>Integrations</vt:lpstr>
      <vt:lpstr>Integrations 3rd party systems</vt:lpstr>
      <vt:lpstr>Integrations legacy systems</vt:lpstr>
      <vt:lpstr>Integrations other technologies</vt:lpstr>
      <vt:lpstr>Integrations domain model interactions </vt:lpstr>
      <vt:lpstr>Testability</vt:lpstr>
      <vt:lpstr>Testability unit testing</vt:lpstr>
      <vt:lpstr>Testability integration testing</vt:lpstr>
      <vt:lpstr>Testability manual testing</vt:lpstr>
      <vt:lpstr>Testability planning</vt:lpstr>
      <vt:lpstr>Testability managing test cases</vt:lpstr>
      <vt:lpstr>Testability shared components</vt:lpstr>
      <vt:lpstr>Security</vt:lpstr>
      <vt:lpstr>Security transport security</vt:lpstr>
      <vt:lpstr>Security data encryption</vt:lpstr>
      <vt:lpstr>Security integrations</vt:lpstr>
      <vt:lpstr>Infrastructure &amp; Platforms</vt:lpstr>
      <vt:lpstr>IAP iaas </vt:lpstr>
      <vt:lpstr>IAP paas </vt:lpstr>
      <vt:lpstr>IAP hybrid solutions</vt:lpstr>
      <vt:lpstr>DevOps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Distributed Systems Design</dc:title>
  <cp:lastModifiedBy>Sam Martindale</cp:lastModifiedBy>
  <cp:revision>52</cp:revision>
  <dcterms:modified xsi:type="dcterms:W3CDTF">2018-07-07T01:04:09Z</dcterms:modified>
</cp:coreProperties>
</file>