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0" r:id="rId1"/>
  </p:sldMasterIdLst>
  <p:notesMasterIdLst>
    <p:notesMasterId r:id="rId2"/>
  </p:notesMasterIdLst>
  <p:sldIdLst>
    <p:sldId id="309" r:id="rId3"/>
    <p:sldId id="310" r:id="rId4"/>
    <p:sldId id="311" r:id="rId5"/>
    <p:sldId id="312" r:id="rId6"/>
    <p:sldId id="313" r:id="rId7"/>
    <p:sldId id="314" r:id="rId8"/>
    <p:sldId id="315" r:id="rId9"/>
    <p:sldId id="316" r:id="rId10"/>
    <p:sldId id="317" r:id="rId11"/>
    <p:sldId id="318" r:id="rId12"/>
    <p:sldId id="320" r:id="rId13"/>
    <p:sldId id="321" r:id="rId14"/>
    <p:sldId id="322" r:id="rId15"/>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9" d="100"/>
          <a:sy n="109" d="100"/>
        </p:scale>
        <p:origin x="636"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0"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4"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5"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6"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8"/>
        <p:cNvGrpSpPr/>
        <p:nvPr/>
      </p:nvGrpSpPr>
      <p:grpSpPr>
        <a:xfrm>
          <a:off x="0" y="0"/>
          <a:ext cx="0" cy="0"/>
          <a:chOff x="0" y="0"/>
          <a:chExt cx="0" cy="0"/>
        </a:xfrm>
      </p:grpSpPr>
      <p:sp>
        <p:nvSpPr>
          <p:cNvPr id="1048703" name="Google Shape;189;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0;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97"/>
        <p:cNvGrpSpPr/>
        <p:nvPr/>
      </p:nvGrpSpPr>
      <p:grpSpPr>
        <a:xfrm>
          <a:off x="0" y="0"/>
          <a:ext cx="0" cy="0"/>
          <a:chOff x="0" y="0"/>
          <a:chExt cx="0" cy="0"/>
        </a:xfrm>
      </p:grpSpPr>
      <p:sp>
        <p:nvSpPr>
          <p:cNvPr id="1048710" name="Google Shape;198;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199;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08"/>
        <p:cNvGrpSpPr/>
        <p:nvPr/>
      </p:nvGrpSpPr>
      <p:grpSpPr>
        <a:xfrm>
          <a:off x="0" y="0"/>
          <a:ext cx="0" cy="0"/>
          <a:chOff x="0" y="0"/>
          <a:chExt cx="0" cy="0"/>
        </a:xfrm>
      </p:grpSpPr>
      <p:sp>
        <p:nvSpPr>
          <p:cNvPr id="1048714" name="Google Shape;209;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0;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9"/>
        <p:cNvGrpSpPr/>
        <p:nvPr/>
      </p:nvGrpSpPr>
      <p:grpSpPr>
        <a:xfrm>
          <a:off x="0" y="0"/>
          <a:ext cx="0" cy="0"/>
          <a:chOff x="0" y="0"/>
          <a:chExt cx="0" cy="0"/>
        </a:xfrm>
      </p:grpSpPr>
      <p:sp>
        <p:nvSpPr>
          <p:cNvPr id="1048628" name="Google Shape;70;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9" name="Google Shape;71;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4"/>
        <p:cNvGrpSpPr/>
        <p:nvPr/>
      </p:nvGrpSpPr>
      <p:grpSpPr>
        <a:xfrm>
          <a:off x="0" y="0"/>
          <a:ext cx="0" cy="0"/>
          <a:chOff x="0" y="0"/>
          <a:chExt cx="0" cy="0"/>
        </a:xfrm>
      </p:grpSpPr>
      <p:sp>
        <p:nvSpPr>
          <p:cNvPr id="1048647" name="Google Shape;95;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8" name="Google Shape;96;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20"/>
        <p:cNvGrpSpPr/>
        <p:nvPr/>
      </p:nvGrpSpPr>
      <p:grpSpPr>
        <a:xfrm>
          <a:off x="0" y="0"/>
          <a:ext cx="0" cy="0"/>
          <a:chOff x="0" y="0"/>
          <a:chExt cx="0" cy="0"/>
        </a:xfrm>
      </p:grpSpPr>
      <p:sp>
        <p:nvSpPr>
          <p:cNvPr id="1048655" name="Google Shape;121;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2;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3"/>
        <p:cNvGrpSpPr/>
        <p:nvPr/>
      </p:nvGrpSpPr>
      <p:grpSpPr>
        <a:xfrm>
          <a:off x="0" y="0"/>
          <a:ext cx="0" cy="0"/>
          <a:chOff x="0" y="0"/>
          <a:chExt cx="0" cy="0"/>
        </a:xfrm>
      </p:grpSpPr>
      <p:sp>
        <p:nvSpPr>
          <p:cNvPr id="1048665" name="Google Shape;134;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6" name="Google Shape;135;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6"/>
        <p:cNvGrpSpPr/>
        <p:nvPr/>
      </p:nvGrpSpPr>
      <p:grpSpPr>
        <a:xfrm>
          <a:off x="0" y="0"/>
          <a:ext cx="0" cy="0"/>
          <a:chOff x="0" y="0"/>
          <a:chExt cx="0" cy="0"/>
        </a:xfrm>
      </p:grpSpPr>
      <p:sp>
        <p:nvSpPr>
          <p:cNvPr id="1048674" name="Google Shape;147;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5" name="Google Shape;148;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8"/>
        <p:cNvGrpSpPr/>
        <p:nvPr/>
      </p:nvGrpSpPr>
      <p:grpSpPr>
        <a:xfrm>
          <a:off x="0" y="0"/>
          <a:ext cx="0" cy="0"/>
          <a:chOff x="0" y="0"/>
          <a:chExt cx="0" cy="0"/>
        </a:xfrm>
      </p:grpSpPr>
      <p:sp>
        <p:nvSpPr>
          <p:cNvPr id="1048682" name="Google Shape;159;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3" name="Google Shape;160;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9"/>
        <p:cNvGrpSpPr/>
        <p:nvPr/>
      </p:nvGrpSpPr>
      <p:grpSpPr>
        <a:xfrm>
          <a:off x="0" y="0"/>
          <a:ext cx="0" cy="0"/>
          <a:chOff x="0" y="0"/>
          <a:chExt cx="0" cy="0"/>
        </a:xfrm>
      </p:grpSpPr>
      <p:sp>
        <p:nvSpPr>
          <p:cNvPr id="1048687" name="Google Shape;170;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1;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6"/>
        <p:cNvGrpSpPr/>
        <p:nvPr/>
      </p:nvGrpSpPr>
      <p:grpSpPr>
        <a:xfrm>
          <a:off x="0" y="0"/>
          <a:ext cx="0" cy="0"/>
          <a:chOff x="0" y="0"/>
          <a:chExt cx="0" cy="0"/>
        </a:xfrm>
      </p:grpSpPr>
      <p:sp>
        <p:nvSpPr>
          <p:cNvPr id="1048696" name="Google Shape;177;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78;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14"/>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14"/>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1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1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1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7" name="Google Shape;32;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8" name="Google Shape;33;p1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4;p1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0" name="Google Shape;35;p1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36"/>
        <p:cNvGrpSpPr/>
        <p:nvPr/>
      </p:nvGrpSpPr>
      <p:grpSpPr>
        <a:xfrm>
          <a:off x="0" y="0"/>
          <a:ext cx="0" cy="0"/>
          <a:chOff x="0" y="0"/>
          <a:chExt cx="0" cy="0"/>
        </a:xfrm>
      </p:grpSpPr>
      <p:sp>
        <p:nvSpPr>
          <p:cNvPr id="1048716" name="Google Shape;37;p16"/>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16"/>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1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1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1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8" name="Shape 42"/>
        <p:cNvGrpSpPr/>
        <p:nvPr/>
      </p:nvGrpSpPr>
      <p:grpSpPr>
        <a:xfrm>
          <a:off x="0" y="0"/>
          <a:ext cx="0" cy="0"/>
          <a:chOff x="0" y="0"/>
          <a:chExt cx="0" cy="0"/>
        </a:xfrm>
      </p:grpSpPr>
      <p:sp>
        <p:nvSpPr>
          <p:cNvPr id="1048721" name="Google Shape;43;p17"/>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17"/>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17"/>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17"/>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17"/>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17"/>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9" name="Shape 49"/>
        <p:cNvGrpSpPr/>
        <p:nvPr/>
      </p:nvGrpSpPr>
      <p:grpSpPr>
        <a:xfrm>
          <a:off x="0" y="0"/>
          <a:ext cx="0" cy="0"/>
          <a:chOff x="0" y="0"/>
          <a:chExt cx="0" cy="0"/>
        </a:xfrm>
      </p:grpSpPr>
      <p:sp>
        <p:nvSpPr>
          <p:cNvPr id="1048727" name="Google Shape;50;p18"/>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18"/>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18"/>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Shape 9"/>
        <p:cNvGrpSpPr/>
        <p:nvPr/>
      </p:nvGrpSpPr>
      <p:grpSpPr>
        <a:xfrm>
          <a:off x="0" y="0"/>
          <a:ext cx="0" cy="0"/>
          <a:chOff x="0" y="0"/>
          <a:chExt cx="0" cy="0"/>
        </a:xfrm>
      </p:grpSpPr>
      <p:sp>
        <p:nvSpPr>
          <p:cNvPr id="1048576" name="Google Shape;10;p1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3"/>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1070"/>
        <p:cNvGrpSpPr/>
        <p:nvPr/>
      </p:nvGrpSpPr>
      <p:grpSpPr>
        <a:xfrm>
          <a:off x="0" y="0"/>
          <a:ext cx="0" cy="0"/>
          <a:chOff x="0" y="0"/>
          <a:chExt cx="0" cy="0"/>
        </a:xfrm>
      </p:grpSpPr>
      <p:grpSp>
        <p:nvGrpSpPr>
          <p:cNvPr id="20" name="Google Shape;1071;p1"/>
          <p:cNvGrpSpPr/>
          <p:nvPr/>
        </p:nvGrpSpPr>
        <p:grpSpPr>
          <a:xfrm>
            <a:off x="876299" y="990600"/>
            <a:ext cx="1743075" cy="1333500"/>
            <a:chOff x="742950" y="1104900"/>
            <a:chExt cx="1743075" cy="1333500"/>
          </a:xfrm>
        </p:grpSpPr>
        <p:sp>
          <p:nvSpPr>
            <p:cNvPr id="1048596" name="Google Shape;1072;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597" name="Google Shape;1073;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grpSp>
      <p:sp>
        <p:nvSpPr>
          <p:cNvPr id="1048598" name="Google Shape;1074;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599" name="Google Shape;1075;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600" name="Google Shape;1076;p1"/>
          <p:cNvSpPr txBox="1">
            <a:spLocks noGrp="1"/>
          </p:cNvSpPr>
          <p:nvPr>
            <p:ph type="ctrTitle"/>
          </p:nvPr>
        </p:nvSpPr>
        <p:spPr>
          <a:xfrm>
            <a:off x="-728232" y="107740"/>
            <a:ext cx="9872100" cy="1001400"/>
          </a:xfrm>
          <a:prstGeom prst="rect"/>
          <a:noFill/>
          <a:ln>
            <a:noFill/>
          </a:ln>
        </p:spPr>
        <p:txBody>
          <a:bodyPr anchor="t" anchorCtr="0" bIns="0" lIns="0" rIns="0" spcFirstLastPara="1" tIns="16500" wrap="square">
            <a:spAutoFit/>
          </a:bodyPr>
          <a:p>
            <a:pPr algn="ctr" indent="0" lvl="0" marL="3213735" rtl="0">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r>
              <a:rPr b="1" i="0" lang="en-US">
                <a:solidFill>
                  <a:srgbClr val="0F0F0F"/>
                </a:solidFill>
                <a:latin typeface="Roboto"/>
                <a:ea typeface="Roboto"/>
                <a:cs typeface="Roboto"/>
                <a:sym typeface="Roboto"/>
              </a:rPr>
              <a:t/>
            </a:r>
            <a:br>
              <a:rPr b="1" i="0" lang="en-US">
                <a:solidFill>
                  <a:srgbClr val="0F0F0F"/>
                </a:solidFill>
                <a:latin typeface="Roboto"/>
                <a:ea typeface="Roboto"/>
                <a:cs typeface="Roboto"/>
                <a:sym typeface="Roboto"/>
              </a:rPr>
            </a:br>
          </a:p>
        </p:txBody>
      </p:sp>
      <p:pic>
        <p:nvPicPr>
          <p:cNvPr id="2097152" name="Google Shape;1077;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1078;p1"/>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1</a:t>
            </a:fld>
          </a:p>
        </p:txBody>
      </p:sp>
      <p:sp>
        <p:nvSpPr>
          <p:cNvPr id="1048602" name="Google Shape;1079;p1"/>
          <p:cNvSpPr txBox="1"/>
          <p:nvPr/>
        </p:nvSpPr>
        <p:spPr>
          <a:xfrm>
            <a:off x="0" y="2718569"/>
            <a:ext cx="121920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03" name="Google Shape;1080;p1"/>
          <p:cNvSpPr txBox="1"/>
          <p:nvPr/>
        </p:nvSpPr>
        <p:spPr>
          <a:xfrm>
            <a:off x="110836" y="2718569"/>
            <a:ext cx="12192000" cy="12496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STUDENT NAME:</a:t>
            </a:r>
            <a:r>
              <a:rPr dirty="0" sz="1800" lang="en-US">
                <a:latin typeface="Calibri"/>
                <a:ea typeface="Calibri"/>
                <a:cs typeface="Calibri"/>
                <a:sym typeface="Calibri"/>
              </a:rPr>
              <a:t> </a:t>
            </a:r>
            <a:r>
              <a:rPr altLang="en-IN" dirty="0" sz="1800" lang="en-US" smtClean="0">
                <a:latin typeface="Calibri"/>
                <a:ea typeface="Calibri"/>
                <a:cs typeface="Calibri"/>
                <a:sym typeface="Calibri"/>
              </a:rPr>
              <a:t>L</a:t>
            </a:r>
            <a:r>
              <a:rPr altLang="en-IN" dirty="0" sz="1800" lang="en-US" smtClean="0">
                <a:latin typeface="Calibri"/>
                <a:ea typeface="Calibri"/>
                <a:cs typeface="Calibri"/>
                <a:sym typeface="Calibri"/>
              </a:rPr>
              <a:t>.</a:t>
            </a:r>
            <a:r>
              <a:rPr altLang="en-IN" dirty="0" sz="1800" lang="en-US" smtClean="0">
                <a:latin typeface="Calibri"/>
                <a:ea typeface="Calibri"/>
                <a:cs typeface="Calibri"/>
                <a:sym typeface="Calibri"/>
              </a:rPr>
              <a:t>T</a:t>
            </a:r>
            <a:r>
              <a:rPr altLang="en-IN" dirty="0" sz="1800" lang="en-US" smtClean="0">
                <a:latin typeface="Calibri"/>
                <a:ea typeface="Calibri"/>
                <a:cs typeface="Calibri"/>
                <a:sym typeface="Calibri"/>
              </a:rPr>
              <a:t>e</a:t>
            </a:r>
            <a:r>
              <a:rPr altLang="en-IN" dirty="0" sz="1800" lang="en-US" smtClean="0">
                <a:latin typeface="Calibri"/>
                <a:ea typeface="Calibri"/>
                <a:cs typeface="Calibri"/>
                <a:sym typeface="Calibri"/>
              </a:rPr>
              <a:t>j</a:t>
            </a:r>
            <a:r>
              <a:rPr altLang="en-IN" dirty="0" sz="1800" lang="en-US" smtClean="0">
                <a:latin typeface="Calibri"/>
                <a:ea typeface="Calibri"/>
                <a:cs typeface="Calibri"/>
                <a:sym typeface="Calibri"/>
              </a:rPr>
              <a:t> </a:t>
            </a:r>
            <a:r>
              <a:rPr altLang="en-IN" dirty="0" sz="1800" lang="en-US" smtClean="0">
                <a:latin typeface="Calibri"/>
                <a:ea typeface="Calibri"/>
                <a:cs typeface="Calibri"/>
                <a:sym typeface="Calibri"/>
              </a:rPr>
              <a:t>A</a:t>
            </a:r>
            <a:r>
              <a:rPr altLang="en-IN" dirty="0" sz="1800" lang="en-US" smtClean="0">
                <a:latin typeface="Calibri"/>
                <a:ea typeface="Calibri"/>
                <a:cs typeface="Calibri"/>
                <a:sym typeface="Calibri"/>
              </a:rPr>
              <a:t>p</a:t>
            </a:r>
            <a:r>
              <a:rPr altLang="en-IN" dirty="0" sz="1800" lang="en-US" smtClean="0">
                <a:latin typeface="Calibri"/>
                <a:ea typeface="Calibri"/>
                <a:cs typeface="Calibri"/>
                <a:sym typeface="Calibri"/>
              </a:rPr>
              <a:t>oorva</a:t>
            </a:r>
            <a:r>
              <a:rPr altLang="en-IN" dirty="0" sz="1800" lang="en-US" smtClean="0">
                <a:latin typeface="Calibri"/>
                <a:ea typeface="Calibri"/>
                <a:cs typeface="Calibri"/>
                <a:sym typeface="Calibri"/>
              </a:rPr>
              <a:t> </a:t>
            </a:r>
            <a:endParaRPr b="0" cap="none" dirty="0" sz="1800" i="0" strike="noStrike" u="none">
              <a:solidFill>
                <a:srgbClr val="000000"/>
              </a:solidFill>
              <a:latin typeface="Calibri"/>
              <a:ea typeface="Calibri"/>
              <a:cs typeface="Calibri"/>
              <a:sym typeface="Calibri"/>
            </a:endParaRPr>
          </a:p>
          <a:p>
            <a:pPr lvl="0">
              <a:buSzPts val="1800"/>
            </a:pPr>
            <a:r>
              <a:rPr b="0" cap="none" dirty="0" sz="1800" i="0" lang="en-US" strike="noStrike" u="none">
                <a:solidFill>
                  <a:srgbClr val="000000"/>
                </a:solidFill>
                <a:latin typeface="Calibri"/>
                <a:ea typeface="Calibri"/>
                <a:cs typeface="Calibri"/>
                <a:sym typeface="Calibri"/>
              </a:rPr>
              <a:t>REGISTER </a:t>
            </a:r>
            <a:r>
              <a:rPr b="0" cap="none" dirty="0" sz="1800" i="0" lang="en-US" strike="noStrike" u="none" smtClean="0">
                <a:solidFill>
                  <a:srgbClr val="000000"/>
                </a:solidFill>
                <a:latin typeface="Calibri"/>
                <a:ea typeface="Calibri"/>
                <a:cs typeface="Calibri"/>
                <a:sym typeface="Calibri"/>
              </a:rPr>
              <a:t>NO:3122112</a:t>
            </a:r>
            <a:r>
              <a:rPr altLang="en-IN" b="0" cap="none" dirty="0" sz="1800" i="0" lang="en-US" strike="noStrike" u="none" smtClean="0">
                <a:solidFill>
                  <a:srgbClr val="000000"/>
                </a:solidFill>
                <a:latin typeface="Calibri"/>
                <a:ea typeface="Calibri"/>
                <a:cs typeface="Calibri"/>
                <a:sym typeface="Calibri"/>
              </a:rPr>
              <a:t>7</a:t>
            </a:r>
            <a:r>
              <a:rPr altLang="en-IN" b="0" cap="none" dirty="0" sz="1800" i="0" lang="en-US" strike="noStrike" u="none" smtClean="0">
                <a:solidFill>
                  <a:srgbClr val="000000"/>
                </a:solidFill>
                <a:latin typeface="Calibri"/>
                <a:ea typeface="Calibri"/>
                <a:cs typeface="Calibri"/>
                <a:sym typeface="Calibri"/>
              </a:rPr>
              <a:t>6</a:t>
            </a:r>
            <a:r>
              <a:rPr dirty="0" sz="1800" lang="en-US">
                <a:latin typeface="Calibri"/>
                <a:ea typeface="Calibri"/>
                <a:cs typeface="Calibri"/>
                <a:sym typeface="Calibri"/>
              </a:rPr>
              <a:t>/338B6C7D41BA29AB85D4A458771E16B5</a:t>
            </a:r>
            <a:endParaRPr b="0" cap="none" dirty="0"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DEPARTMENT: B. COM GENERAL (COMMERCE) </a:t>
            </a:r>
            <a:endParaRPr b="0" cap="none" dirty="0"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COLLEGE:  DR.M.G.R.JANAKI OF ARTS AND SCIENCE FOR WOMEN.</a:t>
            </a:r>
            <a:endParaRPr b="0" cap="none" dirty="0" sz="1800" i="0" strike="noStrike" u="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91"/>
        <p:cNvGrpSpPr/>
        <p:nvPr/>
      </p:nvGrpSpPr>
      <p:grpSpPr>
        <a:xfrm>
          <a:off x="0" y="0"/>
          <a:ext cx="0" cy="0"/>
          <a:chOff x="0" y="0"/>
          <a:chExt cx="0" cy="0"/>
        </a:xfrm>
      </p:grpSpPr>
      <p:sp>
        <p:nvSpPr>
          <p:cNvPr id="1048698" name="Google Shape;192;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3;p10"/>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4;p10"/>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700" name="Google Shape;195;p10"/>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dirty="0" sz="4800" lang="en-US" smtClean="0">
                <a:solidFill>
                  <a:schemeClr val="dk1"/>
                </a:solidFill>
                <a:latin typeface="Trebuchet MS"/>
                <a:ea typeface="Trebuchet MS"/>
                <a:cs typeface="Trebuchet MS"/>
                <a:sym typeface="Trebuchet MS"/>
              </a:rPr>
              <a:t>MODELLING</a:t>
            </a:r>
          </a:p>
        </p:txBody>
      </p:sp>
      <p:sp>
        <p:nvSpPr>
          <p:cNvPr id="1048701" name="Google Shape;196;p10"/>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TextBox 2"/>
          <p:cNvSpPr txBox="1"/>
          <p:nvPr/>
        </p:nvSpPr>
        <p:spPr>
          <a:xfrm>
            <a:off x="1066800" y="1149927"/>
            <a:ext cx="8286750" cy="5501640"/>
          </a:xfrm>
          <a:prstGeom prst="rect"/>
          <a:noFill/>
        </p:spPr>
        <p:txBody>
          <a:bodyPr rtlCol="0" wrap="square">
            <a:spAutoFit/>
          </a:bodyPr>
          <a:p>
            <a:r>
              <a:rPr dirty="0" sz="2000" lang="en-US" smtClean="0"/>
              <a:t>DATA COLLECTION</a:t>
            </a:r>
          </a:p>
          <a:p>
            <a:r>
              <a:rPr dirty="0" sz="1800" lang="en-US" smtClean="0"/>
              <a:t> 1) </a:t>
            </a:r>
            <a:r>
              <a:rPr dirty="0" sz="1800" lang="en-US" err="1" smtClean="0"/>
              <a:t>kaggle</a:t>
            </a:r>
            <a:r>
              <a:rPr dirty="0" sz="1800" lang="en-US" smtClean="0"/>
              <a:t>-employee</a:t>
            </a:r>
          </a:p>
          <a:p>
            <a:r>
              <a:rPr dirty="0" sz="1800" lang="en-US" smtClean="0"/>
              <a:t> 2) login</a:t>
            </a:r>
          </a:p>
          <a:p>
            <a:r>
              <a:rPr dirty="0" sz="1800" lang="en-US" smtClean="0"/>
              <a:t> 3) Employees Data collect</a:t>
            </a:r>
          </a:p>
          <a:p>
            <a:endParaRPr dirty="0" sz="1800" lang="en-US" smtClean="0"/>
          </a:p>
          <a:p>
            <a:r>
              <a:rPr dirty="0" sz="2000" lang="en-US" smtClean="0"/>
              <a:t>FEATURES COLLECTION</a:t>
            </a:r>
          </a:p>
          <a:p>
            <a:r>
              <a:rPr dirty="0" sz="1800" lang="en-US" smtClean="0"/>
              <a:t> 1) 26-Features</a:t>
            </a:r>
          </a:p>
          <a:p>
            <a:r>
              <a:rPr dirty="0" sz="1800" lang="en-US" smtClean="0"/>
              <a:t> 2) Select 10-features</a:t>
            </a:r>
          </a:p>
          <a:p>
            <a:r>
              <a:rPr dirty="0" sz="1800" lang="en-US" smtClean="0"/>
              <a:t> * Employee ID</a:t>
            </a:r>
          </a:p>
          <a:p>
            <a:r>
              <a:rPr dirty="0" sz="1800" lang="en-US" smtClean="0"/>
              <a:t> * First name</a:t>
            </a:r>
          </a:p>
          <a:p>
            <a:r>
              <a:rPr dirty="0" sz="1800" lang="en-US" smtClean="0"/>
              <a:t> * Last name</a:t>
            </a:r>
          </a:p>
          <a:p>
            <a:r>
              <a:rPr dirty="0" sz="1800" lang="en-US" smtClean="0"/>
              <a:t> * Business unit</a:t>
            </a:r>
          </a:p>
          <a:p>
            <a:r>
              <a:rPr dirty="0" sz="1800" lang="en-US" smtClean="0"/>
              <a:t> * Employee status</a:t>
            </a:r>
          </a:p>
          <a:p>
            <a:r>
              <a:rPr dirty="0" sz="1800" lang="en-US" smtClean="0"/>
              <a:t> * Employee type</a:t>
            </a:r>
          </a:p>
          <a:p>
            <a:r>
              <a:rPr dirty="0" sz="1800" lang="en-US" smtClean="0"/>
              <a:t> * Employee classification type</a:t>
            </a:r>
          </a:p>
          <a:p>
            <a:r>
              <a:rPr dirty="0" sz="1800" lang="en-US" smtClean="0"/>
              <a:t> * Gender</a:t>
            </a:r>
          </a:p>
          <a:p>
            <a:r>
              <a:rPr dirty="0" sz="1800" lang="en-US" smtClean="0"/>
              <a:t> * Performance score</a:t>
            </a:r>
          </a:p>
          <a:p>
            <a:r>
              <a:rPr dirty="0" sz="1800" lang="en-US" smtClean="0"/>
              <a:t> * Current employee rating</a:t>
            </a:r>
          </a:p>
          <a:p>
            <a:r>
              <a:rPr dirty="0" sz="1800" lang="en-US" smtClean="0"/>
              <a:t> * Performance analysis value</a:t>
            </a:r>
          </a:p>
          <a:p>
            <a:endParaRPr dirty="0" sz="1800"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5" name="TextBox 2"/>
          <p:cNvSpPr txBox="1"/>
          <p:nvPr/>
        </p:nvSpPr>
        <p:spPr>
          <a:xfrm>
            <a:off x="581891" y="235527"/>
            <a:ext cx="7422113" cy="5425441"/>
          </a:xfrm>
          <a:prstGeom prst="rect"/>
          <a:noFill/>
        </p:spPr>
        <p:txBody>
          <a:bodyPr rtlCol="0" wrap="square">
            <a:spAutoFit/>
          </a:bodyPr>
          <a:p>
            <a:r>
              <a:rPr dirty="0" sz="1800" lang="en-US"/>
              <a:t>DATA CLEANING</a:t>
            </a:r>
          </a:p>
          <a:p>
            <a:r>
              <a:rPr dirty="0" sz="1800" lang="en-US"/>
              <a:t>1)Select filter option</a:t>
            </a:r>
          </a:p>
          <a:p>
            <a:r>
              <a:rPr dirty="0" sz="1800" lang="en-US"/>
              <a:t>2)Insert </a:t>
            </a:r>
            <a:r>
              <a:rPr dirty="0" sz="1800" lang="en-US" err="1" smtClean="0"/>
              <a:t>colour</a:t>
            </a:r>
            <a:endParaRPr dirty="0" sz="1800" lang="en-US"/>
          </a:p>
          <a:p>
            <a:r>
              <a:rPr dirty="0" sz="1800" lang="en-US"/>
              <a:t>3)Select no file</a:t>
            </a:r>
          </a:p>
          <a:p>
            <a:endParaRPr dirty="0" sz="1800" lang="en-US"/>
          </a:p>
          <a:p>
            <a:r>
              <a:rPr dirty="0" sz="1800" lang="en-US"/>
              <a:t>PERFORMANCE LEVEL</a:t>
            </a:r>
          </a:p>
          <a:p>
            <a:r>
              <a:rPr dirty="0" sz="1800" lang="en-US"/>
              <a:t>1)Value of j2</a:t>
            </a:r>
          </a:p>
          <a:p>
            <a:r>
              <a:rPr dirty="0" sz="1800" lang="en-US"/>
              <a:t>2)=IFS(J2.=5,”VERY HIGH”,J2.=4,”HIGH”,J2.=3,”MED”,”TRUE”,’LOW”)</a:t>
            </a:r>
          </a:p>
          <a:p>
            <a:endParaRPr dirty="0" sz="1800" lang="en-US"/>
          </a:p>
          <a:p>
            <a:r>
              <a:rPr dirty="0" sz="1800" lang="en-US"/>
              <a:t>SUMMARY</a:t>
            </a:r>
          </a:p>
          <a:p>
            <a:r>
              <a:rPr dirty="0" sz="1800" lang="en-US"/>
              <a:t>1)Auto file</a:t>
            </a:r>
          </a:p>
          <a:p>
            <a:r>
              <a:rPr dirty="0" sz="1800" lang="en-US" smtClean="0"/>
              <a:t>2)Graphs </a:t>
            </a:r>
            <a:r>
              <a:rPr dirty="0" sz="1800" lang="en-US"/>
              <a:t>&amp; chart </a:t>
            </a:r>
          </a:p>
          <a:p>
            <a:r>
              <a:rPr dirty="0" sz="1800" lang="en-US"/>
              <a:t>3)Collect </a:t>
            </a:r>
            <a:r>
              <a:rPr dirty="0" sz="1800" lang="en-US" smtClean="0"/>
              <a:t>data &amp; analysis</a:t>
            </a:r>
          </a:p>
          <a:p>
            <a:endParaRPr dirty="0" sz="1800" lang="en-US" smtClean="0"/>
          </a:p>
          <a:p>
            <a:r>
              <a:rPr dirty="0" sz="1800" lang="en-US" smtClean="0"/>
              <a:t>VISUALIZATION</a:t>
            </a:r>
          </a:p>
          <a:p>
            <a:r>
              <a:rPr dirty="0" sz="1800" lang="en-US" smtClean="0"/>
              <a:t>1)Dashboard creation</a:t>
            </a:r>
          </a:p>
          <a:p>
            <a:r>
              <a:rPr dirty="0" sz="1800" lang="en-US" smtClean="0"/>
              <a:t>2)Conditional formatting</a:t>
            </a:r>
          </a:p>
          <a:p>
            <a:r>
              <a:rPr dirty="0" sz="1800" lang="en-US" smtClean="0"/>
              <a:t>3)Pivot tables</a:t>
            </a:r>
          </a:p>
          <a:p>
            <a:r>
              <a:rPr dirty="0" sz="1800" lang="en-US" smtClean="0"/>
              <a:t>4)Trend analysis</a:t>
            </a:r>
            <a:endParaRPr dirty="0" sz="1800" lang="en-US"/>
          </a:p>
          <a:p>
            <a:endParaRPr dirty="0" sz="1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Shape 200"/>
        <p:cNvGrpSpPr/>
        <p:nvPr/>
      </p:nvGrpSpPr>
      <p:grpSpPr>
        <a:xfrm>
          <a:off x="0" y="0"/>
          <a:ext cx="0" cy="0"/>
          <a:chOff x="0" y="0"/>
          <a:chExt cx="0" cy="0"/>
        </a:xfrm>
      </p:grpSpPr>
      <p:sp>
        <p:nvSpPr>
          <p:cNvPr id="1048706" name="Google Shape;202;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67" name="Google Shape;204;p11"/>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7" name="Google Shape;205;p11"/>
          <p:cNvSpPr txBox="1">
            <a:spLocks noGrp="1"/>
          </p:cNvSpPr>
          <p:nvPr>
            <p:ph type="title"/>
          </p:nvPr>
        </p:nvSpPr>
        <p:spPr>
          <a:xfrm>
            <a:off x="755332" y="385444"/>
            <a:ext cx="10681335" cy="723901"/>
          </a:xfrm>
        </p:spPr>
        <p:txBody>
          <a:bodyPr/>
          <a:p>
            <a:pPr lvl="0"/>
            <a:r>
              <a:rPr lang="en-US" smtClean="0"/>
              <a:t>RESULTS</a:t>
            </a:r>
            <a:endParaRPr lang="en-US"/>
          </a:p>
        </p:txBody>
      </p:sp>
      <p:sp>
        <p:nvSpPr>
          <p:cNvPr id="1048708" name="Google Shape;206;p11"/>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1048709" name="Google Shape;207;p11"/>
          <p:cNvSpPr txBox="1"/>
          <p:nvPr/>
        </p:nvSpPr>
        <p:spPr>
          <a:xfrm>
            <a:off x="0" y="1625471"/>
            <a:ext cx="121920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sz="1800">
              <a:latin typeface="Calibri"/>
              <a:ea typeface="Calibri"/>
              <a:cs typeface="Calibri"/>
              <a:sym typeface="Calibri"/>
            </a:endParaRPr>
          </a:p>
        </p:txBody>
      </p:sp>
      <p:pic>
        <p:nvPicPr>
          <p:cNvPr id="2097168" name="Picture 1"/>
          <p:cNvPicPr>
            <a:picLocks noChangeAspect="1"/>
          </p:cNvPicPr>
          <p:nvPr/>
        </p:nvPicPr>
        <p:blipFill>
          <a:blip xmlns:r="http://schemas.openxmlformats.org/officeDocument/2006/relationships" r:embed="rId2"/>
          <a:stretch>
            <a:fillRect/>
          </a:stretch>
        </p:blipFill>
        <p:spPr>
          <a:xfrm>
            <a:off x="755332" y="1468067"/>
            <a:ext cx="7146779" cy="455254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Shape 1054"/>
        <p:cNvGrpSpPr/>
        <p:nvPr/>
      </p:nvGrpSpPr>
      <p:grpSpPr>
        <a:xfrm>
          <a:off x="0" y="0"/>
          <a:ext cx="0" cy="0"/>
          <a:chOff x="0" y="0"/>
          <a:chExt cx="0" cy="0"/>
        </a:xfrm>
      </p:grpSpPr>
      <p:sp>
        <p:nvSpPr>
          <p:cNvPr id="1048712" name="Google Shape;1055;p1"/>
          <p:cNvSpPr txBox="1">
            <a:spLocks noGrp="1"/>
          </p:cNvSpPr>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1056;p1"/>
          <p:cNvSpPr txBox="1"/>
          <p:nvPr/>
        </p:nvSpPr>
        <p:spPr>
          <a:xfrm>
            <a:off x="755325" y="1428550"/>
            <a:ext cx="6824700" cy="30276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sz="2400" lang="en-US"/>
              <a:t>This distribution provides a comprehensive overview of how employees are performing across different levels, highlighting areas of strength and areas needing improvement within the organization. </a:t>
            </a:r>
            <a:endParaRPr sz="2400"/>
          </a:p>
          <a:p>
            <a:pPr algn="l" indent="0" lvl="0" marL="0" rtl="0">
              <a:spcBef>
                <a:spcPts val="0"/>
              </a:spcBef>
              <a:spcAft>
                <a:spcPts val="0"/>
              </a:spcAft>
              <a:buNone/>
            </a:pPr>
            <a:r>
              <a:rPr sz="2400" lang="en-US"/>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Shape 72"/>
        <p:cNvGrpSpPr/>
        <p:nvPr/>
      </p:nvGrpSpPr>
      <p:grpSpPr>
        <a:xfrm>
          <a:off x="0" y="0"/>
          <a:ext cx="0" cy="0"/>
          <a:chOff x="0" y="0"/>
          <a:chExt cx="0" cy="0"/>
        </a:xfrm>
      </p:grpSpPr>
      <p:sp>
        <p:nvSpPr>
          <p:cNvPr id="1048611" name="Google Shape;73;p2"/>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4;p2"/>
          <p:cNvGrpSpPr/>
          <p:nvPr/>
        </p:nvGrpSpPr>
        <p:grpSpPr>
          <a:xfrm>
            <a:off x="7448612" y="0"/>
            <a:ext cx="4743796" cy="6858466"/>
            <a:chOff x="7448612" y="0"/>
            <a:chExt cx="4743796" cy="6858466"/>
          </a:xfrm>
        </p:grpSpPr>
        <p:sp>
          <p:nvSpPr>
            <p:cNvPr id="1048612" name="Google Shape;75;p2"/>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6;p2"/>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7;p2"/>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8;p2"/>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9;p2"/>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80;p2"/>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1;p2"/>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2;p2"/>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0" name="Google Shape;83;p2"/>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1" name="Google Shape;84;p2"/>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5;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6;p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7;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88;p2"/>
          <p:cNvSpPr txBox="1">
            <a:spLocks noGrp="1"/>
          </p:cNvSpPr>
          <p:nvPr>
            <p:ph type="title"/>
          </p:nvPr>
        </p:nvSpPr>
        <p:spPr>
          <a:xfrm>
            <a:off x="739775" y="829627"/>
            <a:ext cx="39096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9;p2"/>
          <p:cNvGrpSpPr/>
          <p:nvPr/>
        </p:nvGrpSpPr>
        <p:grpSpPr>
          <a:xfrm>
            <a:off x="466725" y="6410325"/>
            <a:ext cx="3705225" cy="295275"/>
            <a:chOff x="466725" y="6410325"/>
            <a:chExt cx="3705225" cy="295275"/>
          </a:xfrm>
        </p:grpSpPr>
        <p:pic>
          <p:nvPicPr>
            <p:cNvPr id="2097153" name="Google Shape;90;p2"/>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91;p2"/>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6" name="Google Shape;92;p2"/>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7" name="Google Shape;93;p2"/>
          <p:cNvSpPr txBox="1"/>
          <p:nvPr/>
        </p:nvSpPr>
        <p:spPr>
          <a:xfrm>
            <a:off x="1217522" y="2123271"/>
            <a:ext cx="8593228" cy="1412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Shape 97"/>
        <p:cNvGrpSpPr/>
        <p:nvPr/>
      </p:nvGrpSpPr>
      <p:grpSpPr>
        <a:xfrm>
          <a:off x="0" y="0"/>
          <a:ext cx="0" cy="0"/>
          <a:chOff x="0" y="0"/>
          <a:chExt cx="0" cy="0"/>
        </a:xfrm>
      </p:grpSpPr>
      <p:sp>
        <p:nvSpPr>
          <p:cNvPr id="1048630" name="Google Shape;98;p3"/>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9;p3"/>
          <p:cNvGrpSpPr/>
          <p:nvPr/>
        </p:nvGrpSpPr>
        <p:grpSpPr>
          <a:xfrm>
            <a:off x="7448612" y="0"/>
            <a:ext cx="4743796" cy="6858466"/>
            <a:chOff x="7448612" y="0"/>
            <a:chExt cx="4743796" cy="6858466"/>
          </a:xfrm>
        </p:grpSpPr>
        <p:sp>
          <p:nvSpPr>
            <p:cNvPr id="1048631" name="Google Shape;100;p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1;p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2;p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3;p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4;p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5;p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6;p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7;p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9" name="Google Shape;108;p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40" name="Google Shape;109;p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1" name="Google Shape;110;p3"/>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2" name="Google Shape;111;p3"/>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3" name="Google Shape;112;p3"/>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3;p3"/>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4;p3"/>
          <p:cNvGrpSpPr/>
          <p:nvPr/>
        </p:nvGrpSpPr>
        <p:grpSpPr>
          <a:xfrm>
            <a:off x="47625" y="3819523"/>
            <a:ext cx="4124325" cy="3009898"/>
            <a:chOff x="47625" y="3819523"/>
            <a:chExt cx="4124325" cy="3009898"/>
          </a:xfrm>
        </p:grpSpPr>
        <p:pic>
          <p:nvPicPr>
            <p:cNvPr id="2097156" name="Google Shape;115;p3"/>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6;p3"/>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4" name="Google Shape;117;p3"/>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5" name="Google Shape;118;p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6" name="Google Shape;119;p3"/>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3"/>
        <p:cNvGrpSpPr/>
        <p:nvPr/>
      </p:nvGrpSpPr>
      <p:grpSpPr>
        <a:xfrm>
          <a:off x="0" y="0"/>
          <a:ext cx="0" cy="0"/>
          <a:chOff x="0" y="0"/>
          <a:chExt cx="0" cy="0"/>
        </a:xfrm>
      </p:grpSpPr>
      <p:grpSp>
        <p:nvGrpSpPr>
          <p:cNvPr id="38" name="Google Shape;124;p4"/>
          <p:cNvGrpSpPr/>
          <p:nvPr/>
        </p:nvGrpSpPr>
        <p:grpSpPr>
          <a:xfrm rot="-635851">
            <a:off x="9052566" y="3881002"/>
            <a:ext cx="2282993" cy="2093926"/>
            <a:chOff x="7991475" y="2933700"/>
            <a:chExt cx="2762251" cy="3257550"/>
          </a:xfrm>
        </p:grpSpPr>
        <p:sp>
          <p:nvSpPr>
            <p:cNvPr id="1048649" name="Google Shape;125;p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0" name="Google Shape;126;p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58" name="Google Shape;127;p4"/>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1" cy="3257550"/>
            </a:xfrm>
            <a:prstGeom prst="rect"/>
            <a:noFill/>
            <a:ln>
              <a:noFill/>
            </a:ln>
          </p:spPr>
        </p:pic>
      </p:grpSp>
      <p:sp>
        <p:nvSpPr>
          <p:cNvPr id="1048651" name="Google Shape;128;p4"/>
          <p:cNvSpPr/>
          <p:nvPr/>
        </p:nvSpPr>
        <p:spPr>
          <a:xfrm>
            <a:off x="8565165" y="25507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2" name="Google Shape;129;p4"/>
          <p:cNvSpPr txBox="1">
            <a:spLocks noGrp="1"/>
          </p:cNvSpPr>
          <p:nvPr>
            <p:ph type="title"/>
          </p:nvPr>
        </p:nvSpPr>
        <p:spPr>
          <a:xfrm>
            <a:off x="834071" y="575055"/>
            <a:ext cx="6148619" cy="638800"/>
          </a:xfrm>
          <a:prstGeom prst="rect"/>
          <a:noFill/>
          <a:ln>
            <a:noFill/>
          </a:ln>
        </p:spPr>
        <p:txBody>
          <a:bodyPr anchor="t" anchorCtr="0" bIns="0" lIns="0" rIns="0" spcFirstLastPara="1" tIns="16500" wrap="square">
            <a:spAutoFit/>
          </a:bodyPr>
          <a:p>
            <a:pPr algn="ctr" indent="0" lvl="0" marL="12700" rtl="0">
              <a:lnSpc>
                <a:spcPct val="100000"/>
              </a:lnSpc>
              <a:spcBef>
                <a:spcPts val="0"/>
              </a:spcBef>
              <a:spcAft>
                <a:spcPts val="0"/>
              </a:spcAft>
              <a:buClr>
                <a:schemeClr val="dk1"/>
              </a:buClr>
              <a:buSzPts val="4250"/>
              <a:buFont typeface="Trebuchet MS"/>
              <a:buNone/>
            </a:pPr>
            <a:r>
              <a:rPr dirty="0" sz="4250" lang="en-US" smtClean="0"/>
              <a:t>PROBLEM STATEMENT</a:t>
            </a:r>
            <a:endParaRPr dirty="0" sz="4250"/>
          </a:p>
        </p:txBody>
      </p:sp>
      <p:pic>
        <p:nvPicPr>
          <p:cNvPr id="2097159" name="Google Shape;130;p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3" name="Google Shape;131;p4"/>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4</a:t>
            </a:fld>
          </a:p>
        </p:txBody>
      </p:sp>
      <p:sp>
        <p:nvSpPr>
          <p:cNvPr id="1048654" name="Google Shape;132;p4"/>
          <p:cNvSpPr txBox="1"/>
          <p:nvPr/>
        </p:nvSpPr>
        <p:spPr>
          <a:xfrm>
            <a:off x="180109" y="1552076"/>
            <a:ext cx="12332085" cy="38404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*Traditional </a:t>
            </a:r>
            <a:r>
              <a:rPr b="0" cap="none" dirty="0" sz="2000" i="0" lang="en-US" strike="noStrike" u="none">
                <a:solidFill>
                  <a:srgbClr val="000000"/>
                </a:solidFill>
                <a:latin typeface="Calibri"/>
                <a:ea typeface="Calibri"/>
                <a:cs typeface="Calibri"/>
                <a:sym typeface="Calibri"/>
              </a:rPr>
              <a:t>methods of assessing employee performance lack consistency and fail </a:t>
            </a:r>
            <a:r>
              <a:rPr b="0" cap="none" dirty="0" sz="2000" i="0" lang="en-US" strike="noStrike" u="none" smtClean="0">
                <a:solidFill>
                  <a:srgbClr val="000000"/>
                </a:solidFill>
                <a:latin typeface="Calibri"/>
                <a:ea typeface="Calibri"/>
                <a:cs typeface="Calibri"/>
                <a:sym typeface="Calibri"/>
              </a:rPr>
              <a:t>to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provide </a:t>
            </a:r>
            <a:r>
              <a:rPr b="0" cap="none" dirty="0" sz="2000" i="0" lang="en-US" strike="noStrike" u="none">
                <a:solidFill>
                  <a:srgbClr val="000000"/>
                </a:solidFill>
                <a:latin typeface="Calibri"/>
                <a:ea typeface="Calibri"/>
                <a:cs typeface="Calibri"/>
                <a:sym typeface="Calibri"/>
              </a:rPr>
              <a:t>actionable insights for organizational growth. </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leads to inefficiencies in resource allocation and missed opportunities for improving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productivity </a:t>
            </a:r>
            <a:r>
              <a:rPr b="0" cap="none" dirty="0" sz="2000" i="0" lang="en-US" strike="noStrike" u="none">
                <a:solidFill>
                  <a:srgbClr val="000000"/>
                </a:solidFill>
                <a:latin typeface="Calibri"/>
                <a:ea typeface="Calibri"/>
                <a:cs typeface="Calibri"/>
                <a:sym typeface="Calibri"/>
              </a:rPr>
              <a:t>and employee satisfaction.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*By </a:t>
            </a:r>
            <a:r>
              <a:rPr b="0" cap="none" dirty="0" sz="2000" i="0" lang="en-US" strike="noStrike" u="none">
                <a:solidFill>
                  <a:srgbClr val="000000"/>
                </a:solidFill>
                <a:latin typeface="Calibri"/>
                <a:ea typeface="Calibri"/>
                <a:cs typeface="Calibri"/>
                <a:sym typeface="Calibri"/>
              </a:rPr>
              <a:t>implementing a robust performance analysis framework using Excel, we aim to </a:t>
            </a:r>
            <a:r>
              <a:rPr b="0" cap="none" dirty="0" sz="2000" i="0" lang="en-US" strike="noStrike" u="none" smtClean="0">
                <a:solidFill>
                  <a:srgbClr val="000000"/>
                </a:solidFill>
                <a:latin typeface="Calibri"/>
                <a:ea typeface="Calibri"/>
                <a:cs typeface="Calibri"/>
                <a:sym typeface="Calibri"/>
              </a:rPr>
              <a:t>establish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standardized </a:t>
            </a:r>
            <a:r>
              <a:rPr b="0" cap="none" dirty="0" sz="2000" i="0" lang="en-US" strike="noStrike" u="none">
                <a:solidFill>
                  <a:srgbClr val="000000"/>
                </a:solidFill>
                <a:latin typeface="Calibri"/>
                <a:ea typeface="Calibri"/>
                <a:cs typeface="Calibri"/>
                <a:sym typeface="Calibri"/>
              </a:rPr>
              <a:t>metrics and comprehensive data analysis capabilities</a:t>
            </a:r>
            <a:r>
              <a:rPr b="0" cap="none" dirty="0" sz="2000" i="0" lang="en-US" strike="noStrike" u="none" smtClean="0">
                <a:solidFill>
                  <a:srgbClr val="000000"/>
                </a:solidFill>
                <a:latin typeface="Calibri"/>
                <a:ea typeface="Calibri"/>
                <a:cs typeface="Calibri"/>
                <a:sym typeface="Calibri"/>
              </a:rPr>
              <a:t>.</a:t>
            </a:r>
          </a:p>
          <a:p>
            <a:pPr algn="l" indent="0" lvl="0" marL="0" marR="0" rtl="0">
              <a:lnSpc>
                <a:spcPct val="100000"/>
              </a:lnSpc>
              <a:spcBef>
                <a:spcPts val="0"/>
              </a:spcBef>
              <a:spcAft>
                <a:spcPts val="0"/>
              </a:spcAft>
              <a:buClr>
                <a:srgbClr val="000000"/>
              </a:buClr>
              <a:buSzPts val="1800"/>
              <a:buFont typeface="Arial"/>
              <a:buNone/>
            </a:pP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initiative seeks to empower decision-makers with accurate insights to optimize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performance</a:t>
            </a:r>
            <a:r>
              <a:rPr b="0" cap="none" dirty="0" sz="2000" i="0" lang="en-US" strike="noStrike" u="none">
                <a:solidFill>
                  <a:srgbClr val="000000"/>
                </a:solidFill>
                <a:latin typeface="Calibri"/>
                <a:ea typeface="Calibri"/>
                <a:cs typeface="Calibri"/>
                <a:sym typeface="Calibri"/>
              </a:rPr>
              <a:t>, foster a culture of continuous improvement, and ultimately drive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organizational </a:t>
            </a:r>
            <a:r>
              <a:rPr b="0" cap="none" dirty="0" sz="2000" i="0" lang="en-US" strike="noStrike" u="none">
                <a:solidFill>
                  <a:srgbClr val="000000"/>
                </a:solidFill>
                <a:latin typeface="Calibri"/>
                <a:ea typeface="Calibri"/>
                <a:cs typeface="Calibri"/>
                <a:sym typeface="Calibri"/>
              </a:rPr>
              <a:t>success.</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041"/>
        <p:cNvGrpSpPr/>
        <p:nvPr/>
      </p:nvGrpSpPr>
      <p:grpSpPr>
        <a:xfrm>
          <a:off x="0" y="0"/>
          <a:ext cx="0" cy="0"/>
          <a:chOff x="0" y="0"/>
          <a:chExt cx="0" cy="0"/>
        </a:xfrm>
      </p:grpSpPr>
      <p:grpSp>
        <p:nvGrpSpPr>
          <p:cNvPr id="42" name="Google Shape;1042;p1"/>
          <p:cNvGrpSpPr/>
          <p:nvPr/>
        </p:nvGrpSpPr>
        <p:grpSpPr>
          <a:xfrm>
            <a:off x="8658225" y="2647950"/>
            <a:ext cx="3533775" cy="3810000"/>
            <a:chOff x="8658225" y="2647950"/>
            <a:chExt cx="3533775" cy="3810000"/>
          </a:xfrm>
        </p:grpSpPr>
        <p:sp>
          <p:nvSpPr>
            <p:cNvPr id="1048657" name="Google Shape;1043;p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58" name="Google Shape;1044;p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pic>
          <p:nvPicPr>
            <p:cNvPr id="2097160" name="Google Shape;1045;p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046;p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60" name="Google Shape;1047;p1"/>
          <p:cNvSpPr txBox="1">
            <a:spLocks noGrp="1"/>
          </p:cNvSpPr>
          <p:nvPr>
            <p:ph type="title"/>
          </p:nvPr>
        </p:nvSpPr>
        <p:spPr>
          <a:xfrm>
            <a:off x="739775" y="829627"/>
            <a:ext cx="5263500"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SzPts val="1400"/>
              <a:buNone/>
            </a:pPr>
            <a:r>
              <a:rPr sz="4250" lang="en-US"/>
              <a:t>PROJECT	OVERVIEW</a:t>
            </a:r>
            <a:endParaRPr sz="4250"/>
          </a:p>
        </p:txBody>
      </p:sp>
      <p:pic>
        <p:nvPicPr>
          <p:cNvPr id="2097161" name="Google Shape;1048;p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049;p1"/>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SzPts val="1100"/>
              <a:buNone/>
            </a:pPr>
            <a:fld id="{00000000-1234-1234-1234-123412341234}" type="slidenum">
              <a:rPr lang="en-US"/>
              <a:t>5</a:t>
            </a:fld>
          </a:p>
        </p:txBody>
      </p:sp>
      <p:sp>
        <p:nvSpPr>
          <p:cNvPr id="1048662" name="Google Shape;1050;p1"/>
          <p:cNvSpPr txBox="1"/>
          <p:nvPr/>
        </p:nvSpPr>
        <p:spPr>
          <a:xfrm>
            <a:off x="990600" y="2133600"/>
            <a:ext cx="7924800" cy="802600"/>
          </a:xfrm>
          <a:prstGeom prst="rect"/>
          <a:noFill/>
          <a:ln>
            <a:noFill/>
          </a:ln>
        </p:spPr>
        <p:txBody>
          <a:bodyPr anchor="t" anchorCtr="0" bIns="45700" lIns="91425" rIns="91425" spcFirstLastPara="1" tIns="45700" wrap="square">
            <a:spAutoFit/>
          </a:bodyPr>
          <a:p>
            <a:pPr algn="l" indent="-152400" lvl="0" marL="0" marR="0" rtl="0">
              <a:lnSpc>
                <a:spcPct val="100000"/>
              </a:lnSpc>
              <a:spcBef>
                <a:spcPts val="0"/>
              </a:spcBef>
              <a:spcAft>
                <a:spcPts val="0"/>
              </a:spcAft>
              <a:buClr>
                <a:srgbClr val="0D0D0D"/>
              </a:buClr>
              <a:buSzPts val="2400"/>
              <a:buFont typeface="Arial"/>
              <a:buChar char="•"/>
            </a:pPr>
            <a:r>
              <a:rPr b="0" cap="none" sz="2400" i="0" lang="en-US" strike="noStrike" u="none">
                <a:solidFill>
                  <a:srgbClr val="0D0D0D"/>
                </a:solidFill>
                <a:latin typeface="Times New Roman"/>
                <a:ea typeface="Times New Roman"/>
                <a:cs typeface="Times New Roman"/>
                <a:sym typeface="Times New Roman"/>
              </a:rPr>
              <a:t>.</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400"/>
              <a:buFont typeface="Arial"/>
              <a:buNone/>
            </a:pPr>
            <a:endParaRPr b="0" cap="none" sz="2400" i="0" strike="noStrike" u="none">
              <a:solidFill>
                <a:schemeClr val="dk1"/>
              </a:solidFill>
              <a:latin typeface="Times New Roman"/>
              <a:ea typeface="Times New Roman"/>
              <a:cs typeface="Times New Roman"/>
              <a:sym typeface="Times New Roman"/>
            </a:endParaRPr>
          </a:p>
        </p:txBody>
      </p:sp>
      <p:sp>
        <p:nvSpPr>
          <p:cNvPr id="1048663" name="Google Shape;1051;p1"/>
          <p:cNvSpPr txBox="1"/>
          <p:nvPr/>
        </p:nvSpPr>
        <p:spPr>
          <a:xfrm>
            <a:off x="739775" y="2019308"/>
            <a:ext cx="60198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64" name="Google Shape;1052;p1"/>
          <p:cNvSpPr txBox="1"/>
          <p:nvPr/>
        </p:nvSpPr>
        <p:spPr>
          <a:xfrm>
            <a:off x="295575" y="1845900"/>
            <a:ext cx="5707800" cy="36499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cap="none" sz="2400" i="0" strike="noStrike" u="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9"/>
        <p:cNvGrpSpPr/>
        <p:nvPr/>
      </p:nvGrpSpPr>
      <p:grpSpPr>
        <a:xfrm>
          <a:off x="0" y="0"/>
          <a:ext cx="0" cy="0"/>
          <a:chOff x="0" y="0"/>
          <a:chExt cx="0" cy="0"/>
        </a:xfrm>
      </p:grpSpPr>
      <p:sp>
        <p:nvSpPr>
          <p:cNvPr id="1048667" name="Google Shape;150;p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8" name="Google Shape;151;p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9" name="Google Shape;152;p6"/>
          <p:cNvSpPr/>
          <p:nvPr/>
        </p:nvSpPr>
        <p:spPr>
          <a:xfrm rot="10800000" flipH="1">
            <a:off x="8337347" y="5347432"/>
            <a:ext cx="738830" cy="662368"/>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0" name="Google Shape;153;p6"/>
          <p:cNvSpPr txBox="1">
            <a:spLocks noGrp="1"/>
          </p:cNvSpPr>
          <p:nvPr>
            <p:ph type="title"/>
          </p:nvPr>
        </p:nvSpPr>
        <p:spPr>
          <a:xfrm>
            <a:off x="699452" y="891793"/>
            <a:ext cx="5014500" cy="518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3200"/>
              <a:buFont typeface="Trebuchet MS"/>
              <a:buNone/>
            </a:pPr>
            <a:r>
              <a:rPr sz="3200" lang="en-US"/>
              <a:t>WHO ARE THE END USERS?</a:t>
            </a:r>
            <a:endParaRPr sz="3200"/>
          </a:p>
        </p:txBody>
      </p:sp>
      <p:pic>
        <p:nvPicPr>
          <p:cNvPr id="2097162" name="Google Shape;154;p6"/>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1" name="Google Shape;155;p6"/>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6</a:t>
            </a:fld>
          </a:p>
        </p:txBody>
      </p:sp>
      <p:sp>
        <p:nvSpPr>
          <p:cNvPr id="1048672" name="Google Shape;156;p6"/>
          <p:cNvSpPr txBox="1"/>
          <p:nvPr/>
        </p:nvSpPr>
        <p:spPr>
          <a:xfrm>
            <a:off x="394085" y="2422971"/>
            <a:ext cx="12192000" cy="463800"/>
          </a:xfrm>
          <a:prstGeom prst="rect"/>
          <a:noFill/>
          <a:ln>
            <a:noFill/>
          </a:ln>
        </p:spPr>
        <p:txBody>
          <a:bodyPr anchor="t" anchorCtr="0" bIns="91425" lIns="91425" rIns="91425" spcFirstLastPara="1" tIns="91425" wrap="square">
            <a:spAutoFit/>
          </a:bodyPr>
          <a:p>
            <a:pPr algn="l" indent="-342900" lvl="0" marL="457200" marR="0" rtl="0">
              <a:lnSpc>
                <a:spcPct val="100000"/>
              </a:lnSpc>
              <a:spcBef>
                <a:spcPts val="0"/>
              </a:spcBef>
              <a:spcAft>
                <a:spcPts val="0"/>
              </a:spcAft>
              <a:buClr>
                <a:srgbClr val="000000"/>
              </a:buClr>
              <a:buSzPts val="1800"/>
              <a:buFont typeface="Calibri"/>
              <a:buChar char="●"/>
            </a:pPr>
            <a:endParaRPr b="0" cap="none" sz="1800" i="0" strike="noStrike" u="none">
              <a:solidFill>
                <a:srgbClr val="000000"/>
              </a:solidFill>
              <a:latin typeface="Calibri"/>
              <a:ea typeface="Calibri"/>
              <a:cs typeface="Calibri"/>
              <a:sym typeface="Calibri"/>
            </a:endParaRPr>
          </a:p>
        </p:txBody>
      </p:sp>
      <p:sp>
        <p:nvSpPr>
          <p:cNvPr id="1048673" name="Google Shape;157;p6"/>
          <p:cNvSpPr txBox="1"/>
          <p:nvPr/>
        </p:nvSpPr>
        <p:spPr>
          <a:xfrm>
            <a:off x="1380696" y="2228370"/>
            <a:ext cx="3393000" cy="1415742"/>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EMPLOYEES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EMPLOYERS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ORGANISATION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INDUSTRIES</a:t>
            </a:r>
            <a:endParaRPr b="0" cap="none" dirty="0" sz="2000" i="0" strike="noStrike" u="none">
              <a:solidFill>
                <a:srgbClr val="000000"/>
              </a:solidFill>
              <a:latin typeface="Calibri"/>
              <a:ea typeface="Calibri"/>
              <a:cs typeface="Calibri"/>
              <a:sym typeface="Calibri"/>
            </a:endParaRPr>
          </a:p>
        </p:txBody>
      </p:sp>
      <p:pic>
        <p:nvPicPr>
          <p:cNvPr id="2097163" name="Picture 1"/>
          <p:cNvPicPr>
            <a:picLocks noChangeAspect="1"/>
          </p:cNvPicPr>
          <p:nvPr/>
        </p:nvPicPr>
        <p:blipFill>
          <a:blip xmlns:r="http://schemas.openxmlformats.org/officeDocument/2006/relationships" r:embed="rId2"/>
          <a:stretch>
            <a:fillRect/>
          </a:stretch>
        </p:blipFill>
        <p:spPr>
          <a:xfrm>
            <a:off x="3416194" y="3828723"/>
            <a:ext cx="2715004" cy="234347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61"/>
        <p:cNvGrpSpPr/>
        <p:nvPr/>
      </p:nvGrpSpPr>
      <p:grpSpPr>
        <a:xfrm>
          <a:off x="0" y="0"/>
          <a:ext cx="0" cy="0"/>
          <a:chOff x="0" y="0"/>
          <a:chExt cx="0" cy="0"/>
        </a:xfrm>
      </p:grpSpPr>
      <p:sp>
        <p:nvSpPr>
          <p:cNvPr id="1048676" name="Google Shape;162;p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7" name="Google Shape;163;p7"/>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8" name="Google Shape;164;p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9" name="Google Shape;165;p7"/>
          <p:cNvSpPr txBox="1">
            <a:spLocks noGrp="1"/>
          </p:cNvSpPr>
          <p:nvPr>
            <p:ph type="title"/>
          </p:nvPr>
        </p:nvSpPr>
        <p:spPr>
          <a:xfrm>
            <a:off x="558165" y="857885"/>
            <a:ext cx="9763200"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Clr>
                <a:schemeClr val="dk1"/>
              </a:buClr>
              <a:buSzPts val="3600"/>
              <a:buFont typeface="Trebuchet MS"/>
              <a:buNone/>
            </a:pPr>
            <a:r>
              <a:rPr sz="3600" lang="en-US"/>
              <a:t>OUR SOLUTION AND ITS VALUE PROPOSITION</a:t>
            </a:r>
          </a:p>
        </p:txBody>
      </p:sp>
      <p:pic>
        <p:nvPicPr>
          <p:cNvPr id="2097164" name="Google Shape;166;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80" name="Google Shape;167;p7"/>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7</a:t>
            </a:fld>
          </a:p>
        </p:txBody>
      </p:sp>
      <p:sp>
        <p:nvSpPr>
          <p:cNvPr id="1048681" name="Google Shape;168;p7"/>
          <p:cNvSpPr txBox="1"/>
          <p:nvPr/>
        </p:nvSpPr>
        <p:spPr>
          <a:xfrm>
            <a:off x="1558363" y="2281481"/>
            <a:ext cx="8763000" cy="1415742"/>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FORMULA </a:t>
            </a:r>
            <a:r>
              <a:rPr b="0" cap="none" dirty="0" sz="2000" i="0" lang="en-US" strike="noStrike" u="none">
                <a:solidFill>
                  <a:srgbClr val="000000"/>
                </a:solidFill>
                <a:latin typeface="Calibri"/>
                <a:ea typeface="Calibri"/>
                <a:cs typeface="Calibri"/>
                <a:sym typeface="Calibri"/>
              </a:rPr>
              <a:t>-PERFORMANCE</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PIVOT  </a:t>
            </a:r>
            <a:r>
              <a:rPr b="0" cap="none" dirty="0" sz="2000" i="0" lang="en-US" strike="noStrike" u="none">
                <a:solidFill>
                  <a:srgbClr val="000000"/>
                </a:solidFill>
                <a:latin typeface="Calibri"/>
                <a:ea typeface="Calibri"/>
                <a:cs typeface="Calibri"/>
                <a:sym typeface="Calibri"/>
              </a:rPr>
              <a:t>-</a:t>
            </a:r>
            <a:r>
              <a:rPr b="0" cap="none" dirty="0" sz="2000" i="0" lang="en-US" strike="noStrike" u="none" smtClean="0">
                <a:solidFill>
                  <a:srgbClr val="000000"/>
                </a:solidFill>
                <a:latin typeface="Calibri"/>
                <a:ea typeface="Calibri"/>
                <a:cs typeface="Calibri"/>
                <a:sym typeface="Calibri"/>
              </a:rPr>
              <a:t>SUMMARY</a:t>
            </a:r>
            <a:endParaRPr dirty="0" sz="2000" lang="en-US">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GRAPHIC-DATA </a:t>
            </a:r>
            <a:r>
              <a:rPr b="0" cap="none" dirty="0" sz="2000" i="0" lang="en-US" strike="noStrike" u="none">
                <a:solidFill>
                  <a:srgbClr val="000000"/>
                </a:solidFill>
                <a:latin typeface="Calibri"/>
                <a:ea typeface="Calibri"/>
                <a:cs typeface="Calibri"/>
                <a:sym typeface="Calibri"/>
              </a:rPr>
              <a:t>VISUALISATION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CHART.</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72"/>
        <p:cNvGrpSpPr/>
        <p:nvPr/>
      </p:nvGrpSpPr>
      <p:grpSpPr>
        <a:xfrm>
          <a:off x="0" y="0"/>
          <a:ext cx="0" cy="0"/>
          <a:chOff x="0" y="0"/>
          <a:chExt cx="0" cy="0"/>
        </a:xfrm>
      </p:grpSpPr>
      <p:sp>
        <p:nvSpPr>
          <p:cNvPr id="1048684" name="Google Shape;173;p8"/>
          <p:cNvSpPr txBox="1">
            <a:spLocks noGrp="1"/>
          </p:cNvSpPr>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Clr>
                <a:schemeClr val="dk1"/>
              </a:buClr>
              <a:buSzPts val="4800"/>
              <a:buFont typeface="Trebuchet MS"/>
              <a:buNone/>
            </a:pPr>
            <a:r>
              <a:rPr lang="en-US"/>
              <a:t>Dataset Description</a:t>
            </a:r>
          </a:p>
        </p:txBody>
      </p:sp>
      <p:sp>
        <p:nvSpPr>
          <p:cNvPr id="1048685" name="Google Shape;174;p8"/>
          <p:cNvSpPr txBox="1"/>
          <p:nvPr/>
        </p:nvSpPr>
        <p:spPr>
          <a:xfrm>
            <a:off x="755325" y="1548630"/>
            <a:ext cx="121920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86" name="Google Shape;175;p8"/>
          <p:cNvSpPr txBox="1"/>
          <p:nvPr/>
        </p:nvSpPr>
        <p:spPr>
          <a:xfrm>
            <a:off x="866170" y="1548630"/>
            <a:ext cx="12192000" cy="4145251"/>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KAGGLE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26- FEATURES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10- FEATURES </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ID</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FIRST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LAST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BUSINESS UNIT</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STATUS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CLASSIFICATION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GENDER</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PERFORMANCE SCORE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CURRENT EMPLOYEE RATING</a:t>
            </a:r>
            <a:endParaRPr dirty="0"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9"/>
        <p:cNvGrpSpPr/>
        <p:nvPr/>
      </p:nvGrpSpPr>
      <p:grpSpPr>
        <a:xfrm>
          <a:off x="0" y="0"/>
          <a:ext cx="0" cy="0"/>
          <a:chOff x="0" y="0"/>
          <a:chExt cx="0" cy="0"/>
        </a:xfrm>
      </p:grpSpPr>
      <p:sp>
        <p:nvSpPr>
          <p:cNvPr id="1048689" name="Google Shape;181;p9"/>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0" name="Google Shape;182;p9"/>
          <p:cNvSpPr/>
          <p:nvPr/>
        </p:nvSpPr>
        <p:spPr>
          <a:xfrm>
            <a:off x="3070080" y="5591175"/>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1" name="Google Shape;183;p9"/>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2" name="Google Shape;184;p9"/>
          <p:cNvSpPr/>
          <p:nvPr/>
        </p:nvSpPr>
        <p:spPr>
          <a:xfrm>
            <a:off x="45289" y="4763599"/>
            <a:ext cx="2466975" cy="3419475"/>
          </a:xfrm>
          <a:prstGeom prst="rect"/>
          <a:noFill/>
          <a:ln>
            <a:noFill/>
          </a:ln>
        </p:spPr>
      </p:sp>
      <p:sp>
        <p:nvSpPr>
          <p:cNvPr id="1048693" name="Google Shape;185;p9"/>
          <p:cNvSpPr txBox="1">
            <a:spLocks noGrp="1"/>
          </p:cNvSpPr>
          <p:nvPr>
            <p:ph type="title"/>
          </p:nvPr>
        </p:nvSpPr>
        <p:spPr>
          <a:xfrm>
            <a:off x="739775" y="654938"/>
            <a:ext cx="84804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4250"/>
              <a:buFont typeface="Trebuchet MS"/>
              <a:buNone/>
            </a:pPr>
            <a:r>
              <a:rPr sz="4250" lang="en-US"/>
              <a:t>THE "WOW" IN OUR SOLUTION</a:t>
            </a:r>
            <a:endParaRPr sz="4250"/>
          </a:p>
        </p:txBody>
      </p:sp>
      <p:sp>
        <p:nvSpPr>
          <p:cNvPr id="1048694" name="Google Shape;186;p9"/>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5" name="Google Shape;187;p9"/>
          <p:cNvSpPr txBox="1"/>
          <p:nvPr/>
        </p:nvSpPr>
        <p:spPr>
          <a:xfrm>
            <a:off x="1191491" y="2459466"/>
            <a:ext cx="8343034" cy="64629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*Performance level=IFS(J2</a:t>
            </a:r>
            <a:r>
              <a:rPr dirty="0" sz="1800" lang="en-US">
                <a:solidFill>
                  <a:schemeClr val="dk1"/>
                </a:solidFill>
                <a:latin typeface="Calibri"/>
                <a:ea typeface="Calibri"/>
                <a:cs typeface="Calibri"/>
                <a:sym typeface="Calibri"/>
              </a:rPr>
              <a:t>&gt;=5, "</a:t>
            </a:r>
            <a:r>
              <a:rPr dirty="0" sz="1800" lang="en-US" smtClean="0">
                <a:solidFill>
                  <a:schemeClr val="dk1"/>
                </a:solidFill>
                <a:latin typeface="Calibri"/>
                <a:ea typeface="Calibri"/>
                <a:cs typeface="Calibri"/>
                <a:sym typeface="Calibri"/>
              </a:rPr>
              <a:t>VERYHIGH",J2</a:t>
            </a:r>
            <a:r>
              <a:rPr dirty="0" sz="1800" lang="en-US">
                <a:solidFill>
                  <a:schemeClr val="dk1"/>
                </a:solidFill>
                <a:latin typeface="Calibri"/>
                <a:ea typeface="Calibri"/>
                <a:cs typeface="Calibri"/>
                <a:sym typeface="Calibri"/>
              </a:rPr>
              <a:t>&gt;=4, " HIGH", J2&gt;=</a:t>
            </a:r>
            <a:r>
              <a:rPr dirty="0" sz="1800" lang="en-US" smtClean="0">
                <a:solidFill>
                  <a:schemeClr val="dk1"/>
                </a:solidFill>
                <a:latin typeface="Calibri"/>
                <a:ea typeface="Calibri"/>
                <a:cs typeface="Calibri"/>
                <a:sym typeface="Calibri"/>
              </a:rPr>
              <a:t>3,</a:t>
            </a:r>
          </a:p>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                                     " </a:t>
            </a:r>
            <a:r>
              <a:rPr dirty="0" sz="1800" lang="en-US">
                <a:solidFill>
                  <a:schemeClr val="dk1"/>
                </a:solidFill>
                <a:latin typeface="Calibri"/>
                <a:ea typeface="Calibri"/>
                <a:cs typeface="Calibri"/>
                <a:sym typeface="Calibri"/>
              </a:rPr>
              <a:t>MED","TRUE", "</a:t>
            </a:r>
            <a:r>
              <a:rPr dirty="0" sz="1800" lang="en-US" smtClean="0">
                <a:solidFill>
                  <a:schemeClr val="dk1"/>
                </a:solidFill>
                <a:latin typeface="Calibri"/>
                <a:ea typeface="Calibri"/>
                <a:cs typeface="Calibri"/>
                <a:sym typeface="Calibri"/>
              </a:rPr>
              <a:t>LOW“)</a:t>
            </a:r>
            <a:endParaRPr dirty="0" sz="1800">
              <a:solidFill>
                <a:schemeClr val="dk1"/>
              </a:solidFill>
              <a:latin typeface="Calibri"/>
              <a:ea typeface="Calibri"/>
              <a:cs typeface="Calibri"/>
              <a:sym typeface="Calibri"/>
            </a:endParaRPr>
          </a:p>
        </p:txBody>
      </p:sp>
      <p:pic>
        <p:nvPicPr>
          <p:cNvPr id="2097165" name="Picture 2" descr="Motivation logo with hand fist holding a pencil Line vector icon. Vector EPS 10, HD JPEG 4000 x 4000 px Pencil stock vector"/>
          <p:cNvPicPr>
            <a:picLocks noChangeAspect="1" noChangeArrowheads="1"/>
          </p:cNvPicPr>
          <p:nvPr/>
        </p:nvPicPr>
        <p:blipFill>
          <a:blip xmlns:r="http://schemas.openxmlformats.org/officeDocument/2006/relationships" r:embed="rId1"/>
          <a:srcRect/>
          <a:stretch>
            <a:fillRect/>
          </a:stretch>
        </p:blipFill>
        <p:spPr bwMode="auto">
          <a:xfrm rot="16200000">
            <a:off x="5513776" y="3547418"/>
            <a:ext cx="3367322" cy="3449782"/>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admin</dc:creator>
  <cp:lastModifiedBy>admin</cp:lastModifiedBy>
  <dcterms:created xsi:type="dcterms:W3CDTF">2024-11-28T11:37:16Z</dcterms:created>
  <dcterms:modified xsi:type="dcterms:W3CDTF">2024-11-28T11:37:16Z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8047f06e27e7497b822447606e058985</vt:lpwstr>
  </property>
</Properties>
</file>