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CE91-1D49-4CA6-87E6-248079CC8128}" type="datetimeFigureOut">
              <a:rPr lang="tr-TR" smtClean="0"/>
              <a:t>11.10.2021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C96471F-A68C-40E5-8275-57A12A321E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7118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CE91-1D49-4CA6-87E6-248079CC8128}" type="datetimeFigureOut">
              <a:rPr lang="tr-TR" smtClean="0"/>
              <a:t>11.10.2021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96471F-A68C-40E5-8275-57A12A321E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3297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CE91-1D49-4CA6-87E6-248079CC8128}" type="datetimeFigureOut">
              <a:rPr lang="tr-TR" smtClean="0"/>
              <a:t>11.10.2021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96471F-A68C-40E5-8275-57A12A321EC5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736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CE91-1D49-4CA6-87E6-248079CC8128}" type="datetimeFigureOut">
              <a:rPr lang="tr-TR" smtClean="0"/>
              <a:t>11.10.2021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96471F-A68C-40E5-8275-57A12A321E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3625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CE91-1D49-4CA6-87E6-248079CC8128}" type="datetimeFigureOut">
              <a:rPr lang="tr-TR" smtClean="0"/>
              <a:t>11.10.2021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96471F-A68C-40E5-8275-57A12A321EC5}" type="slidenum">
              <a:rPr lang="tr-TR" smtClean="0"/>
              <a:t>‹#›</a:t>
            </a:fld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2369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CE91-1D49-4CA6-87E6-248079CC8128}" type="datetimeFigureOut">
              <a:rPr lang="tr-TR" smtClean="0"/>
              <a:t>11.10.2021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96471F-A68C-40E5-8275-57A12A321E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2707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CE91-1D49-4CA6-87E6-248079CC8128}" type="datetimeFigureOut">
              <a:rPr lang="tr-TR" smtClean="0"/>
              <a:t>11.10.2021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471F-A68C-40E5-8275-57A12A321E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2016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CE91-1D49-4CA6-87E6-248079CC8128}" type="datetimeFigureOut">
              <a:rPr lang="tr-TR" smtClean="0"/>
              <a:t>11.10.2021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471F-A68C-40E5-8275-57A12A321E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8274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CE91-1D49-4CA6-87E6-248079CC8128}" type="datetimeFigureOut">
              <a:rPr lang="tr-TR" smtClean="0"/>
              <a:t>11.10.2021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471F-A68C-40E5-8275-57A12A321E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3220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CE91-1D49-4CA6-87E6-248079CC8128}" type="datetimeFigureOut">
              <a:rPr lang="tr-TR" smtClean="0"/>
              <a:t>11.10.2021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96471F-A68C-40E5-8275-57A12A321E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9981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CE91-1D49-4CA6-87E6-248079CC8128}" type="datetimeFigureOut">
              <a:rPr lang="tr-TR" smtClean="0"/>
              <a:t>11.10.2021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C96471F-A68C-40E5-8275-57A12A321E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608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CE91-1D49-4CA6-87E6-248079CC8128}" type="datetimeFigureOut">
              <a:rPr lang="tr-TR" smtClean="0"/>
              <a:t>11.10.2021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C96471F-A68C-40E5-8275-57A12A321E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7044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CE91-1D49-4CA6-87E6-248079CC8128}" type="datetimeFigureOut">
              <a:rPr lang="tr-TR" smtClean="0"/>
              <a:t>11.10.2021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471F-A68C-40E5-8275-57A12A321E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7546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CE91-1D49-4CA6-87E6-248079CC8128}" type="datetimeFigureOut">
              <a:rPr lang="tr-TR" smtClean="0"/>
              <a:t>11.10.2021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471F-A68C-40E5-8275-57A12A321E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2914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CE91-1D49-4CA6-87E6-248079CC8128}" type="datetimeFigureOut">
              <a:rPr lang="tr-TR" smtClean="0"/>
              <a:t>11.10.2021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471F-A68C-40E5-8275-57A12A321E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0665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CE91-1D49-4CA6-87E6-248079CC8128}" type="datetimeFigureOut">
              <a:rPr lang="tr-TR" smtClean="0"/>
              <a:t>11.10.2021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96471F-A68C-40E5-8275-57A12A321E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6321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3CE91-1D49-4CA6-87E6-248079CC8128}" type="datetimeFigureOut">
              <a:rPr lang="tr-TR" smtClean="0"/>
              <a:t>11.10.2021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C96471F-A68C-40E5-8275-57A12A321E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8425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tr-TR" dirty="0" smtClean="0"/>
              <a:t>VERİ YAPILARINA GİRİŞ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37349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 Yapılarına Neden İhtiyaç Vardır?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İyi bir yazılım için gereksinimler: </a:t>
            </a:r>
            <a:endParaRPr lang="tr-TR" dirty="0" smtClean="0"/>
          </a:p>
          <a:p>
            <a:pPr lvl="1"/>
            <a:r>
              <a:rPr lang="tr-TR" dirty="0" smtClean="0"/>
              <a:t>Temiz </a:t>
            </a:r>
            <a:r>
              <a:rPr lang="tr-TR" dirty="0"/>
              <a:t>bir tasarım </a:t>
            </a:r>
            <a:endParaRPr lang="tr-TR" dirty="0" smtClean="0"/>
          </a:p>
          <a:p>
            <a:pPr lvl="1"/>
            <a:r>
              <a:rPr lang="tr-TR" dirty="0" smtClean="0"/>
              <a:t>Kolay </a:t>
            </a:r>
            <a:r>
              <a:rPr lang="tr-TR" dirty="0"/>
              <a:t>bakım ve yönetim </a:t>
            </a:r>
            <a:endParaRPr lang="tr-TR" dirty="0" smtClean="0"/>
          </a:p>
          <a:p>
            <a:pPr lvl="1"/>
            <a:r>
              <a:rPr lang="tr-TR" dirty="0" smtClean="0"/>
              <a:t>Güvenilir </a:t>
            </a:r>
          </a:p>
          <a:p>
            <a:pPr lvl="1"/>
            <a:r>
              <a:rPr lang="tr-TR" dirty="0" smtClean="0"/>
              <a:t>Kolay </a:t>
            </a:r>
            <a:r>
              <a:rPr lang="tr-TR" dirty="0"/>
              <a:t>kullanımlı </a:t>
            </a:r>
            <a:endParaRPr lang="tr-TR" dirty="0" smtClean="0"/>
          </a:p>
          <a:p>
            <a:pPr lvl="1"/>
            <a:r>
              <a:rPr lang="tr-TR" dirty="0" smtClean="0"/>
              <a:t>Hızlı algoritmalar</a:t>
            </a:r>
          </a:p>
          <a:p>
            <a:pPr lvl="1"/>
            <a:endParaRPr lang="tr-TR" dirty="0"/>
          </a:p>
          <a:p>
            <a:r>
              <a:rPr lang="tr-TR" dirty="0" smtClean="0"/>
              <a:t>Verimli VY = Verimli Algoritma</a:t>
            </a:r>
            <a:endParaRPr lang="tr-TR" dirty="0"/>
          </a:p>
        </p:txBody>
      </p:sp>
      <p:pic>
        <p:nvPicPr>
          <p:cNvPr id="1026" name="Picture 2" descr="Tes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216" y="2133600"/>
            <a:ext cx="3059725" cy="379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696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Dizi (</a:t>
            </a:r>
            <a:r>
              <a:rPr lang="tr-TR" dirty="0" err="1" smtClean="0"/>
              <a:t>Array</a:t>
            </a:r>
            <a:r>
              <a:rPr lang="tr-TR" dirty="0" smtClean="0"/>
              <a:t>)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411" y="2133600"/>
            <a:ext cx="7274536" cy="404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682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Struct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Bir </a:t>
            </a:r>
            <a:r>
              <a:rPr lang="tr-TR" dirty="0" err="1" smtClean="0"/>
              <a:t>struct</a:t>
            </a:r>
            <a:r>
              <a:rPr lang="tr-TR" dirty="0" smtClean="0"/>
              <a:t> </a:t>
            </a:r>
            <a:r>
              <a:rPr lang="tr-TR" dirty="0"/>
              <a:t>veri yapısının boyutu, içinde yer alan tüm temel veri yapılarının boyutlarının toplamına eşittir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524" y="3263045"/>
            <a:ext cx="69627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5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Union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Birden çok değişkenin tek bir bellek alanını </a:t>
            </a:r>
            <a:r>
              <a:rPr lang="tr-TR" dirty="0" smtClean="0"/>
              <a:t>kullanması</a:t>
            </a:r>
          </a:p>
          <a:p>
            <a:r>
              <a:rPr lang="tr-TR" dirty="0" err="1" smtClean="0"/>
              <a:t>Union</a:t>
            </a:r>
            <a:r>
              <a:rPr lang="tr-TR" dirty="0" smtClean="0"/>
              <a:t> veri </a:t>
            </a:r>
            <a:r>
              <a:rPr lang="tr-TR" dirty="0"/>
              <a:t>yapısının </a:t>
            </a:r>
            <a:r>
              <a:rPr lang="tr-TR" dirty="0" smtClean="0"/>
              <a:t>boyutu, </a:t>
            </a:r>
            <a:r>
              <a:rPr lang="tr-TR" dirty="0"/>
              <a:t>içinde yer alan temel veri yapılarından </a:t>
            </a:r>
            <a:r>
              <a:rPr lang="tr-TR" b="1" dirty="0"/>
              <a:t>en büyüğünün</a:t>
            </a:r>
            <a:r>
              <a:rPr lang="tr-TR" dirty="0"/>
              <a:t> boyutuna eşittir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992" y="3624629"/>
            <a:ext cx="655320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10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Kuyruk (Queue)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Eleman eklemeleri sondan (</a:t>
            </a:r>
            <a:r>
              <a:rPr lang="tr-TR" dirty="0" err="1" smtClean="0"/>
              <a:t>back</a:t>
            </a:r>
            <a:r>
              <a:rPr lang="tr-TR" dirty="0" smtClean="0"/>
              <a:t>), eleman çıkarmaları baştan (</a:t>
            </a:r>
            <a:r>
              <a:rPr lang="tr-TR" dirty="0" err="1" smtClean="0"/>
              <a:t>front</a:t>
            </a:r>
            <a:r>
              <a:rPr lang="tr-TR" dirty="0" smtClean="0"/>
              <a:t>) yapılır</a:t>
            </a:r>
          </a:p>
          <a:p>
            <a:r>
              <a:rPr lang="tr-TR" dirty="0" smtClean="0"/>
              <a:t>Yeni eleman kuyruğun sonuna eklenir</a:t>
            </a:r>
          </a:p>
          <a:p>
            <a:r>
              <a:rPr lang="tr-TR" dirty="0" smtClean="0"/>
              <a:t>Bir eleman çıkacaksa, kuyruktaki ilk eleman çıkar</a:t>
            </a:r>
          </a:p>
          <a:p>
            <a:r>
              <a:rPr lang="tr-TR" dirty="0" smtClean="0"/>
              <a:t>FIFO (First-</a:t>
            </a:r>
            <a:r>
              <a:rPr lang="tr-TR" dirty="0" err="1" smtClean="0"/>
              <a:t>In</a:t>
            </a:r>
            <a:r>
              <a:rPr lang="tr-TR" dirty="0" smtClean="0"/>
              <a:t>-First-</a:t>
            </a:r>
            <a:r>
              <a:rPr lang="tr-TR" dirty="0" err="1" smtClean="0"/>
              <a:t>Out</a:t>
            </a:r>
            <a:r>
              <a:rPr lang="tr-TR" dirty="0" smtClean="0"/>
              <a:t>)</a:t>
            </a:r>
          </a:p>
          <a:p>
            <a:r>
              <a:rPr lang="tr-TR" dirty="0" smtClean="0"/>
              <a:t>İşlemci</a:t>
            </a:r>
            <a:r>
              <a:rPr lang="tr-TR" dirty="0"/>
              <a:t>, yazıcı, disk gibi kaynaklar üzerindeki işlemlerin yürütülmesinde ve bilgisayar ağlarında paketlerin yönlendirilmesinde de kuyruklardan </a:t>
            </a:r>
            <a:r>
              <a:rPr lang="tr-TR" dirty="0" smtClean="0"/>
              <a:t>yararlanılmaktadır</a:t>
            </a:r>
          </a:p>
          <a:p>
            <a:r>
              <a:rPr lang="tr-TR" dirty="0" smtClean="0"/>
              <a:t>Ekleme </a:t>
            </a:r>
            <a:r>
              <a:rPr lang="tr-TR" dirty="0" smtClean="0">
                <a:sym typeface="Wingdings" panose="05000000000000000000" pitchFamily="2" charset="2"/>
              </a:rPr>
              <a:t> </a:t>
            </a:r>
            <a:r>
              <a:rPr lang="tr-TR" dirty="0" err="1" smtClean="0">
                <a:sym typeface="Wingdings" panose="05000000000000000000" pitchFamily="2" charset="2"/>
              </a:rPr>
              <a:t>Enqueue</a:t>
            </a:r>
            <a:endParaRPr lang="tr-TR" dirty="0" smtClean="0">
              <a:sym typeface="Wingdings" panose="05000000000000000000" pitchFamily="2" charset="2"/>
            </a:endParaRPr>
          </a:p>
          <a:p>
            <a:r>
              <a:rPr lang="tr-TR" dirty="0" smtClean="0">
                <a:sym typeface="Wingdings" panose="05000000000000000000" pitchFamily="2" charset="2"/>
              </a:rPr>
              <a:t>Çıkarma  </a:t>
            </a:r>
            <a:r>
              <a:rPr lang="tr-TR" dirty="0" err="1" smtClean="0">
                <a:sym typeface="Wingdings" panose="05000000000000000000" pitchFamily="2" charset="2"/>
              </a:rPr>
              <a:t>Dequeue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937" y="4596772"/>
            <a:ext cx="2661107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35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Yığın (</a:t>
            </a:r>
            <a:r>
              <a:rPr lang="tr-TR" dirty="0" err="1" smtClean="0"/>
              <a:t>Stack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Eleman ekleme </a:t>
            </a:r>
            <a:r>
              <a:rPr lang="tr-TR" dirty="0" smtClean="0"/>
              <a:t>ve çıkarmalar </a:t>
            </a:r>
            <a:r>
              <a:rPr lang="tr-TR" dirty="0"/>
              <a:t>en üstten (top) </a:t>
            </a:r>
            <a:r>
              <a:rPr lang="tr-TR" dirty="0" smtClean="0"/>
              <a:t>yapılır</a:t>
            </a:r>
          </a:p>
          <a:p>
            <a:r>
              <a:rPr lang="tr-TR" dirty="0"/>
              <a:t>Bir eleman ekleneceğinde yığının en üstüne </a:t>
            </a:r>
            <a:r>
              <a:rPr lang="tr-TR" dirty="0" smtClean="0"/>
              <a:t>konulur</a:t>
            </a:r>
          </a:p>
          <a:p>
            <a:r>
              <a:rPr lang="tr-TR" dirty="0"/>
              <a:t>Bir eleman çıkarılacağı zaman yığının en üstündeki eleman </a:t>
            </a:r>
            <a:r>
              <a:rPr lang="tr-TR" dirty="0" smtClean="0"/>
              <a:t>çıkarılır</a:t>
            </a:r>
          </a:p>
          <a:p>
            <a:r>
              <a:rPr lang="tr-TR" dirty="0" smtClean="0"/>
              <a:t>FILO (First-</a:t>
            </a:r>
            <a:r>
              <a:rPr lang="tr-TR" dirty="0" err="1" smtClean="0"/>
              <a:t>In</a:t>
            </a:r>
            <a:r>
              <a:rPr lang="tr-TR" dirty="0" smtClean="0"/>
              <a:t>-</a:t>
            </a:r>
            <a:r>
              <a:rPr lang="tr-TR" dirty="0" err="1" smtClean="0"/>
              <a:t>Last-Out</a:t>
            </a:r>
            <a:r>
              <a:rPr lang="tr-TR" dirty="0" smtClean="0"/>
              <a:t>)  /   LIFO (</a:t>
            </a:r>
            <a:r>
              <a:rPr lang="tr-TR" dirty="0" err="1" smtClean="0"/>
              <a:t>Last</a:t>
            </a:r>
            <a:r>
              <a:rPr lang="tr-TR" dirty="0" smtClean="0"/>
              <a:t>-</a:t>
            </a:r>
            <a:r>
              <a:rPr lang="tr-TR" dirty="0" err="1" smtClean="0"/>
              <a:t>In</a:t>
            </a:r>
            <a:r>
              <a:rPr lang="tr-TR" dirty="0" smtClean="0"/>
              <a:t>-First-</a:t>
            </a:r>
            <a:r>
              <a:rPr lang="tr-TR" dirty="0" err="1" smtClean="0"/>
              <a:t>Out</a:t>
            </a:r>
            <a:r>
              <a:rPr lang="tr-TR" dirty="0" smtClean="0"/>
              <a:t>)</a:t>
            </a:r>
          </a:p>
          <a:p>
            <a:r>
              <a:rPr lang="tr-TR" dirty="0"/>
              <a:t>Bir web tarayıcısında önceki sayfalara dönmek ve bir uygulamada en son yapılan işlemleri geri almak gibi işlerde </a:t>
            </a:r>
            <a:r>
              <a:rPr lang="tr-TR" dirty="0" err="1" smtClean="0"/>
              <a:t>stack</a:t>
            </a:r>
            <a:r>
              <a:rPr lang="tr-TR" dirty="0" smtClean="0"/>
              <a:t> </a:t>
            </a:r>
            <a:r>
              <a:rPr lang="tr-TR" dirty="0"/>
              <a:t>yapısı </a:t>
            </a:r>
            <a:r>
              <a:rPr lang="tr-TR" dirty="0" smtClean="0"/>
              <a:t>kullanılır</a:t>
            </a:r>
          </a:p>
          <a:p>
            <a:r>
              <a:rPr lang="tr-TR" dirty="0" smtClean="0"/>
              <a:t>Ekleme </a:t>
            </a:r>
            <a:r>
              <a:rPr lang="tr-TR" dirty="0" smtClean="0">
                <a:sym typeface="Wingdings" panose="05000000000000000000" pitchFamily="2" charset="2"/>
              </a:rPr>
              <a:t> </a:t>
            </a:r>
            <a:r>
              <a:rPr lang="tr-TR" dirty="0" err="1" smtClean="0">
                <a:sym typeface="Wingdings" panose="05000000000000000000" pitchFamily="2" charset="2"/>
              </a:rPr>
              <a:t>Push</a:t>
            </a:r>
            <a:endParaRPr lang="tr-TR" dirty="0" smtClean="0">
              <a:sym typeface="Wingdings" panose="05000000000000000000" pitchFamily="2" charset="2"/>
            </a:endParaRPr>
          </a:p>
          <a:p>
            <a:r>
              <a:rPr lang="tr-TR" dirty="0" smtClean="0">
                <a:sym typeface="Wingdings" panose="05000000000000000000" pitchFamily="2" charset="2"/>
              </a:rPr>
              <a:t>Çıkarma  Pop</a:t>
            </a:r>
          </a:p>
          <a:p>
            <a:r>
              <a:rPr lang="tr-TR" dirty="0" smtClean="0">
                <a:sym typeface="Wingdings" panose="05000000000000000000" pitchFamily="2" charset="2"/>
              </a:rPr>
              <a:t>Yığından çıkarmadan en üstteki elemanı gösterme  Top/</a:t>
            </a:r>
            <a:r>
              <a:rPr lang="tr-TR" dirty="0" err="1" smtClean="0">
                <a:sym typeface="Wingdings" panose="05000000000000000000" pitchFamily="2" charset="2"/>
              </a:rPr>
              <a:t>Peek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1028" y="978669"/>
            <a:ext cx="2494818" cy="185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832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Liste (</a:t>
            </a:r>
            <a:r>
              <a:rPr lang="tr-TR" dirty="0" err="1" smtClean="0"/>
              <a:t>List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Eleman ekleme ve çıkarma işlemlerinin herhangi bir sınırlama olmaksızın istenilen yerden </a:t>
            </a:r>
            <a:r>
              <a:rPr lang="tr-TR" dirty="0" smtClean="0"/>
              <a:t>yapılabilir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605" y="3741493"/>
            <a:ext cx="79819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74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Bağlı Liste (</a:t>
            </a:r>
            <a:r>
              <a:rPr lang="tr-TR" dirty="0" err="1" smtClean="0"/>
              <a:t>Linked</a:t>
            </a:r>
            <a:r>
              <a:rPr lang="tr-TR" dirty="0" smtClean="0"/>
              <a:t> </a:t>
            </a:r>
            <a:r>
              <a:rPr lang="tr-TR" dirty="0" err="1" smtClean="0"/>
              <a:t>List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Kuyruk ve Yığın veri yapılarını diziler ile gerçekleştirmek mümkün olsa da, liste yapısını gerçekleştirmek için dizi çok uygun </a:t>
            </a:r>
            <a:r>
              <a:rPr lang="tr-TR" dirty="0" smtClean="0"/>
              <a:t>değildir</a:t>
            </a:r>
          </a:p>
          <a:p>
            <a:pPr lvl="1"/>
            <a:r>
              <a:rPr lang="tr-TR" dirty="0" smtClean="0"/>
              <a:t>Araya </a:t>
            </a:r>
            <a:r>
              <a:rPr lang="tr-TR" dirty="0"/>
              <a:t>eleman eklenmesi/çıkartılması gerektiğinde, o elemandan sonra gelen tüm elemanların birer kademe ileri/geri kaydırılması </a:t>
            </a:r>
            <a:r>
              <a:rPr lang="tr-TR" dirty="0" smtClean="0"/>
              <a:t>gereklidir</a:t>
            </a:r>
          </a:p>
          <a:p>
            <a:r>
              <a:rPr lang="tr-TR" dirty="0"/>
              <a:t>Bağlı liste yapısı, listedeki sıralamayı bir bağ ile </a:t>
            </a:r>
            <a:r>
              <a:rPr lang="tr-TR" dirty="0" smtClean="0"/>
              <a:t>göstererek bu gerekliliği ortadan kaldırmıştır</a:t>
            </a:r>
          </a:p>
          <a:p>
            <a:r>
              <a:rPr lang="nn-NO" dirty="0"/>
              <a:t>Listenin her bir elemanına düğüm (node) adı </a:t>
            </a:r>
            <a:r>
              <a:rPr lang="nn-NO" dirty="0" smtClean="0"/>
              <a:t>verilir</a:t>
            </a:r>
            <a:endParaRPr lang="tr-TR" dirty="0" smtClean="0"/>
          </a:p>
          <a:p>
            <a:r>
              <a:rPr lang="tr-TR" dirty="0"/>
              <a:t>Düğümler, </a:t>
            </a:r>
            <a:r>
              <a:rPr lang="tr-TR" dirty="0" smtClean="0"/>
              <a:t>data (veri) </a:t>
            </a:r>
            <a:r>
              <a:rPr lang="tr-TR" dirty="0"/>
              <a:t>ve </a:t>
            </a:r>
            <a:r>
              <a:rPr lang="tr-TR" dirty="0" smtClean="0"/>
              <a:t>‘adres’ </a:t>
            </a:r>
            <a:r>
              <a:rPr lang="tr-TR" dirty="0"/>
              <a:t>alanlarından </a:t>
            </a:r>
            <a:r>
              <a:rPr lang="tr-TR" dirty="0" smtClean="0"/>
              <a:t>oluşmaktadırlar</a:t>
            </a:r>
          </a:p>
          <a:p>
            <a:r>
              <a:rPr lang="tr-TR" dirty="0" smtClean="0"/>
              <a:t>Data </a:t>
            </a:r>
            <a:r>
              <a:rPr lang="tr-TR" dirty="0"/>
              <a:t>alanında bir sonraki düğümün adresi genellikle bir işaretçi (</a:t>
            </a:r>
            <a:r>
              <a:rPr lang="tr-TR" dirty="0" err="1"/>
              <a:t>pointer</a:t>
            </a:r>
            <a:r>
              <a:rPr lang="tr-TR" dirty="0"/>
              <a:t>) ile saklanır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176" y="5391895"/>
            <a:ext cx="4771048" cy="103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810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Bağlı Liste (</a:t>
            </a:r>
            <a:r>
              <a:rPr lang="tr-TR" dirty="0" err="1" smtClean="0"/>
              <a:t>Linked</a:t>
            </a:r>
            <a:r>
              <a:rPr lang="tr-TR" dirty="0" smtClean="0"/>
              <a:t> </a:t>
            </a:r>
            <a:r>
              <a:rPr lang="tr-TR" dirty="0" err="1" smtClean="0"/>
              <a:t>List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err="1" smtClean="0"/>
              <a:t>Singly</a:t>
            </a:r>
            <a:r>
              <a:rPr lang="tr-TR" b="1" dirty="0" smtClean="0"/>
              <a:t> </a:t>
            </a:r>
            <a:r>
              <a:rPr lang="tr-TR" b="1" dirty="0" err="1" smtClean="0"/>
              <a:t>Linked</a:t>
            </a:r>
            <a:r>
              <a:rPr lang="tr-TR" b="1" dirty="0" smtClean="0"/>
              <a:t> </a:t>
            </a:r>
            <a:r>
              <a:rPr lang="tr-TR" b="1" dirty="0" err="1" smtClean="0"/>
              <a:t>List</a:t>
            </a:r>
            <a:r>
              <a:rPr lang="tr-TR" b="1" dirty="0" smtClean="0"/>
              <a:t> (Tek Yönlü)</a:t>
            </a:r>
          </a:p>
          <a:p>
            <a:endParaRPr lang="tr-TR" b="1" dirty="0"/>
          </a:p>
          <a:p>
            <a:endParaRPr lang="tr-TR" b="1" dirty="0" smtClean="0"/>
          </a:p>
          <a:p>
            <a:endParaRPr lang="tr-TR" b="1" dirty="0"/>
          </a:p>
          <a:p>
            <a:endParaRPr lang="tr-TR" b="1" dirty="0" smtClean="0"/>
          </a:p>
          <a:p>
            <a:endParaRPr lang="tr-TR" b="1" dirty="0"/>
          </a:p>
          <a:p>
            <a:r>
              <a:rPr lang="tr-TR" b="1" dirty="0" err="1"/>
              <a:t>Doubly</a:t>
            </a:r>
            <a:r>
              <a:rPr lang="tr-TR" b="1" dirty="0"/>
              <a:t> </a:t>
            </a:r>
            <a:r>
              <a:rPr lang="tr-TR" b="1" dirty="0" err="1"/>
              <a:t>Linked</a:t>
            </a:r>
            <a:r>
              <a:rPr lang="tr-TR" b="1" dirty="0"/>
              <a:t> </a:t>
            </a:r>
            <a:r>
              <a:rPr lang="tr-TR" b="1" dirty="0" err="1" smtClean="0"/>
              <a:t>List</a:t>
            </a:r>
            <a:r>
              <a:rPr lang="tr-TR" b="1" dirty="0" smtClean="0"/>
              <a:t> (Çift Yönlü)</a:t>
            </a:r>
            <a:endParaRPr lang="tr-TR" b="1" dirty="0"/>
          </a:p>
          <a:p>
            <a:pPr marL="0" indent="0">
              <a:buNone/>
            </a:pPr>
            <a:endParaRPr lang="tr-TR" b="1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677055"/>
            <a:ext cx="5528006" cy="1432001"/>
          </a:xfrm>
          <a:prstGeom prst="rect">
            <a:avLst/>
          </a:prstGeom>
        </p:spPr>
      </p:pic>
      <p:pic>
        <p:nvPicPr>
          <p:cNvPr id="7" name="Picture 2" descr="Doubly Linked List | Set 1 (Introduction and Insertion) - GeeksforGee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5261175"/>
            <a:ext cx="6339701" cy="130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188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Bağlı Liste (</a:t>
            </a:r>
            <a:r>
              <a:rPr lang="tr-TR" dirty="0" err="1"/>
              <a:t>Linked</a:t>
            </a:r>
            <a:r>
              <a:rPr lang="tr-TR" dirty="0"/>
              <a:t> </a:t>
            </a:r>
            <a:r>
              <a:rPr lang="tr-TR" dirty="0" err="1"/>
              <a:t>List</a:t>
            </a:r>
            <a:r>
              <a:rPr lang="tr-TR" dirty="0"/>
              <a:t>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err="1" smtClean="0"/>
              <a:t>Circular</a:t>
            </a:r>
            <a:r>
              <a:rPr lang="tr-TR" b="1" dirty="0" smtClean="0"/>
              <a:t> </a:t>
            </a:r>
            <a:r>
              <a:rPr lang="tr-TR" b="1" dirty="0" err="1" smtClean="0"/>
              <a:t>Linked</a:t>
            </a:r>
            <a:r>
              <a:rPr lang="tr-TR" b="1" dirty="0" smtClean="0"/>
              <a:t> </a:t>
            </a:r>
            <a:r>
              <a:rPr lang="tr-TR" b="1" dirty="0" err="1" smtClean="0"/>
              <a:t>List</a:t>
            </a:r>
            <a:r>
              <a:rPr lang="tr-TR" b="1" dirty="0" smtClean="0"/>
              <a:t> (Dairesel)</a:t>
            </a:r>
          </a:p>
          <a:p>
            <a:endParaRPr lang="tr-TR" b="1" dirty="0"/>
          </a:p>
          <a:p>
            <a:endParaRPr lang="tr-TR" b="1" dirty="0" smtClean="0"/>
          </a:p>
          <a:p>
            <a:endParaRPr lang="tr-TR" b="1" dirty="0" smtClean="0"/>
          </a:p>
          <a:p>
            <a:endParaRPr lang="tr-TR" b="1" dirty="0" smtClean="0"/>
          </a:p>
          <a:p>
            <a:r>
              <a:rPr lang="tr-TR" b="1" dirty="0" err="1" smtClean="0"/>
              <a:t>Doubly</a:t>
            </a:r>
            <a:r>
              <a:rPr lang="tr-TR" b="1" dirty="0" smtClean="0"/>
              <a:t> </a:t>
            </a:r>
            <a:r>
              <a:rPr lang="tr-TR" b="1" dirty="0" err="1" smtClean="0"/>
              <a:t>Circular</a:t>
            </a:r>
            <a:r>
              <a:rPr lang="tr-TR" b="1" dirty="0" smtClean="0"/>
              <a:t> </a:t>
            </a:r>
            <a:r>
              <a:rPr lang="tr-TR" b="1" dirty="0" err="1" smtClean="0"/>
              <a:t>Linked</a:t>
            </a:r>
            <a:r>
              <a:rPr lang="tr-TR" b="1" dirty="0" smtClean="0"/>
              <a:t> </a:t>
            </a:r>
            <a:r>
              <a:rPr lang="tr-TR" b="1" dirty="0" err="1" smtClean="0"/>
              <a:t>List</a:t>
            </a:r>
            <a:r>
              <a:rPr lang="tr-TR" b="1" dirty="0" smtClean="0"/>
              <a:t> (Çift Yönlü Dairesel) </a:t>
            </a:r>
            <a:endParaRPr lang="tr-TR" b="1" dirty="0"/>
          </a:p>
        </p:txBody>
      </p:sp>
      <p:pic>
        <p:nvPicPr>
          <p:cNvPr id="4100" name="Picture 4" descr="Circular Singly Linked List | Insertion - GeeksforGee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136" y="2577250"/>
            <a:ext cx="4548310" cy="1183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# : Implementing a Linked List - TechNet Articles - United States  (English) - TechNet Wik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200" y="4615904"/>
            <a:ext cx="4135071" cy="152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i.redd.it/qxgj6hbb4r46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884" y="1460135"/>
            <a:ext cx="3752777" cy="414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471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Temel Kavramlar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Algoritma (</a:t>
            </a:r>
            <a:r>
              <a:rPr lang="tr-TR" dirty="0" err="1" smtClean="0"/>
              <a:t>Algorithm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Bir problemin çözümünde izlenecek yol</a:t>
            </a:r>
          </a:p>
          <a:p>
            <a:r>
              <a:rPr lang="tr-TR" dirty="0" smtClean="0"/>
              <a:t>Program</a:t>
            </a:r>
          </a:p>
          <a:p>
            <a:pPr lvl="1"/>
            <a:r>
              <a:rPr lang="tr-TR" dirty="0" smtClean="0"/>
              <a:t>Algoritmanın, bir </a:t>
            </a:r>
            <a:r>
              <a:rPr lang="tr-TR" dirty="0" err="1" smtClean="0"/>
              <a:t>prog</a:t>
            </a:r>
            <a:r>
              <a:rPr lang="tr-TR" dirty="0" smtClean="0"/>
              <a:t>. dili ile ifadesi</a:t>
            </a:r>
          </a:p>
          <a:p>
            <a:pPr lvl="1"/>
            <a:r>
              <a:rPr lang="tr-TR" dirty="0" smtClean="0"/>
              <a:t>Çalıştırılabilir</a:t>
            </a:r>
          </a:p>
          <a:p>
            <a:r>
              <a:rPr lang="tr-TR" dirty="0" smtClean="0"/>
              <a:t>Veri (Data)</a:t>
            </a:r>
          </a:p>
          <a:p>
            <a:pPr lvl="1"/>
            <a:r>
              <a:rPr lang="tr-TR" dirty="0" smtClean="0"/>
              <a:t>Bilgisayar </a:t>
            </a:r>
            <a:r>
              <a:rPr lang="tr-TR" dirty="0"/>
              <a:t>ortamında sayısal, </a:t>
            </a:r>
            <a:r>
              <a:rPr lang="tr-TR" dirty="0" smtClean="0"/>
              <a:t>alfa-numerik </a:t>
            </a:r>
            <a:r>
              <a:rPr lang="tr-TR" dirty="0"/>
              <a:t>veya mantıksal biçimlerde ifade edilebilen her türlü </a:t>
            </a:r>
            <a:r>
              <a:rPr lang="tr-TR" dirty="0" smtClean="0"/>
              <a:t>değer</a:t>
            </a:r>
          </a:p>
          <a:p>
            <a:r>
              <a:rPr lang="tr-TR" dirty="0" smtClean="0"/>
              <a:t>Bilgi (Knowledge)</a:t>
            </a:r>
          </a:p>
          <a:p>
            <a:pPr lvl="1"/>
            <a:r>
              <a:rPr lang="tr-TR" dirty="0" smtClean="0"/>
              <a:t>Verinin </a:t>
            </a:r>
            <a:r>
              <a:rPr lang="tr-TR" dirty="0"/>
              <a:t>işlenmiş ve bir anlam ifade eden </a:t>
            </a:r>
            <a:r>
              <a:rPr lang="tr-TR" dirty="0" smtClean="0"/>
              <a:t>hali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46788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Ağaç (</a:t>
            </a:r>
            <a:r>
              <a:rPr lang="tr-TR" dirty="0" err="1" smtClean="0"/>
              <a:t>Tree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smtClean="0"/>
              <a:t>Hiyerarşik yapılar için kullanılır</a:t>
            </a:r>
          </a:p>
          <a:p>
            <a:r>
              <a:rPr lang="tr-TR" dirty="0" smtClean="0"/>
              <a:t>Her elemana düğüm (</a:t>
            </a:r>
            <a:r>
              <a:rPr lang="tr-TR" dirty="0" err="1" smtClean="0"/>
              <a:t>node</a:t>
            </a:r>
            <a:r>
              <a:rPr lang="tr-TR" dirty="0" smtClean="0"/>
              <a:t>), en üst düğüme kök (</a:t>
            </a:r>
            <a:r>
              <a:rPr lang="tr-TR" dirty="0" err="1" smtClean="0"/>
              <a:t>Root</a:t>
            </a:r>
            <a:r>
              <a:rPr lang="tr-TR" dirty="0" smtClean="0"/>
              <a:t>), en alttaki düğümlere yaprak (</a:t>
            </a:r>
            <a:r>
              <a:rPr lang="tr-TR" dirty="0" err="1" smtClean="0"/>
              <a:t>leaf</a:t>
            </a:r>
            <a:r>
              <a:rPr lang="tr-TR" dirty="0" smtClean="0"/>
              <a:t>) adı verilir</a:t>
            </a:r>
          </a:p>
          <a:p>
            <a:r>
              <a:rPr lang="tr-TR" dirty="0" smtClean="0"/>
              <a:t>Arama, Sıralama</a:t>
            </a:r>
          </a:p>
          <a:p>
            <a:r>
              <a:rPr lang="tr-TR" dirty="0" smtClean="0"/>
              <a:t>Oyunlardaki farklı hamleler</a:t>
            </a:r>
          </a:p>
          <a:p>
            <a:r>
              <a:rPr lang="tr-TR" dirty="0" smtClean="0"/>
              <a:t>Veri sıkıştırma</a:t>
            </a:r>
          </a:p>
          <a:p>
            <a:r>
              <a:rPr lang="tr-TR" dirty="0" smtClean="0"/>
              <a:t>Çözümleme</a:t>
            </a:r>
          </a:p>
          <a:p>
            <a:r>
              <a:rPr lang="tr-TR" dirty="0" smtClean="0"/>
              <a:t>Kod optimizasyonu</a:t>
            </a:r>
          </a:p>
          <a:p>
            <a:r>
              <a:rPr lang="tr-TR" dirty="0" smtClean="0"/>
              <a:t>Hiyerarşik veri tabanı ve sözlük oluşturma</a:t>
            </a:r>
          </a:p>
          <a:p>
            <a:r>
              <a:rPr lang="tr-TR" dirty="0" smtClean="0"/>
              <a:t>İşletim sistemi dosya düzeni</a:t>
            </a:r>
          </a:p>
          <a:p>
            <a:r>
              <a:rPr lang="tr-TR" dirty="0" smtClean="0"/>
              <a:t>…</a:t>
            </a:r>
          </a:p>
        </p:txBody>
      </p:sp>
      <p:pic>
        <p:nvPicPr>
          <p:cNvPr id="5122" name="Picture 2" descr="Veri Yapıları – Ağaçlar | Setenay Ceren Ağdaş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544" y="3136777"/>
            <a:ext cx="3999011" cy="241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29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Ağaç (</a:t>
            </a:r>
            <a:r>
              <a:rPr lang="tr-TR" dirty="0" err="1"/>
              <a:t>Tree</a:t>
            </a:r>
            <a:r>
              <a:rPr lang="tr-TR" dirty="0"/>
              <a:t>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Binary</a:t>
            </a:r>
            <a:r>
              <a:rPr lang="tr-TR" dirty="0" smtClean="0"/>
              <a:t> </a:t>
            </a:r>
            <a:r>
              <a:rPr lang="tr-TR" dirty="0" err="1" smtClean="0"/>
              <a:t>Trees</a:t>
            </a:r>
            <a:endParaRPr lang="tr-TR" dirty="0" smtClean="0"/>
          </a:p>
          <a:p>
            <a:r>
              <a:rPr lang="tr-TR" dirty="0" err="1" smtClean="0"/>
              <a:t>Binary</a:t>
            </a:r>
            <a:r>
              <a:rPr lang="tr-TR" dirty="0" smtClean="0"/>
              <a:t> </a:t>
            </a:r>
            <a:r>
              <a:rPr lang="tr-TR" dirty="0" err="1" smtClean="0"/>
              <a:t>Search</a:t>
            </a:r>
            <a:r>
              <a:rPr lang="tr-TR" dirty="0" smtClean="0"/>
              <a:t> </a:t>
            </a:r>
            <a:r>
              <a:rPr lang="tr-TR" dirty="0" err="1" smtClean="0"/>
              <a:t>Trees</a:t>
            </a:r>
            <a:endParaRPr lang="tr-TR" dirty="0" smtClean="0"/>
          </a:p>
          <a:p>
            <a:r>
              <a:rPr lang="tr-TR" dirty="0" smtClean="0"/>
              <a:t>AVL </a:t>
            </a:r>
            <a:r>
              <a:rPr lang="tr-TR" dirty="0" err="1" smtClean="0"/>
              <a:t>Trees</a:t>
            </a:r>
            <a:endParaRPr lang="tr-TR" dirty="0" smtClean="0"/>
          </a:p>
          <a:p>
            <a:r>
              <a:rPr lang="tr-TR" dirty="0" err="1" smtClean="0"/>
              <a:t>Red</a:t>
            </a:r>
            <a:r>
              <a:rPr lang="tr-TR" dirty="0" smtClean="0"/>
              <a:t>-Black </a:t>
            </a:r>
            <a:r>
              <a:rPr lang="tr-TR" dirty="0" err="1" smtClean="0"/>
              <a:t>Trees</a:t>
            </a:r>
            <a:endParaRPr lang="tr-TR" dirty="0" smtClean="0"/>
          </a:p>
          <a:p>
            <a:r>
              <a:rPr lang="tr-TR" dirty="0" smtClean="0"/>
              <a:t>B-</a:t>
            </a:r>
            <a:r>
              <a:rPr lang="tr-TR" dirty="0" err="1" smtClean="0"/>
              <a:t>Trees</a:t>
            </a:r>
            <a:endParaRPr lang="tr-TR" dirty="0" smtClean="0"/>
          </a:p>
          <a:p>
            <a:r>
              <a:rPr lang="tr-TR" dirty="0" smtClean="0"/>
              <a:t>B+ </a:t>
            </a:r>
            <a:r>
              <a:rPr lang="tr-TR" dirty="0" err="1" smtClean="0"/>
              <a:t>Trees</a:t>
            </a:r>
            <a:endParaRPr lang="tr-TR" dirty="0" smtClean="0"/>
          </a:p>
          <a:p>
            <a:r>
              <a:rPr lang="tr-TR" dirty="0" smtClean="0"/>
              <a:t>…</a:t>
            </a:r>
            <a:endParaRPr lang="tr-TR" dirty="0"/>
          </a:p>
        </p:txBody>
      </p:sp>
      <p:pic>
        <p:nvPicPr>
          <p:cNvPr id="6146" name="Picture 2" descr="İkili arama ağacı Arama algoritması Derinlik ilk arama, ağaç, açı,  bilgisayar Bilim png | PNGEg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683" y="2283069"/>
            <a:ext cx="51435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003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Çizge (</a:t>
            </a:r>
            <a:r>
              <a:rPr lang="tr-TR" dirty="0" err="1" smtClean="0"/>
              <a:t>Graph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Aynı </a:t>
            </a:r>
            <a:r>
              <a:rPr lang="tr-TR" dirty="0"/>
              <a:t>kümeye ait olan </a:t>
            </a:r>
            <a:r>
              <a:rPr lang="tr-TR" dirty="0" smtClean="0"/>
              <a:t>verilerin; düğümler (</a:t>
            </a:r>
            <a:r>
              <a:rPr lang="tr-TR" dirty="0" err="1" smtClean="0"/>
              <a:t>Node</a:t>
            </a:r>
            <a:r>
              <a:rPr lang="tr-TR" dirty="0" smtClean="0"/>
              <a:t>), ayrıtlar/kenarlar (</a:t>
            </a:r>
            <a:r>
              <a:rPr lang="tr-TR" dirty="0" err="1" smtClean="0"/>
              <a:t>Edge</a:t>
            </a:r>
            <a:r>
              <a:rPr lang="tr-TR" dirty="0" smtClean="0"/>
              <a:t>) </a:t>
            </a:r>
            <a:r>
              <a:rPr lang="tr-TR" dirty="0"/>
              <a:t>ve bunların birleştirilmesinden </a:t>
            </a:r>
            <a:r>
              <a:rPr lang="tr-TR" dirty="0" smtClean="0"/>
              <a:t>oluşur</a:t>
            </a:r>
          </a:p>
          <a:p>
            <a:r>
              <a:rPr lang="tr-TR" dirty="0"/>
              <a:t>Düğümler birleşme noktasını ayrıtlar da düğümlerin bağlantı ilişkisini </a:t>
            </a:r>
            <a:r>
              <a:rPr lang="tr-TR" dirty="0" smtClean="0"/>
              <a:t>gösterir</a:t>
            </a:r>
          </a:p>
          <a:p>
            <a:r>
              <a:rPr lang="tr-TR" dirty="0"/>
              <a:t>Verilerin </a:t>
            </a:r>
            <a:r>
              <a:rPr lang="tr-TR" dirty="0" smtClean="0"/>
              <a:t>hem </a:t>
            </a:r>
            <a:r>
              <a:rPr lang="tr-TR" dirty="0"/>
              <a:t>düğümlerde hem de </a:t>
            </a:r>
            <a:r>
              <a:rPr lang="tr-TR" dirty="0" smtClean="0"/>
              <a:t>kenarların </a:t>
            </a:r>
            <a:r>
              <a:rPr lang="tr-TR" dirty="0"/>
              <a:t>bilgi kısmında tutulabilir</a:t>
            </a:r>
            <a:endParaRPr lang="tr-TR" dirty="0" smtClean="0"/>
          </a:p>
          <a:p>
            <a:r>
              <a:rPr lang="tr-TR" dirty="0" smtClean="0"/>
              <a:t>En kısa yol</a:t>
            </a:r>
          </a:p>
          <a:p>
            <a:r>
              <a:rPr lang="tr-TR" dirty="0" smtClean="0"/>
              <a:t>Yol ağacı</a:t>
            </a:r>
          </a:p>
          <a:p>
            <a:r>
              <a:rPr lang="tr-TR" dirty="0" smtClean="0"/>
              <a:t>Modelleme</a:t>
            </a:r>
          </a:p>
          <a:p>
            <a:r>
              <a:rPr lang="tr-TR" dirty="0" smtClean="0"/>
              <a:t>Lojistik</a:t>
            </a:r>
          </a:p>
          <a:p>
            <a:r>
              <a:rPr lang="tr-TR" dirty="0" smtClean="0"/>
              <a:t>…</a:t>
            </a:r>
            <a:endParaRPr lang="tr-TR" dirty="0"/>
          </a:p>
        </p:txBody>
      </p:sp>
      <p:pic>
        <p:nvPicPr>
          <p:cNvPr id="7170" name="Picture 2" descr="Corrected Exercises: Shortest Path - Complex systems and A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052" y="3648808"/>
            <a:ext cx="3986663" cy="249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670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Sıralama Algoritmaları</a:t>
            </a:r>
            <a:br>
              <a:rPr lang="tr-TR" dirty="0" smtClean="0"/>
            </a:br>
            <a:r>
              <a:rPr lang="tr-TR" dirty="0" smtClean="0"/>
              <a:t>(</a:t>
            </a:r>
            <a:r>
              <a:rPr lang="tr-TR" dirty="0" err="1" smtClean="0"/>
              <a:t>Sorting</a:t>
            </a:r>
            <a:r>
              <a:rPr lang="tr-TR" dirty="0" smtClean="0"/>
              <a:t> </a:t>
            </a:r>
            <a:r>
              <a:rPr lang="tr-TR" dirty="0" err="1" smtClean="0"/>
              <a:t>Algorithms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Insertion</a:t>
            </a:r>
            <a:r>
              <a:rPr lang="tr-TR" dirty="0" smtClean="0"/>
              <a:t> </a:t>
            </a:r>
            <a:r>
              <a:rPr lang="tr-TR" dirty="0" err="1" smtClean="0"/>
              <a:t>Sort</a:t>
            </a:r>
            <a:endParaRPr lang="tr-TR" dirty="0" smtClean="0"/>
          </a:p>
          <a:p>
            <a:r>
              <a:rPr lang="tr-TR" dirty="0" err="1" smtClean="0"/>
              <a:t>Bubble</a:t>
            </a:r>
            <a:r>
              <a:rPr lang="tr-TR" dirty="0" smtClean="0"/>
              <a:t> </a:t>
            </a:r>
            <a:r>
              <a:rPr lang="tr-TR" dirty="0" err="1" smtClean="0"/>
              <a:t>Sort</a:t>
            </a:r>
            <a:endParaRPr lang="tr-TR" dirty="0" smtClean="0"/>
          </a:p>
          <a:p>
            <a:r>
              <a:rPr lang="tr-TR" dirty="0" err="1" smtClean="0"/>
              <a:t>Selection</a:t>
            </a:r>
            <a:r>
              <a:rPr lang="tr-TR" dirty="0" smtClean="0"/>
              <a:t> </a:t>
            </a:r>
            <a:r>
              <a:rPr lang="tr-TR" dirty="0" err="1" smtClean="0"/>
              <a:t>Sort</a:t>
            </a:r>
            <a:endParaRPr lang="tr-TR" dirty="0" smtClean="0"/>
          </a:p>
          <a:p>
            <a:r>
              <a:rPr lang="tr-TR" dirty="0" err="1" smtClean="0"/>
              <a:t>Merge</a:t>
            </a:r>
            <a:r>
              <a:rPr lang="tr-TR" dirty="0" smtClean="0"/>
              <a:t> </a:t>
            </a:r>
            <a:r>
              <a:rPr lang="tr-TR" dirty="0" err="1" smtClean="0"/>
              <a:t>Sort</a:t>
            </a:r>
            <a:endParaRPr lang="tr-TR" dirty="0" smtClean="0"/>
          </a:p>
          <a:p>
            <a:r>
              <a:rPr lang="tr-TR" dirty="0" err="1" smtClean="0"/>
              <a:t>Quick</a:t>
            </a:r>
            <a:r>
              <a:rPr lang="tr-TR" dirty="0" smtClean="0"/>
              <a:t> </a:t>
            </a:r>
            <a:r>
              <a:rPr lang="tr-TR" dirty="0" err="1" smtClean="0"/>
              <a:t>Sort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03715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Veri Yapıları Karşılaştırma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053369"/>
            <a:ext cx="76009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544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Temel Kavramlar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92925" y="1641230"/>
            <a:ext cx="8915400" cy="3777622"/>
          </a:xfrm>
        </p:spPr>
        <p:txBody>
          <a:bodyPr/>
          <a:lstStyle/>
          <a:p>
            <a:r>
              <a:rPr lang="tr-TR" dirty="0"/>
              <a:t>Tüm bilgisayar programları </a:t>
            </a:r>
            <a:r>
              <a:rPr lang="tr-TR" b="1" dirty="0"/>
              <a:t>Algoritma</a:t>
            </a:r>
            <a:r>
              <a:rPr lang="tr-TR" dirty="0"/>
              <a:t> ve </a:t>
            </a:r>
            <a:r>
              <a:rPr lang="tr-TR" b="1" dirty="0"/>
              <a:t>Veri Yapılarından </a:t>
            </a:r>
            <a:r>
              <a:rPr lang="tr-TR" dirty="0" smtClean="0"/>
              <a:t>oluşur</a:t>
            </a:r>
          </a:p>
          <a:p>
            <a:r>
              <a:rPr lang="tr-TR" dirty="0"/>
              <a:t>Algoritmalar </a:t>
            </a:r>
            <a:r>
              <a:rPr lang="tr-TR" b="1" dirty="0"/>
              <a:t>veri</a:t>
            </a:r>
            <a:r>
              <a:rPr lang="tr-TR" dirty="0"/>
              <a:t> ve </a:t>
            </a:r>
            <a:r>
              <a:rPr lang="tr-TR" b="1" dirty="0"/>
              <a:t>değişkenleri</a:t>
            </a:r>
            <a:r>
              <a:rPr lang="tr-TR" dirty="0"/>
              <a:t> kullanarak bir problemin çözümüne </a:t>
            </a:r>
            <a:r>
              <a:rPr lang="tr-TR" dirty="0" smtClean="0"/>
              <a:t>ulaşır</a:t>
            </a:r>
          </a:p>
          <a:p>
            <a:r>
              <a:rPr lang="tr-TR" dirty="0" smtClean="0"/>
              <a:t>Bir </a:t>
            </a:r>
            <a:r>
              <a:rPr lang="tr-TR" dirty="0"/>
              <a:t>değişken </a:t>
            </a:r>
            <a:r>
              <a:rPr lang="tr-TR" dirty="0" smtClean="0"/>
              <a:t>bellekte </a:t>
            </a:r>
            <a:r>
              <a:rPr lang="tr-TR" dirty="0"/>
              <a:t>bir </a:t>
            </a:r>
            <a:r>
              <a:rPr lang="tr-TR" dirty="0" err="1" smtClean="0"/>
              <a:t>hafızalık</a:t>
            </a:r>
            <a:r>
              <a:rPr lang="tr-TR" dirty="0" smtClean="0"/>
              <a:t> </a:t>
            </a:r>
            <a:r>
              <a:rPr lang="tr-TR" dirty="0"/>
              <a:t>bir yer </a:t>
            </a:r>
            <a:r>
              <a:rPr lang="tr-TR" dirty="0" smtClean="0"/>
              <a:t>tutar</a:t>
            </a:r>
          </a:p>
          <a:p>
            <a:r>
              <a:rPr lang="tr-TR" dirty="0" smtClean="0"/>
              <a:t>Bir </a:t>
            </a:r>
            <a:r>
              <a:rPr lang="tr-TR" dirty="0"/>
              <a:t>Veri </a:t>
            </a:r>
            <a:r>
              <a:rPr lang="tr-TR" dirty="0" smtClean="0"/>
              <a:t>Yapısı, algoritmanın kullanacağı </a:t>
            </a:r>
            <a:r>
              <a:rPr lang="tr-TR" dirty="0"/>
              <a:t>bilgiyi  </a:t>
            </a:r>
            <a:r>
              <a:rPr lang="tr-TR" u="sng" dirty="0" smtClean="0"/>
              <a:t>bir </a:t>
            </a:r>
            <a:r>
              <a:rPr lang="tr-TR" u="sng" dirty="0"/>
              <a:t>grup hafızada </a:t>
            </a:r>
            <a:r>
              <a:rPr lang="tr-TR" dirty="0" smtClean="0"/>
              <a:t>tutar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784" y="3211672"/>
            <a:ext cx="5307623" cy="364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185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Temel Kavramlar</a:t>
            </a:r>
          </a:p>
        </p:txBody>
      </p:sp>
      <p:sp>
        <p:nvSpPr>
          <p:cNvPr id="6" name="İçerik Yer Tutucusu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tr-TR" dirty="0" smtClean="0"/>
              <a:t>İşlenecek veri miktarı büyüdükçe, bu verilerin;</a:t>
            </a:r>
          </a:p>
          <a:p>
            <a:pPr lvl="1"/>
            <a:r>
              <a:rPr lang="tr-TR" dirty="0" smtClean="0"/>
              <a:t>Saklanması </a:t>
            </a:r>
          </a:p>
          <a:p>
            <a:pPr lvl="1"/>
            <a:r>
              <a:rPr lang="tr-TR" dirty="0" smtClean="0"/>
              <a:t>Sıralanması</a:t>
            </a:r>
          </a:p>
          <a:p>
            <a:pPr lvl="1"/>
            <a:r>
              <a:rPr lang="tr-TR" dirty="0" smtClean="0"/>
              <a:t>Arama yapılması</a:t>
            </a:r>
          </a:p>
          <a:p>
            <a:r>
              <a:rPr lang="tr-TR" dirty="0" smtClean="0"/>
              <a:t>Gibi temel işlemlerin verimli gerçekleşmesi için farklı </a:t>
            </a:r>
            <a:r>
              <a:rPr lang="tr-TR" u="sng" dirty="0" smtClean="0"/>
              <a:t>Veri Yapıları </a:t>
            </a:r>
            <a:r>
              <a:rPr lang="tr-TR" dirty="0" smtClean="0"/>
              <a:t>türleri geliştirilmiştir.</a:t>
            </a:r>
          </a:p>
          <a:p>
            <a:endParaRPr lang="tr-TR" dirty="0"/>
          </a:p>
          <a:p>
            <a:r>
              <a:rPr lang="tr-TR" dirty="0" smtClean="0"/>
              <a:t>Bu durumda: VERİ YAPISI nedir ???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6028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Temel Kavramlar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Veri Yapısı (Data </a:t>
            </a:r>
            <a:r>
              <a:rPr lang="tr-TR" dirty="0" err="1" smtClean="0"/>
              <a:t>Structrure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Verinin, verimli bir şekilde kullanılabilmesi için bellekte tutulma şeklini ve nasıl yönetileceğini gösteren yapılardır.</a:t>
            </a:r>
          </a:p>
          <a:p>
            <a:r>
              <a:rPr lang="tr-TR" dirty="0" smtClean="0"/>
              <a:t>Kodlama/oluşturma (</a:t>
            </a:r>
            <a:r>
              <a:rPr lang="tr-TR" dirty="0" err="1" smtClean="0"/>
              <a:t>implementation</a:t>
            </a:r>
            <a:r>
              <a:rPr lang="tr-TR" dirty="0" smtClean="0"/>
              <a:t>) şekline göre veri yapıları:</a:t>
            </a:r>
          </a:p>
          <a:p>
            <a:pPr lvl="1"/>
            <a:r>
              <a:rPr lang="tr-TR" b="1" dirty="0" smtClean="0"/>
              <a:t>Statik Veri Yapıları</a:t>
            </a:r>
            <a:r>
              <a:rPr lang="tr-TR" dirty="0" smtClean="0">
                <a:sym typeface="Wingdings" panose="05000000000000000000" pitchFamily="2" charset="2"/>
              </a:rPr>
              <a:t> Tamamını kullanmasalar dahi, kendilerine sabit büyüklükte bellek ayrılan yapılar (diziler, değişkenler, </a:t>
            </a:r>
            <a:r>
              <a:rPr lang="tr-TR" dirty="0" err="1" smtClean="0">
                <a:sym typeface="Wingdings" panose="05000000000000000000" pitchFamily="2" charset="2"/>
              </a:rPr>
              <a:t>stack</a:t>
            </a:r>
            <a:r>
              <a:rPr lang="tr-TR" dirty="0" smtClean="0">
                <a:sym typeface="Wingdings" panose="05000000000000000000" pitchFamily="2" charset="2"/>
              </a:rPr>
              <a:t>, </a:t>
            </a:r>
            <a:r>
              <a:rPr lang="tr-TR" dirty="0" err="1" smtClean="0">
                <a:sym typeface="Wingdings" panose="05000000000000000000" pitchFamily="2" charset="2"/>
              </a:rPr>
              <a:t>vs</a:t>
            </a:r>
            <a:r>
              <a:rPr lang="tr-TR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tr-TR" b="1" dirty="0" smtClean="0">
                <a:sym typeface="Wingdings" panose="05000000000000000000" pitchFamily="2" charset="2"/>
              </a:rPr>
              <a:t>Dinamik </a:t>
            </a:r>
            <a:r>
              <a:rPr lang="tr-TR" b="1" dirty="0"/>
              <a:t>Veri Yapıları </a:t>
            </a:r>
            <a:r>
              <a:rPr lang="tr-TR" dirty="0" smtClean="0">
                <a:sym typeface="Wingdings" panose="05000000000000000000" pitchFamily="2" charset="2"/>
              </a:rPr>
              <a:t> Program çalışma zamanında (</a:t>
            </a:r>
            <a:r>
              <a:rPr lang="tr-TR" dirty="0" err="1" smtClean="0">
                <a:sym typeface="Wingdings" panose="05000000000000000000" pitchFamily="2" charset="2"/>
              </a:rPr>
              <a:t>run</a:t>
            </a:r>
            <a:r>
              <a:rPr lang="tr-TR" dirty="0" smtClean="0">
                <a:sym typeface="Wingdings" panose="05000000000000000000" pitchFamily="2" charset="2"/>
              </a:rPr>
              <a:t>-time) bellekte kapladıkları alan değişkenlik gösterebilir. (liste, </a:t>
            </a:r>
            <a:r>
              <a:rPr lang="tr-TR" dirty="0" err="1" smtClean="0">
                <a:sym typeface="Wingdings" panose="05000000000000000000" pitchFamily="2" charset="2"/>
              </a:rPr>
              <a:t>graph</a:t>
            </a:r>
            <a:r>
              <a:rPr lang="tr-TR" dirty="0" smtClean="0">
                <a:sym typeface="Wingdings" panose="05000000000000000000" pitchFamily="2" charset="2"/>
              </a:rPr>
              <a:t>, </a:t>
            </a:r>
            <a:r>
              <a:rPr lang="tr-TR" dirty="0" err="1" smtClean="0">
                <a:sym typeface="Wingdings" panose="05000000000000000000" pitchFamily="2" charset="2"/>
              </a:rPr>
              <a:t>tree</a:t>
            </a:r>
            <a:r>
              <a:rPr lang="tr-TR" dirty="0" smtClean="0">
                <a:sym typeface="Wingdings" panose="05000000000000000000" pitchFamily="2" charset="2"/>
              </a:rPr>
              <a:t>, </a:t>
            </a:r>
            <a:r>
              <a:rPr lang="tr-TR" dirty="0" err="1" smtClean="0">
                <a:sym typeface="Wingdings" panose="05000000000000000000" pitchFamily="2" charset="2"/>
              </a:rPr>
              <a:t>vs</a:t>
            </a:r>
            <a:r>
              <a:rPr lang="tr-TR" dirty="0" smtClean="0">
                <a:sym typeface="Wingdings" panose="05000000000000000000" pitchFamily="2" charset="2"/>
              </a:rPr>
              <a:t>)</a:t>
            </a:r>
            <a:r>
              <a:rPr lang="tr-T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6765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Temel Kavramlar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tr-TR" b="1" dirty="0" smtClean="0"/>
              <a:t>Temel Veri Yapıları (</a:t>
            </a:r>
            <a:r>
              <a:rPr lang="tr-TR" b="1" dirty="0" err="1" smtClean="0"/>
              <a:t>Primitive</a:t>
            </a:r>
            <a:r>
              <a:rPr lang="tr-TR" b="1" dirty="0" smtClean="0"/>
              <a:t>)</a:t>
            </a:r>
          </a:p>
          <a:p>
            <a:pPr lvl="1"/>
            <a:r>
              <a:rPr lang="tr-TR" dirty="0" smtClean="0"/>
              <a:t>Programlama </a:t>
            </a:r>
            <a:r>
              <a:rPr lang="tr-TR" dirty="0"/>
              <a:t>dilleri tarafından doğrudan değişken veya sabit bildirimi yapılarak </a:t>
            </a:r>
            <a:r>
              <a:rPr lang="tr-TR" dirty="0" smtClean="0"/>
              <a:t>kullanılır. </a:t>
            </a:r>
          </a:p>
          <a:p>
            <a:pPr lvl="1"/>
            <a:r>
              <a:rPr lang="tr-TR" dirty="0" smtClean="0"/>
              <a:t>(</a:t>
            </a:r>
            <a:r>
              <a:rPr lang="tr-TR" dirty="0" err="1" smtClean="0"/>
              <a:t>int</a:t>
            </a:r>
            <a:r>
              <a:rPr lang="tr-TR" dirty="0" smtClean="0"/>
              <a:t>, </a:t>
            </a:r>
            <a:r>
              <a:rPr lang="tr-TR" dirty="0" err="1" smtClean="0"/>
              <a:t>char</a:t>
            </a:r>
            <a:r>
              <a:rPr lang="tr-TR" dirty="0" smtClean="0"/>
              <a:t>, </a:t>
            </a:r>
            <a:r>
              <a:rPr lang="tr-TR" dirty="0" err="1" smtClean="0"/>
              <a:t>float</a:t>
            </a:r>
            <a:r>
              <a:rPr lang="tr-TR" dirty="0" smtClean="0"/>
              <a:t>, </a:t>
            </a:r>
            <a:r>
              <a:rPr lang="tr-TR" dirty="0" err="1" smtClean="0"/>
              <a:t>boolean</a:t>
            </a:r>
            <a:r>
              <a:rPr lang="tr-TR" dirty="0" smtClean="0"/>
              <a:t>, ..)</a:t>
            </a:r>
          </a:p>
          <a:p>
            <a:endParaRPr lang="tr-TR" dirty="0" smtClean="0"/>
          </a:p>
          <a:p>
            <a:r>
              <a:rPr lang="tr-TR" b="1" dirty="0" smtClean="0"/>
              <a:t>Birleşik Veri Yapıları (</a:t>
            </a:r>
            <a:r>
              <a:rPr lang="tr-TR" b="1" dirty="0" err="1" smtClean="0"/>
              <a:t>Compound</a:t>
            </a:r>
            <a:r>
              <a:rPr lang="tr-TR" b="1" dirty="0" smtClean="0"/>
              <a:t>)</a:t>
            </a:r>
          </a:p>
          <a:p>
            <a:pPr lvl="1"/>
            <a:r>
              <a:rPr lang="tr-TR" dirty="0" smtClean="0"/>
              <a:t>Temel </a:t>
            </a:r>
            <a:r>
              <a:rPr lang="tr-TR" dirty="0"/>
              <a:t>veri </a:t>
            </a:r>
            <a:r>
              <a:rPr lang="tr-TR" dirty="0" smtClean="0"/>
              <a:t>yapılarından faydalanılarak oluşturulan karmaşık yapılar. </a:t>
            </a:r>
          </a:p>
          <a:p>
            <a:pPr lvl="1"/>
            <a:r>
              <a:rPr lang="tr-TR" dirty="0" smtClean="0"/>
              <a:t>(</a:t>
            </a:r>
            <a:r>
              <a:rPr lang="tr-TR" dirty="0" err="1" smtClean="0"/>
              <a:t>stack</a:t>
            </a:r>
            <a:r>
              <a:rPr lang="tr-TR" dirty="0" smtClean="0"/>
              <a:t>, </a:t>
            </a:r>
            <a:r>
              <a:rPr lang="tr-TR" dirty="0" err="1" smtClean="0"/>
              <a:t>queue</a:t>
            </a:r>
            <a:r>
              <a:rPr lang="tr-TR" dirty="0" smtClean="0"/>
              <a:t>, </a:t>
            </a:r>
            <a:r>
              <a:rPr lang="tr-TR" dirty="0" err="1" smtClean="0"/>
              <a:t>tree</a:t>
            </a:r>
            <a:r>
              <a:rPr lang="tr-TR" dirty="0" smtClean="0"/>
              <a:t>, </a:t>
            </a:r>
            <a:r>
              <a:rPr lang="tr-TR" dirty="0" err="1" smtClean="0"/>
              <a:t>graph</a:t>
            </a:r>
            <a:r>
              <a:rPr lang="tr-TR" dirty="0" smtClean="0"/>
              <a:t>, …)</a:t>
            </a:r>
          </a:p>
          <a:p>
            <a:endParaRPr lang="tr-TR" dirty="0"/>
          </a:p>
          <a:p>
            <a:r>
              <a:rPr lang="tr-TR" dirty="0" smtClean="0"/>
              <a:t>Not: Bazı kaynaklar </a:t>
            </a:r>
            <a:r>
              <a:rPr lang="tr-TR" b="1" dirty="0" err="1" smtClean="0">
                <a:solidFill>
                  <a:srgbClr val="FF0000"/>
                </a:solidFill>
              </a:rPr>
              <a:t>array</a:t>
            </a:r>
            <a:r>
              <a:rPr lang="tr-TR" b="1" dirty="0" smtClean="0">
                <a:solidFill>
                  <a:srgbClr val="FF0000"/>
                </a:solidFill>
              </a:rPr>
              <a:t>, </a:t>
            </a:r>
            <a:r>
              <a:rPr lang="tr-TR" b="1" dirty="0" err="1" smtClean="0">
                <a:solidFill>
                  <a:srgbClr val="FF0000"/>
                </a:solidFill>
              </a:rPr>
              <a:t>string</a:t>
            </a:r>
            <a:r>
              <a:rPr lang="tr-TR" b="1" dirty="0" smtClean="0">
                <a:solidFill>
                  <a:srgbClr val="FF0000"/>
                </a:solidFill>
              </a:rPr>
              <a:t>, </a:t>
            </a:r>
            <a:r>
              <a:rPr lang="tr-TR" b="1" dirty="0" err="1" smtClean="0">
                <a:solidFill>
                  <a:srgbClr val="FF0000"/>
                </a:solidFill>
              </a:rPr>
              <a:t>union</a:t>
            </a:r>
            <a:r>
              <a:rPr lang="tr-TR" b="1" dirty="0" smtClean="0">
                <a:solidFill>
                  <a:srgbClr val="FF0000"/>
                </a:solidFill>
              </a:rPr>
              <a:t>, </a:t>
            </a:r>
            <a:r>
              <a:rPr lang="tr-TR" b="1" dirty="0" err="1" smtClean="0">
                <a:solidFill>
                  <a:srgbClr val="FF0000"/>
                </a:solidFill>
              </a:rPr>
              <a:t>struct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smtClean="0"/>
              <a:t>yapılarını Birleşik olarak tanımlarken, bazı kaynaklar ise ‘</a:t>
            </a:r>
            <a:r>
              <a:rPr lang="tr-TR" b="1" dirty="0" smtClean="0"/>
              <a:t>Basit (Simple) Veri Yapısı</a:t>
            </a:r>
            <a:r>
              <a:rPr lang="tr-TR" dirty="0" smtClean="0"/>
              <a:t>’ adı altında ayrı bir ara kategoride değerlendirmektedir. </a:t>
            </a:r>
          </a:p>
          <a:p>
            <a:r>
              <a:rPr lang="tr-TR" dirty="0" smtClean="0"/>
              <a:t>Ancak sonuç itibariyle bu grup da, temel veri yapıları kullanılarak oluşturulurlar.</a:t>
            </a:r>
          </a:p>
        </p:txBody>
      </p:sp>
    </p:spTree>
    <p:extLst>
      <p:ext uri="{BB962C8B-B14F-4D97-AF65-F5344CB8AC3E}">
        <p14:creationId xmlns:p14="http://schemas.microsoft.com/office/powerpoint/2010/main" val="2124460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Temel Kavramlar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925515" y="2133600"/>
            <a:ext cx="9579097" cy="3777622"/>
          </a:xfrm>
        </p:spPr>
        <p:txBody>
          <a:bodyPr/>
          <a:lstStyle/>
          <a:p>
            <a:r>
              <a:rPr lang="tr-TR" dirty="0" smtClean="0"/>
              <a:t>Verilerin </a:t>
            </a:r>
            <a:r>
              <a:rPr lang="tr-TR" u="sng" dirty="0" smtClean="0"/>
              <a:t>organize edilmelerine </a:t>
            </a:r>
            <a:r>
              <a:rPr lang="tr-TR" dirty="0" smtClean="0"/>
              <a:t>göre ise; </a:t>
            </a:r>
          </a:p>
          <a:p>
            <a:pPr lvl="1"/>
            <a:r>
              <a:rPr lang="tr-TR" b="1" dirty="0" err="1" smtClean="0"/>
              <a:t>Linear</a:t>
            </a:r>
            <a:r>
              <a:rPr lang="tr-TR" dirty="0" smtClean="0"/>
              <a:t> </a:t>
            </a:r>
            <a:r>
              <a:rPr lang="tr-TR" dirty="0" smtClean="0">
                <a:sym typeface="Wingdings" panose="05000000000000000000" pitchFamily="2" charset="2"/>
              </a:rPr>
              <a:t> Verinin sırayla erişildiği/saklandığı yapılar</a:t>
            </a:r>
            <a:r>
              <a:rPr lang="tr-TR" dirty="0" smtClean="0"/>
              <a:t> </a:t>
            </a:r>
          </a:p>
          <a:p>
            <a:pPr lvl="1"/>
            <a:r>
              <a:rPr lang="tr-TR" b="1" dirty="0" err="1" smtClean="0"/>
              <a:t>Non-Linear</a:t>
            </a:r>
            <a:r>
              <a:rPr lang="tr-TR" dirty="0" smtClean="0"/>
              <a:t> </a:t>
            </a:r>
            <a:r>
              <a:rPr lang="tr-TR" dirty="0" smtClean="0">
                <a:sym typeface="Wingdings" panose="05000000000000000000" pitchFamily="2" charset="2"/>
              </a:rPr>
              <a:t> </a:t>
            </a:r>
            <a:r>
              <a:rPr lang="tr-TR" dirty="0">
                <a:sym typeface="Wingdings" panose="05000000000000000000" pitchFamily="2" charset="2"/>
              </a:rPr>
              <a:t>Verinin </a:t>
            </a:r>
            <a:r>
              <a:rPr lang="tr-TR" dirty="0" smtClean="0">
                <a:sym typeface="Wingdings" panose="05000000000000000000" pitchFamily="2" charset="2"/>
              </a:rPr>
              <a:t>sırasından bağımsız (hiyerarşik/network) </a:t>
            </a:r>
            <a:r>
              <a:rPr lang="tr-TR" dirty="0">
                <a:sym typeface="Wingdings" panose="05000000000000000000" pitchFamily="2" charset="2"/>
              </a:rPr>
              <a:t>erişildiği/saklandığı yapılar</a:t>
            </a:r>
            <a:r>
              <a:rPr lang="tr-TR" dirty="0"/>
              <a:t> 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835" y="3377572"/>
            <a:ext cx="620077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295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Temel Kavramlar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023964" y="2318239"/>
            <a:ext cx="10049608" cy="3959469"/>
          </a:xfrm>
        </p:spPr>
        <p:txBody>
          <a:bodyPr>
            <a:normAutofit/>
          </a:bodyPr>
          <a:lstStyle/>
          <a:p>
            <a:r>
              <a:rPr lang="tr-TR" dirty="0" err="1" smtClean="0"/>
              <a:t>Abstract</a:t>
            </a:r>
            <a:r>
              <a:rPr lang="tr-TR" dirty="0" smtClean="0"/>
              <a:t> Data </a:t>
            </a:r>
            <a:r>
              <a:rPr lang="tr-TR" dirty="0" err="1" smtClean="0"/>
              <a:t>Type</a:t>
            </a:r>
            <a:r>
              <a:rPr lang="tr-TR" dirty="0" smtClean="0"/>
              <a:t> (ADT)</a:t>
            </a:r>
          </a:p>
          <a:p>
            <a:pPr lvl="1"/>
            <a:r>
              <a:rPr lang="tr-TR" dirty="0" smtClean="0"/>
              <a:t>Veri Yapıları </a:t>
            </a:r>
            <a:r>
              <a:rPr lang="tr-TR" dirty="0"/>
              <a:t>bağlamında bir problemin </a:t>
            </a:r>
            <a:r>
              <a:rPr lang="tr-TR" dirty="0" smtClean="0"/>
              <a:t>çözümü </a:t>
            </a:r>
            <a:r>
              <a:rPr lang="tr-TR" dirty="0"/>
              <a:t>için kullanılan matematiksel bir </a:t>
            </a:r>
            <a:r>
              <a:rPr lang="tr-TR" dirty="0" smtClean="0"/>
              <a:t>modeldir.</a:t>
            </a:r>
          </a:p>
          <a:p>
            <a:pPr marL="914400" lvl="2" indent="0">
              <a:buNone/>
            </a:pPr>
            <a:r>
              <a:rPr lang="tr-TR" dirty="0" smtClean="0"/>
              <a:t>ve ya…</a:t>
            </a:r>
          </a:p>
          <a:p>
            <a:pPr lvl="1"/>
            <a:r>
              <a:rPr lang="tr-TR" dirty="0" smtClean="0"/>
              <a:t>Verinin </a:t>
            </a:r>
            <a:r>
              <a:rPr lang="tr-TR" dirty="0"/>
              <a:t>organizasyonu ve onların üzerinde yapılacak işlemlerin matematiksel </a:t>
            </a:r>
            <a:r>
              <a:rPr lang="tr-TR" dirty="0" smtClean="0"/>
              <a:t>modellenmesidir</a:t>
            </a:r>
          </a:p>
          <a:p>
            <a:pPr lvl="1"/>
            <a:r>
              <a:rPr lang="tr-TR" dirty="0" err="1" smtClean="0"/>
              <a:t>Örn</a:t>
            </a:r>
            <a:r>
              <a:rPr lang="tr-TR" dirty="0" smtClean="0"/>
              <a:t>:</a:t>
            </a:r>
          </a:p>
          <a:p>
            <a:pPr lvl="2"/>
            <a:r>
              <a:rPr lang="tr-TR" dirty="0" smtClean="0"/>
              <a:t>Problem: Bir grup sayıyı sıralamak</a:t>
            </a:r>
          </a:p>
          <a:p>
            <a:pPr lvl="2"/>
            <a:r>
              <a:rPr lang="tr-TR" dirty="0"/>
              <a:t>ADT: </a:t>
            </a:r>
            <a:r>
              <a:rPr lang="tr-TR" dirty="0" smtClean="0"/>
              <a:t>Bir </a:t>
            </a:r>
            <a:r>
              <a:rPr lang="tr-TR" b="1" dirty="0"/>
              <a:t>dizi</a:t>
            </a:r>
            <a:r>
              <a:rPr lang="tr-TR" dirty="0"/>
              <a:t> ve dizi üzerinde çalışan </a:t>
            </a:r>
            <a:r>
              <a:rPr lang="tr-TR" b="1" dirty="0"/>
              <a:t>sıralama </a:t>
            </a:r>
            <a:r>
              <a:rPr lang="tr-TR" b="1" dirty="0" smtClean="0"/>
              <a:t>algoritması</a:t>
            </a:r>
          </a:p>
          <a:p>
            <a:pPr lvl="1"/>
            <a:r>
              <a:rPr lang="tr-TR" dirty="0" err="1" smtClean="0"/>
              <a:t>Örn</a:t>
            </a:r>
            <a:r>
              <a:rPr lang="tr-TR" dirty="0" smtClean="0"/>
              <a:t>:</a:t>
            </a:r>
          </a:p>
          <a:p>
            <a:pPr lvl="2"/>
            <a:r>
              <a:rPr lang="tr-TR" dirty="0" smtClean="0"/>
              <a:t>Bir </a:t>
            </a:r>
            <a:r>
              <a:rPr lang="tr-TR" dirty="0" err="1" smtClean="0"/>
              <a:t>integer</a:t>
            </a:r>
            <a:r>
              <a:rPr lang="tr-TR" dirty="0" smtClean="0"/>
              <a:t> </a:t>
            </a:r>
            <a:r>
              <a:rPr lang="tr-TR" dirty="0"/>
              <a:t>dizi ve bu dizi üzerinde </a:t>
            </a:r>
            <a:r>
              <a:rPr lang="tr-TR" dirty="0" err="1"/>
              <a:t>read</a:t>
            </a:r>
            <a:r>
              <a:rPr lang="tr-TR" dirty="0"/>
              <a:t>, </a:t>
            </a:r>
            <a:r>
              <a:rPr lang="tr-TR" dirty="0" err="1"/>
              <a:t>sort</a:t>
            </a:r>
            <a:r>
              <a:rPr lang="tr-TR" dirty="0"/>
              <a:t>, </a:t>
            </a:r>
            <a:r>
              <a:rPr lang="tr-TR" dirty="0" err="1"/>
              <a:t>search</a:t>
            </a:r>
            <a:r>
              <a:rPr lang="tr-TR" dirty="0"/>
              <a:t> ve </a:t>
            </a:r>
            <a:r>
              <a:rPr lang="tr-TR" dirty="0" err="1"/>
              <a:t>print</a:t>
            </a:r>
            <a:r>
              <a:rPr lang="tr-TR" dirty="0"/>
              <a:t> işlemleri basit bir ADT </a:t>
            </a:r>
            <a:r>
              <a:rPr lang="tr-TR" dirty="0" smtClean="0"/>
              <a:t>modelidir</a:t>
            </a:r>
            <a:endParaRPr lang="tr-TR" dirty="0"/>
          </a:p>
          <a:p>
            <a:pPr lvl="1"/>
            <a:r>
              <a:rPr lang="tr-TR" dirty="0"/>
              <a:t>ADT, arka plandaki karmaşıklığı kullanıcıdan soyutlama (</a:t>
            </a:r>
            <a:r>
              <a:rPr lang="tr-TR" dirty="0" err="1"/>
              <a:t>abstraction</a:t>
            </a:r>
            <a:r>
              <a:rPr lang="tr-TR" dirty="0"/>
              <a:t>) anlamında, OOP mantığına uygun bir yaklaşımdır</a:t>
            </a:r>
            <a:r>
              <a:rPr lang="tr-TR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46379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 Yapılarına Neden İhtiyaç Vardır?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Bilgisayar yazılımları gün geçtikçe daha karmaşık bir hal almaktadır. </a:t>
            </a:r>
            <a:endParaRPr lang="tr-TR" dirty="0" smtClean="0"/>
          </a:p>
          <a:p>
            <a:endParaRPr lang="tr-TR" dirty="0"/>
          </a:p>
          <a:p>
            <a:pPr lvl="1"/>
            <a:r>
              <a:rPr lang="tr-TR" dirty="0" smtClean="0"/>
              <a:t>Örneğin </a:t>
            </a:r>
            <a:r>
              <a:rPr lang="tr-TR" dirty="0"/>
              <a:t>8 milyar sayfanın indekslenmesi (Google) </a:t>
            </a:r>
            <a:endParaRPr lang="tr-TR" dirty="0" smtClean="0"/>
          </a:p>
          <a:p>
            <a:pPr lvl="1"/>
            <a:endParaRPr lang="tr-TR" dirty="0" smtClean="0"/>
          </a:p>
          <a:p>
            <a:r>
              <a:rPr lang="tr-TR" dirty="0" smtClean="0"/>
              <a:t>Yazılımların programlanması </a:t>
            </a:r>
            <a:r>
              <a:rPr lang="tr-TR" dirty="0"/>
              <a:t>ve yönetimi zorlaşmaktadır. 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Daha </a:t>
            </a:r>
            <a:r>
              <a:rPr lang="tr-TR" dirty="0"/>
              <a:t>etkin ve daha doğru program yazmayı sağlar</a:t>
            </a:r>
            <a:r>
              <a:rPr lang="tr-TR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54227533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207</TotalTime>
  <Words>945</Words>
  <Application>Microsoft Office PowerPoint</Application>
  <PresentationFormat>Geniş ekran</PresentationFormat>
  <Paragraphs>155</Paragraphs>
  <Slides>24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24</vt:i4>
      </vt:variant>
    </vt:vector>
  </HeadingPairs>
  <TitlesOfParts>
    <vt:vector size="29" baseType="lpstr">
      <vt:lpstr>Arial</vt:lpstr>
      <vt:lpstr>Century Gothic</vt:lpstr>
      <vt:lpstr>Wingdings</vt:lpstr>
      <vt:lpstr>Wingdings 3</vt:lpstr>
      <vt:lpstr>Duman</vt:lpstr>
      <vt:lpstr>VERİ YAPILARINA GİRİŞ</vt:lpstr>
      <vt:lpstr>Temel Kavramlar</vt:lpstr>
      <vt:lpstr>Temel Kavramlar</vt:lpstr>
      <vt:lpstr>Temel Kavramlar</vt:lpstr>
      <vt:lpstr>Temel Kavramlar</vt:lpstr>
      <vt:lpstr>Temel Kavramlar</vt:lpstr>
      <vt:lpstr>Temel Kavramlar</vt:lpstr>
      <vt:lpstr>Temel Kavramlar</vt:lpstr>
      <vt:lpstr>Veri Yapılarına Neden İhtiyaç Vardır?</vt:lpstr>
      <vt:lpstr>Veri Yapılarına Neden İhtiyaç Vardır? </vt:lpstr>
      <vt:lpstr>Dizi (Array)</vt:lpstr>
      <vt:lpstr>Struct</vt:lpstr>
      <vt:lpstr>Union</vt:lpstr>
      <vt:lpstr>Kuyruk (Queue)</vt:lpstr>
      <vt:lpstr>Yığın (Stack)</vt:lpstr>
      <vt:lpstr>Liste (List)</vt:lpstr>
      <vt:lpstr>Bağlı Liste (Linked List)</vt:lpstr>
      <vt:lpstr>Bağlı Liste (Linked List)</vt:lpstr>
      <vt:lpstr>Bağlı Liste (Linked List)</vt:lpstr>
      <vt:lpstr>Ağaç (Tree)</vt:lpstr>
      <vt:lpstr>Ağaç (Tree)</vt:lpstr>
      <vt:lpstr>Çizge (Graph)</vt:lpstr>
      <vt:lpstr>Sıralama Algoritmaları (Sorting Algorithms)</vt:lpstr>
      <vt:lpstr>Veri Yapıları Karşılaştırma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VERİ YAPILARINA GİRİŞ</dc:title>
  <dc:creator>Lenovo</dc:creator>
  <cp:lastModifiedBy>Ati</cp:lastModifiedBy>
  <cp:revision>22</cp:revision>
  <dcterms:created xsi:type="dcterms:W3CDTF">2021-08-25T21:15:45Z</dcterms:created>
  <dcterms:modified xsi:type="dcterms:W3CDTF">2021-10-11T07:43:20Z</dcterms:modified>
</cp:coreProperties>
</file>