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4" r:id="rId5"/>
    <p:sldId id="275" r:id="rId6"/>
    <p:sldId id="276" r:id="rId7"/>
    <p:sldId id="277" r:id="rId8"/>
    <p:sldId id="278" r:id="rId9"/>
    <p:sldId id="260" r:id="rId10"/>
    <p:sldId id="261" r:id="rId11"/>
    <p:sldId id="262" r:id="rId12"/>
    <p:sldId id="284" r:id="rId13"/>
    <p:sldId id="273" r:id="rId14"/>
    <p:sldId id="279" r:id="rId15"/>
    <p:sldId id="280" r:id="rId16"/>
    <p:sldId id="281" r:id="rId17"/>
    <p:sldId id="283" r:id="rId18"/>
    <p:sldId id="282" r:id="rId19"/>
    <p:sldId id="285" r:id="rId20"/>
    <p:sldId id="264" r:id="rId21"/>
    <p:sldId id="271" r:id="rId22"/>
    <p:sldId id="286" r:id="rId23"/>
    <p:sldId id="272" r:id="rId24"/>
    <p:sldId id="287" r:id="rId25"/>
    <p:sldId id="288" r:id="rId26"/>
    <p:sldId id="289" r:id="rId27"/>
    <p:sldId id="29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1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2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6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62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36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70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01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27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2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98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0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5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6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3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CE91-1D49-4CA6-87E6-248079CC8128}" type="datetimeFigureOut">
              <a:rPr lang="tr-TR" smtClean="0"/>
              <a:t>22.10.2021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4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dirty="0" smtClean="0"/>
              <a:t>ALGORİTMA KARMAŞIKLIĞI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734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Karmaşıklığı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b="1" dirty="0"/>
              <a:t>Alan karmaşıklığı </a:t>
            </a:r>
            <a:r>
              <a:rPr lang="tr-TR" dirty="0"/>
              <a:t>ya da </a:t>
            </a:r>
            <a:r>
              <a:rPr lang="tr-TR" b="1" dirty="0"/>
              <a:t>analizi</a:t>
            </a:r>
            <a:r>
              <a:rPr lang="tr-TR" dirty="0"/>
              <a:t>, </a:t>
            </a:r>
            <a:r>
              <a:rPr lang="tr-TR" dirty="0" smtClean="0"/>
              <a:t>algoritmanın </a:t>
            </a:r>
            <a:r>
              <a:rPr lang="tr-TR" dirty="0"/>
              <a:t>işlevini yerine getirmesi için gereken bellek miktarına veya o bellek alanını veren </a:t>
            </a:r>
            <a:r>
              <a:rPr lang="tr-TR" dirty="0" smtClean="0"/>
              <a:t>bağıntıyla ilgilenir.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algoritma veya işlemin girdi boyutuna göre çalıştırması gereken </a:t>
            </a:r>
            <a:r>
              <a:rPr lang="tr-TR" u="sng" dirty="0"/>
              <a:t>toplam bellek </a:t>
            </a:r>
            <a:r>
              <a:rPr lang="tr-TR" u="sng" dirty="0" smtClean="0"/>
              <a:t>miktarını</a:t>
            </a:r>
            <a:endParaRPr lang="tr-TR" dirty="0"/>
          </a:p>
          <a:p>
            <a:pPr lvl="1"/>
            <a:r>
              <a:rPr lang="tr-TR" dirty="0" smtClean="0"/>
              <a:t>Kullanılan veri yapıları, bellekte ne kadar yer kaplar, </a:t>
            </a:r>
            <a:r>
              <a:rPr lang="tr-TR" dirty="0" err="1" smtClean="0"/>
              <a:t>input</a:t>
            </a:r>
            <a:r>
              <a:rPr lang="tr-TR" dirty="0" smtClean="0"/>
              <a:t> veri büyüklüğü, işlemler sırasında bellek yönetimi, vs.</a:t>
            </a:r>
          </a:p>
          <a:p>
            <a:r>
              <a:rPr lang="tr-TR" b="1" dirty="0"/>
              <a:t>Yürütme Zamanı (Run-Time)</a:t>
            </a:r>
          </a:p>
          <a:p>
            <a:r>
              <a:rPr lang="tr-TR" b="1" dirty="0"/>
              <a:t>Zaman Karmaşıklığı (Time </a:t>
            </a:r>
            <a:r>
              <a:rPr lang="tr-TR" b="1" dirty="0" err="1"/>
              <a:t>Complexity</a:t>
            </a:r>
            <a:r>
              <a:rPr lang="tr-TR" b="1" dirty="0"/>
              <a:t>)</a:t>
            </a:r>
          </a:p>
          <a:p>
            <a:pPr lvl="2"/>
            <a:r>
              <a:rPr lang="tr-TR" dirty="0"/>
              <a:t>Asimptotik Gösterimler (</a:t>
            </a:r>
            <a:r>
              <a:rPr lang="tr-TR" dirty="0" err="1"/>
              <a:t>Asymptotic</a:t>
            </a:r>
            <a:r>
              <a:rPr lang="tr-TR" dirty="0"/>
              <a:t> </a:t>
            </a:r>
            <a:r>
              <a:rPr lang="tr-TR" dirty="0" err="1"/>
              <a:t>Notations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Worst</a:t>
            </a:r>
            <a:r>
              <a:rPr lang="tr-TR" dirty="0"/>
              <a:t>/</a:t>
            </a:r>
            <a:r>
              <a:rPr lang="tr-TR" dirty="0" err="1"/>
              <a:t>Average</a:t>
            </a:r>
            <a:r>
              <a:rPr lang="tr-TR" dirty="0"/>
              <a:t>/Best Case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6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 Karmaşıklığı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Yürütme Zamanı (Run-Time) </a:t>
            </a:r>
            <a:r>
              <a:rPr lang="tr-TR" b="1" dirty="0" smtClean="0">
                <a:sym typeface="Wingdings" panose="05000000000000000000" pitchFamily="2" charset="2"/>
              </a:rPr>
              <a:t> T(n)</a:t>
            </a:r>
            <a:endParaRPr lang="tr-TR" b="1" dirty="0" smtClean="0"/>
          </a:p>
          <a:p>
            <a:pPr lvl="1"/>
            <a:r>
              <a:rPr lang="tr-TR" dirty="0"/>
              <a:t>Algoritmanın işlevini yerine getirebilmesi için </a:t>
            </a:r>
            <a:r>
              <a:rPr lang="tr-TR" dirty="0" smtClean="0"/>
              <a:t>temel kabul </a:t>
            </a:r>
            <a:r>
              <a:rPr lang="tr-TR" dirty="0"/>
              <a:t>edilen işlemlerden </a:t>
            </a:r>
            <a:r>
              <a:rPr lang="tr-TR" b="1" u="sng" dirty="0"/>
              <a:t>kaç adet </a:t>
            </a:r>
            <a:r>
              <a:rPr lang="tr-TR" dirty="0"/>
              <a:t>yürütülmesi gerektiğini gösteren matematiksel bir ifadedir </a:t>
            </a:r>
            <a:r>
              <a:rPr lang="tr-TR" dirty="0" smtClean="0"/>
              <a:t>(Karşılaştırma</a:t>
            </a:r>
            <a:r>
              <a:rPr lang="tr-TR" dirty="0"/>
              <a:t>, </a:t>
            </a:r>
            <a:r>
              <a:rPr lang="tr-TR" dirty="0" smtClean="0"/>
              <a:t>döngü, </a:t>
            </a:r>
            <a:r>
              <a:rPr lang="tr-TR" dirty="0"/>
              <a:t>aritmetik </a:t>
            </a:r>
            <a:r>
              <a:rPr lang="tr-TR" dirty="0" smtClean="0"/>
              <a:t>işlem, atama </a:t>
            </a:r>
            <a:r>
              <a:rPr lang="tr-TR" dirty="0"/>
              <a:t>vs</a:t>
            </a:r>
            <a:r>
              <a:rPr lang="tr-TR" dirty="0" smtClean="0"/>
              <a:t>.)</a:t>
            </a:r>
          </a:p>
          <a:p>
            <a:endParaRPr lang="tr-TR" dirty="0"/>
          </a:p>
          <a:p>
            <a:r>
              <a:rPr lang="tr-TR" b="1" dirty="0" smtClean="0"/>
              <a:t>Zaman Karmaşıklığı (Time </a:t>
            </a:r>
            <a:r>
              <a:rPr lang="tr-TR" b="1" dirty="0" err="1" smtClean="0"/>
              <a:t>Complexity</a:t>
            </a:r>
            <a:r>
              <a:rPr lang="tr-TR" b="1" dirty="0" smtClean="0"/>
              <a:t>) </a:t>
            </a:r>
            <a:r>
              <a:rPr lang="tr-TR" b="1" dirty="0" smtClean="0">
                <a:sym typeface="Wingdings" panose="05000000000000000000" pitchFamily="2" charset="2"/>
              </a:rPr>
              <a:t> O(n)</a:t>
            </a:r>
            <a:endParaRPr lang="tr-TR" b="1" dirty="0" smtClean="0"/>
          </a:p>
          <a:p>
            <a:pPr lvl="1"/>
            <a:r>
              <a:rPr lang="tr-TR" dirty="0"/>
              <a:t>Bir algoritmanın </a:t>
            </a:r>
            <a:r>
              <a:rPr lang="tr-TR" b="1" u="sng" dirty="0"/>
              <a:t>asimptotik </a:t>
            </a:r>
            <a:r>
              <a:rPr lang="tr-TR" b="1" u="sng" dirty="0" err="1"/>
              <a:t>notasyona</a:t>
            </a:r>
            <a:r>
              <a:rPr lang="tr-TR" b="1" u="sng" dirty="0"/>
              <a:t> </a:t>
            </a:r>
            <a:r>
              <a:rPr lang="tr-TR" dirty="0"/>
              <a:t>göre </a:t>
            </a:r>
            <a:r>
              <a:rPr lang="tr-TR" b="1" i="1" u="sng" dirty="0"/>
              <a:t>karmaşıklık mertebesini </a:t>
            </a:r>
            <a:r>
              <a:rPr lang="tr-TR" dirty="0"/>
              <a:t>gösteren ifadedir. </a:t>
            </a:r>
            <a:endParaRPr lang="tr-TR" dirty="0" smtClean="0"/>
          </a:p>
          <a:p>
            <a:pPr lvl="1"/>
            <a:r>
              <a:rPr lang="tr-TR" dirty="0"/>
              <a:t>Zaman </a:t>
            </a:r>
            <a:r>
              <a:rPr lang="tr-TR" dirty="0" smtClean="0"/>
              <a:t>karmaşıklığı, </a:t>
            </a:r>
            <a:r>
              <a:rPr lang="tr-TR" dirty="0"/>
              <a:t>yürütme zamanı bağıntısı T(n)‘de olduğu gibi açık bir bağıntı </a:t>
            </a:r>
            <a:r>
              <a:rPr lang="tr-TR" dirty="0" smtClean="0"/>
              <a:t>olmayıp; </a:t>
            </a:r>
            <a:r>
              <a:rPr lang="tr-TR" b="1" dirty="0"/>
              <a:t>asimptotik ifadelerle </a:t>
            </a:r>
            <a:r>
              <a:rPr lang="tr-TR" dirty="0" smtClean="0"/>
              <a:t>gösterilir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445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/>
              <a:t>Temel İşlemler</a:t>
            </a:r>
          </a:p>
          <a:p>
            <a:pPr lvl="1"/>
            <a:r>
              <a:rPr lang="pt-BR" dirty="0"/>
              <a:t>T(n) = 1 </a:t>
            </a:r>
            <a:r>
              <a:rPr lang="tr-TR" dirty="0" smtClean="0"/>
              <a:t>		</a:t>
            </a:r>
            <a:r>
              <a:rPr lang="pt-BR" dirty="0" smtClean="0"/>
              <a:t>sabit </a:t>
            </a:r>
            <a:r>
              <a:rPr lang="tr-TR" dirty="0" smtClean="0">
                <a:sym typeface="Wingdings" panose="05000000000000000000" pitchFamily="2" charset="2"/>
              </a:rPr>
              <a:t> değer atamaları, karşılaştırma, </a:t>
            </a:r>
            <a:r>
              <a:rPr lang="tr-TR" dirty="0" err="1" smtClean="0">
                <a:sym typeface="Wingdings" panose="05000000000000000000" pitchFamily="2" charset="2"/>
              </a:rPr>
              <a:t>vs</a:t>
            </a:r>
            <a:endParaRPr lang="tr-TR" dirty="0" smtClean="0">
              <a:sym typeface="Wingdings" panose="05000000000000000000" pitchFamily="2" charset="2"/>
            </a:endParaRPr>
          </a:p>
          <a:p>
            <a:pPr lvl="1"/>
            <a:endParaRPr lang="tr-TR" dirty="0" smtClean="0"/>
          </a:p>
          <a:p>
            <a:pPr lvl="1"/>
            <a:r>
              <a:rPr lang="pt-BR" dirty="0" smtClean="0"/>
              <a:t>T(n</a:t>
            </a:r>
            <a:r>
              <a:rPr lang="pt-BR" dirty="0"/>
              <a:t>) = log </a:t>
            </a:r>
            <a:r>
              <a:rPr lang="pt-BR" dirty="0" smtClean="0"/>
              <a:t>n</a:t>
            </a:r>
            <a:r>
              <a:rPr lang="tr-TR" dirty="0" smtClean="0"/>
              <a:t>	</a:t>
            </a:r>
            <a:r>
              <a:rPr lang="pt-BR" dirty="0" smtClean="0"/>
              <a:t>logaritmik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binary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search</a:t>
            </a:r>
            <a:r>
              <a:rPr lang="tr-TR" dirty="0" smtClean="0">
                <a:sym typeface="Wingdings" panose="05000000000000000000" pitchFamily="2" charset="2"/>
              </a:rPr>
              <a:t>, döngüdeyken dizinin/terimin ikiye 															bölünmesi, …</a:t>
            </a:r>
          </a:p>
          <a:p>
            <a:pPr lvl="1"/>
            <a:endParaRPr lang="tr-TR" dirty="0" smtClean="0"/>
          </a:p>
          <a:p>
            <a:pPr lvl="1"/>
            <a:r>
              <a:rPr lang="pt-BR" dirty="0" smtClean="0"/>
              <a:t>T(n</a:t>
            </a:r>
            <a:r>
              <a:rPr lang="pt-BR" dirty="0"/>
              <a:t>) = n </a:t>
            </a:r>
            <a:r>
              <a:rPr lang="tr-TR" dirty="0" smtClean="0"/>
              <a:t>		</a:t>
            </a:r>
            <a:r>
              <a:rPr lang="pt-BR" dirty="0" smtClean="0"/>
              <a:t>lineer 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n’e</a:t>
            </a:r>
            <a:r>
              <a:rPr lang="tr-TR" dirty="0" smtClean="0">
                <a:sym typeface="Wingdings" panose="05000000000000000000" pitchFamily="2" charset="2"/>
              </a:rPr>
              <a:t> kadar giden döngüler, …</a:t>
            </a:r>
          </a:p>
          <a:p>
            <a:pPr lvl="1"/>
            <a:endParaRPr lang="tr-TR" dirty="0" smtClean="0"/>
          </a:p>
          <a:p>
            <a:pPr lvl="1"/>
            <a:r>
              <a:rPr lang="pt-BR" dirty="0" smtClean="0"/>
              <a:t>T(n</a:t>
            </a:r>
            <a:r>
              <a:rPr lang="pt-BR" dirty="0"/>
              <a:t>) = n2 </a:t>
            </a:r>
            <a:r>
              <a:rPr lang="tr-TR" dirty="0" smtClean="0"/>
              <a:t>		</a:t>
            </a:r>
            <a:r>
              <a:rPr lang="pt-BR" dirty="0" smtClean="0"/>
              <a:t>karesel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iç içe iki döngü, …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677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Run-Time (Yürütme/Çalışma Zamanı)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T(n) = 1 + 1 + (n+1) + </a:t>
            </a:r>
            <a:r>
              <a:rPr lang="tr-TR" dirty="0" smtClean="0"/>
              <a:t>2n </a:t>
            </a:r>
            <a:r>
              <a:rPr lang="tr-TR" dirty="0" smtClean="0"/>
              <a:t>+ </a:t>
            </a:r>
            <a:r>
              <a:rPr lang="tr-TR" dirty="0" smtClean="0"/>
              <a:t>2n</a:t>
            </a:r>
            <a:endParaRPr lang="tr-TR" dirty="0" smtClean="0"/>
          </a:p>
          <a:p>
            <a:r>
              <a:rPr lang="tr-TR" dirty="0" smtClean="0"/>
              <a:t>T(n) = </a:t>
            </a:r>
            <a:r>
              <a:rPr lang="tr-TR" dirty="0" smtClean="0"/>
              <a:t>5n </a:t>
            </a:r>
            <a:r>
              <a:rPr lang="tr-TR" dirty="0" smtClean="0"/>
              <a:t>+ </a:t>
            </a:r>
            <a:r>
              <a:rPr lang="tr-TR" dirty="0" smtClean="0"/>
              <a:t>3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3400425" cy="29813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37" y="2133600"/>
            <a:ext cx="1638300" cy="2752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06" y="3763610"/>
            <a:ext cx="340885" cy="29543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193" y="4128341"/>
            <a:ext cx="340885" cy="2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>
                <a:normAutofit/>
              </a:bodyPr>
              <a:lstStyle/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r>
                  <a:rPr lang="tr-TR" dirty="0" smtClean="0"/>
                  <a:t>T(n) = 1 + 1 + (n+1) + n + n*(n+1) + </a:t>
                </a:r>
                <a:r>
                  <a:rPr lang="tr-TR" dirty="0" smtClean="0"/>
                  <a:t>n*2n </a:t>
                </a:r>
                <a:r>
                  <a:rPr lang="tr-TR" dirty="0" smtClean="0"/>
                  <a:t>+ </a:t>
                </a:r>
                <a:r>
                  <a:rPr lang="tr-TR" dirty="0" smtClean="0"/>
                  <a:t>n*2n </a:t>
                </a:r>
                <a:r>
                  <a:rPr lang="tr-TR" dirty="0" smtClean="0"/>
                  <a:t>+ </a:t>
                </a:r>
                <a:r>
                  <a:rPr lang="tr-TR" dirty="0" smtClean="0"/>
                  <a:t>2n</a:t>
                </a:r>
                <a:endParaRPr lang="tr-TR" dirty="0" smtClean="0"/>
              </a:p>
              <a:p>
                <a:r>
                  <a:rPr lang="tr-TR" dirty="0" smtClean="0"/>
                  <a:t>T(n) = </a:t>
                </a:r>
                <a:r>
                  <a:rPr lang="tr-TR" dirty="0" smtClean="0"/>
                  <a:t>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 smtClean="0"/>
                  <a:t> + </a:t>
                </a:r>
                <a:r>
                  <a:rPr lang="tr-TR" dirty="0" smtClean="0"/>
                  <a:t>5n </a:t>
                </a:r>
                <a:r>
                  <a:rPr lang="tr-TR" dirty="0" smtClean="0"/>
                  <a:t>+ 3</a:t>
                </a:r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33600"/>
            <a:ext cx="2867025" cy="3429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37" y="2133600"/>
            <a:ext cx="1371600" cy="32480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594" y="4031239"/>
            <a:ext cx="340885" cy="2954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594" y="4348083"/>
            <a:ext cx="340885" cy="29543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383" y="4938553"/>
            <a:ext cx="340885" cy="2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5516" y="2318266"/>
            <a:ext cx="3600450" cy="11620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33600"/>
            <a:ext cx="4610100" cy="305752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721970" y="2133600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 err="1" smtClean="0"/>
              <a:t>For</a:t>
            </a:r>
            <a:r>
              <a:rPr lang="tr-TR" b="1" i="1" dirty="0" smtClean="0"/>
              <a:t> döngüsü</a:t>
            </a:r>
            <a:endParaRPr lang="tr-TR" b="1" i="1" dirty="0"/>
          </a:p>
        </p:txBody>
      </p:sp>
      <p:sp>
        <p:nvSpPr>
          <p:cNvPr id="3" name="Metin kutusu 2"/>
          <p:cNvSpPr txBox="1"/>
          <p:nvPr/>
        </p:nvSpPr>
        <p:spPr>
          <a:xfrm>
            <a:off x="8363414" y="3590693"/>
            <a:ext cx="3422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Ancak dersler boyunca </a:t>
            </a:r>
            <a:r>
              <a:rPr lang="tr-TR" dirty="0" err="1"/>
              <a:t>for</a:t>
            </a:r>
            <a:r>
              <a:rPr lang="tr-TR" dirty="0"/>
              <a:t> döngülerini ‘</a:t>
            </a:r>
            <a:r>
              <a:rPr lang="tr-TR" dirty="0" smtClean="0"/>
              <a:t>n+1’ </a:t>
            </a:r>
            <a:r>
              <a:rPr lang="tr-TR" dirty="0"/>
              <a:t>kabul </a:t>
            </a:r>
            <a:r>
              <a:rPr lang="tr-TR" dirty="0" smtClean="0"/>
              <a:t>edeceğiz (son turda karşılaştırma var ama döngüye girmez).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344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0969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T(n) = 1 + </a:t>
            </a:r>
            <a:r>
              <a:rPr lang="tr-TR" dirty="0" smtClean="0"/>
              <a:t>(n +1) </a:t>
            </a:r>
            <a:r>
              <a:rPr lang="tr-TR" dirty="0" smtClean="0"/>
              <a:t>+ n*2 + 2 + 1</a:t>
            </a:r>
          </a:p>
          <a:p>
            <a:r>
              <a:rPr lang="tr-TR" dirty="0" smtClean="0"/>
              <a:t>T(n) = 3n + </a:t>
            </a:r>
            <a:r>
              <a:rPr lang="tr-TR" dirty="0" smtClean="0"/>
              <a:t>5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458200" cy="32956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04" y="3185890"/>
            <a:ext cx="752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tr-TR" dirty="0" smtClean="0"/>
              </a:p>
              <a:p>
                <a:pPr lvl="8"/>
                <a:r>
                  <a:rPr lang="tr-TR" sz="1400" dirty="0"/>
                  <a:t> </a:t>
                </a:r>
                <a:r>
                  <a:rPr lang="tr-TR" sz="1400" dirty="0" smtClean="0"/>
                  <a:t>                      </a:t>
                </a:r>
                <a:r>
                  <a:rPr lang="tr-TR" sz="1400" b="1" dirty="0" smtClean="0"/>
                  <a:t>n+1</a:t>
                </a:r>
                <a:endParaRPr lang="tr-TR" sz="1400" b="1" dirty="0" smtClean="0"/>
              </a:p>
              <a:p>
                <a:pPr lvl="8"/>
                <a:r>
                  <a:rPr lang="tr-TR" sz="1400" dirty="0"/>
                  <a:t> </a:t>
                </a:r>
                <a:r>
                  <a:rPr lang="tr-TR" sz="1400" dirty="0" smtClean="0"/>
                  <a:t>                      </a:t>
                </a:r>
                <a:r>
                  <a:rPr lang="tr-TR" sz="1400" dirty="0" smtClean="0"/>
                  <a:t>(</a:t>
                </a:r>
                <a:r>
                  <a:rPr lang="tr-TR" sz="1400" b="1" dirty="0" smtClean="0"/>
                  <a:t>m+1)*n</a:t>
                </a:r>
                <a:endParaRPr lang="tr-TR" sz="1400" b="1" dirty="0" smtClean="0"/>
              </a:p>
              <a:p>
                <a:pPr lvl="8"/>
                <a:r>
                  <a:rPr lang="tr-TR" sz="1400" dirty="0"/>
                  <a:t> </a:t>
                </a:r>
                <a:r>
                  <a:rPr lang="tr-TR" sz="1400" dirty="0" smtClean="0"/>
                  <a:t>                      </a:t>
                </a:r>
                <a:r>
                  <a:rPr lang="tr-TR" sz="1400" b="1" dirty="0" smtClean="0"/>
                  <a:t>2*m*n</a:t>
                </a:r>
              </a:p>
              <a:p>
                <a:pPr lvl="8"/>
                <a:endParaRPr lang="tr-TR" sz="1400" b="1" dirty="0"/>
              </a:p>
              <a:p>
                <a:r>
                  <a:rPr lang="tr-TR" dirty="0" smtClean="0"/>
                  <a:t>Matris çarpımı…</a:t>
                </a:r>
              </a:p>
              <a:p>
                <a:r>
                  <a:rPr lang="tr-TR" dirty="0" smtClean="0"/>
                  <a:t>T(n) = </a:t>
                </a:r>
                <a:r>
                  <a:rPr lang="tr-TR" dirty="0" smtClean="0"/>
                  <a:t>(n+1) </a:t>
                </a:r>
                <a:r>
                  <a:rPr lang="tr-TR" dirty="0" smtClean="0"/>
                  <a:t>+ </a:t>
                </a:r>
                <a:r>
                  <a:rPr lang="tr-TR" dirty="0" smtClean="0"/>
                  <a:t>(m+1)*n </a:t>
                </a:r>
                <a:r>
                  <a:rPr lang="tr-TR" dirty="0" smtClean="0"/>
                  <a:t>+ 2*m*n</a:t>
                </a:r>
              </a:p>
              <a:p>
                <a:pPr lvl="1"/>
                <a:r>
                  <a:rPr lang="tr-TR" dirty="0"/>
                  <a:t>m</a:t>
                </a:r>
                <a:r>
                  <a:rPr lang="tr-TR" dirty="0" smtClean="0"/>
                  <a:t> ve n’yi eşit alırız (amaç, </a:t>
                </a:r>
                <a:r>
                  <a:rPr lang="tr-TR" dirty="0" err="1" smtClean="0"/>
                  <a:t>worst-case’i</a:t>
                </a:r>
                <a:r>
                  <a:rPr lang="tr-TR" dirty="0" smtClean="0"/>
                  <a:t> bulmak)</a:t>
                </a:r>
              </a:p>
              <a:p>
                <a:r>
                  <a:rPr lang="tr-TR" dirty="0" smtClean="0"/>
                  <a:t>T(n) = </a:t>
                </a:r>
                <a:r>
                  <a:rPr lang="tr-TR" dirty="0"/>
                  <a:t>(</a:t>
                </a:r>
                <a:r>
                  <a:rPr lang="tr-TR" dirty="0" smtClean="0"/>
                  <a:t>n+1) + (n+1)*n +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 smtClean="0"/>
              </a:p>
              <a:p>
                <a:r>
                  <a:rPr lang="tr-TR" dirty="0" smtClean="0"/>
                  <a:t>T(n)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 smtClean="0"/>
                  <a:t> + </a:t>
                </a:r>
                <a:r>
                  <a:rPr lang="tr-TR" dirty="0" smtClean="0"/>
                  <a:t>2n + 1</a:t>
                </a:r>
                <a:endParaRPr lang="tr-TR" dirty="0" smtClean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b="-4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277040"/>
            <a:ext cx="4886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1068" y="2097061"/>
            <a:ext cx="8915400" cy="4160303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T(n) = 1 + </a:t>
            </a:r>
            <a:r>
              <a:rPr lang="tr-TR" dirty="0" smtClean="0"/>
              <a:t>n + </a:t>
            </a:r>
            <a:r>
              <a:rPr lang="tr-TR" dirty="0" smtClean="0"/>
              <a:t>(n-1) + (n-1) + 1</a:t>
            </a:r>
          </a:p>
          <a:p>
            <a:r>
              <a:rPr lang="tr-TR" dirty="0" smtClean="0"/>
              <a:t>T(n) = </a:t>
            </a:r>
            <a:r>
              <a:rPr lang="tr-TR" dirty="0" smtClean="0"/>
              <a:t>3n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2097063"/>
            <a:ext cx="7323897" cy="332050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15" y="3566817"/>
            <a:ext cx="523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Recursive</a:t>
            </a:r>
            <a:r>
              <a:rPr lang="tr-TR" dirty="0" smtClean="0"/>
              <a:t> (</a:t>
            </a:r>
            <a:r>
              <a:rPr lang="tr-TR" dirty="0" err="1" smtClean="0"/>
              <a:t>Özyinlemeli</a:t>
            </a:r>
            <a:r>
              <a:rPr lang="tr-TR" dirty="0" smtClean="0"/>
              <a:t>) fonksiyon</a:t>
            </a:r>
          </a:p>
          <a:p>
            <a:r>
              <a:rPr lang="tr-TR" dirty="0" smtClean="0"/>
              <a:t>Haftaya… </a:t>
            </a:r>
            <a:r>
              <a:rPr lang="tr-TR" dirty="0" smtClean="0">
                <a:sym typeface="Wingdings" panose="05000000000000000000" pitchFamily="2" charset="2"/>
              </a:rPr>
              <a:t> Master </a:t>
            </a:r>
            <a:r>
              <a:rPr lang="tr-TR" dirty="0" err="1" smtClean="0">
                <a:sym typeface="Wingdings" panose="05000000000000000000" pitchFamily="2" charset="2"/>
              </a:rPr>
              <a:t>Theorem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8487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8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Algoritma</a:t>
            </a:r>
          </a:p>
          <a:p>
            <a:pPr lvl="1"/>
            <a:r>
              <a:rPr lang="tr-TR" dirty="0"/>
              <a:t>Bir problemin çözümünü belirli bir zamanda çözmek için sonlu sayıdaki adım-adım birbirini takip eden </a:t>
            </a:r>
            <a:r>
              <a:rPr lang="tr-TR" dirty="0" smtClean="0"/>
              <a:t>işlemlerdir</a:t>
            </a:r>
          </a:p>
          <a:p>
            <a:pPr lvl="1"/>
            <a:endParaRPr lang="tr-TR" dirty="0" smtClean="0"/>
          </a:p>
          <a:p>
            <a:r>
              <a:rPr lang="tr-TR" b="1" dirty="0" smtClean="0"/>
              <a:t>Program</a:t>
            </a:r>
          </a:p>
          <a:p>
            <a:pPr lvl="1"/>
            <a:r>
              <a:rPr lang="pt-BR" dirty="0"/>
              <a:t>Bir programlama dilinde bir algoritmanın gerçekleçtirilmesidir</a:t>
            </a:r>
            <a:r>
              <a:rPr lang="pt-BR" dirty="0" smtClean="0"/>
              <a:t>.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tr-TR" b="1" dirty="0" smtClean="0"/>
              <a:t>Veri Yapısı</a:t>
            </a:r>
          </a:p>
          <a:p>
            <a:pPr lvl="1"/>
            <a:r>
              <a:rPr lang="tr-TR" dirty="0"/>
              <a:t>Problemin çözümü için gereken </a:t>
            </a:r>
            <a:r>
              <a:rPr lang="tr-TR" dirty="0" smtClean="0"/>
              <a:t>verinin </a:t>
            </a:r>
            <a:r>
              <a:rPr lang="tr-TR" dirty="0"/>
              <a:t>organize edilmesidir </a:t>
            </a:r>
          </a:p>
        </p:txBody>
      </p:sp>
    </p:spTree>
    <p:extLst>
      <p:ext uri="{BB962C8B-B14F-4D97-AF65-F5344CB8AC3E}">
        <p14:creationId xmlns:p14="http://schemas.microsoft.com/office/powerpoint/2010/main" val="26461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5397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tr-TR" dirty="0" smtClean="0"/>
                  <a:t>Örneğin, </a:t>
                </a:r>
                <a:r>
                  <a:rPr lang="tr-TR" dirty="0"/>
                  <a:t>aynı problemi çözen A ve B gibi iki farklı algoritma </a:t>
                </a:r>
                <a:r>
                  <a:rPr lang="tr-TR" dirty="0" smtClean="0"/>
                  <a:t>olsun</a:t>
                </a:r>
              </a:p>
              <a:p>
                <a:pPr lvl="1"/>
                <a:r>
                  <a:rPr lang="tr-TR" dirty="0"/>
                  <a:t>A için zaman karmaşıklığı </a:t>
                </a:r>
                <a:r>
                  <a:rPr lang="tr-TR" dirty="0" smtClean="0"/>
                  <a:t>5000n</a:t>
                </a:r>
              </a:p>
              <a:p>
                <a:pPr lvl="1"/>
                <a:r>
                  <a:rPr lang="tr-TR" dirty="0" smtClean="0"/>
                  <a:t>B </a:t>
                </a:r>
                <a:r>
                  <a:rPr lang="tr-TR" dirty="0"/>
                  <a:t>için </a:t>
                </a:r>
                <a:r>
                  <a:rPr lang="tr-TR" dirty="0" smtClean="0"/>
                  <a:t>[</a:t>
                </a:r>
                <a:r>
                  <a:rPr lang="tr-TR" dirty="0" smtClean="0"/>
                  <a:t>1.1^n] </a:t>
                </a:r>
                <a:r>
                  <a:rPr lang="tr-TR" dirty="0"/>
                  <a:t>olsun</a:t>
                </a:r>
                <a:r>
                  <a:rPr lang="tr-TR" dirty="0" smtClean="0"/>
                  <a:t>.</a:t>
                </a:r>
              </a:p>
              <a:p>
                <a:endParaRPr lang="tr-TR" dirty="0"/>
              </a:p>
              <a:p>
                <a:r>
                  <a:rPr lang="tr-TR" dirty="0"/>
                  <a:t>n = 10 </a:t>
                </a:r>
                <a:r>
                  <a:rPr lang="tr-TR" dirty="0" smtClean="0"/>
                  <a:t>için:</a:t>
                </a:r>
              </a:p>
              <a:p>
                <a:pPr lvl="1"/>
                <a:r>
                  <a:rPr lang="tr-TR" dirty="0" smtClean="0"/>
                  <a:t>A </a:t>
                </a:r>
                <a:r>
                  <a:rPr lang="tr-TR" dirty="0"/>
                  <a:t>algoritması 50,000 adımda </a:t>
                </a:r>
                <a:r>
                  <a:rPr lang="tr-TR" dirty="0" smtClean="0"/>
                  <a:t>biter</a:t>
                </a:r>
              </a:p>
              <a:p>
                <a:pPr lvl="1"/>
                <a:r>
                  <a:rPr lang="tr-TR" dirty="0" smtClean="0"/>
                  <a:t>B </a:t>
                </a:r>
                <a:r>
                  <a:rPr lang="tr-TR" dirty="0"/>
                  <a:t>sadece </a:t>
                </a:r>
                <a:r>
                  <a:rPr lang="tr-TR" dirty="0" smtClean="0"/>
                  <a:t>3 </a:t>
                </a:r>
                <a:r>
                  <a:rPr lang="tr-TR" dirty="0"/>
                  <a:t>adımda bitmektedir</a:t>
                </a:r>
                <a:r>
                  <a:rPr lang="tr-TR" dirty="0" smtClean="0"/>
                  <a:t>.</a:t>
                </a:r>
              </a:p>
              <a:p>
                <a:endParaRPr lang="tr-TR" dirty="0"/>
              </a:p>
              <a:p>
                <a:r>
                  <a:rPr lang="tr-TR" dirty="0"/>
                  <a:t>n</a:t>
                </a:r>
                <a:r>
                  <a:rPr lang="tr-TR" dirty="0" smtClean="0"/>
                  <a:t> = 1000 için:</a:t>
                </a:r>
              </a:p>
              <a:p>
                <a:pPr lvl="1"/>
                <a:r>
                  <a:rPr lang="tr-TR" dirty="0"/>
                  <a:t>A </a:t>
                </a:r>
                <a:r>
                  <a:rPr lang="tr-TR" dirty="0" smtClean="0"/>
                  <a:t>algoritması 5,000,000 </a:t>
                </a:r>
                <a:r>
                  <a:rPr lang="tr-TR" dirty="0"/>
                  <a:t>adımda </a:t>
                </a:r>
                <a:r>
                  <a:rPr lang="tr-TR" dirty="0" smtClean="0"/>
                  <a:t>biter</a:t>
                </a:r>
              </a:p>
              <a:p>
                <a:pPr lvl="1"/>
                <a:r>
                  <a:rPr lang="tr-TR" dirty="0"/>
                  <a:t>B </a:t>
                </a:r>
                <a:r>
                  <a:rPr lang="tr-TR" dirty="0" smtClean="0"/>
                  <a:t>algoritması 2,5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sup>
                    </m:sSup>
                  </m:oMath>
                </a14:m>
                <a:r>
                  <a:rPr lang="tr-TR" dirty="0" smtClean="0"/>
                  <a:t> </a:t>
                </a:r>
                <a:r>
                  <a:rPr lang="tr-TR" dirty="0"/>
                  <a:t>adımda bitmektedir</a:t>
                </a:r>
                <a:endParaRPr lang="tr-TR" dirty="0" smtClean="0"/>
              </a:p>
              <a:p>
                <a:endParaRPr lang="tr-TR" dirty="0" smtClean="0"/>
              </a:p>
              <a:p>
                <a:r>
                  <a:rPr lang="tr-TR" dirty="0"/>
                  <a:t>Bu durumda hangi algoritmayı tercih etmeliyiz?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539762"/>
              </a:xfrm>
              <a:blipFill>
                <a:blip r:embed="rId2"/>
                <a:stretch>
                  <a:fillRect l="-342" t="-940" b="-5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03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tr-TR" dirty="0"/>
              <a:t>, büyük veri kümeleri için de kullanışlıyken B’nin kullanılamayacağı </a:t>
            </a:r>
            <a:r>
              <a:rPr lang="tr-TR" dirty="0" smtClean="0"/>
              <a:t>anlaşılmaktadır</a:t>
            </a:r>
          </a:p>
          <a:p>
            <a:r>
              <a:rPr lang="tr-TR" dirty="0" smtClean="0"/>
              <a:t>Algoritmaların karşılaştırılması </a:t>
            </a:r>
            <a:r>
              <a:rPr lang="tr-TR" dirty="0"/>
              <a:t>için algoritmaların zaman ve </a:t>
            </a:r>
            <a:r>
              <a:rPr lang="tr-TR" dirty="0" smtClean="0"/>
              <a:t>bellek </a:t>
            </a:r>
            <a:r>
              <a:rPr lang="tr-TR" dirty="0"/>
              <a:t>karmaşıklıklarındaki büyüme </a:t>
            </a:r>
            <a:r>
              <a:rPr lang="tr-TR" dirty="0" smtClean="0"/>
              <a:t>karşılaştırılır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85" y="3648808"/>
            <a:ext cx="5698935" cy="27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Run-Time (Yürütme/Çalışma Zamanı)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652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Algoritmadaki </a:t>
            </a:r>
            <a:r>
              <a:rPr lang="tr-TR" dirty="0"/>
              <a:t>eleman sayısı fazlalaştığında </a:t>
            </a:r>
            <a:r>
              <a:rPr lang="tr-TR" b="1" dirty="0"/>
              <a:t>yürütme </a:t>
            </a:r>
            <a:r>
              <a:rPr lang="tr-TR" b="1" dirty="0" smtClean="0"/>
              <a:t>zamanı</a:t>
            </a:r>
            <a:r>
              <a:rPr lang="tr-TR" dirty="0"/>
              <a:t>;</a:t>
            </a:r>
            <a:r>
              <a:rPr lang="tr-TR" dirty="0" smtClean="0"/>
              <a:t> </a:t>
            </a:r>
            <a:r>
              <a:rPr lang="tr-TR" b="1" dirty="0" smtClean="0"/>
              <a:t>zaman </a:t>
            </a:r>
            <a:r>
              <a:rPr lang="tr-TR" b="1" dirty="0"/>
              <a:t>karmaşıklığı</a:t>
            </a:r>
            <a:r>
              <a:rPr lang="tr-TR" dirty="0"/>
              <a:t> olarak da adlandırılır.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Aslında </a:t>
            </a:r>
            <a:r>
              <a:rPr lang="tr-TR" dirty="0"/>
              <a:t>yapılan iş bakımından yürütme zamanı ile zaman karmaşıklığı benzer olsa da zaman karmaşıklığını yürütme zamanından ayıran çok önemli ayrıntılar </a:t>
            </a:r>
            <a:r>
              <a:rPr lang="tr-TR" dirty="0" smtClean="0"/>
              <a:t>var. </a:t>
            </a:r>
          </a:p>
          <a:p>
            <a:pPr lvl="1"/>
            <a:r>
              <a:rPr lang="tr-TR" dirty="0" smtClean="0"/>
              <a:t>Asimptotik </a:t>
            </a:r>
            <a:r>
              <a:rPr lang="tr-TR" dirty="0" err="1" smtClean="0"/>
              <a:t>Notasyonlar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tr-TR" dirty="0" smtClean="0"/>
              <a:t>Amaç,</a:t>
            </a:r>
            <a:r>
              <a:rPr lang="tr-TR" dirty="0"/>
              <a:t> </a:t>
            </a:r>
            <a:r>
              <a:rPr lang="tr-TR" dirty="0" smtClean="0"/>
              <a:t>eleman </a:t>
            </a:r>
            <a:r>
              <a:rPr lang="tr-TR" dirty="0"/>
              <a:t>sayısı çok fazla olduğunda ya da veri seti sonsuza gittiğinde, giriş boyutu ve zaman arasındaki </a:t>
            </a:r>
            <a:r>
              <a:rPr lang="tr-TR" i="1" dirty="0"/>
              <a:t>karmaşıklığı azaltmaktır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Yani </a:t>
            </a:r>
            <a:r>
              <a:rPr lang="tr-TR" dirty="0"/>
              <a:t>detaylardan kurtularak </a:t>
            </a:r>
            <a:r>
              <a:rPr lang="tr-TR" b="1" dirty="0"/>
              <a:t>çalışma süresi analizini</a:t>
            </a:r>
            <a:r>
              <a:rPr lang="tr-TR" dirty="0"/>
              <a:t> </a:t>
            </a:r>
            <a:r>
              <a:rPr lang="tr-TR" u="sng" dirty="0"/>
              <a:t>basitleştirmektir</a:t>
            </a:r>
            <a:r>
              <a:rPr lang="tr-TR" dirty="0"/>
              <a:t>. 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6233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 smtClean="0"/>
              <a:t>Complexity</a:t>
            </a:r>
            <a:r>
              <a:rPr lang="tr-TR" dirty="0" smtClean="0"/>
              <a:t> (Zaman Karmaşıklığı)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9306780" cy="3777622"/>
          </a:xfrm>
        </p:spPr>
        <p:txBody>
          <a:bodyPr/>
          <a:lstStyle/>
          <a:p>
            <a:r>
              <a:rPr lang="tr-TR" b="1" dirty="0"/>
              <a:t>Zaman karmaşıklığı</a:t>
            </a:r>
            <a:r>
              <a:rPr lang="tr-TR" dirty="0"/>
              <a:t>, bir algoritmanın çok sayıda </a:t>
            </a:r>
            <a:r>
              <a:rPr lang="tr-TR" dirty="0" smtClean="0"/>
              <a:t>parametre (</a:t>
            </a:r>
            <a:r>
              <a:rPr lang="tr-TR" dirty="0" err="1" smtClean="0"/>
              <a:t>input</a:t>
            </a:r>
            <a:r>
              <a:rPr lang="tr-TR" dirty="0" smtClean="0"/>
              <a:t> size) </a:t>
            </a:r>
            <a:r>
              <a:rPr lang="tr-TR" dirty="0"/>
              <a:t>karşısındaki değişimini gösteren ifadelerdir. </a:t>
            </a:r>
            <a:r>
              <a:rPr lang="tr-TR" dirty="0" smtClean="0"/>
              <a:t>Yürütme zamanını </a:t>
            </a:r>
            <a:r>
              <a:rPr lang="tr-TR" dirty="0"/>
              <a:t>(Run time) </a:t>
            </a:r>
            <a:r>
              <a:rPr lang="tr-TR" dirty="0" smtClean="0"/>
              <a:t>daha </a:t>
            </a:r>
            <a:r>
              <a:rPr lang="tr-TR" dirty="0"/>
              <a:t>doğru bir şekilde bulmak için kullanılırlar. </a:t>
            </a:r>
            <a:endParaRPr lang="tr-TR" dirty="0" smtClean="0"/>
          </a:p>
          <a:p>
            <a:r>
              <a:rPr lang="tr-TR" b="1" u="sng" dirty="0" smtClean="0"/>
              <a:t>Asimptotik </a:t>
            </a:r>
            <a:r>
              <a:rPr lang="tr-TR" b="1" u="sng" dirty="0" err="1" smtClean="0"/>
              <a:t>Notasyonlar</a:t>
            </a:r>
            <a:endParaRPr lang="tr-TR" b="1" u="sng" dirty="0" smtClean="0"/>
          </a:p>
          <a:p>
            <a:pPr lvl="1"/>
            <a:r>
              <a:rPr lang="tr-TR" dirty="0" smtClean="0"/>
              <a:t>O(</a:t>
            </a:r>
            <a:r>
              <a:rPr lang="tr-TR" dirty="0" err="1" smtClean="0"/>
              <a:t>Big</a:t>
            </a:r>
            <a:r>
              <a:rPr lang="tr-TR" dirty="0" smtClean="0"/>
              <a:t> Oh) 		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Worst</a:t>
            </a:r>
            <a:r>
              <a:rPr lang="tr-TR" dirty="0" smtClean="0">
                <a:sym typeface="Wingdings" panose="05000000000000000000" pitchFamily="2" charset="2"/>
              </a:rPr>
              <a:t> Case / Asimptotik üst sınır (</a:t>
            </a:r>
            <a:r>
              <a:rPr lang="tr-TR" dirty="0" err="1" smtClean="0">
                <a:sym typeface="Wingdings" panose="05000000000000000000" pitchFamily="2" charset="2"/>
              </a:rPr>
              <a:t>Upper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bound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  <a:endParaRPr lang="tr-TR" dirty="0" smtClean="0"/>
          </a:p>
          <a:p>
            <a:pPr lvl="1"/>
            <a:r>
              <a:rPr lang="el-GR" dirty="0" smtClean="0"/>
              <a:t>Ω(</a:t>
            </a:r>
            <a:r>
              <a:rPr lang="tr-TR" dirty="0" err="1" smtClean="0"/>
              <a:t>Big</a:t>
            </a:r>
            <a:r>
              <a:rPr lang="tr-TR" dirty="0" smtClean="0"/>
              <a:t> </a:t>
            </a:r>
            <a:r>
              <a:rPr lang="tr-TR" dirty="0" err="1" smtClean="0"/>
              <a:t>Omega</a:t>
            </a:r>
            <a:r>
              <a:rPr lang="tr-TR" dirty="0" smtClean="0"/>
              <a:t>) 	</a:t>
            </a:r>
            <a:r>
              <a:rPr lang="tr-TR" dirty="0" smtClean="0">
                <a:sym typeface="Wingdings" panose="05000000000000000000" pitchFamily="2" charset="2"/>
              </a:rPr>
              <a:t> Best Case </a:t>
            </a:r>
            <a:r>
              <a:rPr lang="tr-TR" dirty="0">
                <a:sym typeface="Wingdings" panose="05000000000000000000" pitchFamily="2" charset="2"/>
              </a:rPr>
              <a:t>/ Asimptotik </a:t>
            </a:r>
            <a:r>
              <a:rPr lang="tr-TR" dirty="0" smtClean="0">
                <a:sym typeface="Wingdings" panose="05000000000000000000" pitchFamily="2" charset="2"/>
              </a:rPr>
              <a:t>alt </a:t>
            </a:r>
            <a:r>
              <a:rPr lang="tr-TR" dirty="0">
                <a:sym typeface="Wingdings" panose="05000000000000000000" pitchFamily="2" charset="2"/>
              </a:rPr>
              <a:t>sınır </a:t>
            </a:r>
            <a:r>
              <a:rPr lang="tr-TR" dirty="0" smtClean="0">
                <a:sym typeface="Wingdings" panose="05000000000000000000" pitchFamily="2" charset="2"/>
              </a:rPr>
              <a:t>(</a:t>
            </a:r>
            <a:r>
              <a:rPr lang="tr-TR" dirty="0" err="1" smtClean="0">
                <a:sym typeface="Wingdings" panose="05000000000000000000" pitchFamily="2" charset="2"/>
              </a:rPr>
              <a:t>Lower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bound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  <a:endParaRPr lang="tr-TR" dirty="0" smtClean="0"/>
          </a:p>
          <a:p>
            <a:pPr lvl="1"/>
            <a:r>
              <a:rPr lang="el-GR" dirty="0" smtClean="0"/>
              <a:t>Θ</a:t>
            </a:r>
            <a:r>
              <a:rPr lang="el-GR" i="1" dirty="0" smtClean="0"/>
              <a:t> </a:t>
            </a:r>
            <a:r>
              <a:rPr lang="el-GR" dirty="0" smtClean="0"/>
              <a:t>(</a:t>
            </a:r>
            <a:r>
              <a:rPr lang="tr-TR" dirty="0" err="1" smtClean="0"/>
              <a:t>Big</a:t>
            </a:r>
            <a:r>
              <a:rPr lang="tr-TR" dirty="0" smtClean="0"/>
              <a:t> </a:t>
            </a:r>
            <a:r>
              <a:rPr lang="tr-TR" dirty="0" err="1" smtClean="0"/>
              <a:t>Theta</a:t>
            </a:r>
            <a:r>
              <a:rPr lang="tr-TR" dirty="0" smtClean="0"/>
              <a:t>) 	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Average</a:t>
            </a:r>
            <a:r>
              <a:rPr lang="tr-TR" dirty="0" smtClean="0">
                <a:sym typeface="Wingdings" panose="05000000000000000000" pitchFamily="2" charset="2"/>
              </a:rPr>
              <a:t> Case </a:t>
            </a:r>
            <a:r>
              <a:rPr lang="tr-TR" dirty="0">
                <a:sym typeface="Wingdings" panose="05000000000000000000" pitchFamily="2" charset="2"/>
              </a:rPr>
              <a:t>/ Asimptotik </a:t>
            </a:r>
            <a:r>
              <a:rPr lang="tr-TR" dirty="0" smtClean="0">
                <a:sym typeface="Wingdings" panose="05000000000000000000" pitchFamily="2" charset="2"/>
              </a:rPr>
              <a:t>alt ve üst </a:t>
            </a:r>
            <a:r>
              <a:rPr lang="tr-TR" dirty="0">
                <a:sym typeface="Wingdings" panose="05000000000000000000" pitchFamily="2" charset="2"/>
              </a:rPr>
              <a:t>sınır (</a:t>
            </a:r>
            <a:r>
              <a:rPr lang="tr-TR" dirty="0" err="1" smtClean="0">
                <a:sym typeface="Wingdings" panose="05000000000000000000" pitchFamily="2" charset="2"/>
              </a:rPr>
              <a:t>Upper</a:t>
            </a:r>
            <a:r>
              <a:rPr lang="tr-TR" dirty="0" smtClean="0">
                <a:sym typeface="Wingdings" panose="05000000000000000000" pitchFamily="2" charset="2"/>
              </a:rPr>
              <a:t> - </a:t>
            </a:r>
            <a:r>
              <a:rPr lang="tr-TR" dirty="0" err="1" smtClean="0">
                <a:sym typeface="Wingdings" panose="05000000000000000000" pitchFamily="2" charset="2"/>
              </a:rPr>
              <a:t>lower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bound</a:t>
            </a:r>
            <a:r>
              <a:rPr lang="tr-TR" dirty="0">
                <a:sym typeface="Wingdings" panose="05000000000000000000" pitchFamily="2" charset="2"/>
              </a:rPr>
              <a:t>)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16" y="4644214"/>
            <a:ext cx="4943503" cy="20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6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Big</a:t>
            </a:r>
            <a:r>
              <a:rPr lang="tr-TR" b="1" dirty="0" smtClean="0"/>
              <a:t> </a:t>
            </a:r>
            <a:r>
              <a:rPr lang="tr-TR" b="1" dirty="0" err="1" smtClean="0"/>
              <a:t>Omega</a:t>
            </a:r>
            <a:r>
              <a:rPr lang="tr-TR" b="1" dirty="0" smtClean="0"/>
              <a:t> </a:t>
            </a:r>
            <a:r>
              <a:rPr lang="tr-TR" b="1" dirty="0" err="1"/>
              <a:t>notasyonu</a:t>
            </a:r>
            <a:r>
              <a:rPr lang="tr-TR" b="1" dirty="0"/>
              <a:t> </a:t>
            </a:r>
            <a:r>
              <a:rPr lang="tr-TR" b="1" dirty="0" smtClean="0">
                <a:sym typeface="Wingdings" panose="05000000000000000000" pitchFamily="2" charset="2"/>
              </a:rPr>
              <a:t> </a:t>
            </a:r>
            <a:r>
              <a:rPr lang="el-GR" b="1" dirty="0" smtClean="0"/>
              <a:t>Ω(</a:t>
            </a:r>
            <a:r>
              <a:rPr lang="tr-TR" b="1" dirty="0"/>
              <a:t>n)</a:t>
            </a:r>
            <a:r>
              <a:rPr lang="el-GR" dirty="0"/>
              <a:t> </a:t>
            </a:r>
            <a:endParaRPr lang="tr-TR" b="1" dirty="0"/>
          </a:p>
          <a:p>
            <a:pPr lvl="1"/>
            <a:r>
              <a:rPr lang="tr-TR" dirty="0" smtClean="0"/>
              <a:t>Asimptotik </a:t>
            </a:r>
            <a:r>
              <a:rPr lang="tr-TR" dirty="0"/>
              <a:t>bir alt sınırı(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bound</a:t>
            </a:r>
            <a:r>
              <a:rPr lang="tr-TR" dirty="0"/>
              <a:t>) ifade eder. </a:t>
            </a:r>
            <a:r>
              <a:rPr lang="tr-TR" dirty="0" smtClean="0"/>
              <a:t>Bu </a:t>
            </a:r>
            <a:r>
              <a:rPr lang="tr-TR" dirty="0" err="1"/>
              <a:t>notasyon</a:t>
            </a:r>
            <a:r>
              <a:rPr lang="tr-TR" dirty="0"/>
              <a:t> sayesinde, zaman açısından </a:t>
            </a:r>
            <a:r>
              <a:rPr lang="tr-TR" b="1" dirty="0" err="1"/>
              <a:t>best</a:t>
            </a:r>
            <a:r>
              <a:rPr lang="tr-TR" b="1" dirty="0"/>
              <a:t> </a:t>
            </a:r>
            <a:r>
              <a:rPr lang="tr-TR" b="1" dirty="0" err="1"/>
              <a:t>case</a:t>
            </a:r>
            <a:r>
              <a:rPr lang="tr-TR" dirty="0" err="1"/>
              <a:t>`e</a:t>
            </a:r>
            <a:r>
              <a:rPr lang="tr-TR" dirty="0"/>
              <a:t> ulaşmış oluruz.</a:t>
            </a:r>
          </a:p>
          <a:p>
            <a:pPr lvl="1"/>
            <a:r>
              <a:rPr lang="tr-TR" dirty="0"/>
              <a:t>Aynı zamanda, veri girişi tarafında, </a:t>
            </a:r>
            <a:r>
              <a:rPr lang="tr-TR" dirty="0" smtClean="0"/>
              <a:t>“kullanılan </a:t>
            </a:r>
            <a:r>
              <a:rPr lang="tr-TR" dirty="0"/>
              <a:t>alan miktarı, </a:t>
            </a:r>
            <a:r>
              <a:rPr lang="tr-TR" dirty="0" smtClean="0"/>
              <a:t>bu değerden </a:t>
            </a:r>
            <a:r>
              <a:rPr lang="tr-TR" dirty="0"/>
              <a:t>daha yavaş bir şekilde büyümeyecek ama daha hızlı büyüyebilir” gibi çıkarımlar da yapabiliriz</a:t>
            </a:r>
            <a:r>
              <a:rPr lang="tr-TR" dirty="0" smtClean="0"/>
              <a:t>.</a:t>
            </a:r>
          </a:p>
          <a:p>
            <a:pPr lvl="1"/>
            <a:endParaRPr lang="tr-TR" dirty="0" smtClean="0"/>
          </a:p>
          <a:p>
            <a:r>
              <a:rPr lang="tr-TR" b="1" dirty="0" err="1" smtClean="0"/>
              <a:t>Big</a:t>
            </a:r>
            <a:r>
              <a:rPr lang="tr-TR" b="1" dirty="0" smtClean="0"/>
              <a:t> </a:t>
            </a:r>
            <a:r>
              <a:rPr lang="tr-TR" b="1" dirty="0" err="1" smtClean="0"/>
              <a:t>Theta</a:t>
            </a:r>
            <a:r>
              <a:rPr lang="tr-TR" b="1" dirty="0" smtClean="0"/>
              <a:t> </a:t>
            </a:r>
            <a:r>
              <a:rPr lang="tr-TR" b="1" dirty="0" err="1" smtClean="0"/>
              <a:t>notasyonu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el-GR" b="1" dirty="0" smtClean="0"/>
              <a:t>Θ</a:t>
            </a:r>
            <a:r>
              <a:rPr lang="tr-TR" b="1" dirty="0" smtClean="0"/>
              <a:t>(n)</a:t>
            </a:r>
          </a:p>
          <a:p>
            <a:pPr lvl="1"/>
            <a:r>
              <a:rPr lang="tr-TR" dirty="0" err="1"/>
              <a:t>L</a:t>
            </a:r>
            <a:r>
              <a:rPr lang="tr-TR" dirty="0" err="1" smtClean="0"/>
              <a:t>ower</a:t>
            </a:r>
            <a:r>
              <a:rPr lang="tr-TR" dirty="0" smtClean="0"/>
              <a:t> </a:t>
            </a:r>
            <a:r>
              <a:rPr lang="tr-TR" dirty="0" err="1"/>
              <a:t>bound</a:t>
            </a:r>
            <a:r>
              <a:rPr lang="tr-TR" dirty="0"/>
              <a:t> ile </a:t>
            </a:r>
            <a:r>
              <a:rPr lang="tr-TR" dirty="0" err="1"/>
              <a:t>upper</a:t>
            </a:r>
            <a:r>
              <a:rPr lang="tr-TR" dirty="0"/>
              <a:t> </a:t>
            </a:r>
            <a:r>
              <a:rPr lang="tr-TR" dirty="0" err="1"/>
              <a:t>bound</a:t>
            </a:r>
            <a:r>
              <a:rPr lang="tr-TR" dirty="0"/>
              <a:t> </a:t>
            </a:r>
            <a:r>
              <a:rPr lang="tr-TR" dirty="0" smtClean="0"/>
              <a:t>içinde </a:t>
            </a:r>
            <a:r>
              <a:rPr lang="tr-TR" dirty="0"/>
              <a:t>olan bir durumu temsil eder. </a:t>
            </a:r>
            <a:endParaRPr lang="tr-TR" dirty="0" smtClean="0"/>
          </a:p>
          <a:p>
            <a:pPr lvl="1"/>
            <a:r>
              <a:rPr lang="tr-TR" dirty="0" smtClean="0"/>
              <a:t>Yani</a:t>
            </a:r>
            <a:r>
              <a:rPr lang="tr-TR" dirty="0"/>
              <a:t>, </a:t>
            </a:r>
            <a:r>
              <a:rPr lang="tr-TR" b="1" dirty="0" smtClean="0"/>
              <a:t>O(n)</a:t>
            </a:r>
            <a:r>
              <a:rPr lang="tr-TR" dirty="0"/>
              <a:t> ile </a:t>
            </a:r>
            <a:r>
              <a:rPr lang="el-GR" b="1" dirty="0" smtClean="0"/>
              <a:t>Ω(</a:t>
            </a:r>
            <a:r>
              <a:rPr lang="tr-TR" b="1" dirty="0" smtClean="0"/>
              <a:t>n)</a:t>
            </a:r>
            <a:r>
              <a:rPr lang="el-GR" dirty="0" smtClean="0"/>
              <a:t> </a:t>
            </a:r>
            <a:r>
              <a:rPr lang="tr-TR" dirty="0" err="1" smtClean="0"/>
              <a:t>notasyonu</a:t>
            </a:r>
            <a:r>
              <a:rPr lang="tr-TR" dirty="0" smtClean="0"/>
              <a:t> </a:t>
            </a:r>
            <a:r>
              <a:rPr lang="tr-TR" dirty="0"/>
              <a:t>arasında </a:t>
            </a:r>
            <a:r>
              <a:rPr lang="tr-TR" b="1" u="sng" dirty="0"/>
              <a:t>ortalama</a:t>
            </a:r>
            <a:r>
              <a:rPr lang="tr-TR" dirty="0"/>
              <a:t> bir karmaşıklığı ifade eder.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0011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1" y="2133600"/>
            <a:ext cx="9271611" cy="3777622"/>
          </a:xfrm>
        </p:spPr>
        <p:txBody>
          <a:bodyPr/>
          <a:lstStyle/>
          <a:p>
            <a:r>
              <a:rPr lang="tr-TR" b="1" dirty="0" err="1" smtClean="0"/>
              <a:t>Big</a:t>
            </a:r>
            <a:r>
              <a:rPr lang="tr-TR" b="1" dirty="0" smtClean="0"/>
              <a:t> O </a:t>
            </a:r>
            <a:r>
              <a:rPr lang="tr-TR" b="1" dirty="0" err="1" smtClean="0"/>
              <a:t>Notasyonu</a:t>
            </a:r>
            <a:r>
              <a:rPr lang="tr-TR" b="1" dirty="0" smtClean="0"/>
              <a:t> </a:t>
            </a:r>
            <a:r>
              <a:rPr lang="tr-TR" b="1" dirty="0" smtClean="0">
                <a:sym typeface="Wingdings" panose="05000000000000000000" pitchFamily="2" charset="2"/>
              </a:rPr>
              <a:t> O(n)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Algoritma </a:t>
            </a:r>
            <a:r>
              <a:rPr lang="tr-TR" dirty="0"/>
              <a:t>analizindeki zaman karmaşıklığında </a:t>
            </a:r>
            <a:r>
              <a:rPr lang="tr-TR" b="1" dirty="0"/>
              <a:t>üst sınırı </a:t>
            </a:r>
            <a:r>
              <a:rPr lang="tr-TR" dirty="0"/>
              <a:t>tanımlayan, matematiksel bir gösterimdir. </a:t>
            </a:r>
            <a:endParaRPr lang="tr-TR" dirty="0" smtClean="0"/>
          </a:p>
          <a:p>
            <a:pPr lvl="1"/>
            <a:r>
              <a:rPr lang="tr-TR" i="1" dirty="0" smtClean="0"/>
              <a:t>Algoritmanın </a:t>
            </a:r>
            <a:r>
              <a:rPr lang="tr-TR" i="1" dirty="0" err="1" smtClean="0"/>
              <a:t>input</a:t>
            </a:r>
            <a:r>
              <a:rPr lang="tr-TR" i="1" dirty="0" smtClean="0"/>
              <a:t> </a:t>
            </a:r>
            <a:r>
              <a:rPr lang="tr-TR" i="1" dirty="0" err="1" smtClean="0"/>
              <a:t>size’ının</a:t>
            </a:r>
            <a:r>
              <a:rPr lang="tr-TR" i="1" dirty="0" smtClean="0"/>
              <a:t> </a:t>
            </a:r>
            <a:r>
              <a:rPr lang="tr-TR" i="1" dirty="0"/>
              <a:t>büyüme </a:t>
            </a:r>
            <a:r>
              <a:rPr lang="tr-TR" i="1" dirty="0" smtClean="0"/>
              <a:t>oranı</a:t>
            </a:r>
            <a:r>
              <a:rPr lang="tr-TR" i="1" dirty="0"/>
              <a:t> </a:t>
            </a:r>
            <a:r>
              <a:rPr lang="tr-TR" dirty="0"/>
              <a:t>(</a:t>
            </a:r>
            <a:r>
              <a:rPr lang="tr-TR" b="1" dirty="0" err="1"/>
              <a:t>growth</a:t>
            </a:r>
            <a:r>
              <a:rPr lang="tr-TR" b="1" dirty="0"/>
              <a:t> rate</a:t>
            </a:r>
            <a:r>
              <a:rPr lang="tr-TR" dirty="0"/>
              <a:t>) temsil etmek için kullanılır.</a:t>
            </a:r>
          </a:p>
          <a:p>
            <a:pPr lvl="1"/>
            <a:r>
              <a:rPr lang="tr-TR" dirty="0"/>
              <a:t>Başka bir deyişle, algoritmadaki girdi boyutu büyüdükçe, </a:t>
            </a:r>
            <a:r>
              <a:rPr lang="tr-TR" i="1" dirty="0"/>
              <a:t>çalışma süresi</a:t>
            </a:r>
            <a:r>
              <a:rPr lang="tr-TR" dirty="0"/>
              <a:t> veya </a:t>
            </a:r>
            <a:r>
              <a:rPr lang="tr-TR" i="1" dirty="0"/>
              <a:t>alan gereksinimlerinin</a:t>
            </a:r>
            <a:r>
              <a:rPr lang="tr-TR" dirty="0"/>
              <a:t> fonksiyondaki </a:t>
            </a:r>
            <a:r>
              <a:rPr lang="tr-TR" b="1" dirty="0"/>
              <a:t>asimptotik </a:t>
            </a:r>
            <a:r>
              <a:rPr lang="tr-TR" b="1" dirty="0" smtClean="0"/>
              <a:t>karşılığını</a:t>
            </a:r>
            <a:r>
              <a:rPr lang="tr-TR" dirty="0"/>
              <a:t>;</a:t>
            </a:r>
            <a:r>
              <a:rPr lang="tr-TR" dirty="0" smtClean="0"/>
              <a:t> </a:t>
            </a:r>
            <a:r>
              <a:rPr lang="tr-TR" dirty="0"/>
              <a:t>ifadeleri sadeleştirme yöntemiyle basitleştirerek bulmamızı sağlar</a:t>
            </a:r>
            <a:r>
              <a:rPr lang="tr-TR" dirty="0" smtClean="0"/>
              <a:t>.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Algoritma zaman karmaşıklığı hesaplarında her zaman O(n), yani </a:t>
            </a:r>
            <a:r>
              <a:rPr lang="tr-TR" dirty="0" err="1" smtClean="0"/>
              <a:t>worst-case</a:t>
            </a:r>
            <a:r>
              <a:rPr lang="tr-TR" dirty="0"/>
              <a:t> </a:t>
            </a:r>
            <a:r>
              <a:rPr lang="tr-TR" dirty="0" smtClean="0"/>
              <a:t>baz alınır. </a:t>
            </a:r>
            <a:r>
              <a:rPr lang="tr-TR" dirty="0" smtClean="0">
                <a:sym typeface="Wingdings" panose="05000000000000000000" pitchFamily="2" charset="2"/>
              </a:rPr>
              <a:t> Neden?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938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55177" y="2133600"/>
            <a:ext cx="9649435" cy="4566138"/>
          </a:xfrm>
        </p:spPr>
        <p:txBody>
          <a:bodyPr>
            <a:normAutofit lnSpcReduction="10000"/>
          </a:bodyPr>
          <a:lstStyle/>
          <a:p>
            <a:r>
              <a:rPr lang="tr-TR" dirty="0"/>
              <a:t>Girdi sayısına göre artış hızı küçük olan algoritma tercih edilir. </a:t>
            </a: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/>
              <a:t>algoritma için, eğer girdi sayının artış hızına göre, zaman karmaşıklığı da hızla artıyorsa </a:t>
            </a:r>
            <a:r>
              <a:rPr lang="tr-TR" dirty="0" smtClean="0"/>
              <a:t>varsa </a:t>
            </a:r>
            <a:r>
              <a:rPr lang="tr-TR" dirty="0"/>
              <a:t>diğer alternatif algoritmalar </a:t>
            </a:r>
            <a:r>
              <a:rPr lang="tr-TR" dirty="0" smtClean="0"/>
              <a:t>düşünülmeli.</a:t>
            </a:r>
          </a:p>
          <a:p>
            <a:endParaRPr lang="tr-TR" dirty="0" smtClean="0"/>
          </a:p>
          <a:p>
            <a:r>
              <a:rPr lang="tr-TR" b="1" dirty="0"/>
              <a:t>Terimler (Tercih edilme sırasına göre)</a:t>
            </a:r>
          </a:p>
          <a:p>
            <a:pPr lvl="1"/>
            <a:r>
              <a:rPr lang="tr-TR" dirty="0"/>
              <a:t>O(1</a:t>
            </a:r>
            <a:r>
              <a:rPr lang="tr-TR" dirty="0" smtClean="0"/>
              <a:t>)		:</a:t>
            </a:r>
            <a:r>
              <a:rPr lang="tr-TR" dirty="0"/>
              <a:t> </a:t>
            </a:r>
            <a:r>
              <a:rPr lang="tr-TR" dirty="0" err="1" smtClean="0"/>
              <a:t>Constant</a:t>
            </a:r>
            <a:r>
              <a:rPr lang="tr-TR" dirty="0" smtClean="0"/>
              <a:t> (</a:t>
            </a:r>
            <a:r>
              <a:rPr lang="tr-TR" dirty="0"/>
              <a:t>Sabit</a:t>
            </a:r>
            <a:r>
              <a:rPr lang="tr-TR" dirty="0" smtClean="0"/>
              <a:t>)</a:t>
            </a:r>
            <a:endParaRPr lang="tr-TR" dirty="0"/>
          </a:p>
          <a:p>
            <a:pPr lvl="1"/>
            <a:r>
              <a:rPr lang="tr-TR" dirty="0"/>
              <a:t>O(</a:t>
            </a:r>
            <a:r>
              <a:rPr lang="tr-TR" dirty="0" err="1"/>
              <a:t>logN</a:t>
            </a:r>
            <a:r>
              <a:rPr lang="tr-TR" dirty="0"/>
              <a:t>)	: </a:t>
            </a:r>
            <a:r>
              <a:rPr lang="tr-TR" dirty="0" smtClean="0"/>
              <a:t>Logaritmik</a:t>
            </a:r>
            <a:endParaRPr lang="tr-TR" dirty="0"/>
          </a:p>
          <a:p>
            <a:pPr lvl="1"/>
            <a:r>
              <a:rPr lang="tr-TR" dirty="0"/>
              <a:t>O(N)		: </a:t>
            </a:r>
            <a:r>
              <a:rPr lang="tr-TR" dirty="0" err="1" smtClean="0"/>
              <a:t>Linear</a:t>
            </a:r>
            <a:endParaRPr lang="tr-TR" dirty="0"/>
          </a:p>
          <a:p>
            <a:pPr lvl="1"/>
            <a:r>
              <a:rPr lang="tr-TR" dirty="0"/>
              <a:t>O(</a:t>
            </a:r>
            <a:r>
              <a:rPr lang="tr-TR" dirty="0" err="1"/>
              <a:t>NlogN</a:t>
            </a:r>
            <a:r>
              <a:rPr lang="tr-TR" dirty="0" smtClean="0"/>
              <a:t>)	:</a:t>
            </a:r>
            <a:r>
              <a:rPr lang="tr-TR" dirty="0"/>
              <a:t> </a:t>
            </a:r>
            <a:r>
              <a:rPr lang="tr-TR" dirty="0" err="1" smtClean="0"/>
              <a:t>Linearithmic</a:t>
            </a:r>
            <a:endParaRPr lang="tr-TR" dirty="0" smtClean="0"/>
          </a:p>
          <a:p>
            <a:pPr lvl="1"/>
            <a:r>
              <a:rPr lang="tr-TR" dirty="0" smtClean="0"/>
              <a:t>O </a:t>
            </a:r>
            <a:r>
              <a:rPr lang="tr-TR" dirty="0"/>
              <a:t>(N²</a:t>
            </a:r>
            <a:r>
              <a:rPr lang="tr-TR" dirty="0" smtClean="0"/>
              <a:t>)		:</a:t>
            </a:r>
            <a:r>
              <a:rPr lang="tr-TR" dirty="0"/>
              <a:t> </a:t>
            </a:r>
            <a:r>
              <a:rPr lang="tr-TR" dirty="0" err="1" smtClean="0"/>
              <a:t>Quadratic</a:t>
            </a:r>
            <a:r>
              <a:rPr lang="tr-TR" dirty="0" smtClean="0"/>
              <a:t> (</a:t>
            </a:r>
            <a:r>
              <a:rPr lang="tr-TR" dirty="0"/>
              <a:t>İkinci dereceden)</a:t>
            </a:r>
          </a:p>
          <a:p>
            <a:pPr lvl="1"/>
            <a:r>
              <a:rPr lang="tr-TR" dirty="0"/>
              <a:t>O (N³</a:t>
            </a:r>
            <a:r>
              <a:rPr lang="tr-TR" dirty="0" smtClean="0"/>
              <a:t>)		:</a:t>
            </a:r>
            <a:r>
              <a:rPr lang="tr-TR" dirty="0"/>
              <a:t> </a:t>
            </a:r>
            <a:r>
              <a:rPr lang="tr-TR" dirty="0" err="1"/>
              <a:t>Cubic</a:t>
            </a:r>
            <a:r>
              <a:rPr lang="tr-TR" dirty="0"/>
              <a:t> (Üçüncü dereceden)</a:t>
            </a:r>
          </a:p>
          <a:p>
            <a:pPr lvl="1"/>
            <a:r>
              <a:rPr lang="tr-TR" dirty="0" smtClean="0"/>
              <a:t>O(</a:t>
            </a:r>
            <a:r>
              <a:rPr lang="tr-TR" dirty="0" err="1" smtClean="0"/>
              <a:t>c^N</a:t>
            </a:r>
            <a:r>
              <a:rPr lang="tr-TR" dirty="0" smtClean="0"/>
              <a:t>)	:</a:t>
            </a:r>
            <a:r>
              <a:rPr lang="tr-TR" dirty="0"/>
              <a:t> </a:t>
            </a:r>
            <a:r>
              <a:rPr lang="tr-TR" dirty="0" err="1" smtClean="0"/>
              <a:t>Exponential</a:t>
            </a:r>
            <a:r>
              <a:rPr lang="tr-TR" dirty="0" smtClean="0"/>
              <a:t> (</a:t>
            </a:r>
            <a:r>
              <a:rPr lang="tr-TR" dirty="0"/>
              <a:t>Üstel), c sabit değer.</a:t>
            </a:r>
          </a:p>
          <a:p>
            <a:pPr lvl="1"/>
            <a:r>
              <a:rPr lang="tr-TR" dirty="0"/>
              <a:t>O(N!) </a:t>
            </a:r>
            <a:r>
              <a:rPr lang="tr-TR" dirty="0" smtClean="0"/>
              <a:t>		:</a:t>
            </a:r>
            <a:r>
              <a:rPr lang="tr-TR" dirty="0"/>
              <a:t> </a:t>
            </a:r>
            <a:r>
              <a:rPr lang="tr-TR" dirty="0" err="1" smtClean="0"/>
              <a:t>Faktoriyel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32" y="3809636"/>
            <a:ext cx="4775323" cy="19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1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198729" cy="37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1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0969"/>
          </a:xfrm>
        </p:spPr>
        <p:txBody>
          <a:bodyPr>
            <a:normAutofit/>
          </a:bodyPr>
          <a:lstStyle/>
          <a:p>
            <a:r>
              <a:rPr lang="tr-TR" b="1" dirty="0" smtClean="0"/>
              <a:t>Zaman karmaşıklığı hesaplamasındaki kurallar</a:t>
            </a:r>
          </a:p>
          <a:p>
            <a:pPr lvl="1"/>
            <a:r>
              <a:rPr lang="tr-TR" dirty="0" smtClean="0"/>
              <a:t>Tek satırlık tanımlamalar, sabitler, </a:t>
            </a:r>
            <a:r>
              <a:rPr lang="tr-TR" dirty="0" err="1" smtClean="0"/>
              <a:t>vs</a:t>
            </a:r>
            <a:r>
              <a:rPr lang="tr-TR" dirty="0" smtClean="0"/>
              <a:t> O(1) zamanı alır</a:t>
            </a:r>
          </a:p>
          <a:p>
            <a:pPr lvl="1"/>
            <a:r>
              <a:rPr lang="tr-TR" dirty="0" smtClean="0"/>
              <a:t>Döngüler, dizi boyutuyla alakalıdır. </a:t>
            </a:r>
            <a:r>
              <a:rPr lang="tr-TR" dirty="0">
                <a:sym typeface="Wingdings" panose="05000000000000000000" pitchFamily="2" charset="2"/>
              </a:rPr>
              <a:t>dizi boyutu = </a:t>
            </a:r>
            <a:r>
              <a:rPr lang="tr-TR" dirty="0" smtClean="0">
                <a:sym typeface="Wingdings" panose="05000000000000000000" pitchFamily="2" charset="2"/>
              </a:rPr>
              <a:t>n  </a:t>
            </a:r>
            <a:r>
              <a:rPr lang="tr-TR" dirty="0" smtClean="0"/>
              <a:t>O(n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Katsayılar dikkate alınmaz.  O(3n)  O(n); O(5</a:t>
            </a:r>
            <a:r>
              <a:rPr lang="tr-TR" dirty="0" smtClean="0"/>
              <a:t>n²) </a:t>
            </a:r>
            <a:r>
              <a:rPr lang="tr-TR" dirty="0" smtClean="0">
                <a:sym typeface="Wingdings" panose="05000000000000000000" pitchFamily="2" charset="2"/>
              </a:rPr>
              <a:t> O(</a:t>
            </a:r>
            <a:r>
              <a:rPr lang="tr-TR" dirty="0" smtClean="0"/>
              <a:t>n²)</a:t>
            </a:r>
            <a:endParaRPr lang="tr-TR" dirty="0" smtClean="0">
              <a:sym typeface="Wingdings" panose="05000000000000000000" pitchFamily="2" charset="2"/>
            </a:endParaRP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İç içe döngülerde zaman karmaşıklıkları çarpılır. O(n*n)  O(</a:t>
            </a:r>
            <a:r>
              <a:rPr lang="tr-TR" dirty="0" smtClean="0"/>
              <a:t>n²)</a:t>
            </a:r>
          </a:p>
          <a:p>
            <a:pPr lvl="1"/>
            <a:r>
              <a:rPr lang="tr-TR" dirty="0" err="1" smtClean="0"/>
              <a:t>Ardarda</a:t>
            </a:r>
            <a:r>
              <a:rPr lang="tr-TR" dirty="0" smtClean="0"/>
              <a:t> döngüler toplanır. O(n) + O(n) </a:t>
            </a:r>
            <a:r>
              <a:rPr lang="tr-TR" dirty="0" smtClean="0">
                <a:sym typeface="Wingdings" panose="05000000000000000000" pitchFamily="2" charset="2"/>
              </a:rPr>
              <a:t> O(2n)  O(n)</a:t>
            </a:r>
          </a:p>
          <a:p>
            <a:pPr lvl="1"/>
            <a:r>
              <a:rPr lang="tr-TR" dirty="0" err="1" smtClean="0">
                <a:sym typeface="Wingdings" panose="05000000000000000000" pitchFamily="2" charset="2"/>
              </a:rPr>
              <a:t>If</a:t>
            </a:r>
            <a:r>
              <a:rPr lang="tr-TR" dirty="0" smtClean="0">
                <a:sym typeface="Wingdings" panose="05000000000000000000" pitchFamily="2" charset="2"/>
              </a:rPr>
              <a:t>-else yapılarında, karmaşıklığı büyük olan alınır. 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Her işlem, problemi dizinin yarısı şeklinde bölünüyorsa  O(</a:t>
            </a:r>
            <a:r>
              <a:rPr lang="tr-TR" dirty="0" err="1" smtClean="0">
                <a:sym typeface="Wingdings" panose="05000000000000000000" pitchFamily="2" charset="2"/>
              </a:rPr>
              <a:t>logn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Katsayısı küçük olan karmaşıklıklar ihmal edilir. 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O(n) + O(</a:t>
            </a:r>
            <a:r>
              <a:rPr lang="tr-TR" dirty="0" smtClean="0"/>
              <a:t>n²) </a:t>
            </a:r>
            <a:r>
              <a:rPr lang="tr-TR" dirty="0" smtClean="0">
                <a:sym typeface="Wingdings" panose="05000000000000000000" pitchFamily="2" charset="2"/>
              </a:rPr>
              <a:t> O(n+</a:t>
            </a:r>
            <a:r>
              <a:rPr lang="tr-TR" dirty="0" smtClean="0"/>
              <a:t>n²) </a:t>
            </a:r>
            <a:r>
              <a:rPr lang="tr-TR" dirty="0" smtClean="0">
                <a:sym typeface="Wingdings" panose="05000000000000000000" pitchFamily="2" charset="2"/>
              </a:rPr>
              <a:t> O(</a:t>
            </a:r>
            <a:r>
              <a:rPr lang="tr-TR" dirty="0" smtClean="0"/>
              <a:t>n²)</a:t>
            </a:r>
          </a:p>
          <a:p>
            <a:pPr lvl="1"/>
            <a:endParaRPr lang="tr-TR" dirty="0"/>
          </a:p>
          <a:p>
            <a:pPr lvl="1"/>
            <a:r>
              <a:rPr lang="pt-BR" b="1" dirty="0" smtClean="0"/>
              <a:t>1</a:t>
            </a:r>
            <a:r>
              <a:rPr lang="tr-TR" b="1" dirty="0" smtClean="0"/>
              <a:t> &lt; </a:t>
            </a:r>
            <a:r>
              <a:rPr lang="pt-BR" b="1" dirty="0" smtClean="0"/>
              <a:t>logn</a:t>
            </a:r>
            <a:r>
              <a:rPr lang="tr-TR" b="1" dirty="0" smtClean="0"/>
              <a:t> &lt; n &lt; </a:t>
            </a:r>
            <a:r>
              <a:rPr lang="tr-TR" b="1" dirty="0" err="1" smtClean="0"/>
              <a:t>nlogn</a:t>
            </a:r>
            <a:r>
              <a:rPr lang="tr-TR" b="1" dirty="0" smtClean="0"/>
              <a:t> &lt; n2 &lt; n3 &lt; 2^n &lt; n!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080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4062"/>
          </a:xfrm>
        </p:spPr>
        <p:txBody>
          <a:bodyPr>
            <a:normAutofit/>
          </a:bodyPr>
          <a:lstStyle/>
          <a:p>
            <a:r>
              <a:rPr lang="tr-TR" dirty="0" smtClean="0"/>
              <a:t>Aşağıdaki zamanlara ait büyüme oranlarını bulunuz.</a:t>
            </a:r>
          </a:p>
          <a:p>
            <a:pPr lvl="1"/>
            <a:r>
              <a:rPr lang="tr-TR" dirty="0" smtClean="0"/>
              <a:t>T</a:t>
            </a:r>
            <a:r>
              <a:rPr lang="tr-TR" dirty="0"/>
              <a:t>(𝑛) = 3𝑛 + 4  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T(</a:t>
            </a:r>
            <a:r>
              <a:rPr lang="tr-TR" dirty="0"/>
              <a:t>𝑛)  = 4𝑛  </a:t>
            </a:r>
            <a:endParaRPr lang="tr-TR" dirty="0" smtClean="0"/>
          </a:p>
          <a:p>
            <a:pPr lvl="1"/>
            <a:r>
              <a:rPr lang="tr-TR" dirty="0" smtClean="0"/>
              <a:t>T(𝑛,m) = 3.m.n + 4.n + 2 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 3.𝑛.𝑛 + 4𝑛</a:t>
            </a:r>
          </a:p>
          <a:p>
            <a:pPr lvl="1"/>
            <a:r>
              <a:rPr lang="tr-TR" dirty="0" smtClean="0"/>
              <a:t>T</a:t>
            </a:r>
            <a:r>
              <a:rPr lang="pt-BR" dirty="0" smtClean="0"/>
              <a:t>(n</a:t>
            </a:r>
            <a:r>
              <a:rPr lang="pt-BR" dirty="0"/>
              <a:t>) = n4 + </a:t>
            </a:r>
            <a:r>
              <a:rPr lang="pt-BR" dirty="0" smtClean="0"/>
              <a:t>100n</a:t>
            </a:r>
            <a:r>
              <a:rPr lang="tr-TR" dirty="0" smtClean="0"/>
              <a:t>^2</a:t>
            </a:r>
            <a:r>
              <a:rPr lang="pt-BR" dirty="0" smtClean="0"/>
              <a:t> </a:t>
            </a:r>
            <a:r>
              <a:rPr lang="pt-BR" dirty="0"/>
              <a:t>+ 10n + </a:t>
            </a:r>
            <a:r>
              <a:rPr lang="pt-BR" dirty="0" smtClean="0"/>
              <a:t>50</a:t>
            </a:r>
            <a:endParaRPr lang="tr-TR" dirty="0" smtClean="0"/>
          </a:p>
          <a:p>
            <a:pPr lvl="1"/>
            <a:r>
              <a:rPr lang="tr-TR" dirty="0"/>
              <a:t>O(n3+4n2+3n</a:t>
            </a:r>
            <a:r>
              <a:rPr lang="tr-TR" dirty="0" smtClean="0"/>
              <a:t>)</a:t>
            </a:r>
          </a:p>
          <a:p>
            <a:pPr lvl="1"/>
            <a:r>
              <a:rPr lang="tr-TR" dirty="0"/>
              <a:t>O(8n4)</a:t>
            </a:r>
          </a:p>
          <a:p>
            <a:pPr lvl="1"/>
            <a:r>
              <a:rPr lang="tr-TR" dirty="0"/>
              <a:t>O(n3)+O(4n2</a:t>
            </a:r>
            <a:r>
              <a:rPr lang="tr-TR" dirty="0" smtClean="0"/>
              <a:t>)</a:t>
            </a:r>
          </a:p>
          <a:p>
            <a:pPr lvl="1"/>
            <a:r>
              <a:rPr lang="pt-BR" dirty="0"/>
              <a:t>f1(n) = 10 n + 25 n2 </a:t>
            </a:r>
            <a:endParaRPr lang="tr-TR" dirty="0"/>
          </a:p>
          <a:p>
            <a:pPr lvl="1"/>
            <a:r>
              <a:rPr lang="pt-BR" dirty="0" smtClean="0"/>
              <a:t>f2(n</a:t>
            </a:r>
            <a:r>
              <a:rPr lang="pt-BR" dirty="0"/>
              <a:t>) = 20 n log n + 5 n </a:t>
            </a:r>
            <a:endParaRPr lang="tr-TR" dirty="0"/>
          </a:p>
          <a:p>
            <a:pPr lvl="1"/>
            <a:r>
              <a:rPr lang="pt-BR" dirty="0" smtClean="0"/>
              <a:t>f3(n</a:t>
            </a:r>
            <a:r>
              <a:rPr lang="pt-BR" dirty="0"/>
              <a:t>) = 12 n log n + 0.05 </a:t>
            </a:r>
            <a:r>
              <a:rPr lang="pt-BR" dirty="0" smtClean="0"/>
              <a:t>n2</a:t>
            </a:r>
            <a:endParaRPr lang="tr-TR" dirty="0" smtClean="0"/>
          </a:p>
          <a:p>
            <a:pPr lvl="1"/>
            <a:r>
              <a:rPr lang="pt-BR" dirty="0" smtClean="0"/>
              <a:t>f4(n</a:t>
            </a:r>
            <a:r>
              <a:rPr lang="pt-BR" dirty="0"/>
              <a:t>) = n1/2 + 3 n log n 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517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 </a:t>
            </a:r>
            <a:r>
              <a:rPr lang="tr-TR" dirty="0" smtClean="0"/>
              <a:t>Analizinde Göz Önünde Bulundurulması Gerekenler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Algoritmanın </a:t>
            </a:r>
            <a:r>
              <a:rPr lang="tr-TR" dirty="0"/>
              <a:t>Doğruluğu (</a:t>
            </a:r>
            <a:r>
              <a:rPr lang="tr-TR" dirty="0" err="1" smtClean="0"/>
              <a:t>Correctness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Zaman </a:t>
            </a:r>
            <a:r>
              <a:rPr lang="tr-TR" dirty="0"/>
              <a:t>Verimliliği (Time </a:t>
            </a:r>
            <a:r>
              <a:rPr lang="tr-TR" dirty="0" err="1" smtClean="0"/>
              <a:t>Efficiency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Bellek </a:t>
            </a:r>
            <a:r>
              <a:rPr lang="tr-TR" dirty="0"/>
              <a:t>Alanı Verimliliği (Space </a:t>
            </a:r>
            <a:r>
              <a:rPr lang="tr-TR" dirty="0" err="1" smtClean="0"/>
              <a:t>Efficiency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Gelişen </a:t>
            </a:r>
            <a:r>
              <a:rPr lang="tr-TR" dirty="0"/>
              <a:t>donanım teknolojisi ile artık çok </a:t>
            </a:r>
            <a:r>
              <a:rPr lang="tr-TR" dirty="0" smtClean="0"/>
              <a:t>da önemli değil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Uygunluk</a:t>
            </a:r>
            <a:r>
              <a:rPr lang="tr-TR" dirty="0"/>
              <a:t>, en iyilik (</a:t>
            </a:r>
            <a:r>
              <a:rPr lang="tr-TR" dirty="0" err="1"/>
              <a:t>Optimality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27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9423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pt-BR" dirty="0"/>
              <a:t>f(n) = 3n log(n!) + (n2+3) </a:t>
            </a:r>
            <a:r>
              <a:rPr lang="pt-BR" dirty="0" smtClean="0"/>
              <a:t>logn</a:t>
            </a:r>
            <a:r>
              <a:rPr lang="tr-TR" dirty="0" smtClean="0"/>
              <a:t> ???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1"/>
            <a:ext cx="587266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23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9085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F(x</a:t>
            </a:r>
            <a:r>
              <a:rPr lang="tr-TR" dirty="0"/>
              <a:t>) = (x+1) </a:t>
            </a:r>
            <a:r>
              <a:rPr lang="tr-TR" dirty="0" err="1"/>
              <a:t>log</a:t>
            </a:r>
            <a:r>
              <a:rPr lang="tr-TR" dirty="0"/>
              <a:t>(x2+1) + </a:t>
            </a:r>
            <a:r>
              <a:rPr lang="tr-TR" dirty="0" smtClean="0"/>
              <a:t>3x2 ???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4937003" cy="33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6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F(x) = (x+1) </a:t>
            </a:r>
            <a:r>
              <a:rPr lang="tr-TR" dirty="0" err="1"/>
              <a:t>log</a:t>
            </a:r>
            <a:r>
              <a:rPr lang="tr-TR" dirty="0"/>
              <a:t>(x2+1) + </a:t>
            </a:r>
            <a:r>
              <a:rPr lang="tr-TR" dirty="0" smtClean="0"/>
              <a:t>3x2</a:t>
            </a:r>
          </a:p>
          <a:p>
            <a:endParaRPr lang="tr-TR" dirty="0"/>
          </a:p>
          <a:p>
            <a:r>
              <a:rPr lang="tr-TR" dirty="0"/>
              <a:t>O(x+1)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 </a:t>
            </a:r>
            <a:r>
              <a:rPr lang="tr-TR" dirty="0"/>
              <a:t>O(x</a:t>
            </a:r>
            <a:r>
              <a:rPr lang="tr-TR" dirty="0" smtClean="0"/>
              <a:t>)</a:t>
            </a:r>
          </a:p>
          <a:p>
            <a:r>
              <a:rPr lang="tr-TR" dirty="0"/>
              <a:t>O(</a:t>
            </a:r>
            <a:r>
              <a:rPr lang="tr-TR" dirty="0" err="1"/>
              <a:t>log</a:t>
            </a:r>
            <a:r>
              <a:rPr lang="tr-TR" dirty="0"/>
              <a:t>(x2+1</a:t>
            </a:r>
            <a:r>
              <a:rPr lang="tr-TR" dirty="0" smtClean="0"/>
              <a:t>))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 smtClean="0"/>
              <a:t>O(</a:t>
            </a:r>
            <a:r>
              <a:rPr lang="tr-TR" dirty="0" err="1" smtClean="0"/>
              <a:t>log</a:t>
            </a:r>
            <a:r>
              <a:rPr lang="tr-TR" dirty="0" smtClean="0"/>
              <a:t> </a:t>
            </a:r>
            <a:r>
              <a:rPr lang="tr-TR" dirty="0"/>
              <a:t>x2 </a:t>
            </a:r>
            <a:r>
              <a:rPr lang="tr-TR" dirty="0" smtClean="0"/>
              <a:t>)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 smtClean="0"/>
              <a:t>O(2logx)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 smtClean="0"/>
              <a:t>O(</a:t>
            </a:r>
            <a:r>
              <a:rPr lang="tr-TR" dirty="0" err="1" smtClean="0"/>
              <a:t>logx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3x2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smtClean="0"/>
              <a:t>O(3x2 )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 smtClean="0"/>
              <a:t>O(x2 )</a:t>
            </a:r>
          </a:p>
          <a:p>
            <a:endParaRPr lang="tr-TR" dirty="0"/>
          </a:p>
          <a:p>
            <a:r>
              <a:rPr lang="tr-TR" dirty="0" smtClean="0"/>
              <a:t>Algoritmanın zaman karmaşıklığı/büyüme oranı:</a:t>
            </a:r>
          </a:p>
          <a:p>
            <a:pPr lvl="1"/>
            <a:r>
              <a:rPr lang="tr-TR" dirty="0" err="1"/>
              <a:t>max</a:t>
            </a:r>
            <a:r>
              <a:rPr lang="tr-TR" dirty="0"/>
              <a:t>(O(</a:t>
            </a:r>
            <a:r>
              <a:rPr lang="tr-TR" dirty="0" err="1"/>
              <a:t>xlogx</a:t>
            </a:r>
            <a:r>
              <a:rPr lang="tr-TR" dirty="0"/>
              <a:t>), O(x2 </a:t>
            </a:r>
            <a:r>
              <a:rPr lang="tr-TR" dirty="0" smtClean="0"/>
              <a:t>))</a:t>
            </a:r>
            <a:r>
              <a:rPr lang="tr-TR" dirty="0">
                <a:sym typeface="Wingdings" panose="05000000000000000000" pitchFamily="2" charset="2"/>
              </a:rPr>
              <a:t> </a:t>
            </a:r>
            <a:r>
              <a:rPr lang="tr-TR" dirty="0" smtClean="0"/>
              <a:t> </a:t>
            </a:r>
            <a:r>
              <a:rPr lang="tr-TR" dirty="0"/>
              <a:t>O(x2 )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112" y="2688248"/>
            <a:ext cx="1781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3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133599"/>
            <a:ext cx="8314867" cy="32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3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955014" cy="36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1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Complexity</a:t>
            </a:r>
            <a:r>
              <a:rPr lang="tr-TR" dirty="0"/>
              <a:t> (Zaman Karmaşıklığı)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572373" cy="38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83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Ayrık matematik derslerinde görmüş olduğunuz;</a:t>
            </a:r>
          </a:p>
          <a:p>
            <a:pPr lvl="1"/>
            <a:r>
              <a:rPr lang="tr-TR" dirty="0" smtClean="0"/>
              <a:t>Küme Teorisi (Set </a:t>
            </a:r>
            <a:r>
              <a:rPr lang="tr-TR" dirty="0" err="1" smtClean="0"/>
              <a:t>theory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Mantık (</a:t>
            </a:r>
            <a:r>
              <a:rPr lang="tr-TR" dirty="0" err="1" smtClean="0"/>
              <a:t>Logic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Özyinelemeler (</a:t>
            </a:r>
            <a:r>
              <a:rPr lang="tr-TR" dirty="0" err="1" smtClean="0"/>
              <a:t>Requrrence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Matriksler</a:t>
            </a:r>
            <a:r>
              <a:rPr lang="tr-TR" dirty="0" smtClean="0"/>
              <a:t> (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/>
              <a:t>k</a:t>
            </a:r>
            <a:r>
              <a:rPr lang="tr-TR" dirty="0" smtClean="0"/>
              <a:t>onularını tekrarlamak, bu ders için faydanıza olacaktır…</a:t>
            </a:r>
          </a:p>
        </p:txBody>
      </p:sp>
    </p:spTree>
    <p:extLst>
      <p:ext uri="{BB962C8B-B14F-4D97-AF65-F5344CB8AC3E}">
        <p14:creationId xmlns:p14="http://schemas.microsoft.com/office/powerpoint/2010/main" val="149233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Analizi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Girdi Büyüklüğünün </a:t>
            </a:r>
            <a:r>
              <a:rPr lang="tr-TR" dirty="0" smtClean="0"/>
              <a:t>Ölçülmesi</a:t>
            </a:r>
          </a:p>
          <a:p>
            <a:endParaRPr lang="tr-TR" dirty="0"/>
          </a:p>
          <a:p>
            <a:r>
              <a:rPr lang="tr-TR" dirty="0"/>
              <a:t>Çalışma Zamanı Ölçü Biriminin </a:t>
            </a:r>
            <a:r>
              <a:rPr lang="tr-TR" dirty="0" smtClean="0"/>
              <a:t>Belirlenmesi</a:t>
            </a:r>
          </a:p>
          <a:p>
            <a:endParaRPr lang="tr-TR" dirty="0"/>
          </a:p>
          <a:p>
            <a:r>
              <a:rPr lang="tr-TR" dirty="0"/>
              <a:t>Büyüme Derecesi (</a:t>
            </a:r>
            <a:r>
              <a:rPr lang="tr-TR" dirty="0" err="1" smtClean="0"/>
              <a:t>Order</a:t>
            </a:r>
            <a:r>
              <a:rPr lang="tr-TR" dirty="0" smtClean="0"/>
              <a:t> of </a:t>
            </a:r>
            <a:r>
              <a:rPr lang="tr-TR" dirty="0" err="1"/>
              <a:t>Growth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En kötü durum, en iyi durum, ortalama durum </a:t>
            </a:r>
            <a:r>
              <a:rPr lang="tr-TR" dirty="0" smtClean="0"/>
              <a:t>değerlendirmeleri</a:t>
            </a:r>
          </a:p>
          <a:p>
            <a:pPr lvl="1"/>
            <a:r>
              <a:rPr lang="tr-TR" dirty="0" err="1" smtClean="0"/>
              <a:t>Worst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– Best </a:t>
            </a:r>
            <a:r>
              <a:rPr lang="tr-TR" dirty="0" err="1" smtClean="0"/>
              <a:t>case</a:t>
            </a:r>
            <a:r>
              <a:rPr lang="tr-TR" dirty="0" smtClean="0"/>
              <a:t> – </a:t>
            </a:r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785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Algoritma </a:t>
            </a:r>
            <a:r>
              <a:rPr lang="tr-TR" dirty="0" smtClean="0"/>
              <a:t>Analizi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/>
              <a:t>Girdi Büyüklüğünün </a:t>
            </a:r>
            <a:r>
              <a:rPr lang="tr-TR" dirty="0" smtClean="0"/>
              <a:t>Ölçülmesi)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6669"/>
          </a:xfrm>
        </p:spPr>
        <p:txBody>
          <a:bodyPr>
            <a:normAutofit/>
          </a:bodyPr>
          <a:lstStyle/>
          <a:p>
            <a:r>
              <a:rPr lang="tr-TR" dirty="0">
                <a:latin typeface="Arial" panose="020B0604020202020204" pitchFamily="34" charset="0"/>
              </a:rPr>
              <a:t>Tüm algoritmalar için büyük girdiler üzerinde çalışma süresi daha </a:t>
            </a:r>
            <a:r>
              <a:rPr lang="tr-TR" dirty="0" smtClean="0">
                <a:latin typeface="Arial" panose="020B0604020202020204" pitchFamily="34" charset="0"/>
              </a:rPr>
              <a:t>uzundur</a:t>
            </a:r>
          </a:p>
          <a:p>
            <a:pPr lvl="1"/>
            <a:r>
              <a:rPr lang="tr-TR" dirty="0" smtClean="0">
                <a:latin typeface="Arial" panose="020B0604020202020204" pitchFamily="34" charset="0"/>
              </a:rPr>
              <a:t>Büyük </a:t>
            </a:r>
            <a:r>
              <a:rPr lang="tr-TR" dirty="0">
                <a:latin typeface="Arial" panose="020B0604020202020204" pitchFamily="34" charset="0"/>
              </a:rPr>
              <a:t>dizi içinde </a:t>
            </a:r>
            <a:r>
              <a:rPr lang="tr-TR" dirty="0" smtClean="0">
                <a:latin typeface="Arial" panose="020B0604020202020204" pitchFamily="34" charset="0"/>
              </a:rPr>
              <a:t>arama</a:t>
            </a:r>
          </a:p>
          <a:p>
            <a:pPr lvl="1"/>
            <a:r>
              <a:rPr lang="tr-TR" dirty="0" smtClean="0">
                <a:latin typeface="Arial" panose="020B0604020202020204" pitchFamily="34" charset="0"/>
              </a:rPr>
              <a:t>Büyük </a:t>
            </a:r>
            <a:r>
              <a:rPr lang="tr-TR" dirty="0">
                <a:latin typeface="Arial" panose="020B0604020202020204" pitchFamily="34" charset="0"/>
              </a:rPr>
              <a:t>boyutlu matrisleri </a:t>
            </a:r>
            <a:r>
              <a:rPr lang="tr-TR" dirty="0" smtClean="0">
                <a:latin typeface="Arial" panose="020B0604020202020204" pitchFamily="34" charset="0"/>
              </a:rPr>
              <a:t>çarpma</a:t>
            </a:r>
          </a:p>
          <a:p>
            <a:pPr lvl="1"/>
            <a:endParaRPr lang="tr-TR" dirty="0" smtClean="0">
              <a:latin typeface="Arial" panose="020B0604020202020204" pitchFamily="34" charset="0"/>
            </a:endParaRPr>
          </a:p>
          <a:p>
            <a:r>
              <a:rPr lang="tr-TR" dirty="0" smtClean="0">
                <a:latin typeface="Arial" panose="020B0604020202020204" pitchFamily="34" charset="0"/>
              </a:rPr>
              <a:t>Algoritmaya </a:t>
            </a:r>
            <a:r>
              <a:rPr lang="tr-TR" dirty="0">
                <a:latin typeface="Arial" panose="020B0604020202020204" pitchFamily="34" charset="0"/>
              </a:rPr>
              <a:t>girilen veriyi belirten n değerinin belirlenmesi </a:t>
            </a:r>
            <a:r>
              <a:rPr lang="tr-TR" dirty="0" smtClean="0">
                <a:latin typeface="Arial" panose="020B0604020202020204" pitchFamily="34" charset="0"/>
              </a:rPr>
              <a:t>önemli</a:t>
            </a:r>
          </a:p>
          <a:p>
            <a:pPr lvl="1"/>
            <a:r>
              <a:rPr lang="tr-TR" dirty="0" smtClean="0">
                <a:latin typeface="Arial" panose="020B0604020202020204" pitchFamily="34" charset="0"/>
              </a:rPr>
              <a:t>Bazı </a:t>
            </a:r>
            <a:r>
              <a:rPr lang="tr-TR" dirty="0">
                <a:latin typeface="Arial" panose="020B0604020202020204" pitchFamily="34" charset="0"/>
              </a:rPr>
              <a:t>algoritmalar için </a:t>
            </a:r>
            <a:r>
              <a:rPr lang="tr-TR" dirty="0" smtClean="0">
                <a:latin typeface="Arial" panose="020B0604020202020204" pitchFamily="34" charset="0"/>
              </a:rPr>
              <a:t>kolay</a:t>
            </a:r>
          </a:p>
          <a:p>
            <a:pPr lvl="2"/>
            <a:r>
              <a:rPr lang="tr-TR" dirty="0" smtClean="0">
                <a:latin typeface="Arial" panose="020B0604020202020204" pitchFamily="34" charset="0"/>
              </a:rPr>
              <a:t>Arama</a:t>
            </a:r>
            <a:r>
              <a:rPr lang="tr-TR" dirty="0">
                <a:latin typeface="Arial" panose="020B0604020202020204" pitchFamily="34" charset="0"/>
              </a:rPr>
              <a:t>, sıralama, eleman sayısı </a:t>
            </a:r>
            <a:r>
              <a:rPr lang="tr-TR" dirty="0" smtClean="0">
                <a:latin typeface="Arial" panose="020B0604020202020204" pitchFamily="34" charset="0"/>
              </a:rPr>
              <a:t>bulma</a:t>
            </a:r>
          </a:p>
          <a:p>
            <a:pPr lvl="1"/>
            <a:r>
              <a:rPr lang="tr-TR" dirty="0" smtClean="0">
                <a:latin typeface="Arial" panose="020B0604020202020204" pitchFamily="34" charset="0"/>
              </a:rPr>
              <a:t>Bazı </a:t>
            </a:r>
            <a:r>
              <a:rPr lang="tr-TR" dirty="0">
                <a:latin typeface="Arial" panose="020B0604020202020204" pitchFamily="34" charset="0"/>
              </a:rPr>
              <a:t>algoritmalar için </a:t>
            </a:r>
            <a:r>
              <a:rPr lang="tr-TR" dirty="0" smtClean="0">
                <a:latin typeface="Arial" panose="020B0604020202020204" pitchFamily="34" charset="0"/>
              </a:rPr>
              <a:t>değil</a:t>
            </a:r>
          </a:p>
          <a:p>
            <a:pPr lvl="2"/>
            <a:r>
              <a:rPr lang="tr-TR" dirty="0" smtClean="0">
                <a:latin typeface="Arial" panose="020B0604020202020204" pitchFamily="34" charset="0"/>
              </a:rPr>
              <a:t>İki </a:t>
            </a:r>
            <a:r>
              <a:rPr lang="tr-TR" dirty="0">
                <a:latin typeface="Arial" panose="020B0604020202020204" pitchFamily="34" charset="0"/>
              </a:rPr>
              <a:t>matrisin </a:t>
            </a:r>
            <a:r>
              <a:rPr lang="tr-TR" dirty="0" smtClean="0">
                <a:latin typeface="Arial" panose="020B0604020202020204" pitchFamily="34" charset="0"/>
              </a:rPr>
              <a:t>çarpımı</a:t>
            </a:r>
          </a:p>
          <a:p>
            <a:pPr lvl="3"/>
            <a:r>
              <a:rPr lang="tr-TR" dirty="0" smtClean="0">
                <a:latin typeface="Arial" panose="020B0604020202020204" pitchFamily="34" charset="0"/>
              </a:rPr>
              <a:t>Matrislerin </a:t>
            </a:r>
            <a:r>
              <a:rPr lang="tr-TR" dirty="0">
                <a:latin typeface="Arial" panose="020B0604020202020204" pitchFamily="34" charset="0"/>
              </a:rPr>
              <a:t>derecesi mi? Eleman Sayıları </a:t>
            </a:r>
            <a:r>
              <a:rPr lang="tr-TR" dirty="0" smtClean="0">
                <a:latin typeface="Arial" panose="020B0604020202020204" pitchFamily="34" charset="0"/>
              </a:rPr>
              <a:t>mı?</a:t>
            </a:r>
          </a:p>
          <a:p>
            <a:pPr lvl="2"/>
            <a:r>
              <a:rPr lang="tr-TR" dirty="0" smtClean="0">
                <a:latin typeface="Arial" panose="020B0604020202020204" pitchFamily="34" charset="0"/>
              </a:rPr>
              <a:t>Yazım </a:t>
            </a:r>
            <a:r>
              <a:rPr lang="tr-TR" dirty="0">
                <a:latin typeface="Arial" panose="020B0604020202020204" pitchFamily="34" charset="0"/>
              </a:rPr>
              <a:t>hatası </a:t>
            </a:r>
            <a:r>
              <a:rPr lang="tr-TR" dirty="0" smtClean="0">
                <a:latin typeface="Arial" panose="020B0604020202020204" pitchFamily="34" charset="0"/>
              </a:rPr>
              <a:t>programı</a:t>
            </a:r>
          </a:p>
          <a:p>
            <a:pPr lvl="3"/>
            <a:r>
              <a:rPr lang="tr-TR" dirty="0" smtClean="0">
                <a:latin typeface="Arial" panose="020B0604020202020204" pitchFamily="34" charset="0"/>
              </a:rPr>
              <a:t>Karakter Sayısı </a:t>
            </a:r>
            <a:r>
              <a:rPr lang="tr-TR" dirty="0">
                <a:latin typeface="Arial" panose="020B0604020202020204" pitchFamily="34" charset="0"/>
              </a:rPr>
              <a:t>mı? Kelime Sayısı mı?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647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tr-TR" dirty="0"/>
              <a:t>Algoritma </a:t>
            </a:r>
            <a:r>
              <a:rPr lang="tr-TR" dirty="0" smtClean="0"/>
              <a:t>Analizi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tr-TR" dirty="0"/>
              <a:t>Çalışma Zamanı Ölçü Biriminin </a:t>
            </a:r>
            <a:r>
              <a:rPr lang="tr-TR" dirty="0" smtClean="0"/>
              <a:t>Belirlenmesi)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Bir Algoritmanın Çalışma </a:t>
            </a:r>
            <a:r>
              <a:rPr lang="tr-TR" dirty="0" smtClean="0"/>
              <a:t>Zamanı (Run-time)</a:t>
            </a:r>
          </a:p>
          <a:p>
            <a:pPr lvl="1"/>
            <a:r>
              <a:rPr lang="tr-TR" dirty="0" smtClean="0"/>
              <a:t>Çalıştığı </a:t>
            </a:r>
            <a:r>
              <a:rPr lang="tr-TR" dirty="0"/>
              <a:t>bilgisayar sisteminin </a:t>
            </a:r>
            <a:r>
              <a:rPr lang="tr-TR" dirty="0" smtClean="0"/>
              <a:t>hızı</a:t>
            </a:r>
          </a:p>
          <a:p>
            <a:pPr lvl="1"/>
            <a:r>
              <a:rPr lang="tr-TR" dirty="0" smtClean="0"/>
              <a:t>Algoritmanın </a:t>
            </a:r>
            <a:r>
              <a:rPr lang="tr-TR" dirty="0"/>
              <a:t>kullanıldığı programın </a:t>
            </a:r>
            <a:r>
              <a:rPr lang="tr-TR" dirty="0" smtClean="0"/>
              <a:t>kalitesine</a:t>
            </a:r>
          </a:p>
          <a:p>
            <a:pPr lvl="1"/>
            <a:r>
              <a:rPr lang="tr-TR" dirty="0" smtClean="0"/>
              <a:t>Makine </a:t>
            </a:r>
            <a:r>
              <a:rPr lang="tr-TR" dirty="0"/>
              <a:t>kodunu üreten derleyici gibi etkenlere </a:t>
            </a:r>
            <a:r>
              <a:rPr lang="tr-TR" dirty="0" smtClean="0"/>
              <a:t>bağımlıdır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yüzden dış etkenlere bağımlı olmayan bir ölçüm yolu </a:t>
            </a:r>
            <a:r>
              <a:rPr lang="tr-TR" dirty="0" smtClean="0"/>
              <a:t>bulunmalıdır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yaklaşım: Algoritma içerisindeki tüm işlemlerin kaç kere gerçekleştiğinin </a:t>
            </a:r>
            <a:r>
              <a:rPr lang="tr-TR" dirty="0" smtClean="0"/>
              <a:t>sayılması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diğer yaklaşım: Algoritma içerisindeki temel işlemin belirlenip, kaç kere gerçekleştiğinin </a:t>
            </a:r>
            <a:r>
              <a:rPr lang="tr-TR" dirty="0" smtClean="0"/>
              <a:t>sayılması ***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39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 </a:t>
            </a:r>
            <a:r>
              <a:rPr lang="tr-TR" dirty="0" smtClean="0"/>
              <a:t>Analizi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(Büyüme Derecesi –</a:t>
            </a:r>
            <a:r>
              <a:rPr lang="tr-TR" dirty="0" err="1" smtClean="0"/>
              <a:t>Order</a:t>
            </a:r>
            <a:r>
              <a:rPr lang="tr-TR" dirty="0" smtClean="0"/>
              <a:t> of </a:t>
            </a:r>
            <a:r>
              <a:rPr lang="tr-TR" dirty="0" err="1" smtClean="0"/>
              <a:t>Growth</a:t>
            </a:r>
            <a:r>
              <a:rPr lang="tr-TR" dirty="0" smtClean="0"/>
              <a:t>-)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Küçük girdi boyutları ile bir algoritmanın etkinliğinin değerlendirilmesi sağlıklı değildir</a:t>
            </a:r>
          </a:p>
          <a:p>
            <a:endParaRPr lang="tr-TR" dirty="0"/>
          </a:p>
          <a:p>
            <a:r>
              <a:rPr lang="tr-TR" dirty="0"/>
              <a:t>Veri kümesinin büyümesi durumunda çalışma süresinin nasıl etkileneceği hakkında analiz edilmelidir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115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 </a:t>
            </a:r>
            <a:r>
              <a:rPr lang="tr-TR" dirty="0" smtClean="0"/>
              <a:t>Analizi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sv-SE" dirty="0"/>
              <a:t>En İyi, En Kötü, Ortalama Durum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082567" cy="3777622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 smtClean="0"/>
              <a:t>En </a:t>
            </a:r>
            <a:r>
              <a:rPr lang="tr-TR" b="1" dirty="0"/>
              <a:t>iyi durum (</a:t>
            </a:r>
            <a:r>
              <a:rPr lang="tr-TR" b="1" dirty="0" err="1"/>
              <a:t>best</a:t>
            </a:r>
            <a:r>
              <a:rPr lang="tr-TR" b="1" dirty="0"/>
              <a:t> </a:t>
            </a:r>
            <a:r>
              <a:rPr lang="tr-TR" b="1" dirty="0" err="1" smtClean="0"/>
              <a:t>case</a:t>
            </a:r>
            <a:r>
              <a:rPr lang="tr-TR" b="1" dirty="0" smtClean="0"/>
              <a:t>) </a:t>
            </a:r>
            <a:r>
              <a:rPr lang="tr-TR" b="1" dirty="0" smtClean="0">
                <a:sym typeface="Wingdings" panose="05000000000000000000" pitchFamily="2" charset="2"/>
              </a:rPr>
              <a:t> </a:t>
            </a:r>
            <a:r>
              <a:rPr lang="tr-TR" dirty="0" smtClean="0"/>
              <a:t>Yürütme </a:t>
            </a:r>
            <a:r>
              <a:rPr lang="tr-TR" dirty="0"/>
              <a:t>zamanı, maliyet ve karmaşıklık hesaplanırken en iyi sonucun elde edildiği </a:t>
            </a:r>
            <a:r>
              <a:rPr lang="tr-TR" dirty="0" smtClean="0"/>
              <a:t>durumdur</a:t>
            </a:r>
          </a:p>
          <a:p>
            <a:pPr lvl="1"/>
            <a:r>
              <a:rPr lang="tr-TR" dirty="0" smtClean="0"/>
              <a:t>N elemanlı bir dizide arama yaparken, aranılan elamanın ilk karşılaştırmada bulunması</a:t>
            </a:r>
          </a:p>
          <a:p>
            <a:pPr lvl="1"/>
            <a:endParaRPr lang="tr-TR" dirty="0" smtClean="0"/>
          </a:p>
          <a:p>
            <a:r>
              <a:rPr lang="tr-TR" b="1" dirty="0" smtClean="0"/>
              <a:t>En </a:t>
            </a:r>
            <a:r>
              <a:rPr lang="tr-TR" b="1" dirty="0"/>
              <a:t>Kötü durum (</a:t>
            </a:r>
            <a:r>
              <a:rPr lang="tr-TR" b="1" dirty="0" err="1"/>
              <a:t>worst</a:t>
            </a:r>
            <a:r>
              <a:rPr lang="tr-TR" b="1" dirty="0"/>
              <a:t> </a:t>
            </a:r>
            <a:r>
              <a:rPr lang="tr-TR" b="1" dirty="0" err="1"/>
              <a:t>case</a:t>
            </a:r>
            <a:r>
              <a:rPr lang="tr-TR" b="1" dirty="0"/>
              <a:t>) </a:t>
            </a:r>
            <a:r>
              <a:rPr lang="tr-TR" b="1" dirty="0" smtClean="0">
                <a:sym typeface="Wingdings" panose="05000000000000000000" pitchFamily="2" charset="2"/>
              </a:rPr>
              <a:t> </a:t>
            </a:r>
            <a:r>
              <a:rPr lang="tr-TR" dirty="0" smtClean="0">
                <a:sym typeface="Wingdings" panose="05000000000000000000" pitchFamily="2" charset="2"/>
              </a:rPr>
              <a:t>E</a:t>
            </a:r>
            <a:r>
              <a:rPr lang="tr-TR" dirty="0" smtClean="0"/>
              <a:t>n </a:t>
            </a:r>
            <a:r>
              <a:rPr lang="tr-TR" dirty="0"/>
              <a:t>olumsuz koşulların gerçekleşmesi durumunda algoritmanın çözüm üretmesi için gerekli hesaplama sonucudur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Aranılan elemanın, dizinin son elemanı olması veya dizide hiç bulunmaması</a:t>
            </a:r>
          </a:p>
          <a:p>
            <a:pPr lvl="1"/>
            <a:endParaRPr lang="tr-TR" dirty="0" smtClean="0"/>
          </a:p>
          <a:p>
            <a:r>
              <a:rPr lang="tr-TR" b="1" dirty="0"/>
              <a:t>Ortalama durum (</a:t>
            </a:r>
            <a:r>
              <a:rPr lang="tr-TR" b="1" dirty="0" err="1"/>
              <a:t>Average</a:t>
            </a:r>
            <a:r>
              <a:rPr lang="tr-TR" b="1" dirty="0"/>
              <a:t> </a:t>
            </a:r>
            <a:r>
              <a:rPr lang="tr-TR" b="1" dirty="0" err="1"/>
              <a:t>case</a:t>
            </a:r>
            <a:r>
              <a:rPr lang="tr-TR" b="1" dirty="0" smtClean="0"/>
              <a:t>) </a:t>
            </a:r>
            <a:r>
              <a:rPr lang="tr-TR" b="1" dirty="0" smtClean="0">
                <a:sym typeface="Wingdings" panose="05000000000000000000" pitchFamily="2" charset="2"/>
              </a:rPr>
              <a:t> </a:t>
            </a:r>
            <a:r>
              <a:rPr lang="tr-TR" dirty="0" smtClean="0">
                <a:sym typeface="Wingdings" panose="05000000000000000000" pitchFamily="2" charset="2"/>
              </a:rPr>
              <a:t>G</a:t>
            </a:r>
            <a:r>
              <a:rPr lang="tr-TR" dirty="0" smtClean="0"/>
              <a:t>iriş </a:t>
            </a:r>
            <a:r>
              <a:rPr lang="tr-TR" dirty="0"/>
              <a:t>parametrelerinin en iyi durum ile en kötü durum arasında gelmesi, ortalama bir sonuç </a:t>
            </a:r>
            <a:r>
              <a:rPr lang="tr-TR" dirty="0" smtClean="0"/>
              <a:t>oluşturmasıdır</a:t>
            </a:r>
          </a:p>
          <a:p>
            <a:pPr lvl="1"/>
            <a:r>
              <a:rPr lang="tr-TR" dirty="0" smtClean="0"/>
              <a:t>Aranılan elemanın, dizinin ortalarında bir yerde olması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331" y="2133600"/>
            <a:ext cx="3246411" cy="22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Analizi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Algoritma </a:t>
            </a:r>
            <a:r>
              <a:rPr lang="tr-TR" dirty="0" smtClean="0"/>
              <a:t>Analizi, </a:t>
            </a:r>
            <a:r>
              <a:rPr lang="tr-TR" dirty="0"/>
              <a:t>bilgisayar programlarının performans ve kaynak kullanımı üzerine teorik </a:t>
            </a:r>
            <a:r>
              <a:rPr lang="tr-TR" dirty="0" smtClean="0"/>
              <a:t>çalışmadır.</a:t>
            </a:r>
          </a:p>
          <a:p>
            <a:r>
              <a:rPr lang="tr-TR" dirty="0"/>
              <a:t>Algoritma </a:t>
            </a:r>
            <a:r>
              <a:rPr lang="tr-TR" dirty="0" smtClean="0"/>
              <a:t>analizinde </a:t>
            </a:r>
            <a:r>
              <a:rPr lang="tr-TR" dirty="0"/>
              <a:t>öncelikle ve özellikle </a:t>
            </a:r>
            <a:r>
              <a:rPr lang="tr-TR" b="1" dirty="0"/>
              <a:t>performans</a:t>
            </a:r>
            <a:r>
              <a:rPr lang="tr-TR" dirty="0"/>
              <a:t> üzerinde durulur</a:t>
            </a:r>
            <a:r>
              <a:rPr lang="tr-TR" dirty="0" smtClean="0"/>
              <a:t>.</a:t>
            </a:r>
          </a:p>
          <a:p>
            <a:r>
              <a:rPr lang="tr-TR" dirty="0"/>
              <a:t>Bilgisayar Programlarında işlerin nasıl daha hızlı gerçekleştirilebileceği ele alınır</a:t>
            </a:r>
            <a:r>
              <a:rPr lang="tr-TR" dirty="0" smtClean="0"/>
              <a:t>.</a:t>
            </a:r>
          </a:p>
          <a:p>
            <a:r>
              <a:rPr lang="tr-TR" dirty="0"/>
              <a:t>Bir algoritmanın verimliliğini (performans) belirleyen iki kriter vardır: </a:t>
            </a:r>
          </a:p>
          <a:p>
            <a:pPr lvl="1"/>
            <a:r>
              <a:rPr lang="tr-TR" dirty="0"/>
              <a:t>Alan (Space)</a:t>
            </a:r>
          </a:p>
          <a:p>
            <a:pPr lvl="1"/>
            <a:r>
              <a:rPr lang="tr-TR" dirty="0"/>
              <a:t>Zaman (Time)*******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24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652</TotalTime>
  <Words>1248</Words>
  <Application>Microsoft Office PowerPoint</Application>
  <PresentationFormat>Geniş ekran</PresentationFormat>
  <Paragraphs>302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Century Gothic</vt:lpstr>
      <vt:lpstr>Wingdings</vt:lpstr>
      <vt:lpstr>Wingdings 3</vt:lpstr>
      <vt:lpstr>Duman</vt:lpstr>
      <vt:lpstr>ALGORİTMA KARMAŞIKLIĞI</vt:lpstr>
      <vt:lpstr>Giriş</vt:lpstr>
      <vt:lpstr>Algoritma Analizinde Göz Önünde Bulundurulması Gerekenler</vt:lpstr>
      <vt:lpstr>Algoritma Analizi</vt:lpstr>
      <vt:lpstr>Algoritma Analizi (Girdi Büyüklüğünün Ölçülmesi)</vt:lpstr>
      <vt:lpstr>Algoritma Analizi (Çalışma Zamanı Ölçü Biriminin Belirlenmesi)</vt:lpstr>
      <vt:lpstr>Algoritma Analizi (Büyüme Derecesi –Order of Growth-)</vt:lpstr>
      <vt:lpstr>Algoritma Analizi (En İyi, En Kötü, Ortalama Durum)</vt:lpstr>
      <vt:lpstr>Algoritma Analizi</vt:lpstr>
      <vt:lpstr>Algoritma Karmaşıklığı</vt:lpstr>
      <vt:lpstr>Algoritma Karmaşıklığı</vt:lpstr>
      <vt:lpstr>Run-Time (Yürütme/Çalışma Zamanı)</vt:lpstr>
      <vt:lpstr>Run-Time (Yürütme/Çalışma Zamanı)</vt:lpstr>
      <vt:lpstr>Run-Time (Yürütme/Çalışma Zamanı)</vt:lpstr>
      <vt:lpstr>Run-Time (Yürütme/Çalışma Zamanı)</vt:lpstr>
      <vt:lpstr>Run-Time (Yürütme/Çalışma Zamanı)</vt:lpstr>
      <vt:lpstr>Run-Time (Yürütme/Çalışma Zamanı)</vt:lpstr>
      <vt:lpstr>Run-Time (Yürütme/Çalışma Zamanı)</vt:lpstr>
      <vt:lpstr>Run-Time (Yürütme/Çalışma Zamanı)</vt:lpstr>
      <vt:lpstr>Run-Time (Yürütme/Çalışma Zamanı)</vt:lpstr>
      <vt:lpstr>Run-Time (Yürütme/Çalışma Zamanı)</vt:lpstr>
      <vt:lpstr>Run-Time (Yürütme/Çalışma Zamanı)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Time Complexity (Zaman Karmaşıklığı)</vt:lpstr>
      <vt:lpstr>NOT…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YAPILARINA GİRİŞ</dc:title>
  <dc:creator>Lenovo</dc:creator>
  <cp:lastModifiedBy>Ati</cp:lastModifiedBy>
  <cp:revision>67</cp:revision>
  <dcterms:created xsi:type="dcterms:W3CDTF">2021-08-25T21:15:45Z</dcterms:created>
  <dcterms:modified xsi:type="dcterms:W3CDTF">2021-10-22T15:04:44Z</dcterms:modified>
</cp:coreProperties>
</file>