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67" r:id="rId14"/>
    <p:sldId id="34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8" r:id="rId74"/>
    <p:sldId id="327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1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6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6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70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2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2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9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CE91-1D49-4CA6-87E6-248079CC8128}" type="datetimeFigureOut">
              <a:rPr lang="tr-TR" smtClean="0"/>
              <a:t>25.09.2025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tr-TR" dirty="0" smtClean="0"/>
              <a:t>RECURSIVE (ÖZYİNELEMELİ) ALGORİTMALAR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Iterative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Recursive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 smtClean="0"/>
              <a:t>Faktöriyel</a:t>
            </a:r>
          </a:p>
          <a:p>
            <a:endParaRPr lang="tr-TR" dirty="0" smtClean="0"/>
          </a:p>
          <a:p>
            <a:pPr lvl="1">
              <a:lnSpc>
                <a:spcPct val="90000"/>
              </a:lnSpc>
              <a:buNone/>
              <a:defRPr/>
            </a:pPr>
            <a:r>
              <a:rPr lang="tr-TR" altLang="tr-TR" sz="1800" dirty="0"/>
              <a:t>n! = n * (n-1) * (n-2) * …* 2 * 1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tr-TR" altLang="tr-TR" sz="1800" dirty="0"/>
              <a:t>5! = 5 * 4 * 3* 2 * 1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tr-TR" altLang="tr-TR" sz="1800" dirty="0"/>
              <a:t>0! = 1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287" y="2127372"/>
            <a:ext cx="2981325" cy="14001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87" y="3816237"/>
            <a:ext cx="2981325" cy="209498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4463422"/>
            <a:ext cx="3343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Çeşitleri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Unary</a:t>
            </a:r>
            <a:endParaRPr lang="tr-TR" dirty="0" smtClean="0"/>
          </a:p>
          <a:p>
            <a:r>
              <a:rPr lang="tr-TR" dirty="0" err="1" smtClean="0"/>
              <a:t>Binary</a:t>
            </a:r>
            <a:endParaRPr lang="tr-TR" dirty="0" smtClean="0"/>
          </a:p>
          <a:p>
            <a:r>
              <a:rPr lang="tr-TR" dirty="0" smtClean="0"/>
              <a:t>n-</a:t>
            </a:r>
            <a:r>
              <a:rPr lang="tr-TR" dirty="0" err="1" smtClean="0"/>
              <a:t>ary</a:t>
            </a:r>
            <a:r>
              <a:rPr lang="tr-TR" dirty="0" smtClean="0"/>
              <a:t> (Genelde nadir)</a:t>
            </a:r>
          </a:p>
          <a:p>
            <a:r>
              <a:rPr lang="tr-TR" dirty="0" err="1" smtClean="0"/>
              <a:t>Nested</a:t>
            </a:r>
            <a:r>
              <a:rPr lang="tr-TR" dirty="0" smtClean="0"/>
              <a:t> (İç içe)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33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Unary</a:t>
            </a:r>
            <a:r>
              <a:rPr lang="tr-TR" dirty="0" smtClean="0"/>
              <a:t> </a:t>
            </a:r>
            <a:r>
              <a:rPr lang="tr-TR" dirty="0" err="1" smtClean="0"/>
              <a:t>Recursion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 kendini bir kez çağırır.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77636"/>
            <a:ext cx="5103164" cy="19702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093" y="2777635"/>
            <a:ext cx="3603014" cy="27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Recursion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Kendini iki kere çağıran </a:t>
            </a:r>
            <a:r>
              <a:rPr lang="tr-TR" dirty="0" err="1" smtClean="0"/>
              <a:t>recursive</a:t>
            </a:r>
            <a:r>
              <a:rPr lang="tr-TR" dirty="0" smtClean="0"/>
              <a:t> fonksiyonlardır</a:t>
            </a:r>
          </a:p>
          <a:p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Fibonacci</a:t>
            </a:r>
            <a:r>
              <a:rPr lang="tr-TR" dirty="0"/>
              <a:t> </a:t>
            </a:r>
            <a:r>
              <a:rPr lang="tr-TR" dirty="0" smtClean="0"/>
              <a:t>serisi</a:t>
            </a:r>
          </a:p>
          <a:p>
            <a:r>
              <a:rPr lang="tr-TR" dirty="0" smtClean="0"/>
              <a:t>0, 1, 1, 2, 3, 5, 8, 13, 21, …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33060"/>
            <a:ext cx="3247292" cy="1524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89" y="4233060"/>
            <a:ext cx="4888871" cy="1524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169" y="1905000"/>
            <a:ext cx="2325443" cy="19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Nested</a:t>
            </a:r>
            <a:r>
              <a:rPr lang="tr-TR" dirty="0"/>
              <a:t> (iç içe) </a:t>
            </a:r>
            <a:r>
              <a:rPr lang="tr-TR" dirty="0" err="1"/>
              <a:t>Recursive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	</a:t>
            </a:r>
          </a:p>
          <a:p>
            <a:pPr marL="0" indent="0">
              <a:buNone/>
            </a:pPr>
            <a:r>
              <a:rPr lang="tr-TR" dirty="0" err="1"/>
              <a:t>int</a:t>
            </a:r>
            <a:r>
              <a:rPr lang="tr-TR" dirty="0"/>
              <a:t> A(</a:t>
            </a:r>
            <a:r>
              <a:rPr lang="tr-TR" dirty="0" err="1"/>
              <a:t>int</a:t>
            </a:r>
            <a:r>
              <a:rPr lang="tr-TR" dirty="0"/>
              <a:t> n, </a:t>
            </a:r>
            <a:r>
              <a:rPr lang="tr-TR" dirty="0" err="1"/>
              <a:t>int</a:t>
            </a:r>
            <a:r>
              <a:rPr lang="tr-TR" dirty="0"/>
              <a:t> m)</a:t>
            </a:r>
          </a:p>
          <a:p>
            <a:pPr marL="0" indent="0">
              <a:buNone/>
            </a:pPr>
            <a:r>
              <a:rPr lang="tr-TR" dirty="0"/>
              <a:t>{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(n &lt;= 0) </a:t>
            </a:r>
            <a:r>
              <a:rPr lang="tr-TR" dirty="0" err="1"/>
              <a:t>return</a:t>
            </a:r>
            <a:r>
              <a:rPr lang="tr-TR" dirty="0"/>
              <a:t> 1;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A(</a:t>
            </a:r>
            <a:r>
              <a:rPr lang="tr-TR" sz="1600" dirty="0"/>
              <a:t>n-1</a:t>
            </a:r>
            <a:r>
              <a:rPr lang="tr-TR" dirty="0"/>
              <a:t>, A(</a:t>
            </a:r>
            <a:r>
              <a:rPr lang="tr-TR" sz="1400" dirty="0"/>
              <a:t>n-1, m-1</a:t>
            </a:r>
            <a:r>
              <a:rPr lang="tr-TR" dirty="0"/>
              <a:t>));</a:t>
            </a:r>
          </a:p>
          <a:p>
            <a:pPr marL="0" indent="0">
              <a:buNone/>
            </a:pPr>
            <a:r>
              <a:rPr lang="tr-TR" dirty="0"/>
              <a:t>}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27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Çalışma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u="sng" dirty="0" smtClean="0"/>
              <a:t>Bir </a:t>
            </a:r>
            <a:r>
              <a:rPr lang="tr-TR" i="1" u="sng" dirty="0" err="1" smtClean="0"/>
              <a:t>recursive</a:t>
            </a:r>
            <a:r>
              <a:rPr lang="tr-TR" i="1" u="sng" dirty="0" smtClean="0"/>
              <a:t>, kendini çağırdığında; aslında o </a:t>
            </a:r>
            <a:r>
              <a:rPr lang="tr-TR" i="1" u="sng" dirty="0" err="1" smtClean="0"/>
              <a:t>recursive</a:t>
            </a:r>
            <a:r>
              <a:rPr lang="tr-TR" i="1" u="sng" dirty="0" smtClean="0"/>
              <a:t> fonksiyonu yeniden çalıştırmıyordur </a:t>
            </a:r>
            <a:r>
              <a:rPr lang="tr-TR" u="sng" dirty="0" smtClean="0">
                <a:sym typeface="Wingdings" panose="05000000000000000000" pitchFamily="2" charset="2"/>
              </a:rPr>
              <a:t></a:t>
            </a:r>
          </a:p>
          <a:p>
            <a:endParaRPr lang="tr-TR" u="sng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Aslında olan, birebir aynı </a:t>
            </a:r>
            <a:r>
              <a:rPr lang="tr-TR" dirty="0" err="1" smtClean="0">
                <a:sym typeface="Wingdings" panose="05000000000000000000" pitchFamily="2" charset="2"/>
              </a:rPr>
              <a:t>recursive</a:t>
            </a:r>
            <a:r>
              <a:rPr lang="tr-TR" dirty="0" smtClean="0">
                <a:sym typeface="Wingdings" panose="05000000000000000000" pitchFamily="2" charset="2"/>
              </a:rPr>
              <a:t> fonksiyonundan bir tane daha oluşturulur.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Çağırılan fonksiyon, bu yeni yaratılmış olandır.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Faktöriyel örneğini baz alarak, bu çalışma mantığını inceleyelim…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054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306122-64F5-43B3-91E8-EB8C3A63FC9A}" type="slidenum">
              <a:rPr lang="en-US" altLang="tr-TR"/>
              <a:pPr/>
              <a:t>16</a:t>
            </a:fld>
            <a:endParaRPr lang="en-US" altLang="tr-TR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dirty="0"/>
              <a:t>x = factorial( 4 );</a:t>
            </a:r>
          </a:p>
          <a:p>
            <a:pPr eaLnBrk="1" hangingPunct="1"/>
            <a:endParaRPr lang="en-US" altLang="tr-TR" sz="2400" dirty="0"/>
          </a:p>
          <a:p>
            <a:pPr eaLnBrk="1" hangingPunct="1"/>
            <a:r>
              <a:rPr lang="en-US" altLang="tr-TR" sz="2400" dirty="0" err="1"/>
              <a:t>int</a:t>
            </a:r>
            <a:r>
              <a:rPr lang="en-US" altLang="tr-TR" sz="2400" dirty="0"/>
              <a:t> factorial( </a:t>
            </a:r>
            <a:r>
              <a:rPr lang="en-US" altLang="tr-TR" sz="2400" dirty="0" err="1"/>
              <a:t>int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)</a:t>
            </a:r>
          </a:p>
          <a:p>
            <a:pPr eaLnBrk="1" hangingPunct="1"/>
            <a:r>
              <a:rPr lang="en-US" altLang="tr-TR" sz="2400" dirty="0"/>
              <a:t>{</a:t>
            </a:r>
          </a:p>
          <a:p>
            <a:pPr eaLnBrk="1" hangingPunct="1"/>
            <a:r>
              <a:rPr lang="en-US" altLang="tr-TR" sz="2400" dirty="0"/>
              <a:t>if 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0  ||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1 )</a:t>
            </a:r>
          </a:p>
          <a:p>
            <a:pPr eaLnBrk="1" hangingPunct="1"/>
            <a:r>
              <a:rPr lang="en-US" altLang="tr-TR" sz="24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 factorial(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– 1 );</a:t>
            </a:r>
          </a:p>
          <a:p>
            <a:pPr eaLnBrk="1" hangingPunct="1"/>
            <a:r>
              <a:rPr lang="en-US" altLang="tr-TR" sz="24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 dirty="0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15000" y="1676401"/>
            <a:ext cx="3352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 is passed into num</a:t>
            </a:r>
          </a:p>
        </p:txBody>
      </p:sp>
    </p:spTree>
    <p:extLst>
      <p:ext uri="{BB962C8B-B14F-4D97-AF65-F5344CB8AC3E}">
        <p14:creationId xmlns:p14="http://schemas.microsoft.com/office/powerpoint/2010/main" val="15589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D3CC47-6EEC-4AB4-B4BE-16E8E7F8F69B}" type="slidenum">
              <a:rPr lang="en-US" altLang="tr-TR"/>
              <a:pPr/>
              <a:t>17</a:t>
            </a:fld>
            <a:endParaRPr lang="en-US" altLang="tr-TR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715000" y="1676400"/>
            <a:ext cx="3352800" cy="8318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 replaces each occurrence of num</a:t>
            </a: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49530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029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9562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2AA803-1292-4E7F-8B90-41295551D718}" type="slidenum">
              <a:rPr lang="en-US" altLang="tr-TR"/>
              <a:pPr/>
              <a:t>18</a:t>
            </a:fld>
            <a:endParaRPr lang="en-US" altLang="tr-TR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49530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029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01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D6A17-3B78-4C52-877B-739A06FD1AFF}" type="slidenum">
              <a:rPr lang="en-US" altLang="tr-TR"/>
              <a:pPr/>
              <a:t>19</a:t>
            </a:fld>
            <a:endParaRPr lang="en-US" altLang="tr-TR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num – 1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49530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4347" name="Text Box 10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50292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0425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6792180" cy="3777622"/>
          </a:xfrm>
        </p:spPr>
        <p:txBody>
          <a:bodyPr/>
          <a:lstStyle/>
          <a:p>
            <a:r>
              <a:rPr lang="tr-TR" dirty="0"/>
              <a:t>Kendi kendisini </a:t>
            </a:r>
            <a:r>
              <a:rPr lang="tr-TR" dirty="0" smtClean="0"/>
              <a:t>çağıran </a:t>
            </a:r>
            <a:r>
              <a:rPr lang="tr-TR" dirty="0"/>
              <a:t>fonksiyonlara </a:t>
            </a:r>
            <a:r>
              <a:rPr lang="tr-TR" b="1" dirty="0" err="1"/>
              <a:t>özyineli</a:t>
            </a:r>
            <a:r>
              <a:rPr lang="tr-TR" b="1" dirty="0"/>
              <a:t> (</a:t>
            </a:r>
            <a:r>
              <a:rPr lang="tr-TR" b="1" dirty="0" err="1"/>
              <a:t>recursive</a:t>
            </a:r>
            <a:r>
              <a:rPr lang="tr-TR" b="1" dirty="0"/>
              <a:t>) </a:t>
            </a:r>
            <a:endParaRPr lang="tr-TR" b="1" dirty="0" smtClean="0"/>
          </a:p>
          <a:p>
            <a:pPr marL="0" indent="0">
              <a:buNone/>
            </a:pPr>
            <a:r>
              <a:rPr lang="tr-TR" dirty="0" smtClean="0"/>
              <a:t>fonksiyonlar </a:t>
            </a:r>
            <a:r>
              <a:rPr lang="tr-TR" dirty="0"/>
              <a:t>adı </a:t>
            </a:r>
            <a:r>
              <a:rPr lang="tr-TR" dirty="0" smtClean="0"/>
              <a:t>verilir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b="1" dirty="0" err="1" smtClean="0"/>
              <a:t>Iterative</a:t>
            </a:r>
            <a:r>
              <a:rPr lang="tr-TR" b="1" dirty="0"/>
              <a:t> </a:t>
            </a:r>
            <a:r>
              <a:rPr lang="tr-TR" dirty="0" smtClean="0"/>
              <a:t>algoritmaların (tekrarlayan yapılar, döngüler, </a:t>
            </a:r>
            <a:r>
              <a:rPr lang="tr-TR" dirty="0" err="1" smtClean="0"/>
              <a:t>vs</a:t>
            </a:r>
            <a:r>
              <a:rPr lang="tr-TR" dirty="0" smtClean="0"/>
              <a:t>) </a:t>
            </a:r>
          </a:p>
          <a:p>
            <a:pPr marL="0" indent="0">
              <a:buNone/>
            </a:pPr>
            <a:r>
              <a:rPr lang="tr-TR" dirty="0" err="1" smtClean="0"/>
              <a:t>zıttıdır</a:t>
            </a:r>
            <a:r>
              <a:rPr lang="tr-TR" dirty="0" smtClean="0"/>
              <a:t>/alternatifidir.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err="1" smtClean="0"/>
              <a:t>Recursive</a:t>
            </a:r>
            <a:r>
              <a:rPr lang="tr-TR" dirty="0" smtClean="0"/>
              <a:t> yapı, oldukça güçlü bir problem çözme </a:t>
            </a:r>
          </a:p>
          <a:p>
            <a:pPr marL="0" indent="0">
              <a:buNone/>
            </a:pPr>
            <a:r>
              <a:rPr lang="tr-TR" dirty="0" smtClean="0"/>
              <a:t>stratejisidir.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92" y="2226937"/>
            <a:ext cx="2648775" cy="32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9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C70451-3593-4FF3-9D32-83720FC1ADBA}" type="slidenum">
              <a:rPr lang="en-US" altLang="tr-TR"/>
              <a:pPr/>
              <a:t>20</a:t>
            </a:fld>
            <a:endParaRPr lang="en-US" altLang="tr-TR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3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27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AE849-A1B7-45DB-A2B1-6C60826F4D21}" type="slidenum">
              <a:rPr lang="en-US" altLang="tr-TR"/>
              <a:pPr/>
              <a:t>21</a:t>
            </a:fld>
            <a:endParaRPr lang="en-US" altLang="tr-TR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5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0A1C9E-1368-4A5F-9346-021D9A5A629E}" type="slidenum">
              <a:rPr lang="en-US" altLang="tr-TR"/>
              <a:pPr/>
              <a:t>22</a:t>
            </a:fld>
            <a:endParaRPr lang="en-US" altLang="tr-TR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factorial( 4 );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24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2400"/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0" y="1447800"/>
            <a:ext cx="4572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23622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41148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V="1">
            <a:off x="2819400" y="3276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956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3622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114800" y="2133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6324600" y="1524000"/>
            <a:ext cx="3886200" cy="15621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A recursive function call is made – an identical factorial function is made and called.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 flipH="1">
            <a:off x="4724400" y="2514600"/>
            <a:ext cx="160020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4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9A0BE-8D12-4F56-A238-54F01CD79B56}" type="slidenum">
              <a:rPr lang="en-US" altLang="tr-TR"/>
              <a:pPr/>
              <a:t>23</a:t>
            </a:fld>
            <a:endParaRPr lang="en-US" altLang="tr-TR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8441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27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FAF51D-BC6A-478E-A4B3-F3C755DE39E0}" type="slidenum">
              <a:rPr lang="en-US" altLang="tr-TR"/>
              <a:pPr/>
              <a:t>24</a:t>
            </a:fld>
            <a:endParaRPr lang="en-US" altLang="tr-TR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 dirty="0"/>
              <a:t>x = factorial( 4 );</a:t>
            </a:r>
          </a:p>
          <a:p>
            <a:pPr eaLnBrk="1" hangingPunct="1"/>
            <a:endParaRPr lang="en-US" altLang="tr-TR" sz="1600" dirty="0"/>
          </a:p>
          <a:p>
            <a:pPr eaLnBrk="1" hangingPunct="1"/>
            <a:r>
              <a:rPr lang="en-US" altLang="tr-TR" sz="1600" dirty="0" err="1"/>
              <a:t>int</a:t>
            </a:r>
            <a:r>
              <a:rPr lang="en-US" altLang="tr-TR" sz="1600" dirty="0"/>
              <a:t> factorial( </a:t>
            </a:r>
            <a:r>
              <a:rPr lang="en-US" altLang="tr-TR" sz="1600" dirty="0" err="1"/>
              <a:t>int</a:t>
            </a:r>
            <a:r>
              <a:rPr lang="en-US" altLang="tr-TR" sz="1600" dirty="0"/>
              <a:t>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)</a:t>
            </a:r>
          </a:p>
          <a:p>
            <a:pPr eaLnBrk="1" hangingPunct="1"/>
            <a:r>
              <a:rPr lang="en-US" altLang="tr-TR" sz="1600" dirty="0"/>
              <a:t>{</a:t>
            </a:r>
          </a:p>
          <a:p>
            <a:pPr eaLnBrk="1" hangingPunct="1"/>
            <a:r>
              <a:rPr lang="en-US" altLang="tr-TR" sz="1600" dirty="0"/>
              <a:t>if (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0  ||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1 )</a:t>
            </a:r>
          </a:p>
          <a:p>
            <a:pPr eaLnBrk="1" hangingPunct="1"/>
            <a:r>
              <a:rPr lang="en-US" altLang="tr-TR" sz="16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</a:t>
            </a:r>
            <a:r>
              <a:rPr lang="en-US" altLang="tr-TR" sz="2400" dirty="0">
                <a:solidFill>
                  <a:srgbClr val="FF3300"/>
                </a:solidFill>
              </a:rPr>
              <a:t> factorial( 3 )</a:t>
            </a:r>
            <a:r>
              <a:rPr lang="en-US" altLang="tr-TR" sz="2400" dirty="0"/>
              <a:t>;</a:t>
            </a:r>
          </a:p>
          <a:p>
            <a:pPr eaLnBrk="1" hangingPunct="1"/>
            <a:r>
              <a:rPr lang="en-US" altLang="tr-TR" sz="16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 dirty="0"/>
          </a:p>
          <a:p>
            <a:pPr eaLnBrk="1" hangingPunct="1">
              <a:spcBef>
                <a:spcPct val="50000"/>
              </a:spcBef>
            </a:pPr>
            <a:r>
              <a:rPr lang="en-US" altLang="tr-TR" sz="2400" dirty="0" err="1"/>
              <a:t>int</a:t>
            </a:r>
            <a:r>
              <a:rPr lang="en-US" altLang="tr-TR" sz="2400" dirty="0"/>
              <a:t> factorial( </a:t>
            </a:r>
            <a:r>
              <a:rPr lang="en-US" altLang="tr-TR" sz="2400" dirty="0" err="1"/>
              <a:t>int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)</a:t>
            </a:r>
          </a:p>
          <a:p>
            <a:pPr eaLnBrk="1" hangingPunct="1"/>
            <a:r>
              <a:rPr lang="en-US" altLang="tr-TR" sz="2400" dirty="0"/>
              <a:t>{</a:t>
            </a:r>
          </a:p>
          <a:p>
            <a:pPr eaLnBrk="1" hangingPunct="1"/>
            <a:r>
              <a:rPr lang="en-US" altLang="tr-TR" sz="2400" dirty="0"/>
              <a:t>if 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0 ||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1 )</a:t>
            </a:r>
          </a:p>
          <a:p>
            <a:pPr eaLnBrk="1" hangingPunct="1"/>
            <a:r>
              <a:rPr lang="en-US" altLang="tr-TR" sz="24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 factorial(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– 1 );</a:t>
            </a:r>
          </a:p>
          <a:p>
            <a:pPr eaLnBrk="1" hangingPunct="1"/>
            <a:r>
              <a:rPr lang="en-US" altLang="tr-TR" sz="2400" dirty="0"/>
              <a:t>}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19467" name="Line 15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5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331023-8384-4A6F-A80A-D8B5EA5A51DF}" type="slidenum">
              <a:rPr lang="en-US" altLang="tr-TR"/>
              <a:pPr/>
              <a:t>25</a:t>
            </a:fld>
            <a:endParaRPr lang="en-US" altLang="tr-TR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2" name="Freeform 13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5638800" y="3429001"/>
            <a:ext cx="34290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 is passed into num</a:t>
            </a:r>
          </a:p>
        </p:txBody>
      </p:sp>
    </p:spTree>
    <p:extLst>
      <p:ext uri="{BB962C8B-B14F-4D97-AF65-F5344CB8AC3E}">
        <p14:creationId xmlns:p14="http://schemas.microsoft.com/office/powerpoint/2010/main" val="2030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129093-3FCD-49FC-8970-2ED2A29E3136}" type="slidenum">
              <a:rPr lang="en-US" altLang="tr-TR"/>
              <a:pPr/>
              <a:t>26</a:t>
            </a:fld>
            <a:endParaRPr lang="en-US" altLang="tr-TR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 dirty="0"/>
              <a:t>x = factorial( 4 );</a:t>
            </a:r>
          </a:p>
          <a:p>
            <a:pPr eaLnBrk="1" hangingPunct="1"/>
            <a:endParaRPr lang="en-US" altLang="tr-TR" sz="1600" dirty="0"/>
          </a:p>
          <a:p>
            <a:pPr eaLnBrk="1" hangingPunct="1"/>
            <a:r>
              <a:rPr lang="en-US" altLang="tr-TR" sz="1600" dirty="0" err="1"/>
              <a:t>int</a:t>
            </a:r>
            <a:r>
              <a:rPr lang="en-US" altLang="tr-TR" sz="1600" dirty="0"/>
              <a:t> factorial( </a:t>
            </a:r>
            <a:r>
              <a:rPr lang="en-US" altLang="tr-TR" sz="1600" dirty="0" err="1"/>
              <a:t>int</a:t>
            </a:r>
            <a:r>
              <a:rPr lang="en-US" altLang="tr-TR" sz="1600" dirty="0"/>
              <a:t>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)</a:t>
            </a:r>
          </a:p>
          <a:p>
            <a:pPr eaLnBrk="1" hangingPunct="1"/>
            <a:r>
              <a:rPr lang="en-US" altLang="tr-TR" sz="1600" dirty="0"/>
              <a:t>{</a:t>
            </a:r>
          </a:p>
          <a:p>
            <a:pPr eaLnBrk="1" hangingPunct="1"/>
            <a:r>
              <a:rPr lang="en-US" altLang="tr-TR" sz="1600" dirty="0"/>
              <a:t>if (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0  ||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1 )</a:t>
            </a:r>
          </a:p>
          <a:p>
            <a:pPr eaLnBrk="1" hangingPunct="1"/>
            <a:r>
              <a:rPr lang="en-US" altLang="tr-TR" sz="16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</a:t>
            </a:r>
            <a:r>
              <a:rPr lang="en-US" altLang="tr-TR" sz="2400" dirty="0">
                <a:solidFill>
                  <a:srgbClr val="FF3300"/>
                </a:solidFill>
              </a:rPr>
              <a:t> factorial( 3 )</a:t>
            </a:r>
            <a:r>
              <a:rPr lang="en-US" altLang="tr-TR" sz="2400" dirty="0"/>
              <a:t>;</a:t>
            </a:r>
          </a:p>
          <a:p>
            <a:pPr eaLnBrk="1" hangingPunct="1"/>
            <a:r>
              <a:rPr lang="en-US" altLang="tr-TR" sz="16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 dirty="0"/>
          </a:p>
          <a:p>
            <a:pPr eaLnBrk="1" hangingPunct="1">
              <a:spcBef>
                <a:spcPct val="50000"/>
              </a:spcBef>
            </a:pPr>
            <a:r>
              <a:rPr lang="en-US" altLang="tr-TR" sz="2400" dirty="0" err="1"/>
              <a:t>int</a:t>
            </a:r>
            <a:r>
              <a:rPr lang="en-US" altLang="tr-TR" sz="2400" dirty="0"/>
              <a:t> factorial( </a:t>
            </a:r>
            <a:r>
              <a:rPr lang="en-US" altLang="tr-TR" sz="2400" dirty="0" err="1"/>
              <a:t>int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)</a:t>
            </a:r>
          </a:p>
          <a:p>
            <a:pPr eaLnBrk="1" hangingPunct="1"/>
            <a:r>
              <a:rPr lang="en-US" altLang="tr-TR" sz="2400" dirty="0"/>
              <a:t>{</a:t>
            </a:r>
          </a:p>
          <a:p>
            <a:pPr eaLnBrk="1" hangingPunct="1"/>
            <a:r>
              <a:rPr lang="en-US" altLang="tr-TR" sz="2400" dirty="0"/>
              <a:t>if 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0 ||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== 1 )</a:t>
            </a:r>
          </a:p>
          <a:p>
            <a:pPr eaLnBrk="1" hangingPunct="1"/>
            <a:r>
              <a:rPr lang="en-US" altLang="tr-TR" sz="24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 factorial(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– 1 );</a:t>
            </a:r>
          </a:p>
          <a:p>
            <a:pPr eaLnBrk="1" hangingPunct="1"/>
            <a:r>
              <a:rPr lang="en-US" altLang="tr-TR" sz="2400" dirty="0"/>
              <a:t>}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1515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6" name="Text Box 15"/>
          <p:cNvSpPr txBox="1">
            <a:spLocks noChangeArrowheads="1"/>
          </p:cNvSpPr>
          <p:nvPr/>
        </p:nvSpPr>
        <p:spPr bwMode="auto">
          <a:xfrm>
            <a:off x="5638800" y="3429000"/>
            <a:ext cx="3429000" cy="8318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 replaces each occurrence of num</a:t>
            </a:r>
          </a:p>
        </p:txBody>
      </p:sp>
      <p:sp>
        <p:nvSpPr>
          <p:cNvPr id="21517" name="Line 16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8" name="Line 17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20" name="Line 19"/>
          <p:cNvSpPr>
            <a:spLocks noChangeShapeType="1"/>
          </p:cNvSpPr>
          <p:nvPr/>
        </p:nvSpPr>
        <p:spPr bwMode="auto">
          <a:xfrm flipV="1">
            <a:off x="49530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22" name="Text Box 22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5105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25" name="Freeform 25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3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E60A10-E358-4134-83FE-47EF668FB2CE}" type="slidenum">
              <a:rPr lang="en-US" altLang="tr-TR"/>
              <a:pPr/>
              <a:t>27</a:t>
            </a:fld>
            <a:endParaRPr lang="en-US" altLang="tr-TR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 dirty="0"/>
              <a:t>x = factorial( 4 );</a:t>
            </a:r>
          </a:p>
          <a:p>
            <a:pPr eaLnBrk="1" hangingPunct="1"/>
            <a:endParaRPr lang="en-US" altLang="tr-TR" sz="1600" dirty="0"/>
          </a:p>
          <a:p>
            <a:pPr eaLnBrk="1" hangingPunct="1"/>
            <a:r>
              <a:rPr lang="en-US" altLang="tr-TR" sz="1600" dirty="0" err="1"/>
              <a:t>int</a:t>
            </a:r>
            <a:r>
              <a:rPr lang="en-US" altLang="tr-TR" sz="1600" dirty="0"/>
              <a:t> factorial( </a:t>
            </a:r>
            <a:r>
              <a:rPr lang="en-US" altLang="tr-TR" sz="1600" dirty="0" err="1"/>
              <a:t>int</a:t>
            </a:r>
            <a:r>
              <a:rPr lang="en-US" altLang="tr-TR" sz="1600" dirty="0"/>
              <a:t>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)</a:t>
            </a:r>
          </a:p>
          <a:p>
            <a:pPr eaLnBrk="1" hangingPunct="1"/>
            <a:r>
              <a:rPr lang="en-US" altLang="tr-TR" sz="1600" dirty="0"/>
              <a:t>{</a:t>
            </a:r>
          </a:p>
          <a:p>
            <a:pPr eaLnBrk="1" hangingPunct="1"/>
            <a:r>
              <a:rPr lang="en-US" altLang="tr-TR" sz="1600" dirty="0"/>
              <a:t>if (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0  || </a:t>
            </a:r>
            <a:r>
              <a:rPr lang="en-US" altLang="tr-TR" sz="1600" dirty="0" err="1"/>
              <a:t>num</a:t>
            </a:r>
            <a:r>
              <a:rPr lang="en-US" altLang="tr-TR" sz="1600" dirty="0"/>
              <a:t> == 1 )</a:t>
            </a:r>
          </a:p>
          <a:p>
            <a:pPr eaLnBrk="1" hangingPunct="1"/>
            <a:r>
              <a:rPr lang="en-US" altLang="tr-TR" sz="16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 factorial( 3 );</a:t>
            </a:r>
          </a:p>
          <a:p>
            <a:pPr eaLnBrk="1" hangingPunct="1"/>
            <a:r>
              <a:rPr lang="en-US" altLang="tr-TR" sz="16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 dirty="0"/>
          </a:p>
          <a:p>
            <a:pPr eaLnBrk="1" hangingPunct="1">
              <a:spcBef>
                <a:spcPct val="50000"/>
              </a:spcBef>
            </a:pPr>
            <a:r>
              <a:rPr lang="en-US" altLang="tr-TR" sz="2400" dirty="0" err="1"/>
              <a:t>int</a:t>
            </a:r>
            <a:r>
              <a:rPr lang="en-US" altLang="tr-TR" sz="2400" dirty="0"/>
              <a:t> factorial( </a:t>
            </a:r>
            <a:r>
              <a:rPr lang="en-US" altLang="tr-TR" sz="2400" dirty="0" err="1"/>
              <a:t>int</a:t>
            </a:r>
            <a:r>
              <a:rPr lang="en-US" altLang="tr-TR" sz="2400" dirty="0"/>
              <a:t>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)</a:t>
            </a:r>
          </a:p>
          <a:p>
            <a:pPr eaLnBrk="1" hangingPunct="1"/>
            <a:r>
              <a:rPr lang="en-US" altLang="tr-TR" sz="2400" dirty="0"/>
              <a:t>{</a:t>
            </a:r>
          </a:p>
          <a:p>
            <a:pPr eaLnBrk="1" hangingPunct="1"/>
            <a:r>
              <a:rPr lang="en-US" altLang="tr-TR" sz="2400" dirty="0">
                <a:solidFill>
                  <a:srgbClr val="FF3300"/>
                </a:solidFill>
              </a:rPr>
              <a:t>if ( </a:t>
            </a:r>
            <a:r>
              <a:rPr lang="en-US" altLang="tr-TR" sz="2400" dirty="0" err="1">
                <a:solidFill>
                  <a:srgbClr val="FF3300"/>
                </a:solidFill>
              </a:rPr>
              <a:t>num</a:t>
            </a:r>
            <a:r>
              <a:rPr lang="en-US" altLang="tr-TR" sz="2400" dirty="0">
                <a:solidFill>
                  <a:srgbClr val="FF3300"/>
                </a:solidFill>
              </a:rPr>
              <a:t> == 0 || </a:t>
            </a:r>
            <a:r>
              <a:rPr lang="en-US" altLang="tr-TR" sz="2400" dirty="0" err="1">
                <a:solidFill>
                  <a:srgbClr val="FF3300"/>
                </a:solidFill>
              </a:rPr>
              <a:t>num</a:t>
            </a:r>
            <a:r>
              <a:rPr lang="en-US" altLang="tr-TR" sz="2400" dirty="0">
                <a:solidFill>
                  <a:srgbClr val="FF3300"/>
                </a:solidFill>
              </a:rPr>
              <a:t> == 1 )</a:t>
            </a:r>
          </a:p>
          <a:p>
            <a:pPr eaLnBrk="1" hangingPunct="1"/>
            <a:r>
              <a:rPr lang="en-US" altLang="tr-TR" sz="2400" dirty="0"/>
              <a:t>	return 1;</a:t>
            </a:r>
          </a:p>
          <a:p>
            <a:pPr eaLnBrk="1" hangingPunct="1"/>
            <a:r>
              <a:rPr lang="en-US" altLang="tr-TR" sz="2400" dirty="0"/>
              <a:t>return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* factorial( </a:t>
            </a:r>
            <a:r>
              <a:rPr lang="en-US" altLang="tr-TR" sz="2400" dirty="0" err="1"/>
              <a:t>num</a:t>
            </a:r>
            <a:r>
              <a:rPr lang="en-US" altLang="tr-TR" sz="2400" dirty="0"/>
              <a:t> – 1 );</a:t>
            </a:r>
          </a:p>
          <a:p>
            <a:pPr eaLnBrk="1" hangingPunct="1"/>
            <a:r>
              <a:rPr lang="en-US" altLang="tr-TR" sz="2400" dirty="0"/>
              <a:t>}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2539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0" name="Line 15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V="1">
            <a:off x="49530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22545" name="Text Box 20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22546" name="Text Box 21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5105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2548" name="Freeform 23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6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1041D-A91A-44E3-8891-8678528D868A}" type="slidenum">
              <a:rPr lang="en-US" altLang="tr-TR"/>
              <a:pPr/>
              <a:t>28</a:t>
            </a:fld>
            <a:endParaRPr lang="en-US" altLang="tr-TR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num – 1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49530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3571" name="Text Box 21"/>
          <p:cNvSpPr txBox="1">
            <a:spLocks noChangeArrowheads="1"/>
          </p:cNvSpPr>
          <p:nvPr/>
        </p:nvSpPr>
        <p:spPr bwMode="auto">
          <a:xfrm>
            <a:off x="5105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23572" name="Freeform 22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545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9CBEA-988C-4C7A-B46E-A54E2FBD14AB}" type="slidenum">
              <a:rPr lang="en-US" altLang="tr-TR"/>
              <a:pPr/>
              <a:t>29</a:t>
            </a:fld>
            <a:endParaRPr lang="en-US" altLang="tr-TR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2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4594" name="Freeform 19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Büyük </a:t>
            </a:r>
            <a:r>
              <a:rPr lang="tr-TR" dirty="0" smtClean="0"/>
              <a:t>çapta </a:t>
            </a:r>
            <a:r>
              <a:rPr lang="tr-TR" dirty="0"/>
              <a:t>problemleri, benzer daha küçük alt problemlere indirger</a:t>
            </a:r>
          </a:p>
          <a:p>
            <a:pPr lvl="1"/>
            <a:r>
              <a:rPr lang="tr-TR" dirty="0"/>
              <a:t>O alt problemlerin bire bir benzer olması gerekir.</a:t>
            </a:r>
          </a:p>
          <a:p>
            <a:pPr lvl="1"/>
            <a:r>
              <a:rPr lang="tr-TR" dirty="0"/>
              <a:t>Alt problemler de daha alt problemlere indirgenebilir.</a:t>
            </a:r>
          </a:p>
          <a:p>
            <a:pPr lvl="1"/>
            <a:r>
              <a:rPr lang="tr-TR" dirty="0"/>
              <a:t>Ta ki…….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  <a:p>
            <a:r>
              <a:rPr lang="tr-TR" dirty="0"/>
              <a:t>Böl ve fethet (</a:t>
            </a:r>
            <a:r>
              <a:rPr lang="tr-TR" dirty="0" err="1"/>
              <a:t>Divide-and-Conquer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05" y="4107109"/>
            <a:ext cx="7748071" cy="25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1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6B154A-7C40-4377-AF66-3118BAB59F58}" type="slidenum">
              <a:rPr lang="en-US" altLang="tr-TR"/>
              <a:pPr/>
              <a:t>30</a:t>
            </a:fld>
            <a:endParaRPr lang="en-US" altLang="tr-TR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03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1776F0-0CA1-4569-B7DC-08E2A9277A7D}" type="slidenum">
              <a:rPr lang="en-US" altLang="tr-TR"/>
              <a:pPr/>
              <a:t>31</a:t>
            </a:fld>
            <a:endParaRPr lang="en-US" altLang="tr-TR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828800" y="1011238"/>
            <a:ext cx="4648200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 flipV="1">
            <a:off x="23622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7" name="Line 15"/>
          <p:cNvSpPr>
            <a:spLocks noChangeShapeType="1"/>
          </p:cNvSpPr>
          <p:nvPr/>
        </p:nvSpPr>
        <p:spPr bwMode="auto">
          <a:xfrm flipV="1">
            <a:off x="3962400" y="4419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 flipV="1">
            <a:off x="2743200" y="5181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23622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3962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6641" name="Text Box 20"/>
          <p:cNvSpPr txBox="1">
            <a:spLocks noChangeArrowheads="1"/>
          </p:cNvSpPr>
          <p:nvPr/>
        </p:nvSpPr>
        <p:spPr bwMode="auto">
          <a:xfrm>
            <a:off x="2819400" y="5486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6642" name="Text Box 22"/>
          <p:cNvSpPr txBox="1">
            <a:spLocks noChangeArrowheads="1"/>
          </p:cNvSpPr>
          <p:nvPr/>
        </p:nvSpPr>
        <p:spPr bwMode="auto">
          <a:xfrm>
            <a:off x="6781800" y="3505201"/>
            <a:ext cx="3124200" cy="19272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A recursive function call is made – an identical factorial function is made and called.</a:t>
            </a:r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 flipH="1">
            <a:off x="4800600" y="4038600"/>
            <a:ext cx="1981200" cy="1143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44" name="Freeform 24"/>
          <p:cNvSpPr>
            <a:spLocks/>
          </p:cNvSpPr>
          <p:nvPr/>
        </p:nvSpPr>
        <p:spPr bwMode="auto">
          <a:xfrm>
            <a:off x="4343400" y="2895600"/>
            <a:ext cx="838200" cy="838200"/>
          </a:xfrm>
          <a:custGeom>
            <a:avLst/>
            <a:gdLst>
              <a:gd name="T0" fmla="*/ 745067 w 864"/>
              <a:gd name="T1" fmla="*/ 0 h 528"/>
              <a:gd name="T2" fmla="*/ 745067 w 864"/>
              <a:gd name="T3" fmla="*/ 381000 h 528"/>
              <a:gd name="T4" fmla="*/ 186267 w 864"/>
              <a:gd name="T5" fmla="*/ 533400 h 528"/>
              <a:gd name="T6" fmla="*/ 0 w 864"/>
              <a:gd name="T7" fmla="*/ 8382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4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28839-A2AA-44E4-9BE4-59044B106883}" type="slidenum">
              <a:rPr lang="en-US" altLang="tr-TR"/>
              <a:pPr/>
              <a:t>32</a:t>
            </a:fld>
            <a:endParaRPr lang="en-US" altLang="tr-TR"/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7659" name="Freeform 12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1" name="Line 1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7663" name="Text Box 19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7664" name="Text Box 20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7665" name="Line 24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7666" name="Line 25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3948B2-C654-4C1F-B62E-E35A3190EFA8}" type="slidenum">
              <a:rPr lang="en-US" altLang="tr-TR"/>
              <a:pPr/>
              <a:t>33</a:t>
            </a:fld>
            <a:endParaRPr lang="en-US" altLang="tr-TR"/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84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8685" name="Freeform 24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86" name="Line 25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8688" name="Text Box 2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8689" name="Text Box 28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8690" name="Line 29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91" name="Line 30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1FCBE4-0ED2-4E0D-9DD2-02F602AC5F13}" type="slidenum">
              <a:rPr lang="en-US" altLang="tr-TR"/>
              <a:pPr/>
              <a:t>34</a:t>
            </a:fld>
            <a:endParaRPr lang="en-US" altLang="tr-TR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9707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08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29709" name="Text Box 25"/>
          <p:cNvSpPr txBox="1">
            <a:spLocks noChangeArrowheads="1"/>
          </p:cNvSpPr>
          <p:nvPr/>
        </p:nvSpPr>
        <p:spPr bwMode="auto">
          <a:xfrm>
            <a:off x="6248400" y="3962401"/>
            <a:ext cx="35814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 gets passed into num</a:t>
            </a:r>
          </a:p>
        </p:txBody>
      </p:sp>
      <p:sp>
        <p:nvSpPr>
          <p:cNvPr id="29710" name="Freeform 28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11" name="Freeform 29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12" name="Line 30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13" name="Text Box 31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9714" name="Text Box 32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9715" name="Text Box 33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9716" name="Line 34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9717" name="Line 35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9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84CDBF-9E54-4FD6-B20D-2CFE49B013E2}" type="slidenum">
              <a:rPr lang="en-US" altLang="tr-TR"/>
              <a:pPr/>
              <a:t>35</a:t>
            </a:fld>
            <a:endParaRPr lang="en-US" altLang="tr-TR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2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0733" name="Text Box 24"/>
          <p:cNvSpPr txBox="1">
            <a:spLocks noChangeArrowheads="1"/>
          </p:cNvSpPr>
          <p:nvPr/>
        </p:nvSpPr>
        <p:spPr bwMode="auto">
          <a:xfrm>
            <a:off x="6248400" y="3962400"/>
            <a:ext cx="3048000" cy="8318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 replaces each occurrence of num</a:t>
            </a:r>
          </a:p>
        </p:txBody>
      </p:sp>
      <p:sp>
        <p:nvSpPr>
          <p:cNvPr id="30734" name="Line 25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5" name="Line 26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6" name="Line 27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7" name="Line 28"/>
          <p:cNvSpPr>
            <a:spLocks noChangeShapeType="1"/>
          </p:cNvSpPr>
          <p:nvPr/>
        </p:nvSpPr>
        <p:spPr bwMode="auto">
          <a:xfrm flipV="1">
            <a:off x="89916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38" name="Text Box 30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0739" name="Text Box 31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0740" name="Text Box 32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0741" name="Text Box 33"/>
          <p:cNvSpPr txBox="1">
            <a:spLocks noChangeArrowheads="1"/>
          </p:cNvSpPr>
          <p:nvPr/>
        </p:nvSpPr>
        <p:spPr bwMode="auto">
          <a:xfrm>
            <a:off x="91440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0742" name="Freeform 36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3" name="Line 37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4" name="Text Box 38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0745" name="Text Box 39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0746" name="Text Box 40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0747" name="Line 41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8" name="Line 42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49" name="Freeform 43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94E1B1-0D98-40A5-918C-F5648ACA1CDE}" type="slidenum">
              <a:rPr lang="en-US" altLang="tr-TR"/>
              <a:pPr/>
              <a:t>36</a:t>
            </a:fld>
            <a:endParaRPr lang="en-US" altLang="tr-TR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1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1755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6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1757" name="Line 25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8" name="Line 26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59" name="Line 27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0" name="Line 28"/>
          <p:cNvSpPr>
            <a:spLocks noChangeShapeType="1"/>
          </p:cNvSpPr>
          <p:nvPr/>
        </p:nvSpPr>
        <p:spPr bwMode="auto">
          <a:xfrm flipV="1">
            <a:off x="89916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1" name="Text Box 29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1762" name="Text Box 30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1763" name="Text Box 31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1764" name="Text Box 32"/>
          <p:cNvSpPr txBox="1">
            <a:spLocks noChangeArrowheads="1"/>
          </p:cNvSpPr>
          <p:nvPr/>
        </p:nvSpPr>
        <p:spPr bwMode="auto">
          <a:xfrm>
            <a:off x="91440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1765" name="Freeform 3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6" name="Line 3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67" name="Text Box 37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1768" name="Text Box 38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1769" name="Text Box 39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1770" name="Line 40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1" name="Line 41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72" name="Freeform 42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71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D21DF-F086-4A7B-AD97-85CA6DD49B6F}" type="slidenum">
              <a:rPr lang="en-US" altLang="tr-TR"/>
              <a:pPr/>
              <a:t>37</a:t>
            </a:fld>
            <a:endParaRPr lang="en-US" altLang="tr-TR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num – 1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2781" name="Line 24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2" name="Line 25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3" name="Line 26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4" name="Line 27"/>
          <p:cNvSpPr>
            <a:spLocks noChangeShapeType="1"/>
          </p:cNvSpPr>
          <p:nvPr/>
        </p:nvSpPr>
        <p:spPr bwMode="auto">
          <a:xfrm flipV="1">
            <a:off x="89916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85" name="Text Box 28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2786" name="Text Box 29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2787" name="Text Box 30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2788" name="Text Box 31"/>
          <p:cNvSpPr txBox="1">
            <a:spLocks noChangeArrowheads="1"/>
          </p:cNvSpPr>
          <p:nvPr/>
        </p:nvSpPr>
        <p:spPr bwMode="auto">
          <a:xfrm>
            <a:off x="91440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2789" name="Freeform 34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0" name="Line 35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1" name="Text Box 3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2792" name="Text Box 3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2793" name="Text Box 38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2794" name="Line 39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5" name="Line 40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96" name="Freeform 41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1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677F1B-12B9-4C8C-BEE4-F4E3EFBB304D}" type="slidenum">
              <a:rPr lang="en-US" altLang="tr-TR"/>
              <a:pPr/>
              <a:t>38</a:t>
            </a:fld>
            <a:endParaRPr lang="en-US" altLang="tr-TR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</a:t>
            </a:r>
            <a:r>
              <a:rPr lang="en-US" altLang="tr-TR" sz="2400">
                <a:solidFill>
                  <a:srgbClr val="FF3300"/>
                </a:solidFill>
              </a:rPr>
              <a:t> 1 </a:t>
            </a:r>
            <a:r>
              <a:rPr lang="en-US" altLang="tr-TR" sz="2400"/>
              <a:t>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3811" name="Freeform 20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12" name="Line 21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13" name="Text Box 22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3814" name="Text Box 23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3815" name="Text Box 24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17" name="Line 26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818" name="Freeform 27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4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AF0CCB-6291-4DB8-8F3F-8306E0244577}" type="slidenum">
              <a:rPr lang="en-US" altLang="tr-TR"/>
              <a:pPr/>
              <a:t>39</a:t>
            </a:fld>
            <a:endParaRPr lang="en-US" altLang="tr-TR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factorial( 1 )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42" name="Freeform 25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53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54062"/>
          </a:xfrm>
        </p:spPr>
        <p:txBody>
          <a:bodyPr>
            <a:normAutofit/>
          </a:bodyPr>
          <a:lstStyle/>
          <a:p>
            <a:r>
              <a:rPr lang="tr-TR" dirty="0"/>
              <a:t>Bir problem </a:t>
            </a:r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/>
              <a:t>olmayan basit bir çözüme sahiptir. </a:t>
            </a:r>
            <a:r>
              <a:rPr lang="tr-TR" dirty="0" smtClean="0"/>
              <a:t>(Alt problem)</a:t>
            </a:r>
          </a:p>
          <a:p>
            <a:endParaRPr lang="tr-TR" dirty="0" smtClean="0"/>
          </a:p>
          <a:p>
            <a:r>
              <a:rPr lang="tr-TR" dirty="0" smtClean="0"/>
              <a:t>Problemin </a:t>
            </a:r>
            <a:r>
              <a:rPr lang="tr-TR" dirty="0"/>
              <a:t>diğer durumları özyineleme ile durdurma </a:t>
            </a:r>
            <a:r>
              <a:rPr lang="tr-TR" dirty="0" smtClean="0"/>
              <a:t>durumuna </a:t>
            </a:r>
            <a:r>
              <a:rPr lang="tr-TR" dirty="0" err="1" smtClean="0"/>
              <a:t>indirgenenir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/>
              <a:t>Özyineleme işlemi durdurma durumu sağlanınca sonlandırılır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de-DE" dirty="0" err="1"/>
              <a:t>Özyineleme</a:t>
            </a:r>
            <a:r>
              <a:rPr lang="de-DE" dirty="0"/>
              <a:t> </a:t>
            </a:r>
            <a:r>
              <a:rPr lang="de-DE" dirty="0" err="1"/>
              <a:t>güçlü</a:t>
            </a:r>
            <a:r>
              <a:rPr lang="de-DE" dirty="0"/>
              <a:t> </a:t>
            </a:r>
            <a:r>
              <a:rPr lang="de-DE" dirty="0" err="1"/>
              <a:t>bir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çözme</a:t>
            </a:r>
            <a:r>
              <a:rPr lang="de-DE" dirty="0"/>
              <a:t> </a:t>
            </a:r>
            <a:r>
              <a:rPr lang="de-DE" dirty="0" err="1"/>
              <a:t>mekanizmasıdır</a:t>
            </a:r>
            <a:r>
              <a:rPr lang="de-DE" dirty="0" smtClean="0"/>
              <a:t>.</a:t>
            </a:r>
            <a:endParaRPr lang="tr-TR" dirty="0" smtClean="0"/>
          </a:p>
          <a:p>
            <a:pPr lvl="1"/>
            <a:r>
              <a:rPr lang="tr-TR" dirty="0"/>
              <a:t>Çoğu algoritma kolayca özyinelemeli şekilde çözülebilir</a:t>
            </a:r>
            <a:r>
              <a:rPr lang="tr-TR" dirty="0" smtClean="0"/>
              <a:t>.</a:t>
            </a:r>
          </a:p>
          <a:p>
            <a:pPr lvl="1"/>
            <a:r>
              <a:rPr lang="tr-TR" b="1" i="1" u="sng" dirty="0"/>
              <a:t>Fakat sonsuz döngü yapmamaya dikkat </a:t>
            </a:r>
            <a:r>
              <a:rPr lang="tr-TR" b="1" i="1" u="sng" dirty="0" smtClean="0"/>
              <a:t>edilmelidir. ********</a:t>
            </a:r>
          </a:p>
          <a:p>
            <a:endParaRPr lang="tr-TR" b="1" i="1" u="sng" dirty="0"/>
          </a:p>
        </p:txBody>
      </p:sp>
    </p:spTree>
    <p:extLst>
      <p:ext uri="{BB962C8B-B14F-4D97-AF65-F5344CB8AC3E}">
        <p14:creationId xmlns:p14="http://schemas.microsoft.com/office/powerpoint/2010/main" val="174677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593345-A33D-49E9-947F-08DB47DE8AB0}" type="slidenum">
              <a:rPr lang="en-US" altLang="tr-TR"/>
              <a:pPr/>
              <a:t>40</a:t>
            </a:fld>
            <a:endParaRPr lang="en-US" altLang="tr-TR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5851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52" name="Text Box 22"/>
          <p:cNvSpPr txBox="1">
            <a:spLocks noChangeArrowheads="1"/>
          </p:cNvSpPr>
          <p:nvPr/>
        </p:nvSpPr>
        <p:spPr bwMode="auto">
          <a:xfrm>
            <a:off x="5867400" y="1371600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5853" name="Line 24"/>
          <p:cNvSpPr>
            <a:spLocks noChangeShapeType="1"/>
          </p:cNvSpPr>
          <p:nvPr/>
        </p:nvSpPr>
        <p:spPr bwMode="auto">
          <a:xfrm flipV="1">
            <a:off x="64008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54" name="Line 25"/>
          <p:cNvSpPr>
            <a:spLocks noChangeShapeType="1"/>
          </p:cNvSpPr>
          <p:nvPr/>
        </p:nvSpPr>
        <p:spPr bwMode="auto">
          <a:xfrm flipV="1">
            <a:off x="8001000" y="2133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55" name="Line 26"/>
          <p:cNvSpPr>
            <a:spLocks noChangeShapeType="1"/>
          </p:cNvSpPr>
          <p:nvPr/>
        </p:nvSpPr>
        <p:spPr bwMode="auto">
          <a:xfrm flipV="1">
            <a:off x="6858000" y="2895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56" name="Text Box 28"/>
          <p:cNvSpPr txBox="1">
            <a:spLocks noChangeArrowheads="1"/>
          </p:cNvSpPr>
          <p:nvPr/>
        </p:nvSpPr>
        <p:spPr bwMode="auto">
          <a:xfrm>
            <a:off x="64008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5857" name="Text Box 29"/>
          <p:cNvSpPr txBox="1">
            <a:spLocks noChangeArrowheads="1"/>
          </p:cNvSpPr>
          <p:nvPr/>
        </p:nvSpPr>
        <p:spPr bwMode="auto">
          <a:xfrm>
            <a:off x="8001000" y="1752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5858" name="Text Box 30"/>
          <p:cNvSpPr txBox="1">
            <a:spLocks noChangeArrowheads="1"/>
          </p:cNvSpPr>
          <p:nvPr/>
        </p:nvSpPr>
        <p:spPr bwMode="auto">
          <a:xfrm>
            <a:off x="6934200" y="3200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6400800" y="3733801"/>
            <a:ext cx="3581400" cy="19272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A recursive function call is made – an identical factorial function is made and called.</a:t>
            </a:r>
          </a:p>
        </p:txBody>
      </p:sp>
      <p:sp>
        <p:nvSpPr>
          <p:cNvPr id="35860" name="Line 33"/>
          <p:cNvSpPr>
            <a:spLocks noChangeShapeType="1"/>
          </p:cNvSpPr>
          <p:nvPr/>
        </p:nvSpPr>
        <p:spPr bwMode="auto">
          <a:xfrm flipV="1">
            <a:off x="8077200" y="3276600"/>
            <a:ext cx="1524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61" name="Freeform 36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62" name="Line 37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63" name="Text Box 38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5864" name="Text Box 39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5865" name="Text Box 40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5866" name="Line 41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67" name="Line 42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68" name="Freeform 43"/>
          <p:cNvSpPr>
            <a:spLocks/>
          </p:cNvSpPr>
          <p:nvPr/>
        </p:nvSpPr>
        <p:spPr bwMode="auto">
          <a:xfrm>
            <a:off x="5105400" y="1066800"/>
            <a:ext cx="3200400" cy="3505200"/>
          </a:xfrm>
          <a:custGeom>
            <a:avLst/>
            <a:gdLst>
              <a:gd name="T0" fmla="*/ 0 w 2064"/>
              <a:gd name="T1" fmla="*/ 3505200 h 2256"/>
              <a:gd name="T2" fmla="*/ 520995 w 2064"/>
              <a:gd name="T3" fmla="*/ 2833991 h 2256"/>
              <a:gd name="T4" fmla="*/ 520995 w 2064"/>
              <a:gd name="T5" fmla="*/ 447472 h 2256"/>
              <a:gd name="T6" fmla="*/ 2604977 w 2064"/>
              <a:gd name="T7" fmla="*/ 149157 h 2256"/>
              <a:gd name="T8" fmla="*/ 3200400 w 2064"/>
              <a:gd name="T9" fmla="*/ 372894 h 2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2256">
                <a:moveTo>
                  <a:pt x="0" y="2256"/>
                </a:moveTo>
                <a:cubicBezTo>
                  <a:pt x="140" y="2204"/>
                  <a:pt x="280" y="2152"/>
                  <a:pt x="336" y="1824"/>
                </a:cubicBezTo>
                <a:cubicBezTo>
                  <a:pt x="392" y="1496"/>
                  <a:pt x="112" y="576"/>
                  <a:pt x="336" y="288"/>
                </a:cubicBezTo>
                <a:cubicBezTo>
                  <a:pt x="560" y="0"/>
                  <a:pt x="1392" y="104"/>
                  <a:pt x="1680" y="96"/>
                </a:cubicBezTo>
                <a:cubicBezTo>
                  <a:pt x="1968" y="88"/>
                  <a:pt x="2000" y="216"/>
                  <a:pt x="2064" y="240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3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26798C-E7FF-4630-9ACE-E617BB5D93B6}" type="slidenum">
              <a:rPr lang="en-US" altLang="tr-TR"/>
              <a:pPr/>
              <a:t>41</a:t>
            </a:fld>
            <a:endParaRPr lang="en-US" altLang="tr-TR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6875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6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6877" name="Line 26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8" name="Text Box 28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6879" name="Text Box 29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6880" name="Text Box 30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6881" name="Line 3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82" name="Line 3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83" name="Freeform 38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84" name="Line 39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85" name="Text Box 40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6886" name="Text Box 41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6887" name="Text Box 42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6888" name="Line 43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89" name="Line 44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90" name="Freeform 46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BF7123-FBBF-4A3C-B2D6-30358200E19F}" type="slidenum">
              <a:rPr lang="en-US" altLang="tr-TR"/>
              <a:pPr/>
              <a:t>42</a:t>
            </a:fld>
            <a:endParaRPr lang="en-US" altLang="tr-TR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0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7901" name="Freeform 3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2" name="Line 3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3" name="Text Box 3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7904" name="Text Box 3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7905" name="Text Box 3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7906" name="Line 3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7" name="Line 3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8" name="Freeform 4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9" name="Line 41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10" name="Text Box 42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7911" name="Text Box 43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7912" name="Text Box 44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7913" name="Line 4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14" name="Line 4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7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D9538-784F-4FE3-8A10-E2591AC429D7}" type="slidenum">
              <a:rPr lang="en-US" altLang="tr-TR"/>
              <a:pPr/>
              <a:t>43</a:t>
            </a:fld>
            <a:endParaRPr lang="en-US" altLang="tr-TR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8925" name="Text Box 33"/>
          <p:cNvSpPr txBox="1">
            <a:spLocks noChangeArrowheads="1"/>
          </p:cNvSpPr>
          <p:nvPr/>
        </p:nvSpPr>
        <p:spPr bwMode="auto">
          <a:xfrm>
            <a:off x="8686800" y="1066801"/>
            <a:ext cx="1676400" cy="1196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1 is passed into num</a:t>
            </a:r>
          </a:p>
        </p:txBody>
      </p:sp>
      <p:sp>
        <p:nvSpPr>
          <p:cNvPr id="38926" name="Freeform 3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7" name="Line 3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8" name="Text Box 37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8929" name="Text Box 38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8930" name="Text Box 39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8931" name="Line 40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32" name="Line 41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33" name="Freeform 42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34" name="Line 43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35" name="Text Box 44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8936" name="Text Box 45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8937" name="Text Box 46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8938" name="Line 47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39" name="Line 48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40" name="Line 49"/>
          <p:cNvSpPr>
            <a:spLocks noChangeShapeType="1"/>
          </p:cNvSpPr>
          <p:nvPr/>
        </p:nvSpPr>
        <p:spPr bwMode="auto">
          <a:xfrm flipH="1">
            <a:off x="8382000" y="2743200"/>
            <a:ext cx="609600" cy="762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9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F64ADD-B088-4435-BC93-BBD17CBEE249}" type="slidenum">
              <a:rPr lang="en-US" altLang="tr-TR"/>
              <a:pPr/>
              <a:t>44</a:t>
            </a:fld>
            <a:endParaRPr lang="en-US" altLang="tr-TR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39949" name="Text Box 33"/>
          <p:cNvSpPr txBox="1">
            <a:spLocks noChangeArrowheads="1"/>
          </p:cNvSpPr>
          <p:nvPr/>
        </p:nvSpPr>
        <p:spPr bwMode="auto">
          <a:xfrm>
            <a:off x="8686800" y="1089026"/>
            <a:ext cx="1676400" cy="1196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1 is passed into num</a:t>
            </a:r>
          </a:p>
        </p:txBody>
      </p:sp>
      <p:sp>
        <p:nvSpPr>
          <p:cNvPr id="39950" name="Line 34"/>
          <p:cNvSpPr>
            <a:spLocks noChangeShapeType="1"/>
          </p:cNvSpPr>
          <p:nvPr/>
        </p:nvSpPr>
        <p:spPr bwMode="auto">
          <a:xfrm flipV="1">
            <a:off x="64008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1" name="Line 35"/>
          <p:cNvSpPr>
            <a:spLocks noChangeShapeType="1"/>
          </p:cNvSpPr>
          <p:nvPr/>
        </p:nvSpPr>
        <p:spPr bwMode="auto">
          <a:xfrm flipV="1">
            <a:off x="80010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2" name="Line 36"/>
          <p:cNvSpPr>
            <a:spLocks noChangeShapeType="1"/>
          </p:cNvSpPr>
          <p:nvPr/>
        </p:nvSpPr>
        <p:spPr bwMode="auto">
          <a:xfrm flipV="1">
            <a:off x="68580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3" name="Line 37"/>
          <p:cNvSpPr>
            <a:spLocks noChangeShapeType="1"/>
          </p:cNvSpPr>
          <p:nvPr/>
        </p:nvSpPr>
        <p:spPr bwMode="auto">
          <a:xfrm flipV="1">
            <a:off x="89916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4" name="Text Box 39"/>
          <p:cNvSpPr txBox="1">
            <a:spLocks noChangeArrowheads="1"/>
          </p:cNvSpPr>
          <p:nvPr/>
        </p:nvSpPr>
        <p:spPr bwMode="auto">
          <a:xfrm>
            <a:off x="64008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9955" name="Text Box 40"/>
          <p:cNvSpPr txBox="1">
            <a:spLocks noChangeArrowheads="1"/>
          </p:cNvSpPr>
          <p:nvPr/>
        </p:nvSpPr>
        <p:spPr bwMode="auto">
          <a:xfrm>
            <a:off x="80010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9956" name="Text Box 41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9957" name="Text Box 42"/>
          <p:cNvSpPr txBox="1">
            <a:spLocks noChangeArrowheads="1"/>
          </p:cNvSpPr>
          <p:nvPr/>
        </p:nvSpPr>
        <p:spPr bwMode="auto">
          <a:xfrm>
            <a:off x="9067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39958" name="Freeform 44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9" name="Line 45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60" name="Text Box 4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9961" name="Text Box 4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9962" name="Text Box 48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39963" name="Line 49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64" name="Line 50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65" name="Freeform 51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66" name="Line 52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67" name="Text Box 53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9968" name="Text Box 54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9969" name="Text Box 55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39970" name="Line 56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71" name="Line 57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72" name="Line 58"/>
          <p:cNvSpPr>
            <a:spLocks noChangeShapeType="1"/>
          </p:cNvSpPr>
          <p:nvPr/>
        </p:nvSpPr>
        <p:spPr bwMode="auto">
          <a:xfrm flipH="1">
            <a:off x="8382000" y="2743200"/>
            <a:ext cx="609600" cy="762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0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D779BC-F622-4772-BDF0-C698DBAF8B5C}" type="slidenum">
              <a:rPr lang="en-US" altLang="tr-TR"/>
              <a:pPr/>
              <a:t>45</a:t>
            </a:fld>
            <a:endParaRPr lang="en-US" altLang="tr-TR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2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</a:t>
            </a:r>
            <a:r>
              <a:rPr lang="en-US" altLang="tr-TR" sz="2400">
                <a:solidFill>
                  <a:srgbClr val="FF3300"/>
                </a:solidFill>
              </a:rPr>
              <a:t>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40973" name="Line 34"/>
          <p:cNvSpPr>
            <a:spLocks noChangeShapeType="1"/>
          </p:cNvSpPr>
          <p:nvPr/>
        </p:nvSpPr>
        <p:spPr bwMode="auto">
          <a:xfrm flipV="1">
            <a:off x="64008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4" name="Line 35"/>
          <p:cNvSpPr>
            <a:spLocks noChangeShapeType="1"/>
          </p:cNvSpPr>
          <p:nvPr/>
        </p:nvSpPr>
        <p:spPr bwMode="auto">
          <a:xfrm flipV="1">
            <a:off x="80010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5" name="Line 36"/>
          <p:cNvSpPr>
            <a:spLocks noChangeShapeType="1"/>
          </p:cNvSpPr>
          <p:nvPr/>
        </p:nvSpPr>
        <p:spPr bwMode="auto">
          <a:xfrm flipV="1">
            <a:off x="68580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6" name="Line 37"/>
          <p:cNvSpPr>
            <a:spLocks noChangeShapeType="1"/>
          </p:cNvSpPr>
          <p:nvPr/>
        </p:nvSpPr>
        <p:spPr bwMode="auto">
          <a:xfrm flipV="1">
            <a:off x="89916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7" name="Text Box 38"/>
          <p:cNvSpPr txBox="1">
            <a:spLocks noChangeArrowheads="1"/>
          </p:cNvSpPr>
          <p:nvPr/>
        </p:nvSpPr>
        <p:spPr bwMode="auto">
          <a:xfrm>
            <a:off x="64008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0978" name="Text Box 39"/>
          <p:cNvSpPr txBox="1">
            <a:spLocks noChangeArrowheads="1"/>
          </p:cNvSpPr>
          <p:nvPr/>
        </p:nvSpPr>
        <p:spPr bwMode="auto">
          <a:xfrm>
            <a:off x="80010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0979" name="Text Box 40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0980" name="Text Box 41"/>
          <p:cNvSpPr txBox="1">
            <a:spLocks noChangeArrowheads="1"/>
          </p:cNvSpPr>
          <p:nvPr/>
        </p:nvSpPr>
        <p:spPr bwMode="auto">
          <a:xfrm>
            <a:off x="9067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0981" name="Freeform 4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82" name="Line 4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0986" name="Line 4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87" name="Line 4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88" name="Freeform 5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89" name="Line 51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90" name="Text Box 52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0991" name="Text Box 53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0992" name="Text Box 54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0993" name="Line 5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94" name="Line 5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95" name="Line 57"/>
          <p:cNvSpPr>
            <a:spLocks noChangeShapeType="1"/>
          </p:cNvSpPr>
          <p:nvPr/>
        </p:nvSpPr>
        <p:spPr bwMode="auto">
          <a:xfrm flipH="1">
            <a:off x="8382000" y="2743200"/>
            <a:ext cx="609600" cy="762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3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83F93-AE67-4BD7-93BE-72BD0D3AE6B8}" type="slidenum">
              <a:rPr lang="en-US" altLang="tr-TR"/>
              <a:pPr/>
              <a:t>46</a:t>
            </a:fld>
            <a:endParaRPr lang="en-US" altLang="tr-TR"/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1995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6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if ( num == 0 || num == 1 )</a:t>
            </a:r>
          </a:p>
          <a:p>
            <a:pPr eaLnBrk="1" hangingPunct="1"/>
            <a:r>
              <a:rPr lang="en-US" altLang="tr-TR" sz="2400"/>
              <a:t>	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41997" name="Line 33"/>
          <p:cNvSpPr>
            <a:spLocks noChangeShapeType="1"/>
          </p:cNvSpPr>
          <p:nvPr/>
        </p:nvSpPr>
        <p:spPr bwMode="auto">
          <a:xfrm flipV="1">
            <a:off x="64008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8" name="Line 34"/>
          <p:cNvSpPr>
            <a:spLocks noChangeShapeType="1"/>
          </p:cNvSpPr>
          <p:nvPr/>
        </p:nvSpPr>
        <p:spPr bwMode="auto">
          <a:xfrm flipV="1">
            <a:off x="80010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9" name="Line 35"/>
          <p:cNvSpPr>
            <a:spLocks noChangeShapeType="1"/>
          </p:cNvSpPr>
          <p:nvPr/>
        </p:nvSpPr>
        <p:spPr bwMode="auto">
          <a:xfrm flipV="1">
            <a:off x="68580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0" name="Line 36"/>
          <p:cNvSpPr>
            <a:spLocks noChangeShapeType="1"/>
          </p:cNvSpPr>
          <p:nvPr/>
        </p:nvSpPr>
        <p:spPr bwMode="auto">
          <a:xfrm flipV="1">
            <a:off x="89916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1" name="Text Box 37"/>
          <p:cNvSpPr txBox="1">
            <a:spLocks noChangeArrowheads="1"/>
          </p:cNvSpPr>
          <p:nvPr/>
        </p:nvSpPr>
        <p:spPr bwMode="auto">
          <a:xfrm>
            <a:off x="64008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2002" name="Text Box 38"/>
          <p:cNvSpPr txBox="1">
            <a:spLocks noChangeArrowheads="1"/>
          </p:cNvSpPr>
          <p:nvPr/>
        </p:nvSpPr>
        <p:spPr bwMode="auto">
          <a:xfrm>
            <a:off x="80010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2003" name="Text Box 39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2004" name="Text Box 40"/>
          <p:cNvSpPr txBox="1">
            <a:spLocks noChangeArrowheads="1"/>
          </p:cNvSpPr>
          <p:nvPr/>
        </p:nvSpPr>
        <p:spPr bwMode="auto">
          <a:xfrm>
            <a:off x="9067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2005" name="Freeform 42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6" name="Line 43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7" name="Text Box 44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2008" name="Text Box 45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2009" name="Text Box 46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2010" name="Line 47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1" name="Line 48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2" name="Freeform 49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3" name="Line 50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4" name="Text Box 51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2015" name="Text Box 52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2016" name="Text Box 53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2017" name="Line 54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8" name="Line 55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19" name="Line 56"/>
          <p:cNvSpPr>
            <a:spLocks noChangeShapeType="1"/>
          </p:cNvSpPr>
          <p:nvPr/>
        </p:nvSpPr>
        <p:spPr bwMode="auto">
          <a:xfrm flipH="1">
            <a:off x="8382000" y="2743200"/>
            <a:ext cx="609600" cy="762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324BC7-F8C2-4C47-AD4D-BE0693B745FC}" type="slidenum">
              <a:rPr lang="en-US" altLang="tr-TR"/>
              <a:pPr/>
              <a:t>47</a:t>
            </a:fld>
            <a:endParaRPr lang="en-US" altLang="tr-TR"/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3019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0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2400"/>
              <a:t>int factorial( int num )</a:t>
            </a:r>
          </a:p>
          <a:p>
            <a:pPr eaLnBrk="1" hangingPunct="1"/>
            <a:r>
              <a:rPr lang="en-US" altLang="tr-TR" sz="2400"/>
              <a:t>{</a:t>
            </a:r>
          </a:p>
          <a:p>
            <a:pPr eaLnBrk="1" hangingPunct="1"/>
            <a:r>
              <a:rPr lang="en-US" altLang="tr-TR" sz="24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2400"/>
              <a:t>return num * factorial( num – 1 );</a:t>
            </a:r>
          </a:p>
          <a:p>
            <a:pPr eaLnBrk="1" hangingPunct="1"/>
            <a:r>
              <a:rPr lang="en-US" altLang="tr-TR" sz="2400"/>
              <a:t>}</a:t>
            </a:r>
          </a:p>
        </p:txBody>
      </p:sp>
      <p:sp>
        <p:nvSpPr>
          <p:cNvPr id="43021" name="Line 33"/>
          <p:cNvSpPr>
            <a:spLocks noChangeShapeType="1"/>
          </p:cNvSpPr>
          <p:nvPr/>
        </p:nvSpPr>
        <p:spPr bwMode="auto">
          <a:xfrm flipV="1">
            <a:off x="64008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2" name="Line 34"/>
          <p:cNvSpPr>
            <a:spLocks noChangeShapeType="1"/>
          </p:cNvSpPr>
          <p:nvPr/>
        </p:nvSpPr>
        <p:spPr bwMode="auto">
          <a:xfrm flipV="1">
            <a:off x="8001000" y="41910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3" name="Line 35"/>
          <p:cNvSpPr>
            <a:spLocks noChangeShapeType="1"/>
          </p:cNvSpPr>
          <p:nvPr/>
        </p:nvSpPr>
        <p:spPr bwMode="auto">
          <a:xfrm flipV="1">
            <a:off x="68580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4" name="Line 36"/>
          <p:cNvSpPr>
            <a:spLocks noChangeShapeType="1"/>
          </p:cNvSpPr>
          <p:nvPr/>
        </p:nvSpPr>
        <p:spPr bwMode="auto">
          <a:xfrm flipV="1">
            <a:off x="8991600" y="48768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5" name="Text Box 37"/>
          <p:cNvSpPr txBox="1">
            <a:spLocks noChangeArrowheads="1"/>
          </p:cNvSpPr>
          <p:nvPr/>
        </p:nvSpPr>
        <p:spPr bwMode="auto">
          <a:xfrm>
            <a:off x="64008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3026" name="Text Box 38"/>
          <p:cNvSpPr txBox="1">
            <a:spLocks noChangeArrowheads="1"/>
          </p:cNvSpPr>
          <p:nvPr/>
        </p:nvSpPr>
        <p:spPr bwMode="auto">
          <a:xfrm>
            <a:off x="8001000" y="3810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3027" name="Text Box 39"/>
          <p:cNvSpPr txBox="1">
            <a:spLocks noChangeArrowheads="1"/>
          </p:cNvSpPr>
          <p:nvPr/>
        </p:nvSpPr>
        <p:spPr bwMode="auto">
          <a:xfrm>
            <a:off x="69342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3028" name="Text Box 40"/>
          <p:cNvSpPr txBox="1">
            <a:spLocks noChangeArrowheads="1"/>
          </p:cNvSpPr>
          <p:nvPr/>
        </p:nvSpPr>
        <p:spPr bwMode="auto">
          <a:xfrm>
            <a:off x="9067800" y="525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3029" name="Freeform 42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0" name="Line 43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1" name="Text Box 44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3032" name="Text Box 45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3033" name="Text Box 46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3034" name="Line 47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5" name="Line 48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6" name="Freeform 49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7" name="Line 50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38" name="Text Box 51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3039" name="Text Box 52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3040" name="Text Box 53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3041" name="Line 54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42" name="Line 55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43" name="Line 56"/>
          <p:cNvSpPr>
            <a:spLocks noChangeShapeType="1"/>
          </p:cNvSpPr>
          <p:nvPr/>
        </p:nvSpPr>
        <p:spPr bwMode="auto">
          <a:xfrm flipH="1">
            <a:off x="8382000" y="2743200"/>
            <a:ext cx="609600" cy="762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73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47FC8-ABE9-44A0-8F95-AF045F9C6E77}" type="slidenum">
              <a:rPr lang="en-US" altLang="tr-TR"/>
              <a:pPr/>
              <a:t>48</a:t>
            </a:fld>
            <a:endParaRPr lang="en-US" altLang="tr-TR"/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4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4045" name="Text Box 37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4046" name="Text Box 38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4047" name="Text Box 39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4048" name="Text Box 40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4049" name="Line 41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0" name="Line 42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1" name="Line 43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2" name="Line 44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3" name="Freeform 46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4" name="Line 47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5" name="Text Box 48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4056" name="Text Box 49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4057" name="Text Box 50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4058" name="Line 51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9" name="Line 52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60" name="Freeform 53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61" name="Line 54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62" name="Text Box 55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4063" name="Text Box 56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4064" name="Text Box 57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4065" name="Line 58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66" name="Line 59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67" name="Freeform 61"/>
          <p:cNvSpPr>
            <a:spLocks/>
          </p:cNvSpPr>
          <p:nvPr/>
        </p:nvSpPr>
        <p:spPr bwMode="auto">
          <a:xfrm>
            <a:off x="7620000" y="27432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0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A8EA5-046E-4C71-B49D-3750CF89FAD2}" type="slidenum">
              <a:rPr lang="en-US" altLang="tr-TR"/>
              <a:pPr/>
              <a:t>49</a:t>
            </a:fld>
            <a:endParaRPr lang="en-US" altLang="tr-TR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5067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8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factorial( 1 );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5069" name="Text Box 41"/>
          <p:cNvSpPr txBox="1">
            <a:spLocks noChangeArrowheads="1"/>
          </p:cNvSpPr>
          <p:nvPr/>
        </p:nvSpPr>
        <p:spPr bwMode="auto">
          <a:xfrm>
            <a:off x="6019800" y="5257801"/>
            <a:ext cx="33528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Where is 1 returned?</a:t>
            </a:r>
          </a:p>
        </p:txBody>
      </p:sp>
      <p:sp>
        <p:nvSpPr>
          <p:cNvPr id="45070" name="Freeform 4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1" name="Line 4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2" name="Text Box 4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5073" name="Text Box 4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5074" name="Text Box 4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5075" name="Line 4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6" name="Line 4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7" name="Freeform 5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8" name="Line 51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9" name="Text Box 52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5080" name="Text Box 53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5081" name="Text Box 54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5082" name="Line 5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3" name="Line 5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4" name="Freeform 57"/>
          <p:cNvSpPr>
            <a:spLocks/>
          </p:cNvSpPr>
          <p:nvPr/>
        </p:nvSpPr>
        <p:spPr bwMode="auto">
          <a:xfrm>
            <a:off x="7620000" y="27432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5" name="Text Box 58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5086" name="Text Box 59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5087" name="Text Box 60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5088" name="Text Box 61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5089" name="Line 62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90" name="Line 63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91" name="Line 64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92" name="Line 65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41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Problemi küçük parçalara böl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bir parçayı bağımsız şekilde çöz </a:t>
            </a:r>
            <a:endParaRPr lang="tr-TR" dirty="0" smtClean="0"/>
          </a:p>
          <a:p>
            <a:r>
              <a:rPr lang="tr-TR" dirty="0" smtClean="0"/>
              <a:t>Parçaları </a:t>
            </a:r>
            <a:r>
              <a:rPr lang="tr-TR" dirty="0"/>
              <a:t>birleştirerek ana problemin çözümüne ulaş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99" y="3522535"/>
            <a:ext cx="6848110" cy="29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3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DA0E2-576D-46EA-9578-DEFBBB0DCB4B}" type="slidenum">
              <a:rPr lang="en-US" altLang="tr-TR"/>
              <a:pPr/>
              <a:t>50</a:t>
            </a:fld>
            <a:endParaRPr lang="en-US" altLang="tr-TR"/>
          </a:p>
        </p:txBody>
      </p:sp>
      <p:sp>
        <p:nvSpPr>
          <p:cNvPr id="46083" name="Text Box 22"/>
          <p:cNvSpPr txBox="1">
            <a:spLocks noChangeArrowheads="1"/>
          </p:cNvSpPr>
          <p:nvPr/>
        </p:nvSpPr>
        <p:spPr bwMode="auto">
          <a:xfrm>
            <a:off x="5867400" y="1371601"/>
            <a:ext cx="4724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factorial( 1 )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6086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3" name="Freeform 44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4" name="Line 45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5" name="Text Box 4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6096" name="Text Box 4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6097" name="Text Box 48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6098" name="Line 49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9" name="Line 50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0" name="Freeform 51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1" name="Line 52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2" name="Text Box 53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6103" name="Text Box 54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6104" name="Text Box 55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6105" name="Line 56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6" name="Line 57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7" name="Freeform 58"/>
          <p:cNvSpPr>
            <a:spLocks/>
          </p:cNvSpPr>
          <p:nvPr/>
        </p:nvSpPr>
        <p:spPr bwMode="auto">
          <a:xfrm>
            <a:off x="7620000" y="27432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08" name="Text Box 59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6109" name="Text Box 60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6110" name="Text Box 61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6111" name="Text Box 62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6112" name="Line 63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13" name="Line 64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14" name="Line 65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15" name="Line 66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116" name="Text Box 42"/>
          <p:cNvSpPr txBox="1">
            <a:spLocks noChangeArrowheads="1"/>
          </p:cNvSpPr>
          <p:nvPr/>
        </p:nvSpPr>
        <p:spPr bwMode="auto">
          <a:xfrm>
            <a:off x="4038600" y="4648201"/>
            <a:ext cx="6172200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The 1 replaces the function call that called this function (just as we would expect with any function call)</a:t>
            </a:r>
          </a:p>
        </p:txBody>
      </p:sp>
    </p:spTree>
    <p:extLst>
      <p:ext uri="{BB962C8B-B14F-4D97-AF65-F5344CB8AC3E}">
        <p14:creationId xmlns:p14="http://schemas.microsoft.com/office/powerpoint/2010/main" val="40097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B669A0-9EA2-40B1-AAA1-F84976C715B0}" type="slidenum">
              <a:rPr lang="en-US" altLang="tr-TR"/>
              <a:pPr/>
              <a:t>51</a:t>
            </a:fld>
            <a:endParaRPr lang="en-US" altLang="tr-TR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factorial( 1 )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2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7116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7" name="Freeform 42"/>
          <p:cNvSpPr>
            <a:spLocks/>
          </p:cNvSpPr>
          <p:nvPr/>
        </p:nvSpPr>
        <p:spPr bwMode="auto">
          <a:xfrm>
            <a:off x="8077200" y="2895600"/>
            <a:ext cx="977900" cy="1676400"/>
          </a:xfrm>
          <a:custGeom>
            <a:avLst/>
            <a:gdLst>
              <a:gd name="T0" fmla="*/ 0 w 616"/>
              <a:gd name="T1" fmla="*/ 1508760 h 960"/>
              <a:gd name="T2" fmla="*/ 838200 w 616"/>
              <a:gd name="T3" fmla="*/ 1424940 h 960"/>
              <a:gd name="T4" fmla="*/ 838200 w 616"/>
              <a:gd name="T5" fmla="*/ 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6" h="960">
                <a:moveTo>
                  <a:pt x="0" y="864"/>
                </a:moveTo>
                <a:cubicBezTo>
                  <a:pt x="220" y="912"/>
                  <a:pt x="440" y="960"/>
                  <a:pt x="528" y="816"/>
                </a:cubicBezTo>
                <a:cubicBezTo>
                  <a:pt x="616" y="672"/>
                  <a:pt x="528" y="136"/>
                  <a:pt x="528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8" name="Line 43"/>
          <p:cNvSpPr>
            <a:spLocks noChangeShapeType="1"/>
          </p:cNvSpPr>
          <p:nvPr/>
        </p:nvSpPr>
        <p:spPr bwMode="auto">
          <a:xfrm>
            <a:off x="7696200" y="2819400"/>
            <a:ext cx="1600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19" name="Freeform 4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0" name="Line 4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1" name="Text Box 47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7122" name="Text Box 48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7123" name="Text Box 49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7124" name="Line 50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5" name="Line 51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6" name="Freeform 52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7" name="Line 53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28" name="Text Box 54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7129" name="Text Box 55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7130" name="Text Box 56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7131" name="Line 57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32" name="Line 58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33" name="Freeform 59"/>
          <p:cNvSpPr>
            <a:spLocks/>
          </p:cNvSpPr>
          <p:nvPr/>
        </p:nvSpPr>
        <p:spPr bwMode="auto">
          <a:xfrm>
            <a:off x="7620000" y="27432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34" name="Text Box 60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135" name="Text Box 61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136" name="Text Box 62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137" name="Text Box 63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7138" name="Line 64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39" name="Line 65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40" name="Line 66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7141" name="Line 67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2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659304-3470-443A-9AFC-D0E9F507BF90}" type="slidenum">
              <a:rPr lang="en-US" altLang="tr-TR"/>
              <a:pPr/>
              <a:t>52</a:t>
            </a:fld>
            <a:endParaRPr lang="en-US" altLang="tr-TR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1</a:t>
            </a:r>
            <a:r>
              <a:rPr lang="en-US" altLang="tr-TR" sz="2400"/>
              <a:t>;</a:t>
            </a:r>
            <a:endParaRPr lang="en-US" altLang="tr-TR" sz="2400">
              <a:solidFill>
                <a:srgbClr val="FF3300"/>
              </a:solidFill>
            </a:endParaRP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8140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1" name="Freeform 43"/>
          <p:cNvSpPr>
            <a:spLocks/>
          </p:cNvSpPr>
          <p:nvPr/>
        </p:nvSpPr>
        <p:spPr bwMode="auto">
          <a:xfrm>
            <a:off x="7848600" y="2743200"/>
            <a:ext cx="1092200" cy="1778000"/>
          </a:xfrm>
          <a:custGeom>
            <a:avLst/>
            <a:gdLst>
              <a:gd name="T0" fmla="*/ 152400 w 688"/>
              <a:gd name="T1" fmla="*/ 1666875 h 1024"/>
              <a:gd name="T2" fmla="*/ 1066800 w 688"/>
              <a:gd name="T3" fmla="*/ 1500188 h 1024"/>
              <a:gd name="T4" fmla="*/ 0 w 688"/>
              <a:gd name="T5" fmla="*/ 0 h 10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8" h="1024">
                <a:moveTo>
                  <a:pt x="96" y="960"/>
                </a:moveTo>
                <a:cubicBezTo>
                  <a:pt x="392" y="992"/>
                  <a:pt x="688" y="1024"/>
                  <a:pt x="672" y="864"/>
                </a:cubicBezTo>
                <a:cubicBezTo>
                  <a:pt x="656" y="704"/>
                  <a:pt x="112" y="144"/>
                  <a:pt x="0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2" name="Freeform 4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3" name="Line 4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4" name="Text Box 47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8145" name="Text Box 48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8146" name="Text Box 49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8147" name="Line 50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8" name="Line 51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49" name="Freeform 52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50" name="Line 53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51" name="Text Box 54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8152" name="Text Box 55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8153" name="Text Box 56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8154" name="Line 57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55" name="Line 58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56" name="Text Box 59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8157" name="Text Box 60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8158" name="Text Box 61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8159" name="Text Box 62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8160" name="Line 63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61" name="Line 64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62" name="Line 65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163" name="Line 66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3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22455F-E7CD-489A-BED7-D9751F5DDEB0}" type="slidenum">
              <a:rPr lang="en-US" altLang="tr-TR"/>
              <a:pPr/>
              <a:t>53</a:t>
            </a:fld>
            <a:endParaRPr lang="en-US" altLang="tr-TR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867400" y="1371600"/>
            <a:ext cx="47244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1</a:t>
            </a:r>
            <a:r>
              <a:rPr lang="en-US" altLang="tr-TR" sz="2400"/>
              <a:t>;</a:t>
            </a:r>
            <a:endParaRPr lang="en-US" altLang="tr-TR" sz="2400">
              <a:solidFill>
                <a:srgbClr val="FF3300"/>
              </a:solidFill>
            </a:endParaRP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/>
            <a:endParaRPr lang="en-US" altLang="tr-TR" sz="1600"/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2400"/>
              <a:t>	</a:t>
            </a:r>
            <a:r>
              <a:rPr lang="en-US" altLang="tr-TR" sz="2400">
                <a:solidFill>
                  <a:srgbClr val="FF3300"/>
                </a:solidFill>
              </a:rPr>
              <a:t>return 1;</a:t>
            </a:r>
          </a:p>
          <a:p>
            <a:pPr eaLnBrk="1" hangingPunct="1"/>
            <a:r>
              <a:rPr lang="en-US" altLang="tr-TR" sz="1600"/>
              <a:t>return num * factorial( num – 1 );</a:t>
            </a:r>
          </a:p>
          <a:p>
            <a:pPr eaLnBrk="1" hangingPunct="1"/>
            <a:r>
              <a:rPr lang="en-US" altLang="tr-TR"/>
              <a:t>}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60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49164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65" name="Text Box 39"/>
          <p:cNvSpPr txBox="1">
            <a:spLocks noChangeArrowheads="1"/>
          </p:cNvSpPr>
          <p:nvPr/>
        </p:nvSpPr>
        <p:spPr bwMode="auto">
          <a:xfrm>
            <a:off x="5562600" y="5257801"/>
            <a:ext cx="4648200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The last function has finished</a:t>
            </a:r>
          </a:p>
        </p:txBody>
      </p:sp>
      <p:sp>
        <p:nvSpPr>
          <p:cNvPr id="49166" name="Freeform 4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67" name="Line 42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68" name="Text Box 4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9169" name="Text Box 4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9170" name="Text Box 45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49171" name="Line 46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72" name="Line 47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73" name="Freeform 48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74" name="Line 49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75" name="Text Box 50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9176" name="Text Box 51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9177" name="Text Box 52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49178" name="Line 53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79" name="Line 54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80" name="Text Box 55"/>
          <p:cNvSpPr txBox="1">
            <a:spLocks noChangeArrowheads="1"/>
          </p:cNvSpPr>
          <p:nvPr/>
        </p:nvSpPr>
        <p:spPr bwMode="auto">
          <a:xfrm>
            <a:off x="62484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9181" name="Text Box 56"/>
          <p:cNvSpPr txBox="1">
            <a:spLocks noChangeArrowheads="1"/>
          </p:cNvSpPr>
          <p:nvPr/>
        </p:nvSpPr>
        <p:spPr bwMode="auto">
          <a:xfrm>
            <a:off x="7315200" y="3748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9182" name="Text Box 57"/>
          <p:cNvSpPr txBox="1">
            <a:spLocks noChangeArrowheads="1"/>
          </p:cNvSpPr>
          <p:nvPr/>
        </p:nvSpPr>
        <p:spPr bwMode="auto">
          <a:xfrm>
            <a:off x="66294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9183" name="Text Box 58"/>
          <p:cNvSpPr txBox="1">
            <a:spLocks noChangeArrowheads="1"/>
          </p:cNvSpPr>
          <p:nvPr/>
        </p:nvSpPr>
        <p:spPr bwMode="auto">
          <a:xfrm>
            <a:off x="8077200" y="4800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49184" name="Line 59"/>
          <p:cNvSpPr>
            <a:spLocks noChangeShapeType="1"/>
          </p:cNvSpPr>
          <p:nvPr/>
        </p:nvSpPr>
        <p:spPr bwMode="auto">
          <a:xfrm flipV="1">
            <a:off x="62484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85" name="Line 60"/>
          <p:cNvSpPr>
            <a:spLocks noChangeShapeType="1"/>
          </p:cNvSpPr>
          <p:nvPr/>
        </p:nvSpPr>
        <p:spPr bwMode="auto">
          <a:xfrm flipV="1">
            <a:off x="7315200" y="40386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86" name="Line 61"/>
          <p:cNvSpPr>
            <a:spLocks noChangeShapeType="1"/>
          </p:cNvSpPr>
          <p:nvPr/>
        </p:nvSpPr>
        <p:spPr bwMode="auto">
          <a:xfrm flipV="1">
            <a:off x="65532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87" name="Line 62"/>
          <p:cNvSpPr>
            <a:spLocks noChangeShapeType="1"/>
          </p:cNvSpPr>
          <p:nvPr/>
        </p:nvSpPr>
        <p:spPr bwMode="auto">
          <a:xfrm flipV="1">
            <a:off x="8001000" y="46482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9188" name="Freeform 63"/>
          <p:cNvSpPr>
            <a:spLocks/>
          </p:cNvSpPr>
          <p:nvPr/>
        </p:nvSpPr>
        <p:spPr bwMode="auto">
          <a:xfrm>
            <a:off x="7848600" y="2743200"/>
            <a:ext cx="1092200" cy="1778000"/>
          </a:xfrm>
          <a:custGeom>
            <a:avLst/>
            <a:gdLst>
              <a:gd name="T0" fmla="*/ 152400 w 688"/>
              <a:gd name="T1" fmla="*/ 1666875 h 1024"/>
              <a:gd name="T2" fmla="*/ 1066800 w 688"/>
              <a:gd name="T3" fmla="*/ 1500188 h 1024"/>
              <a:gd name="T4" fmla="*/ 0 w 688"/>
              <a:gd name="T5" fmla="*/ 0 h 10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8" h="1024">
                <a:moveTo>
                  <a:pt x="96" y="960"/>
                </a:moveTo>
                <a:cubicBezTo>
                  <a:pt x="392" y="992"/>
                  <a:pt x="688" y="1024"/>
                  <a:pt x="672" y="864"/>
                </a:cubicBezTo>
                <a:cubicBezTo>
                  <a:pt x="656" y="704"/>
                  <a:pt x="112" y="144"/>
                  <a:pt x="0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541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9D018F-EE07-4E38-85CC-99C5BA9C70B8}" type="slidenum">
              <a:rPr lang="en-US" altLang="tr-TR"/>
              <a:pPr/>
              <a:t>54</a:t>
            </a:fld>
            <a:endParaRPr lang="en-US" altLang="tr-TR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1</a:t>
            </a:r>
            <a:r>
              <a:rPr lang="en-US" altLang="tr-TR" sz="2400"/>
              <a:t>;</a:t>
            </a:r>
            <a:endParaRPr lang="en-US" altLang="tr-TR" sz="2400">
              <a:solidFill>
                <a:srgbClr val="FF3300"/>
              </a:solidFill>
            </a:endParaRP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0182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84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0188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89" name="Freeform 4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0" name="Line 42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1" name="Text Box 4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0192" name="Text Box 4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0193" name="Text Box 45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6" name="Freeform 48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7" name="Line 49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198" name="Text Box 50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0199" name="Text Box 51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0200" name="Text Box 52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0201" name="Line 53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0202" name="Line 54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3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00608A-0474-4BC9-A2DC-97F57A0B3DFA}" type="slidenum">
              <a:rPr lang="en-US" altLang="tr-TR"/>
              <a:pPr/>
              <a:t>55</a:t>
            </a:fld>
            <a:endParaRPr lang="en-US" altLang="tr-TR"/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num *</a:t>
            </a:r>
            <a:r>
              <a:rPr lang="en-US" altLang="tr-TR" sz="2400"/>
              <a:t> </a:t>
            </a:r>
            <a:r>
              <a:rPr lang="en-US" altLang="tr-TR" sz="2400">
                <a:solidFill>
                  <a:srgbClr val="FF3300"/>
                </a:solidFill>
              </a:rPr>
              <a:t>1;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1212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13" name="Text Box 30"/>
          <p:cNvSpPr txBox="1">
            <a:spLocks noChangeArrowheads="1"/>
          </p:cNvSpPr>
          <p:nvPr/>
        </p:nvSpPr>
        <p:spPr bwMode="auto">
          <a:xfrm>
            <a:off x="6324600" y="3429001"/>
            <a:ext cx="3962400" cy="1196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The execution of this return statement can now resume</a:t>
            </a:r>
          </a:p>
        </p:txBody>
      </p:sp>
      <p:sp>
        <p:nvSpPr>
          <p:cNvPr id="51214" name="Freeform 3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15" name="Line 3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16" name="Text Box 3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1217" name="Text Box 3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1218" name="Text Box 3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1219" name="Line 3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0" name="Line 3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1" name="Freeform 4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2" name="Line 41"/>
          <p:cNvSpPr>
            <a:spLocks noChangeShapeType="1"/>
          </p:cNvSpPr>
          <p:nvPr/>
        </p:nvSpPr>
        <p:spPr bwMode="auto">
          <a:xfrm flipV="1">
            <a:off x="6858000" y="24384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3" name="Text Box 42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1224" name="Text Box 43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1225" name="Text Box 44"/>
          <p:cNvSpPr txBox="1">
            <a:spLocks noChangeArrowheads="1"/>
          </p:cNvSpPr>
          <p:nvPr/>
        </p:nvSpPr>
        <p:spPr bwMode="auto">
          <a:xfrm>
            <a:off x="6934200" y="2743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51226" name="Line 4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7" name="Line 4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28" name="Line 47"/>
          <p:cNvSpPr>
            <a:spLocks noChangeShapeType="1"/>
          </p:cNvSpPr>
          <p:nvPr/>
        </p:nvSpPr>
        <p:spPr bwMode="auto">
          <a:xfrm flipH="1" flipV="1">
            <a:off x="6400800" y="2971800"/>
            <a:ext cx="3810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7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8F556A-180E-490D-9AC7-0EC21D092085}" type="slidenum">
              <a:rPr lang="en-US" altLang="tr-TR"/>
              <a:pPr/>
              <a:t>56</a:t>
            </a:fld>
            <a:endParaRPr lang="en-US" altLang="tr-TR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7" name="Text Box 30"/>
          <p:cNvSpPr txBox="1">
            <a:spLocks noChangeArrowheads="1"/>
          </p:cNvSpPr>
          <p:nvPr/>
        </p:nvSpPr>
        <p:spPr bwMode="auto">
          <a:xfrm>
            <a:off x="6324600" y="3429001"/>
            <a:ext cx="3962400" cy="1196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The execution of this return statement can now resume</a:t>
            </a:r>
          </a:p>
        </p:txBody>
      </p:sp>
      <p:sp>
        <p:nvSpPr>
          <p:cNvPr id="52238" name="Line 31"/>
          <p:cNvSpPr>
            <a:spLocks noChangeShapeType="1"/>
          </p:cNvSpPr>
          <p:nvPr/>
        </p:nvSpPr>
        <p:spPr bwMode="auto">
          <a:xfrm flipH="1" flipV="1">
            <a:off x="6400800" y="2971800"/>
            <a:ext cx="3810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39" name="Freeform 3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40" name="Line 3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41" name="Text Box 3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2242" name="Text Box 3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2243" name="Text Box 3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2244" name="Line 3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45" name="Line 3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46" name="Freeform 4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47" name="Text Box 42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2248" name="Text Box 43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2249" name="Line 4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2250" name="Line 4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70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67919-6BDA-45C0-96D0-2769363ADE6B}" type="slidenum">
              <a:rPr lang="en-US" altLang="tr-TR"/>
              <a:pPr/>
              <a:t>57</a:t>
            </a:fld>
            <a:endParaRPr lang="en-US" altLang="tr-TR"/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1" name="Text Box 28"/>
          <p:cNvSpPr txBox="1">
            <a:spLocks noChangeArrowheads="1"/>
          </p:cNvSpPr>
          <p:nvPr/>
        </p:nvSpPr>
        <p:spPr bwMode="auto">
          <a:xfrm>
            <a:off x="6324600" y="3429001"/>
            <a:ext cx="3962400" cy="11969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It now returns 2 back to the function call that called </a:t>
            </a:r>
            <a:r>
              <a:rPr lang="en-US" altLang="tr-TR" sz="2400" b="1" i="1">
                <a:solidFill>
                  <a:srgbClr val="FF3300"/>
                </a:solidFill>
              </a:rPr>
              <a:t>this</a:t>
            </a:r>
            <a:r>
              <a:rPr lang="en-US" altLang="tr-TR" sz="2400" b="1">
                <a:solidFill>
                  <a:srgbClr val="FF3300"/>
                </a:solidFill>
              </a:rPr>
              <a:t> function.</a:t>
            </a:r>
          </a:p>
        </p:txBody>
      </p:sp>
      <p:sp>
        <p:nvSpPr>
          <p:cNvPr id="53262" name="Line 29"/>
          <p:cNvSpPr>
            <a:spLocks noChangeShapeType="1"/>
          </p:cNvSpPr>
          <p:nvPr/>
        </p:nvSpPr>
        <p:spPr bwMode="auto">
          <a:xfrm flipH="1" flipV="1">
            <a:off x="6400800" y="2971800"/>
            <a:ext cx="3810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3" name="Freeform 3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4" name="Line 32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5" name="Text Box 3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3266" name="Text Box 3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3267" name="Text Box 35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3268" name="Line 36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9" name="Line 37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70" name="Freeform 38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71" name="Text Box 39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3272" name="Text Box 40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3273" name="Line 41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74" name="Line 42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4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55C17-72C1-4A00-91B7-B78D5E11D5B1}" type="slidenum">
              <a:rPr lang="en-US" altLang="tr-TR"/>
              <a:pPr/>
              <a:t>58</a:t>
            </a:fld>
            <a:endParaRPr lang="en-US" altLang="tr-TR"/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factorial( 2 );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0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5" name="Freeform 33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6" name="Line 34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87" name="Text Box 35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4288" name="Text Box 36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4289" name="Text Box 37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4290" name="Line 3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91" name="Line 3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92" name="Freeform 40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93" name="Text Box 41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4294" name="Text Box 42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4295" name="Line 43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4296" name="Line 44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BCDF4D-D88C-46D0-AA2D-0C5256D9ED7E}" type="slidenum">
              <a:rPr lang="en-US" altLang="tr-TR"/>
              <a:pPr/>
              <a:t>59</a:t>
            </a:fld>
            <a:endParaRPr lang="en-US" altLang="tr-TR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09" name="Freeform 32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10" name="Line 33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11" name="Text Box 34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5312" name="Text Box 35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5313" name="Text Box 36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5314" name="Line 37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15" name="Line 38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16" name="Freeform 39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17" name="Text Box 40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5318" name="Text Box 41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5319" name="Line 42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5320" name="Line 43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5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Özyinelemeli fonksiyonların </a:t>
            </a:r>
            <a:r>
              <a:rPr lang="tr-TR" dirty="0" smtClean="0"/>
              <a:t>iki </a:t>
            </a:r>
            <a:r>
              <a:rPr lang="tr-TR" dirty="0"/>
              <a:t>temel bileşeni </a:t>
            </a:r>
            <a:r>
              <a:rPr lang="tr-TR" dirty="0" smtClean="0"/>
              <a:t>vardır</a:t>
            </a:r>
          </a:p>
          <a:p>
            <a:endParaRPr lang="tr-TR" dirty="0" smtClean="0"/>
          </a:p>
          <a:p>
            <a:pPr lvl="1"/>
            <a:r>
              <a:rPr lang="tr-TR" b="1" dirty="0" smtClean="0"/>
              <a:t>Temel </a:t>
            </a:r>
            <a:r>
              <a:rPr lang="tr-TR" b="1" dirty="0"/>
              <a:t>Durum (Base Case): </a:t>
            </a:r>
            <a:r>
              <a:rPr lang="tr-TR" dirty="0"/>
              <a:t>Özyinelemeli olmayan durumdur</a:t>
            </a:r>
            <a:r>
              <a:rPr lang="tr-TR" dirty="0" smtClean="0"/>
              <a:t>.</a:t>
            </a:r>
          </a:p>
          <a:p>
            <a:pPr lvl="1"/>
            <a:endParaRPr lang="tr-TR" dirty="0"/>
          </a:p>
          <a:p>
            <a:pPr lvl="1"/>
            <a:r>
              <a:rPr lang="tr-TR" b="1" dirty="0" smtClean="0"/>
              <a:t>Özyinelemeli </a:t>
            </a:r>
            <a:r>
              <a:rPr lang="tr-TR" b="1" dirty="0"/>
              <a:t>Durum </a:t>
            </a:r>
            <a:r>
              <a:rPr lang="tr-TR" b="1" dirty="0" smtClean="0"/>
              <a:t>(</a:t>
            </a:r>
            <a:r>
              <a:rPr lang="tr-TR" b="1" dirty="0" err="1" smtClean="0"/>
              <a:t>Recursive</a:t>
            </a:r>
            <a:r>
              <a:rPr lang="tr-TR" b="1" dirty="0" smtClean="0"/>
              <a:t> </a:t>
            </a:r>
            <a:r>
              <a:rPr lang="tr-TR" b="1" dirty="0"/>
              <a:t>Case): </a:t>
            </a:r>
            <a:r>
              <a:rPr lang="tr-TR" dirty="0"/>
              <a:t>Özyinelemeli Durumdur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/>
              <a:t>Pseudocode</a:t>
            </a:r>
            <a:r>
              <a:rPr lang="tr-TR" dirty="0"/>
              <a:t> (Kaba kod): </a:t>
            </a:r>
          </a:p>
          <a:p>
            <a:pPr marL="0" indent="0">
              <a:buNone/>
            </a:pPr>
            <a:endParaRPr lang="tr-TR" dirty="0"/>
          </a:p>
          <a:p>
            <a:pPr marL="457200" lvl="1" indent="0">
              <a:spcBef>
                <a:spcPts val="0"/>
              </a:spcBef>
              <a:buNone/>
            </a:pPr>
            <a:r>
              <a:rPr lang="tr-TR" b="1" i="1" dirty="0" err="1"/>
              <a:t>if</a:t>
            </a:r>
            <a:r>
              <a:rPr lang="tr-TR" b="1" i="1" dirty="0"/>
              <a:t> (</a:t>
            </a:r>
            <a:r>
              <a:rPr lang="tr-TR" i="1" dirty="0"/>
              <a:t>durdurma durumu sağlandıysa</a:t>
            </a:r>
            <a:r>
              <a:rPr lang="tr-TR" b="1" i="1" dirty="0"/>
              <a:t>) 	</a:t>
            </a:r>
            <a:r>
              <a:rPr lang="tr-TR" b="1" i="1" dirty="0" smtClean="0"/>
              <a:t>		</a:t>
            </a:r>
            <a:endParaRPr lang="tr-TR" b="1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tr-TR" i="1" dirty="0"/>
              <a:t>	çözümü yap </a:t>
            </a:r>
            <a:r>
              <a:rPr lang="tr-TR" i="1" dirty="0" smtClean="0"/>
              <a:t>								</a:t>
            </a:r>
            <a:r>
              <a:rPr lang="tr-TR" b="1" dirty="0" smtClean="0">
                <a:sym typeface="Wingdings" panose="05000000000000000000" pitchFamily="2" charset="2"/>
              </a:rPr>
              <a:t> (Base Case)</a:t>
            </a:r>
            <a:endParaRPr lang="tr-TR" b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tr-TR" b="1" i="1" dirty="0"/>
              <a:t>else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tr-TR" i="1" dirty="0"/>
              <a:t>	problemi özyineleme kullanarak indirge </a:t>
            </a:r>
            <a:r>
              <a:rPr lang="tr-TR" i="1" dirty="0" smtClean="0"/>
              <a:t>		</a:t>
            </a:r>
            <a:r>
              <a:rPr lang="tr-TR" b="1" dirty="0" smtClean="0">
                <a:sym typeface="Wingdings" panose="05000000000000000000" pitchFamily="2" charset="2"/>
              </a:rPr>
              <a:t> (</a:t>
            </a:r>
            <a:r>
              <a:rPr lang="tr-TR" b="1" dirty="0" err="1" smtClean="0">
                <a:sym typeface="Wingdings" panose="05000000000000000000" pitchFamily="2" charset="2"/>
              </a:rPr>
              <a:t>Recursive</a:t>
            </a:r>
            <a:r>
              <a:rPr lang="tr-TR" b="1" dirty="0" smtClean="0">
                <a:sym typeface="Wingdings" panose="05000000000000000000" pitchFamily="2" charset="2"/>
              </a:rPr>
              <a:t> Case)</a:t>
            </a:r>
            <a:endParaRPr lang="tr-TR" b="1" u="sng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5472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2685D-2527-47FD-A988-CA24195AF6CC}" type="slidenum">
              <a:rPr lang="en-US" altLang="tr-TR"/>
              <a:pPr/>
              <a:t>60</a:t>
            </a:fld>
            <a:endParaRPr lang="en-US" altLang="tr-TR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factorial( 2 )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28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6332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33" name="Freeform 31"/>
          <p:cNvSpPr>
            <a:spLocks/>
          </p:cNvSpPr>
          <p:nvPr/>
        </p:nvSpPr>
        <p:spPr bwMode="auto">
          <a:xfrm>
            <a:off x="4343400" y="2743200"/>
            <a:ext cx="3124200" cy="2959100"/>
          </a:xfrm>
          <a:custGeom>
            <a:avLst/>
            <a:gdLst>
              <a:gd name="T0" fmla="*/ 2634129 w 2448"/>
              <a:gd name="T1" fmla="*/ 0 h 1768"/>
              <a:gd name="T2" fmla="*/ 3062941 w 2448"/>
              <a:gd name="T3" fmla="*/ 1847764 h 1768"/>
              <a:gd name="T4" fmla="*/ 2266576 w 2448"/>
              <a:gd name="T5" fmla="*/ 2731477 h 1768"/>
              <a:gd name="T6" fmla="*/ 428812 w 2448"/>
              <a:gd name="T7" fmla="*/ 2892152 h 1768"/>
              <a:gd name="T8" fmla="*/ 0 w 2448"/>
              <a:gd name="T9" fmla="*/ 2329789 h 1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8" h="1768">
                <a:moveTo>
                  <a:pt x="2064" y="0"/>
                </a:moveTo>
                <a:cubicBezTo>
                  <a:pt x="2256" y="416"/>
                  <a:pt x="2448" y="832"/>
                  <a:pt x="2400" y="1104"/>
                </a:cubicBezTo>
                <a:cubicBezTo>
                  <a:pt x="2352" y="1376"/>
                  <a:pt x="2120" y="1528"/>
                  <a:pt x="1776" y="1632"/>
                </a:cubicBezTo>
                <a:cubicBezTo>
                  <a:pt x="1432" y="1736"/>
                  <a:pt x="632" y="1768"/>
                  <a:pt x="336" y="1728"/>
                </a:cubicBezTo>
                <a:cubicBezTo>
                  <a:pt x="40" y="1688"/>
                  <a:pt x="56" y="1448"/>
                  <a:pt x="0" y="1392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34" name="Line 32"/>
          <p:cNvSpPr>
            <a:spLocks noChangeShapeType="1"/>
          </p:cNvSpPr>
          <p:nvPr/>
        </p:nvSpPr>
        <p:spPr bwMode="auto">
          <a:xfrm>
            <a:off x="3657600" y="5029200"/>
            <a:ext cx="1524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35" name="Freeform 3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36" name="Line 36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37" name="Text Box 37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38" name="Text Box 38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39" name="Text Box 39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40" name="Line 40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41" name="Line 41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42" name="Freeform 42"/>
          <p:cNvSpPr>
            <a:spLocks/>
          </p:cNvSpPr>
          <p:nvPr/>
        </p:nvSpPr>
        <p:spPr bwMode="auto">
          <a:xfrm>
            <a:off x="5029200" y="1168400"/>
            <a:ext cx="2438400" cy="3403600"/>
          </a:xfrm>
          <a:custGeom>
            <a:avLst/>
            <a:gdLst>
              <a:gd name="T0" fmla="*/ 0 w 1536"/>
              <a:gd name="T1" fmla="*/ 3403600 h 2144"/>
              <a:gd name="T2" fmla="*/ 609600 w 1536"/>
              <a:gd name="T3" fmla="*/ 2260600 h 2144"/>
              <a:gd name="T4" fmla="*/ 609600 w 1536"/>
              <a:gd name="T5" fmla="*/ 355600 h 2144"/>
              <a:gd name="T6" fmla="*/ 1905000 w 1536"/>
              <a:gd name="T7" fmla="*/ 127000 h 2144"/>
              <a:gd name="T8" fmla="*/ 2438400 w 1536"/>
              <a:gd name="T9" fmla="*/ 279400 h 2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2144">
                <a:moveTo>
                  <a:pt x="0" y="2144"/>
                </a:moveTo>
                <a:cubicBezTo>
                  <a:pt x="160" y="1944"/>
                  <a:pt x="320" y="1744"/>
                  <a:pt x="384" y="1424"/>
                </a:cubicBezTo>
                <a:cubicBezTo>
                  <a:pt x="448" y="1104"/>
                  <a:pt x="248" y="448"/>
                  <a:pt x="384" y="224"/>
                </a:cubicBezTo>
                <a:cubicBezTo>
                  <a:pt x="520" y="0"/>
                  <a:pt x="1008" y="88"/>
                  <a:pt x="1200" y="80"/>
                </a:cubicBezTo>
                <a:cubicBezTo>
                  <a:pt x="1392" y="72"/>
                  <a:pt x="1480" y="160"/>
                  <a:pt x="1536" y="176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43" name="Text Box 43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6344" name="Text Box 44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6345" name="Line 45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6346" name="Line 46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0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41E15A-DAD1-4CFA-92B0-9518274564B9}" type="slidenum">
              <a:rPr lang="en-US" altLang="tr-TR"/>
              <a:pPr/>
              <a:t>61</a:t>
            </a:fld>
            <a:endParaRPr lang="en-US" altLang="tr-TR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867400" y="1371601"/>
            <a:ext cx="472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2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7" name="Freeform 30"/>
          <p:cNvSpPr>
            <a:spLocks/>
          </p:cNvSpPr>
          <p:nvPr/>
        </p:nvSpPr>
        <p:spPr bwMode="auto">
          <a:xfrm>
            <a:off x="3810000" y="2819400"/>
            <a:ext cx="3810000" cy="2806700"/>
          </a:xfrm>
          <a:custGeom>
            <a:avLst/>
            <a:gdLst>
              <a:gd name="T0" fmla="*/ 3212353 w 2448"/>
              <a:gd name="T1" fmla="*/ 0 h 1768"/>
              <a:gd name="T2" fmla="*/ 3735294 w 2448"/>
              <a:gd name="T3" fmla="*/ 1752600 h 1768"/>
              <a:gd name="T4" fmla="*/ 2764118 w 2448"/>
              <a:gd name="T5" fmla="*/ 2590800 h 1768"/>
              <a:gd name="T6" fmla="*/ 522941 w 2448"/>
              <a:gd name="T7" fmla="*/ 2743200 h 1768"/>
              <a:gd name="T8" fmla="*/ 0 w 2448"/>
              <a:gd name="T9" fmla="*/ 2209800 h 1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8" h="1768">
                <a:moveTo>
                  <a:pt x="2064" y="0"/>
                </a:moveTo>
                <a:cubicBezTo>
                  <a:pt x="2256" y="416"/>
                  <a:pt x="2448" y="832"/>
                  <a:pt x="2400" y="1104"/>
                </a:cubicBezTo>
                <a:cubicBezTo>
                  <a:pt x="2352" y="1376"/>
                  <a:pt x="2120" y="1528"/>
                  <a:pt x="1776" y="1632"/>
                </a:cubicBezTo>
                <a:cubicBezTo>
                  <a:pt x="1432" y="1736"/>
                  <a:pt x="632" y="1768"/>
                  <a:pt x="336" y="1728"/>
                </a:cubicBezTo>
                <a:cubicBezTo>
                  <a:pt x="40" y="1688"/>
                  <a:pt x="56" y="1448"/>
                  <a:pt x="0" y="1392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8" name="Freeform 34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9" name="Line 35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60" name="Text Box 3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61" name="Text Box 3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62" name="Text Box 38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63" name="Line 39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64" name="Line 40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65" name="Text Box 41"/>
          <p:cNvSpPr txBox="1">
            <a:spLocks noChangeArrowheads="1"/>
          </p:cNvSpPr>
          <p:nvPr/>
        </p:nvSpPr>
        <p:spPr bwMode="auto">
          <a:xfrm>
            <a:off x="63246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66" name="Text Box 42"/>
          <p:cNvSpPr txBox="1">
            <a:spLocks noChangeArrowheads="1"/>
          </p:cNvSpPr>
          <p:nvPr/>
        </p:nvSpPr>
        <p:spPr bwMode="auto">
          <a:xfrm>
            <a:off x="73152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67" name="Line 43"/>
          <p:cNvSpPr>
            <a:spLocks noChangeShapeType="1"/>
          </p:cNvSpPr>
          <p:nvPr/>
        </p:nvSpPr>
        <p:spPr bwMode="auto">
          <a:xfrm flipV="1">
            <a:off x="63246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68" name="Line 44"/>
          <p:cNvSpPr>
            <a:spLocks noChangeShapeType="1"/>
          </p:cNvSpPr>
          <p:nvPr/>
        </p:nvSpPr>
        <p:spPr bwMode="auto">
          <a:xfrm flipV="1">
            <a:off x="7391400" y="1905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8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1D9175-EB7E-4C64-8C7F-2819E8244E0F}" type="slidenum">
              <a:rPr lang="en-US" altLang="tr-TR"/>
              <a:pPr/>
              <a:t>62</a:t>
            </a:fld>
            <a:endParaRPr lang="en-US" altLang="tr-TR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2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8377" name="Text Box 10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8379" name="Line 14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80" name="Freeform 30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81" name="Line 31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82" name="Text Box 32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8383" name="Text Box 33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8384" name="Text Box 34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8385" name="Line 35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8386" name="Line 36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95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E9F2AB-7475-44F9-910B-FFE15F1FC353}" type="slidenum">
              <a:rPr lang="en-US" altLang="tr-TR"/>
              <a:pPr/>
              <a:t>63</a:t>
            </a:fld>
            <a:endParaRPr lang="en-US" altLang="tr-TR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num * 2;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59403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4" name="Freeform 2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5" name="Line 22"/>
          <p:cNvSpPr>
            <a:spLocks noChangeShapeType="1"/>
          </p:cNvSpPr>
          <p:nvPr/>
        </p:nvSpPr>
        <p:spPr bwMode="auto">
          <a:xfrm flipV="1">
            <a:off x="2743200" y="46482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06" name="Text Box 2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9407" name="Text Box 2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9408" name="Text Box 25"/>
          <p:cNvSpPr txBox="1">
            <a:spLocks noChangeArrowheads="1"/>
          </p:cNvSpPr>
          <p:nvPr/>
        </p:nvSpPr>
        <p:spPr bwMode="auto">
          <a:xfrm>
            <a:off x="2819400" y="49530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59409" name="Line 26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9410" name="Line 27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7FC0B2-646D-4242-8386-B217A7158281}" type="slidenum">
              <a:rPr lang="en-US" altLang="tr-TR"/>
              <a:pPr/>
              <a:t>64</a:t>
            </a:fld>
            <a:endParaRPr lang="en-US" altLang="tr-TR"/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factorial( 3 );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6;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0427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8" name="Freeform 2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29" name="Text Box 2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0430" name="Text Box 2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0431" name="Line 26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0432" name="Line 27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7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A18B32-2892-44E8-B45C-C858EF32CA47}" type="slidenum">
              <a:rPr lang="en-US" altLang="tr-TR"/>
              <a:pPr/>
              <a:t>65</a:t>
            </a:fld>
            <a:endParaRPr lang="en-US" altLang="tr-TR"/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6;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144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1451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52" name="Freeform 21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53" name="Text Box 22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1454" name="Text Box 23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1455" name="Line 24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1456" name="Line 25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7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755283-DC60-421E-AE3F-801A45378572}" type="slidenum">
              <a:rPr lang="en-US" altLang="tr-TR"/>
              <a:pPr/>
              <a:t>66</a:t>
            </a:fld>
            <a:endParaRPr lang="en-US" altLang="tr-TR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factorial( 3 )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6;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2475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6" name="Line 23"/>
          <p:cNvSpPr>
            <a:spLocks noChangeShapeType="1"/>
          </p:cNvSpPr>
          <p:nvPr/>
        </p:nvSpPr>
        <p:spPr bwMode="auto">
          <a:xfrm>
            <a:off x="3657600" y="2895600"/>
            <a:ext cx="1600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7" name="Freeform 25"/>
          <p:cNvSpPr>
            <a:spLocks/>
          </p:cNvSpPr>
          <p:nvPr/>
        </p:nvSpPr>
        <p:spPr bwMode="auto">
          <a:xfrm>
            <a:off x="3505200" y="2895600"/>
            <a:ext cx="1752600" cy="762000"/>
          </a:xfrm>
          <a:custGeom>
            <a:avLst/>
            <a:gdLst>
              <a:gd name="T0" fmla="*/ 1557867 w 864"/>
              <a:gd name="T1" fmla="*/ 0 h 528"/>
              <a:gd name="T2" fmla="*/ 1557867 w 864"/>
              <a:gd name="T3" fmla="*/ 346364 h 528"/>
              <a:gd name="T4" fmla="*/ 389467 w 864"/>
              <a:gd name="T5" fmla="*/ 484909 h 528"/>
              <a:gd name="T6" fmla="*/ 0 w 864"/>
              <a:gd name="T7" fmla="*/ 762000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28">
                <a:moveTo>
                  <a:pt x="768" y="0"/>
                </a:moveTo>
                <a:cubicBezTo>
                  <a:pt x="816" y="92"/>
                  <a:pt x="864" y="184"/>
                  <a:pt x="768" y="240"/>
                </a:cubicBezTo>
                <a:cubicBezTo>
                  <a:pt x="672" y="296"/>
                  <a:pt x="320" y="288"/>
                  <a:pt x="192" y="336"/>
                </a:cubicBezTo>
                <a:cubicBezTo>
                  <a:pt x="64" y="384"/>
                  <a:pt x="32" y="496"/>
                  <a:pt x="0" y="528"/>
                </a:cubicBezTo>
              </a:path>
            </a:pathLst>
          </a:custGeom>
          <a:noFill/>
          <a:ln w="5715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78" name="Text Box 26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2479" name="Text Box 27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2480" name="Line 28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81" name="Line 29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82" name="Freeform 32"/>
          <p:cNvSpPr>
            <a:spLocks/>
          </p:cNvSpPr>
          <p:nvPr/>
        </p:nvSpPr>
        <p:spPr bwMode="auto">
          <a:xfrm>
            <a:off x="2895600" y="3048000"/>
            <a:ext cx="1917700" cy="2603500"/>
          </a:xfrm>
          <a:custGeom>
            <a:avLst/>
            <a:gdLst>
              <a:gd name="T0" fmla="*/ 0 w 1208"/>
              <a:gd name="T1" fmla="*/ 1981200 h 1640"/>
              <a:gd name="T2" fmla="*/ 228600 w 1208"/>
              <a:gd name="T3" fmla="*/ 2362200 h 1640"/>
              <a:gd name="T4" fmla="*/ 1295400 w 1208"/>
              <a:gd name="T5" fmla="*/ 2438400 h 1640"/>
              <a:gd name="T6" fmla="*/ 1828800 w 1208"/>
              <a:gd name="T7" fmla="*/ 1371600 h 1640"/>
              <a:gd name="T8" fmla="*/ 1828800 w 1208"/>
              <a:gd name="T9" fmla="*/ 0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8" h="1640">
                <a:moveTo>
                  <a:pt x="0" y="1248"/>
                </a:moveTo>
                <a:cubicBezTo>
                  <a:pt x="4" y="1344"/>
                  <a:pt x="8" y="1440"/>
                  <a:pt x="144" y="1488"/>
                </a:cubicBezTo>
                <a:cubicBezTo>
                  <a:pt x="280" y="1536"/>
                  <a:pt x="648" y="1640"/>
                  <a:pt x="816" y="1536"/>
                </a:cubicBezTo>
                <a:cubicBezTo>
                  <a:pt x="984" y="1432"/>
                  <a:pt x="1096" y="1120"/>
                  <a:pt x="1152" y="864"/>
                </a:cubicBezTo>
                <a:cubicBezTo>
                  <a:pt x="1208" y="608"/>
                  <a:pt x="1152" y="144"/>
                  <a:pt x="1152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63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ED9136-27F7-4CD0-9945-007BEBA5EC53}" type="slidenum">
              <a:rPr lang="en-US" altLang="tr-TR"/>
              <a:pPr/>
              <a:t>67</a:t>
            </a:fld>
            <a:endParaRPr lang="en-US" altLang="tr-TR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6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tr-TR" sz="1600"/>
          </a:p>
          <a:p>
            <a:pPr eaLnBrk="1" hangingPunct="1">
              <a:spcBef>
                <a:spcPct val="50000"/>
              </a:spcBef>
            </a:pPr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6;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3499" name="Line 13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500" name="Freeform 20"/>
          <p:cNvSpPr>
            <a:spLocks/>
          </p:cNvSpPr>
          <p:nvPr/>
        </p:nvSpPr>
        <p:spPr bwMode="auto">
          <a:xfrm>
            <a:off x="3048000" y="2971800"/>
            <a:ext cx="1143000" cy="2832100"/>
          </a:xfrm>
          <a:custGeom>
            <a:avLst/>
            <a:gdLst>
              <a:gd name="T0" fmla="*/ 0 w 1240"/>
              <a:gd name="T1" fmla="*/ 2133600 h 1784"/>
              <a:gd name="T2" fmla="*/ 442452 w 1240"/>
              <a:gd name="T3" fmla="*/ 2667000 h 1784"/>
              <a:gd name="T4" fmla="*/ 1106129 w 1240"/>
              <a:gd name="T5" fmla="*/ 2514600 h 1784"/>
              <a:gd name="T6" fmla="*/ 663677 w 1240"/>
              <a:gd name="T7" fmla="*/ 762000 h 1784"/>
              <a:gd name="T8" fmla="*/ 707923 w 1240"/>
              <a:gd name="T9" fmla="*/ 0 h 17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0" h="1784">
                <a:moveTo>
                  <a:pt x="0" y="1344"/>
                </a:moveTo>
                <a:cubicBezTo>
                  <a:pt x="140" y="1492"/>
                  <a:pt x="280" y="1640"/>
                  <a:pt x="480" y="1680"/>
                </a:cubicBezTo>
                <a:cubicBezTo>
                  <a:pt x="680" y="1720"/>
                  <a:pt x="1160" y="1784"/>
                  <a:pt x="1200" y="1584"/>
                </a:cubicBezTo>
                <a:cubicBezTo>
                  <a:pt x="1240" y="1384"/>
                  <a:pt x="792" y="744"/>
                  <a:pt x="720" y="480"/>
                </a:cubicBezTo>
                <a:cubicBezTo>
                  <a:pt x="648" y="216"/>
                  <a:pt x="760" y="80"/>
                  <a:pt x="768" y="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501" name="Text Box 23"/>
          <p:cNvSpPr txBox="1">
            <a:spLocks noChangeArrowheads="1"/>
          </p:cNvSpPr>
          <p:nvPr/>
        </p:nvSpPr>
        <p:spPr bwMode="auto">
          <a:xfrm>
            <a:off x="22098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3502" name="Text Box 24"/>
          <p:cNvSpPr txBox="1">
            <a:spLocks noChangeArrowheads="1"/>
          </p:cNvSpPr>
          <p:nvPr/>
        </p:nvSpPr>
        <p:spPr bwMode="auto">
          <a:xfrm>
            <a:off x="3276600" y="3810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63503" name="Line 25"/>
          <p:cNvSpPr>
            <a:spLocks noChangeShapeType="1"/>
          </p:cNvSpPr>
          <p:nvPr/>
        </p:nvSpPr>
        <p:spPr bwMode="auto">
          <a:xfrm flipV="1">
            <a:off x="22860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504" name="Line 26"/>
          <p:cNvSpPr>
            <a:spLocks noChangeShapeType="1"/>
          </p:cNvSpPr>
          <p:nvPr/>
        </p:nvSpPr>
        <p:spPr bwMode="auto">
          <a:xfrm flipV="1">
            <a:off x="3352800" y="4100513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8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042AC-35CC-402B-AF66-47F4BCAB4815}" type="slidenum">
              <a:rPr lang="en-US" altLang="tr-TR"/>
              <a:pPr/>
              <a:t>68</a:t>
            </a:fld>
            <a:endParaRPr lang="en-US" altLang="tr-TR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/>
              <a:t>return num * </a:t>
            </a:r>
            <a:r>
              <a:rPr lang="en-US" altLang="tr-TR" sz="2400">
                <a:solidFill>
                  <a:srgbClr val="FF3300"/>
                </a:solidFill>
              </a:rPr>
              <a:t>6</a:t>
            </a:r>
            <a:r>
              <a:rPr lang="en-US" altLang="tr-TR" sz="2400"/>
              <a:t>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519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4523" name="Text Box 19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0066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610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A861FB-13AC-4FD8-93B6-E8AD78ADB922}" type="slidenum">
              <a:rPr lang="en-US" altLang="tr-TR"/>
              <a:pPr/>
              <a:t>69</a:t>
            </a:fld>
            <a:endParaRPr lang="en-US" altLang="tr-TR"/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num * 6;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5541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543" name="Line 6"/>
          <p:cNvSpPr>
            <a:spLocks noChangeShapeType="1"/>
          </p:cNvSpPr>
          <p:nvPr/>
        </p:nvSpPr>
        <p:spPr bwMode="auto">
          <a:xfrm flipV="1">
            <a:off x="2819400" y="2514600"/>
            <a:ext cx="533400" cy="381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5546" name="Line 9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5547" name="Text Box 10"/>
          <p:cNvSpPr txBox="1">
            <a:spLocks noChangeArrowheads="1"/>
          </p:cNvSpPr>
          <p:nvPr/>
        </p:nvSpPr>
        <p:spPr bwMode="auto">
          <a:xfrm>
            <a:off x="2895600" y="2895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 b="1">
                <a:solidFill>
                  <a:srgbClr val="FF33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409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Base 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3" y="2133600"/>
            <a:ext cx="5442268" cy="3777622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Fonksiyonun </a:t>
            </a:r>
            <a:r>
              <a:rPr lang="tr-TR" dirty="0"/>
              <a:t>kendini </a:t>
            </a:r>
            <a:r>
              <a:rPr lang="tr-TR" dirty="0" smtClean="0"/>
              <a:t>yinelemeli olarak</a:t>
            </a:r>
            <a:r>
              <a:rPr lang="tr-TR" dirty="0"/>
              <a:t> </a:t>
            </a:r>
            <a:r>
              <a:rPr lang="tr-TR" u="sng" dirty="0"/>
              <a:t>çağırmadığı </a:t>
            </a:r>
            <a:r>
              <a:rPr lang="tr-TR" dirty="0"/>
              <a:t>durumdur. 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Base </a:t>
            </a:r>
            <a:r>
              <a:rPr lang="tr-TR" dirty="0" err="1" smtClean="0"/>
              <a:t>case</a:t>
            </a:r>
            <a:r>
              <a:rPr lang="tr-TR" dirty="0" smtClean="0"/>
              <a:t>, problemin </a:t>
            </a:r>
            <a:r>
              <a:rPr lang="tr-TR" dirty="0"/>
              <a:t>parçalanamayan en küçük </a:t>
            </a:r>
            <a:r>
              <a:rPr lang="tr-TR" dirty="0" smtClean="0"/>
              <a:t>halidir. (En alt problem)</a:t>
            </a:r>
          </a:p>
          <a:p>
            <a:endParaRPr lang="tr-TR" dirty="0" smtClean="0"/>
          </a:p>
          <a:p>
            <a:r>
              <a:rPr lang="tr-TR" b="1" dirty="0" smtClean="0"/>
              <a:t>Her </a:t>
            </a:r>
            <a:r>
              <a:rPr lang="tr-TR" b="1" dirty="0" err="1" smtClean="0"/>
              <a:t>recursive</a:t>
            </a:r>
            <a:r>
              <a:rPr lang="tr-TR" b="1" dirty="0" smtClean="0"/>
              <a:t> fonksiyon, bir temel duruma sahip olmak zorundadır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/>
              <a:t>Eğer </a:t>
            </a:r>
            <a:r>
              <a:rPr lang="tr-TR" dirty="0" err="1" smtClean="0"/>
              <a:t>recursive</a:t>
            </a:r>
            <a:r>
              <a:rPr lang="tr-TR" dirty="0" smtClean="0"/>
              <a:t> </a:t>
            </a:r>
            <a:r>
              <a:rPr lang="tr-TR" dirty="0"/>
              <a:t>bir fonksiyon temel duruma sahip değilse kendisini çağırmaya devam </a:t>
            </a:r>
            <a:r>
              <a:rPr lang="tr-TR" dirty="0" smtClean="0"/>
              <a:t>edecektir.</a:t>
            </a:r>
          </a:p>
          <a:p>
            <a:pPr lvl="1"/>
            <a:r>
              <a:rPr lang="tr-TR" dirty="0" smtClean="0"/>
              <a:t>Sonsuz döngü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</a:p>
          <a:p>
            <a:endParaRPr lang="tr-TR" dirty="0"/>
          </a:p>
        </p:txBody>
      </p:sp>
      <p:pic>
        <p:nvPicPr>
          <p:cNvPr id="1026" name="Picture 2" descr="r/dankmemes - Learn to program Make recursive function No exit condition Learn to program Make recursive function No exit con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80" y="2388576"/>
            <a:ext cx="416052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76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36CAB-8706-47D4-B02A-EC98E625D2E9}" type="slidenum">
              <a:rPr lang="en-US" altLang="tr-TR"/>
              <a:pPr/>
              <a:t>70</a:t>
            </a:fld>
            <a:endParaRPr lang="en-US" altLang="tr-TR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1600"/>
              <a:t>x = factorial( 4 );</a:t>
            </a:r>
          </a:p>
          <a:p>
            <a:pPr eaLnBrk="1" hangingPunct="1"/>
            <a:endParaRPr lang="en-US" altLang="tr-TR" sz="16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24;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 flipV="1">
            <a:off x="2286000" y="20574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6566" name="Line 5"/>
          <p:cNvSpPr>
            <a:spLocks noChangeShapeType="1"/>
          </p:cNvSpPr>
          <p:nvPr/>
        </p:nvSpPr>
        <p:spPr bwMode="auto">
          <a:xfrm flipV="1">
            <a:off x="3429000" y="19812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22098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276600" y="17526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3200400" y="1371600"/>
            <a:ext cx="304800" cy="2286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3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F44A9-AC26-43CD-ADDC-94F52B6113D8}" type="slidenum">
              <a:rPr lang="en-US" altLang="tr-TR"/>
              <a:pPr/>
              <a:t>71</a:t>
            </a:fld>
            <a:endParaRPr lang="en-US" altLang="tr-TR"/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828800" y="1011239"/>
            <a:ext cx="46482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sz="2400"/>
              <a:t>x = </a:t>
            </a:r>
            <a:r>
              <a:rPr lang="en-US" altLang="tr-TR" sz="2400">
                <a:solidFill>
                  <a:srgbClr val="FF3300"/>
                </a:solidFill>
              </a:rPr>
              <a:t>factorial( 4 )</a:t>
            </a:r>
            <a:r>
              <a:rPr lang="en-US" altLang="tr-TR" sz="2400"/>
              <a:t>;</a:t>
            </a:r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en-US" altLang="tr-TR" sz="1600"/>
              <a:t>int factorial( int num )</a:t>
            </a:r>
          </a:p>
          <a:p>
            <a:pPr eaLnBrk="1" hangingPunct="1"/>
            <a:r>
              <a:rPr lang="en-US" altLang="tr-TR" sz="1600"/>
              <a:t>{</a:t>
            </a:r>
          </a:p>
          <a:p>
            <a:pPr eaLnBrk="1" hangingPunct="1"/>
            <a:r>
              <a:rPr lang="en-US" altLang="tr-TR" sz="1600"/>
              <a:t>if ( num == 0  || num == 1 )</a:t>
            </a:r>
          </a:p>
          <a:p>
            <a:pPr eaLnBrk="1" hangingPunct="1"/>
            <a:r>
              <a:rPr lang="en-US" altLang="tr-TR" sz="1600"/>
              <a:t>	return 1;</a:t>
            </a:r>
          </a:p>
          <a:p>
            <a:pPr eaLnBrk="1" hangingPunct="1"/>
            <a:r>
              <a:rPr lang="en-US" altLang="tr-TR" sz="2400">
                <a:solidFill>
                  <a:srgbClr val="FF3300"/>
                </a:solidFill>
              </a:rPr>
              <a:t>return 24;</a:t>
            </a:r>
          </a:p>
          <a:p>
            <a:pPr eaLnBrk="1" hangingPunct="1"/>
            <a:r>
              <a:rPr lang="en-US" altLang="tr-TR" sz="1600"/>
              <a:t>}</a:t>
            </a:r>
          </a:p>
        </p:txBody>
      </p:sp>
      <p:sp>
        <p:nvSpPr>
          <p:cNvPr id="67589" name="Line 4"/>
          <p:cNvSpPr>
            <a:spLocks noChangeShapeType="1"/>
          </p:cNvSpPr>
          <p:nvPr/>
        </p:nvSpPr>
        <p:spPr bwMode="auto">
          <a:xfrm flipV="1">
            <a:off x="2286000" y="2286000"/>
            <a:ext cx="304800" cy="228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0" name="Line 5"/>
          <p:cNvSpPr>
            <a:spLocks noChangeShapeType="1"/>
          </p:cNvSpPr>
          <p:nvPr/>
        </p:nvSpPr>
        <p:spPr bwMode="auto">
          <a:xfrm flipV="1">
            <a:off x="3429000" y="2209800"/>
            <a:ext cx="304800" cy="304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2209800" y="19812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276600" y="19812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r-TR" b="1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3429000" y="1447800"/>
            <a:ext cx="228600" cy="381000"/>
          </a:xfrm>
          <a:prstGeom prst="line">
            <a:avLst/>
          </a:prstGeom>
          <a:noFill/>
          <a:ln w="57150" cap="rnd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6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C2A9A834-35F9-41F8-A7C1-A9266759A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477839"/>
            <a:ext cx="2089150" cy="216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63E290E-1F9C-4FD4-97D4-395D9F8E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1971675" y="5608638"/>
            <a:ext cx="99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42681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</a:t>
            </a:r>
          </a:p>
        </p:txBody>
      </p:sp>
    </p:spTree>
    <p:extLst>
      <p:ext uri="{BB962C8B-B14F-4D97-AF65-F5344CB8AC3E}">
        <p14:creationId xmlns:p14="http://schemas.microsoft.com/office/powerpoint/2010/main" val="10370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1C92538-96CC-4C91-8655-78C8A81E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FC2B89-5680-469A-A934-A2E294A4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</a:t>
            </a: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</a:t>
            </a: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8BB2AB5A-133E-4BD4-A997-10CC267B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24834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</a:t>
            </a: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A3EA70CA-B6A5-4DB3-AD12-21230FC1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</p:spTree>
    <p:extLst>
      <p:ext uri="{BB962C8B-B14F-4D97-AF65-F5344CB8AC3E}">
        <p14:creationId xmlns:p14="http://schemas.microsoft.com/office/powerpoint/2010/main" val="11466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27547FD-DFE4-4ADD-8F79-C13267B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D5F5C461-3ED9-4B95-93BB-9D2EE9305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75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991D0F91-19C9-495A-8466-BBB1ABB1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384002F9-50D8-4701-8AD7-CED11385E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975725" y="2205038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E20A70BD-2787-4587-9AA3-FF2A12B8F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</p:spTree>
    <p:extLst>
      <p:ext uri="{BB962C8B-B14F-4D97-AF65-F5344CB8AC3E}">
        <p14:creationId xmlns:p14="http://schemas.microsoft.com/office/powerpoint/2010/main" val="36710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EA2C539-3F64-499C-9D4C-E18F12EF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4BA529E-A8AF-4BD6-A9E4-DE4F53F0E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300F813F-469F-409E-BA49-14534962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79363437-C101-4B2D-84FD-432FD413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</p:spTree>
    <p:extLst>
      <p:ext uri="{BB962C8B-B14F-4D97-AF65-F5344CB8AC3E}">
        <p14:creationId xmlns:p14="http://schemas.microsoft.com/office/powerpoint/2010/main" val="2051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Recursive</a:t>
            </a:r>
            <a:r>
              <a:rPr lang="tr-TR" dirty="0" smtClean="0"/>
              <a:t> 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Problemi </a:t>
            </a:r>
            <a:r>
              <a:rPr lang="tr-TR" dirty="0"/>
              <a:t>en üstten başlayarak adım adım daha küçük parçalara ayıran kısımdır</a:t>
            </a:r>
            <a:r>
              <a:rPr lang="tr-TR" dirty="0" smtClean="0"/>
              <a:t>.</a:t>
            </a:r>
          </a:p>
          <a:p>
            <a:r>
              <a:rPr lang="pt-BR" dirty="0"/>
              <a:t>Bu işlem temel duruma (Base Case) kadar devam eder</a:t>
            </a:r>
            <a:endParaRPr lang="tr-TR" dirty="0"/>
          </a:p>
        </p:txBody>
      </p:sp>
      <p:pic>
        <p:nvPicPr>
          <p:cNvPr id="2050" name="Picture 2" descr="Programmer Humor, Com, and Function: MY RECURSIVE&#10; FUNCTION&#10; MY RECURSIVE&#10; FUNCTION&#10; MY RECURSIVE&#10; FUNCTION&#10; MY RECURSIVE&#10; FUNCTION&#10; imgtlp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562" y="3561944"/>
            <a:ext cx="3622431" cy="30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31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6A3B4BD-71A2-4569-92B8-0AEE02CF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4DE66D5-96D5-4D6C-A18D-179FAB4F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A8F6F134-2A9F-4F31-9A8C-6DEA900A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3B72E830-228C-4CF2-9056-7C7D7BF3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8101425C-0F1C-432D-A0C5-B6D835B4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9ADF8830-0332-4F29-B539-62D0041DC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3357564"/>
            <a:ext cx="2090738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(“\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nLast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</p:spTree>
    <p:extLst>
      <p:ext uri="{BB962C8B-B14F-4D97-AF65-F5344CB8AC3E}">
        <p14:creationId xmlns:p14="http://schemas.microsoft.com/office/powerpoint/2010/main" val="25038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Last One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8409900F-CDDF-460A-86C6-14FAB4F1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3357564"/>
            <a:ext cx="2090738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(“\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nLast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tr-TR" sz="13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tr-TR" altLang="tr-TR" sz="13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</p:spTree>
    <p:extLst>
      <p:ext uri="{BB962C8B-B14F-4D97-AF65-F5344CB8AC3E}">
        <p14:creationId xmlns:p14="http://schemas.microsoft.com/office/powerpoint/2010/main" val="31598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Last One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40974" name="Rectangle 14">
            <a:extLst>
              <a:ext uri="{FF2B5EF4-FFF2-40B4-BE49-F238E27FC236}">
                <a16:creationId xmlns:a16="http://schemas.microsoft.com/office/drawing/2014/main" id="{42D15C82-0EBA-4713-9922-DDB49287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855914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chemeClr val="folHlink"/>
                </a:solidFill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chemeClr val="folHlink"/>
                </a:solidFill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3143250" y="4724401"/>
            <a:ext cx="2376488" cy="360363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Last One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8B5971D8-DE71-490F-BA0D-7B7A4CA65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1581CDE9-880A-4055-ABB9-1F2B9827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42001" name="Rectangle 17">
            <a:extLst>
              <a:ext uri="{FF2B5EF4-FFF2-40B4-BE49-F238E27FC236}">
                <a16:creationId xmlns:a16="http://schemas.microsoft.com/office/drawing/2014/main" id="{4796F2EF-C016-4425-B513-0F1806F0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3143251" y="4652963"/>
            <a:ext cx="2665413" cy="431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V="1">
            <a:off x="5808663" y="4149725"/>
            <a:ext cx="2374900" cy="863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6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66FF33"/>
                </a:solidFill>
                <a:latin typeface="Arial" panose="020B0604020202020204" pitchFamily="34" charset="0"/>
              </a:rPr>
              <a:t>Count_down(4)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void count_down(int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 b="1">
                <a:latin typeface="Arial" panose="020B0604020202020204" pitchFamily="34" charset="0"/>
              </a:rPr>
              <a:t>if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 printf(“\nLast One\n”);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 </a:t>
            </a: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printf(“%d!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solidFill>
                  <a:srgbClr val="66FF33"/>
                </a:solidFill>
                <a:latin typeface="Arial" panose="020B0604020202020204" pitchFamily="34" charset="0"/>
              </a:rPr>
              <a:t>    count_down(n-1);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3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300">
              <a:latin typeface="Arial" panose="020B0604020202020204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Last One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A4A7C198-E1BA-4EE6-A557-0F096445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0348B62F-935B-4DCD-92B8-1F3D56E6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3029A8B2-9556-4642-86F1-524F7C976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</a:t>
            </a:r>
            <a:r>
              <a:rPr lang="tr-TR" altLang="tr-TR" sz="1300" dirty="0">
                <a:solidFill>
                  <a:srgbClr val="66FF33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43025" name="Rectangle 17">
            <a:extLst>
              <a:ext uri="{FF2B5EF4-FFF2-40B4-BE49-F238E27FC236}">
                <a16:creationId xmlns:a16="http://schemas.microsoft.com/office/drawing/2014/main" id="{CD8ADD70-8574-475B-A6AA-970F537B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3143251" y="4652963"/>
            <a:ext cx="2665413" cy="431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5808663" y="4149725"/>
            <a:ext cx="2374900" cy="863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54" name="Freeform 23"/>
          <p:cNvSpPr>
            <a:spLocks/>
          </p:cNvSpPr>
          <p:nvPr/>
        </p:nvSpPr>
        <p:spPr bwMode="auto">
          <a:xfrm>
            <a:off x="8256588" y="1400175"/>
            <a:ext cx="2316162" cy="3181350"/>
          </a:xfrm>
          <a:custGeom>
            <a:avLst/>
            <a:gdLst>
              <a:gd name="T0" fmla="*/ 0 w 1459"/>
              <a:gd name="T1" fmla="*/ 2147483646 h 2004"/>
              <a:gd name="T2" fmla="*/ 2147483646 w 1459"/>
              <a:gd name="T3" fmla="*/ 2147483646 h 2004"/>
              <a:gd name="T4" fmla="*/ 2147483646 w 1459"/>
              <a:gd name="T5" fmla="*/ 2147483646 h 2004"/>
              <a:gd name="T6" fmla="*/ 2147483646 w 1459"/>
              <a:gd name="T7" fmla="*/ 2147483646 h 20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2004">
                <a:moveTo>
                  <a:pt x="0" y="1913"/>
                </a:moveTo>
                <a:cubicBezTo>
                  <a:pt x="540" y="1958"/>
                  <a:pt x="1081" y="2004"/>
                  <a:pt x="1270" y="1732"/>
                </a:cubicBezTo>
                <a:cubicBezTo>
                  <a:pt x="1459" y="1460"/>
                  <a:pt x="1278" y="560"/>
                  <a:pt x="1134" y="280"/>
                </a:cubicBezTo>
                <a:cubicBezTo>
                  <a:pt x="990" y="0"/>
                  <a:pt x="699" y="26"/>
                  <a:pt x="408" y="53"/>
                </a:cubicBezTo>
              </a:path>
            </a:pathLst>
          </a:custGeom>
          <a:noFill/>
          <a:ln w="57150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7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396D247-CE04-4E60-BB97-C425F549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76250"/>
            <a:ext cx="2089150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8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8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(4)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59013" y="6508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Main Function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3792539" y="981076"/>
            <a:ext cx="9350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7AA8B44F-FFA1-473C-AEE5-01A3B67B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549275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4203700" y="784226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n=4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971675" y="5608638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Output:  4  3  2 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Last One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6383339" y="105251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6672263" y="1268413"/>
            <a:ext cx="571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n=3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F1E5EC1F-7B5E-4DF6-B47E-3A0C3BAA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6035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FB76A6A4-058D-494E-8F85-FE713878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2781300"/>
            <a:ext cx="1800225" cy="19446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8832851" y="1557339"/>
            <a:ext cx="35877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8975726" y="2205039"/>
            <a:ext cx="576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n=2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D71DBD08-E879-40D8-BC06-22DB84CB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b="1" dirty="0" err="1">
                <a:latin typeface="Arial" panose="020B0604020202020204" pitchFamily="34" charset="0"/>
              </a:rPr>
              <a:t>if</a:t>
            </a:r>
            <a:r>
              <a:rPr lang="tr-TR" altLang="tr-TR" sz="1300" b="1" dirty="0"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 flipV="1">
            <a:off x="7464425" y="3500438"/>
            <a:ext cx="71913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7319963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n=1</a:t>
            </a: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88A6592A-E58E-43E5-ABCF-FC942864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3357564"/>
            <a:ext cx="1800225" cy="19446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latin typeface="Arial" panose="020B0604020202020204" pitchFamily="34" charset="0"/>
              </a:rPr>
              <a:t>void</a:t>
            </a:r>
            <a:r>
              <a:rPr lang="tr-TR" altLang="tr-TR" sz="1300" dirty="0"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</a:t>
            </a:r>
            <a:r>
              <a:rPr lang="tr-TR" altLang="tr-TR" sz="1300" dirty="0" err="1">
                <a:latin typeface="Arial" panose="020B0604020202020204" pitchFamily="34" charset="0"/>
              </a:rPr>
              <a:t>int</a:t>
            </a:r>
            <a:r>
              <a:rPr lang="tr-TR" altLang="tr-TR" sz="1300" dirty="0">
                <a:latin typeface="Arial" panose="020B0604020202020204" pitchFamily="34" charset="0"/>
              </a:rPr>
              <a:t> n)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if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(n &lt;=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(“\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nLast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tr-TR" altLang="tr-TR" sz="13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One</a:t>
            </a:r>
            <a:r>
              <a:rPr lang="tr-TR" altLang="tr-TR" sz="13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</a:rPr>
              <a:t>\n”);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else{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printf</a:t>
            </a:r>
            <a:r>
              <a:rPr lang="tr-TR" altLang="tr-TR" sz="1300" dirty="0">
                <a:latin typeface="Arial" panose="020B0604020202020204" pitchFamily="34" charset="0"/>
              </a:rPr>
              <a:t>(“%d! “, 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   </a:t>
            </a:r>
            <a:r>
              <a:rPr lang="tr-TR" altLang="tr-TR" sz="1300" dirty="0" err="1">
                <a:latin typeface="Arial" panose="020B0604020202020204" pitchFamily="34" charset="0"/>
              </a:rPr>
              <a:t>count_down</a:t>
            </a:r>
            <a:r>
              <a:rPr lang="tr-TR" altLang="tr-TR" sz="1300" dirty="0">
                <a:latin typeface="Arial" panose="020B0604020202020204" pitchFamily="34" charset="0"/>
              </a:rPr>
              <a:t>(n-1);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tr-TR" altLang="tr-TR" sz="1300" dirty="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r-TR" altLang="tr-TR" sz="1300" dirty="0">
              <a:latin typeface="Arial" panose="020B0604020202020204" pitchFamily="34" charset="0"/>
            </a:endParaRP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H="1" flipV="1">
            <a:off x="4729164" y="3500439"/>
            <a:ext cx="100647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584700" y="2997201"/>
            <a:ext cx="57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>
                <a:latin typeface="Arial" panose="020B0604020202020204" pitchFamily="34" charset="0"/>
              </a:rPr>
              <a:t>n=0</a:t>
            </a: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V="1">
            <a:off x="3143251" y="4652963"/>
            <a:ext cx="2665413" cy="431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5808663" y="4149725"/>
            <a:ext cx="2374900" cy="863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8" name="Freeform 22"/>
          <p:cNvSpPr>
            <a:spLocks/>
          </p:cNvSpPr>
          <p:nvPr/>
        </p:nvSpPr>
        <p:spPr bwMode="auto">
          <a:xfrm>
            <a:off x="8256588" y="1400175"/>
            <a:ext cx="2316162" cy="3181350"/>
          </a:xfrm>
          <a:custGeom>
            <a:avLst/>
            <a:gdLst>
              <a:gd name="T0" fmla="*/ 0 w 1459"/>
              <a:gd name="T1" fmla="*/ 2147483646 h 2004"/>
              <a:gd name="T2" fmla="*/ 2147483646 w 1459"/>
              <a:gd name="T3" fmla="*/ 2147483646 h 2004"/>
              <a:gd name="T4" fmla="*/ 2147483646 w 1459"/>
              <a:gd name="T5" fmla="*/ 2147483646 h 2004"/>
              <a:gd name="T6" fmla="*/ 2147483646 w 1459"/>
              <a:gd name="T7" fmla="*/ 2147483646 h 20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59" h="2004">
                <a:moveTo>
                  <a:pt x="0" y="1913"/>
                </a:moveTo>
                <a:cubicBezTo>
                  <a:pt x="540" y="1958"/>
                  <a:pt x="1081" y="2004"/>
                  <a:pt x="1270" y="1732"/>
                </a:cubicBezTo>
                <a:cubicBezTo>
                  <a:pt x="1459" y="1460"/>
                  <a:pt x="1278" y="560"/>
                  <a:pt x="1134" y="280"/>
                </a:cubicBezTo>
                <a:cubicBezTo>
                  <a:pt x="990" y="0"/>
                  <a:pt x="699" y="26"/>
                  <a:pt x="408" y="53"/>
                </a:cubicBezTo>
              </a:path>
            </a:pathLst>
          </a:custGeom>
          <a:noFill/>
          <a:ln w="57150" cmpd="sng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6456363" y="1916113"/>
            <a:ext cx="792162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H="1" flipV="1">
            <a:off x="3863976" y="1700214"/>
            <a:ext cx="1008063" cy="504825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7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Yapıları ile Birlikte Popüler Kullanım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1" y="2133600"/>
            <a:ext cx="8471511" cy="3777622"/>
          </a:xfrm>
        </p:spPr>
        <p:txBody>
          <a:bodyPr>
            <a:normAutofit/>
          </a:bodyPr>
          <a:lstStyle/>
          <a:p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Ekleme, çıkarma işlemleri</a:t>
            </a:r>
          </a:p>
          <a:p>
            <a:r>
              <a:rPr lang="tr-TR" dirty="0" smtClean="0"/>
              <a:t>Ağaçlar</a:t>
            </a:r>
          </a:p>
          <a:p>
            <a:r>
              <a:rPr lang="tr-TR" dirty="0" err="1" smtClean="0"/>
              <a:t>Stack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Hanoi Kuleleri</a:t>
            </a:r>
          </a:p>
          <a:p>
            <a:r>
              <a:rPr lang="tr-TR" dirty="0" smtClean="0"/>
              <a:t>Kuyruk (Queue)</a:t>
            </a:r>
          </a:p>
          <a:p>
            <a:pPr lvl="1"/>
            <a:r>
              <a:rPr lang="tr-TR" dirty="0" err="1" smtClean="0"/>
              <a:t>Tail</a:t>
            </a:r>
            <a:r>
              <a:rPr lang="tr-TR" dirty="0" smtClean="0"/>
              <a:t> </a:t>
            </a:r>
            <a:r>
              <a:rPr lang="tr-TR" dirty="0" err="1" smtClean="0"/>
              <a:t>Recursion</a:t>
            </a:r>
            <a:r>
              <a:rPr lang="tr-TR" dirty="0" smtClean="0"/>
              <a:t> / </a:t>
            </a:r>
            <a:r>
              <a:rPr lang="tr-TR" dirty="0" err="1" smtClean="0"/>
              <a:t>Non-tail</a:t>
            </a:r>
            <a:r>
              <a:rPr lang="tr-TR" dirty="0" smtClean="0"/>
              <a:t> </a:t>
            </a:r>
            <a:r>
              <a:rPr lang="tr-TR" dirty="0" err="1" smtClean="0"/>
              <a:t>recursion</a:t>
            </a:r>
            <a:endParaRPr lang="tr-TR" dirty="0" smtClean="0"/>
          </a:p>
          <a:p>
            <a:r>
              <a:rPr lang="tr-T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07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vs</a:t>
            </a:r>
            <a:r>
              <a:rPr lang="tr-TR" dirty="0" smtClean="0"/>
              <a:t> </a:t>
            </a:r>
            <a:r>
              <a:rPr lang="tr-TR" dirty="0" err="1" smtClean="0"/>
              <a:t>Recursive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Recursive</a:t>
            </a:r>
            <a:r>
              <a:rPr lang="tr-TR" dirty="0" smtClean="0"/>
              <a:t> yöntemde, </a:t>
            </a:r>
            <a:r>
              <a:rPr lang="tr-TR" dirty="0" err="1"/>
              <a:t>iteratif</a:t>
            </a:r>
            <a:r>
              <a:rPr lang="tr-TR" dirty="0"/>
              <a:t> yönteme göre daha kısa kod yazarak </a:t>
            </a:r>
            <a:r>
              <a:rPr lang="tr-TR" dirty="0" smtClean="0"/>
              <a:t>çözümü </a:t>
            </a:r>
            <a:r>
              <a:rPr lang="tr-TR" dirty="0"/>
              <a:t>elde </a:t>
            </a:r>
            <a:r>
              <a:rPr lang="tr-TR" dirty="0" smtClean="0"/>
              <a:t>edilebiliriz</a:t>
            </a:r>
          </a:p>
          <a:p>
            <a:endParaRPr lang="tr-TR" dirty="0" smtClean="0"/>
          </a:p>
          <a:p>
            <a:r>
              <a:rPr lang="tr-TR" dirty="0" smtClean="0"/>
              <a:t>Temel durumu iyi belirlemediğimiz durumlarda </a:t>
            </a:r>
            <a:r>
              <a:rPr lang="tr-TR" dirty="0" err="1" smtClean="0"/>
              <a:t>recursive</a:t>
            </a:r>
            <a:r>
              <a:rPr lang="tr-TR" dirty="0" smtClean="0"/>
              <a:t>, sonsuz döngüye yol açabilir</a:t>
            </a:r>
          </a:p>
          <a:p>
            <a:endParaRPr lang="tr-TR" dirty="0" smtClean="0"/>
          </a:p>
          <a:p>
            <a:r>
              <a:rPr lang="tr-TR" dirty="0" err="1" smtClean="0"/>
              <a:t>Recursive</a:t>
            </a:r>
            <a:r>
              <a:rPr lang="tr-TR" dirty="0" smtClean="0"/>
              <a:t>, genelde </a:t>
            </a:r>
            <a:r>
              <a:rPr lang="tr-TR" dirty="0" err="1" smtClean="0"/>
              <a:t>iteratife</a:t>
            </a:r>
            <a:r>
              <a:rPr lang="tr-TR" dirty="0" smtClean="0"/>
              <a:t> göre daha yavaştır</a:t>
            </a:r>
          </a:p>
          <a:p>
            <a:endParaRPr lang="tr-TR" dirty="0" smtClean="0"/>
          </a:p>
          <a:p>
            <a:r>
              <a:rPr lang="tr-TR" dirty="0" err="1" smtClean="0"/>
              <a:t>Recursive</a:t>
            </a:r>
            <a:r>
              <a:rPr lang="tr-TR" dirty="0" smtClean="0"/>
              <a:t>, </a:t>
            </a:r>
            <a:r>
              <a:rPr lang="tr-TR" dirty="0" err="1" smtClean="0"/>
              <a:t>iteratife</a:t>
            </a:r>
            <a:r>
              <a:rPr lang="tr-TR" dirty="0" smtClean="0"/>
              <a:t> göre daha çok bellek harcar</a:t>
            </a:r>
          </a:p>
          <a:p>
            <a:endParaRPr lang="tr-TR" dirty="0"/>
          </a:p>
          <a:p>
            <a:r>
              <a:rPr lang="tr-TR" dirty="0" smtClean="0"/>
              <a:t>Not: Basit </a:t>
            </a:r>
            <a:r>
              <a:rPr lang="tr-TR" dirty="0"/>
              <a:t>bir döngü ile halledilebilecek problemler için </a:t>
            </a:r>
            <a:r>
              <a:rPr lang="tr-TR" dirty="0" err="1"/>
              <a:t>recursive</a:t>
            </a:r>
            <a:r>
              <a:rPr lang="tr-TR" dirty="0"/>
              <a:t> yazılmamalıdır.</a:t>
            </a:r>
          </a:p>
          <a:p>
            <a:pPr lvl="1"/>
            <a:r>
              <a:rPr lang="tr-TR" dirty="0" err="1"/>
              <a:t>Örn</a:t>
            </a:r>
            <a:r>
              <a:rPr lang="tr-TR" dirty="0"/>
              <a:t>: 40.fibonacci sayısını bulmak için 300milyondan fazla fonksiyon çalışması gerekir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1373989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370</TotalTime>
  <Words>4732</Words>
  <Application>Microsoft Office PowerPoint</Application>
  <PresentationFormat>Geniş ekran</PresentationFormat>
  <Paragraphs>2162</Paragraphs>
  <Slides>86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86</vt:i4>
      </vt:variant>
    </vt:vector>
  </HeadingPairs>
  <TitlesOfParts>
    <vt:vector size="91" baseType="lpstr">
      <vt:lpstr>Arial</vt:lpstr>
      <vt:lpstr>Century Gothic</vt:lpstr>
      <vt:lpstr>Wingdings</vt:lpstr>
      <vt:lpstr>Wingdings 3</vt:lpstr>
      <vt:lpstr>Duman</vt:lpstr>
      <vt:lpstr>RECURSIVE (ÖZYİNELEMELİ) ALGORİTMALAR</vt:lpstr>
      <vt:lpstr>Giriş</vt:lpstr>
      <vt:lpstr>Giriş</vt:lpstr>
      <vt:lpstr>Giriş</vt:lpstr>
      <vt:lpstr>Giriş</vt:lpstr>
      <vt:lpstr>Giriş</vt:lpstr>
      <vt:lpstr>Base Case</vt:lpstr>
      <vt:lpstr>Recursive Case</vt:lpstr>
      <vt:lpstr>Iterative vs Recursive</vt:lpstr>
      <vt:lpstr>Iterative vs Recursive</vt:lpstr>
      <vt:lpstr>Recursive Çeşitleri</vt:lpstr>
      <vt:lpstr>Unary Recursion</vt:lpstr>
      <vt:lpstr>Binary Recursion</vt:lpstr>
      <vt:lpstr>Nested (iç içe) Recursive </vt:lpstr>
      <vt:lpstr>Recursive Çalışma Mantığı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Yapıları ile Birlikte Popüler Kullanım Alanları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YAPILARINA GİRİŞ</dc:title>
  <dc:creator>Lenovo</dc:creator>
  <cp:lastModifiedBy>ATILLA SUNCAK</cp:lastModifiedBy>
  <cp:revision>36</cp:revision>
  <dcterms:created xsi:type="dcterms:W3CDTF">2021-08-25T21:15:45Z</dcterms:created>
  <dcterms:modified xsi:type="dcterms:W3CDTF">2025-09-25T05:38:47Z</dcterms:modified>
</cp:coreProperties>
</file>