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1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2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6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62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36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70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01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27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2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98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0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5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6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3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CE91-1D49-4CA6-87E6-248079CC8128}" type="datetimeFigureOut">
              <a:rPr lang="tr-TR" smtClean="0"/>
              <a:t>6.09.2021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4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464169" y="2514600"/>
            <a:ext cx="8040443" cy="2262781"/>
          </a:xfrm>
        </p:spPr>
        <p:txBody>
          <a:bodyPr>
            <a:normAutofit fontScale="90000"/>
          </a:bodyPr>
          <a:lstStyle/>
          <a:p>
            <a:pPr algn="r"/>
            <a:r>
              <a:rPr lang="tr-TR" dirty="0" smtClean="0"/>
              <a:t>RECURSIVE ALGORİTMALARDA ANALİZ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734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Master </a:t>
            </a:r>
            <a:r>
              <a:rPr lang="tr-TR" dirty="0" err="1" smtClean="0"/>
              <a:t>Method</a:t>
            </a:r>
            <a:r>
              <a:rPr lang="tr-TR" dirty="0" smtClean="0"/>
              <a:t>/</a:t>
            </a:r>
            <a:r>
              <a:rPr lang="tr-TR" dirty="0" err="1" smtClean="0"/>
              <a:t>Theorem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tr-TR" b="1" dirty="0" smtClean="0"/>
              <a:t>T(n) = </a:t>
            </a:r>
            <a:r>
              <a:rPr lang="tr-TR" b="1" dirty="0" err="1"/>
              <a:t>a.T</a:t>
            </a:r>
            <a:r>
              <a:rPr lang="tr-TR" b="1" dirty="0"/>
              <a:t>(n/b) + f(n) </a:t>
            </a:r>
            <a:r>
              <a:rPr lang="tr-TR" b="1" dirty="0" smtClean="0"/>
              <a:t>                a </a:t>
            </a:r>
            <a:r>
              <a:rPr lang="tr-TR" b="1" dirty="0"/>
              <a:t>≥ 1, b &gt; </a:t>
            </a:r>
            <a:r>
              <a:rPr lang="tr-TR" b="1" dirty="0" smtClean="0"/>
              <a:t>1, f(n) asimptotik pozitif</a:t>
            </a:r>
          </a:p>
          <a:p>
            <a:r>
              <a:rPr lang="tr-TR" dirty="0" smtClean="0"/>
              <a:t>f(n),           ile karşılaştırılır ve aşağıdaki durumlardan uygun olan uygulanır.</a:t>
            </a:r>
          </a:p>
          <a:p>
            <a:r>
              <a:rPr lang="tr-TR" dirty="0" smtClean="0"/>
              <a:t>Master </a:t>
            </a:r>
            <a:r>
              <a:rPr lang="tr-TR" dirty="0" err="1" smtClean="0"/>
              <a:t>theorem</a:t>
            </a:r>
            <a:r>
              <a:rPr lang="tr-TR" dirty="0" smtClean="0"/>
              <a:t>, her </a:t>
            </a:r>
            <a:r>
              <a:rPr lang="tr-TR" dirty="0" err="1" smtClean="0"/>
              <a:t>recursive</a:t>
            </a:r>
            <a:r>
              <a:rPr lang="tr-TR" dirty="0" smtClean="0"/>
              <a:t> duruma uygulanamayabilir.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35" y="3440443"/>
            <a:ext cx="5667375" cy="2962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28" y="2625096"/>
            <a:ext cx="565272" cy="243843"/>
          </a:xfrm>
          <a:prstGeom prst="rect">
            <a:avLst/>
          </a:prstGeom>
        </p:spPr>
      </p:pic>
      <p:cxnSp>
        <p:nvCxnSpPr>
          <p:cNvPr id="11" name="Eğri Bağlayıcı 10"/>
          <p:cNvCxnSpPr/>
          <p:nvPr/>
        </p:nvCxnSpPr>
        <p:spPr>
          <a:xfrm flipV="1">
            <a:off x="6893169" y="5758962"/>
            <a:ext cx="2066193" cy="307731"/>
          </a:xfrm>
          <a:prstGeom prst="curvedConnector3">
            <a:avLst>
              <a:gd name="adj1" fmla="val 7170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/>
          <p:cNvSpPr txBox="1"/>
          <p:nvPr/>
        </p:nvSpPr>
        <p:spPr>
          <a:xfrm>
            <a:off x="9047285" y="5486400"/>
            <a:ext cx="257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Regularity</a:t>
            </a:r>
            <a:r>
              <a:rPr lang="tr-TR" dirty="0" smtClean="0"/>
              <a:t> </a:t>
            </a:r>
            <a:r>
              <a:rPr lang="tr-TR" dirty="0" err="1" smtClean="0"/>
              <a:t>Condition</a:t>
            </a:r>
            <a:endParaRPr lang="tr-TR" dirty="0" smtClean="0"/>
          </a:p>
          <a:p>
            <a:r>
              <a:rPr lang="tr-TR" dirty="0" smtClean="0"/>
              <a:t>(Düzenlilik Koşulu)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829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Master </a:t>
            </a:r>
            <a:r>
              <a:rPr lang="tr-TR" dirty="0" err="1"/>
              <a:t>Method</a:t>
            </a:r>
            <a:r>
              <a:rPr lang="tr-TR" dirty="0"/>
              <a:t>/</a:t>
            </a:r>
            <a:r>
              <a:rPr lang="tr-TR" dirty="0" err="1"/>
              <a:t>Theorem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Durum </a:t>
            </a:r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T(n) = 4T(n/2) + n         a=4, b=2, f(n) = n</a:t>
            </a:r>
          </a:p>
          <a:p>
            <a:r>
              <a:rPr lang="tr-TR" dirty="0" smtClean="0"/>
              <a:t>            </a:t>
            </a:r>
            <a:r>
              <a:rPr lang="tr-TR" dirty="0"/>
              <a:t>= n</a:t>
            </a:r>
            <a:r>
              <a:rPr lang="tr-TR" baseline="30000" dirty="0"/>
              <a:t>2</a:t>
            </a:r>
            <a:r>
              <a:rPr lang="tr-TR" dirty="0" smtClean="0"/>
              <a:t> </a:t>
            </a:r>
            <a:r>
              <a:rPr lang="tr-TR" dirty="0"/>
              <a:t>(buna g(n) diyelim</a:t>
            </a:r>
            <a:r>
              <a:rPr lang="tr-TR" dirty="0" smtClean="0"/>
              <a:t>)</a:t>
            </a:r>
          </a:p>
          <a:p>
            <a:r>
              <a:rPr lang="tr-TR" dirty="0"/>
              <a:t>f(n), g(n) kıyasında, g(n)’in f(n)’e eşitlenebilmesi için üstel </a:t>
            </a:r>
            <a:r>
              <a:rPr lang="tr-TR" dirty="0" smtClean="0"/>
              <a:t>azalış </a:t>
            </a:r>
            <a:r>
              <a:rPr lang="tr-TR" dirty="0"/>
              <a:t>(epsilon</a:t>
            </a:r>
            <a:r>
              <a:rPr lang="tr-TR" dirty="0" smtClean="0"/>
              <a:t>= 1) </a:t>
            </a:r>
            <a:r>
              <a:rPr lang="tr-TR" dirty="0"/>
              <a:t>gerekir. </a:t>
            </a:r>
            <a:r>
              <a:rPr lang="tr-TR" dirty="0">
                <a:sym typeface="Wingdings" panose="05000000000000000000" pitchFamily="2" charset="2"/>
              </a:rPr>
              <a:t> Durum </a:t>
            </a:r>
            <a:r>
              <a:rPr lang="tr-TR" dirty="0" smtClean="0">
                <a:sym typeface="Wingdings" panose="05000000000000000000" pitchFamily="2" charset="2"/>
              </a:rPr>
              <a:t>1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Sonuç:</a:t>
            </a:r>
          </a:p>
          <a:p>
            <a:pPr lvl="1"/>
            <a:r>
              <a:rPr lang="tr-TR" dirty="0"/>
              <a:t>T(n) = </a:t>
            </a:r>
            <a:r>
              <a:rPr lang="el-GR" dirty="0"/>
              <a:t>Θ(</a:t>
            </a:r>
            <a:r>
              <a:rPr lang="tr-TR" dirty="0" smtClean="0"/>
              <a:t>n</a:t>
            </a:r>
            <a:r>
              <a:rPr lang="tr-TR" baseline="30000" dirty="0" smtClean="0"/>
              <a:t>2</a:t>
            </a:r>
            <a:r>
              <a:rPr lang="tr-TR" dirty="0" smtClean="0"/>
              <a:t>) </a:t>
            </a:r>
            <a:endParaRPr lang="tr-TR" dirty="0"/>
          </a:p>
          <a:p>
            <a:pPr lvl="1"/>
            <a:endParaRPr lang="tr-TR" dirty="0">
              <a:sym typeface="Wingdings" panose="05000000000000000000" pitchFamily="2" charset="2"/>
            </a:endParaRPr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05" y="2598721"/>
            <a:ext cx="565272" cy="2438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58" y="511681"/>
            <a:ext cx="3789119" cy="198053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41777" y="704495"/>
            <a:ext cx="2118946" cy="56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62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Master </a:t>
            </a:r>
            <a:r>
              <a:rPr lang="tr-TR" dirty="0" err="1" smtClean="0"/>
              <a:t>Method</a:t>
            </a:r>
            <a:r>
              <a:rPr lang="tr-TR" dirty="0" smtClean="0"/>
              <a:t>/</a:t>
            </a:r>
            <a:r>
              <a:rPr lang="tr-TR" dirty="0" err="1" smtClean="0"/>
              <a:t>Theorem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Durum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T(n) = 2T(n/2) + </a:t>
            </a:r>
            <a:r>
              <a:rPr lang="tr-TR" dirty="0" smtClean="0"/>
              <a:t>n           a=2,b=2,f(n)=n</a:t>
            </a:r>
          </a:p>
          <a:p>
            <a:r>
              <a:rPr lang="tr-TR" dirty="0" smtClean="0"/>
              <a:t>           = n (buna g(n) diyelim)</a:t>
            </a:r>
          </a:p>
          <a:p>
            <a:r>
              <a:rPr lang="tr-TR" dirty="0" smtClean="0"/>
              <a:t>f(n) = g(n)  </a:t>
            </a:r>
            <a:r>
              <a:rPr lang="tr-TR" dirty="0" smtClean="0">
                <a:sym typeface="Wingdings" panose="05000000000000000000" pitchFamily="2" charset="2"/>
              </a:rPr>
              <a:t> Durum 2</a:t>
            </a:r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Sonuç:</a:t>
            </a:r>
          </a:p>
          <a:p>
            <a:pPr lvl="1"/>
            <a:r>
              <a:rPr lang="tr-TR" dirty="0" smtClean="0"/>
              <a:t>T(n) = </a:t>
            </a:r>
            <a:r>
              <a:rPr lang="el-GR" dirty="0" smtClean="0"/>
              <a:t>Θ(</a:t>
            </a:r>
            <a:r>
              <a:rPr lang="tr-TR" dirty="0" smtClean="0"/>
              <a:t>n</a:t>
            </a:r>
            <a:r>
              <a:rPr lang="tr-TR" baseline="30000" dirty="0" smtClean="0"/>
              <a:t>1</a:t>
            </a:r>
            <a:r>
              <a:rPr lang="tr-TR" dirty="0" smtClean="0"/>
              <a:t>logn) </a:t>
            </a:r>
          </a:p>
          <a:p>
            <a:pPr lvl="1"/>
            <a:r>
              <a:rPr lang="tr-TR" dirty="0" smtClean="0"/>
              <a:t>T(n) = </a:t>
            </a:r>
            <a:r>
              <a:rPr lang="el-GR" dirty="0"/>
              <a:t>Θ(</a:t>
            </a:r>
            <a:r>
              <a:rPr lang="tr-TR" dirty="0" err="1" smtClean="0"/>
              <a:t>nlogn</a:t>
            </a:r>
            <a:r>
              <a:rPr lang="tr-TR" dirty="0"/>
              <a:t>) </a:t>
            </a:r>
          </a:p>
          <a:p>
            <a:pPr lvl="1"/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05" y="2633889"/>
            <a:ext cx="565272" cy="2438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489" y="2133600"/>
            <a:ext cx="3789119" cy="198053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044962" y="2843835"/>
            <a:ext cx="2118946" cy="56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823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Master </a:t>
            </a:r>
            <a:r>
              <a:rPr lang="tr-TR" dirty="0" err="1"/>
              <a:t>Method</a:t>
            </a:r>
            <a:r>
              <a:rPr lang="tr-TR" dirty="0"/>
              <a:t>/</a:t>
            </a:r>
            <a:r>
              <a:rPr lang="tr-TR" dirty="0" err="1"/>
              <a:t>Theorem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Durum </a:t>
            </a:r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T(n</a:t>
            </a:r>
            <a:r>
              <a:rPr lang="tr-TR" dirty="0"/>
              <a:t>) </a:t>
            </a:r>
            <a:r>
              <a:rPr lang="tr-TR" dirty="0" smtClean="0"/>
              <a:t>= 2T(n/2</a:t>
            </a:r>
            <a:r>
              <a:rPr lang="tr-TR" dirty="0"/>
              <a:t>) +  </a:t>
            </a:r>
            <a:r>
              <a:rPr lang="tr-TR" dirty="0" smtClean="0"/>
              <a:t>n</a:t>
            </a:r>
            <a:r>
              <a:rPr lang="tr-TR" baseline="30000" dirty="0" smtClean="0"/>
              <a:t>2</a:t>
            </a:r>
            <a:r>
              <a:rPr lang="tr-TR" dirty="0" smtClean="0"/>
              <a:t>                a=2, b=2, f(n)=</a:t>
            </a:r>
            <a:r>
              <a:rPr lang="tr-TR" dirty="0"/>
              <a:t> n</a:t>
            </a:r>
            <a:r>
              <a:rPr lang="tr-TR" baseline="30000" dirty="0"/>
              <a:t>2</a:t>
            </a:r>
            <a:endParaRPr lang="tr-TR" dirty="0" smtClean="0"/>
          </a:p>
          <a:p>
            <a:r>
              <a:rPr lang="tr-TR" dirty="0" smtClean="0"/>
              <a:t>           = n (buna </a:t>
            </a:r>
            <a:r>
              <a:rPr lang="tr-TR" dirty="0"/>
              <a:t>g(n) diyelim</a:t>
            </a:r>
            <a:r>
              <a:rPr lang="tr-TR" dirty="0" smtClean="0"/>
              <a:t>)</a:t>
            </a:r>
          </a:p>
          <a:p>
            <a:r>
              <a:rPr lang="tr-TR" dirty="0" smtClean="0"/>
              <a:t>f(n), g(n) kıyasında, g(n)’in f(n)’e eşitlenebilmesi için üstel artış (epsilon= 1) gerekir. </a:t>
            </a:r>
            <a:r>
              <a:rPr lang="tr-TR" dirty="0" smtClean="0">
                <a:sym typeface="Wingdings" panose="05000000000000000000" pitchFamily="2" charset="2"/>
              </a:rPr>
              <a:t> Durum 3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Durum 3 için </a:t>
            </a:r>
            <a:r>
              <a:rPr lang="tr-TR" dirty="0" err="1" smtClean="0">
                <a:sym typeface="Wingdings" panose="05000000000000000000" pitchFamily="2" charset="2"/>
              </a:rPr>
              <a:t>Regularity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Condition</a:t>
            </a:r>
            <a:r>
              <a:rPr lang="tr-TR" dirty="0" smtClean="0">
                <a:sym typeface="Wingdings" panose="05000000000000000000" pitchFamily="2" charset="2"/>
              </a:rPr>
              <a:t> da sağlanmalıydı.</a:t>
            </a:r>
          </a:p>
          <a:p>
            <a:pPr lvl="1"/>
            <a:r>
              <a:rPr lang="tr-TR" dirty="0" err="1">
                <a:sym typeface="Wingdings" panose="05000000000000000000" pitchFamily="2" charset="2"/>
              </a:rPr>
              <a:t>a</a:t>
            </a:r>
            <a:r>
              <a:rPr lang="tr-TR" dirty="0" err="1" smtClean="0">
                <a:sym typeface="Wingdings" panose="05000000000000000000" pitchFamily="2" charset="2"/>
              </a:rPr>
              <a:t>.f</a:t>
            </a:r>
            <a:r>
              <a:rPr lang="tr-TR" dirty="0" smtClean="0">
                <a:sym typeface="Wingdings" panose="05000000000000000000" pitchFamily="2" charset="2"/>
              </a:rPr>
              <a:t>(n/b) &lt; </a:t>
            </a:r>
            <a:r>
              <a:rPr lang="tr-TR" dirty="0" err="1" smtClean="0">
                <a:sym typeface="Wingdings" panose="05000000000000000000" pitchFamily="2" charset="2"/>
              </a:rPr>
              <a:t>c.f</a:t>
            </a:r>
            <a:r>
              <a:rPr lang="tr-TR" dirty="0" smtClean="0">
                <a:sym typeface="Wingdings" panose="05000000000000000000" pitchFamily="2" charset="2"/>
              </a:rPr>
              <a:t>(n)  2f(n/2) &lt; </a:t>
            </a:r>
            <a:r>
              <a:rPr lang="tr-TR" dirty="0" err="1" smtClean="0">
                <a:sym typeface="Wingdings" panose="05000000000000000000" pitchFamily="2" charset="2"/>
              </a:rPr>
              <a:t>cf</a:t>
            </a:r>
            <a:r>
              <a:rPr lang="tr-TR" dirty="0" smtClean="0">
                <a:sym typeface="Wingdings" panose="05000000000000000000" pitchFamily="2" charset="2"/>
              </a:rPr>
              <a:t>(n)  2</a:t>
            </a:r>
            <a:r>
              <a:rPr lang="tr-TR" dirty="0" smtClean="0"/>
              <a:t>n</a:t>
            </a:r>
            <a:r>
              <a:rPr lang="tr-TR" baseline="30000" dirty="0" smtClean="0"/>
              <a:t>2</a:t>
            </a:r>
            <a:r>
              <a:rPr lang="tr-TR" dirty="0" smtClean="0"/>
              <a:t>/4 &lt; c.</a:t>
            </a:r>
            <a:r>
              <a:rPr lang="tr-TR" dirty="0"/>
              <a:t> </a:t>
            </a:r>
            <a:r>
              <a:rPr lang="tr-TR" dirty="0" smtClean="0"/>
              <a:t>n</a:t>
            </a:r>
            <a:r>
              <a:rPr lang="tr-TR" baseline="30000" dirty="0" smtClean="0"/>
              <a:t>2</a:t>
            </a:r>
            <a:r>
              <a:rPr lang="tr-TR" dirty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u="sng" dirty="0" smtClean="0">
                <a:sym typeface="Wingdings" panose="05000000000000000000" pitchFamily="2" charset="2"/>
              </a:rPr>
              <a:t>1/2 &lt; c &lt;1 (sağlıyor)</a:t>
            </a:r>
          </a:p>
          <a:p>
            <a:r>
              <a:rPr lang="tr-TR" u="sng" dirty="0" smtClean="0">
                <a:sym typeface="Wingdings" panose="05000000000000000000" pitchFamily="2" charset="2"/>
              </a:rPr>
              <a:t>Sonuç:</a:t>
            </a:r>
          </a:p>
          <a:p>
            <a:pPr lvl="1"/>
            <a:r>
              <a:rPr lang="tr-TR" dirty="0"/>
              <a:t>T(n) = </a:t>
            </a:r>
            <a:r>
              <a:rPr lang="el-GR" dirty="0" smtClean="0"/>
              <a:t>Θ(</a:t>
            </a:r>
            <a:r>
              <a:rPr lang="tr-TR" dirty="0" smtClean="0"/>
              <a:t>n</a:t>
            </a:r>
            <a:r>
              <a:rPr lang="tr-TR" baseline="30000" dirty="0" smtClean="0"/>
              <a:t>2</a:t>
            </a:r>
            <a:r>
              <a:rPr lang="tr-TR" dirty="0" smtClean="0"/>
              <a:t>) 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59" y="2598720"/>
            <a:ext cx="565272" cy="2438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581" y="274289"/>
            <a:ext cx="3789119" cy="198053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783516" y="1573540"/>
            <a:ext cx="2721096" cy="56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67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Master </a:t>
            </a:r>
            <a:r>
              <a:rPr lang="tr-TR" dirty="0" err="1"/>
              <a:t>Method</a:t>
            </a:r>
            <a:r>
              <a:rPr lang="tr-TR" dirty="0"/>
              <a:t>/</a:t>
            </a:r>
            <a:r>
              <a:rPr lang="tr-TR" dirty="0" err="1"/>
              <a:t>Theorem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Uymayan Durum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T(n) = 2T(n/2) + </a:t>
            </a:r>
            <a:r>
              <a:rPr lang="tr-TR" dirty="0" err="1" smtClean="0"/>
              <a:t>nlogn</a:t>
            </a:r>
            <a:r>
              <a:rPr lang="tr-TR" dirty="0" smtClean="0"/>
              <a:t>     a=2, b=2, f(n) = </a:t>
            </a:r>
            <a:r>
              <a:rPr lang="tr-TR" dirty="0" err="1" smtClean="0"/>
              <a:t>nlogn</a:t>
            </a:r>
            <a:endParaRPr lang="tr-TR" dirty="0" smtClean="0"/>
          </a:p>
          <a:p>
            <a:r>
              <a:rPr lang="tr-TR" dirty="0" smtClean="0"/>
              <a:t>          </a:t>
            </a:r>
            <a:r>
              <a:rPr lang="tr-TR" dirty="0"/>
              <a:t>= </a:t>
            </a:r>
            <a:r>
              <a:rPr lang="tr-TR" dirty="0" smtClean="0"/>
              <a:t>n </a:t>
            </a:r>
            <a:r>
              <a:rPr lang="tr-TR" dirty="0"/>
              <a:t>(buna g(n) diyelim</a:t>
            </a:r>
            <a:r>
              <a:rPr lang="tr-TR" dirty="0" smtClean="0"/>
              <a:t>)</a:t>
            </a:r>
          </a:p>
          <a:p>
            <a:r>
              <a:rPr lang="tr-TR" dirty="0" smtClean="0"/>
              <a:t>f(n) ile g(n) kıyasında üstel bir yakınlaşma durumu veya ihtimali olmadığından (epsilon müdahalesi ile), hiçbir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theorem</a:t>
            </a:r>
            <a:r>
              <a:rPr lang="tr-TR" dirty="0" smtClean="0"/>
              <a:t> durumuna uymadığı görülmektedir.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66" y="423758"/>
            <a:ext cx="3789119" cy="198053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59" y="2598720"/>
            <a:ext cx="565272" cy="2438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654" y="4082422"/>
            <a:ext cx="558284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5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Master </a:t>
            </a:r>
            <a:r>
              <a:rPr lang="tr-TR" dirty="0" err="1"/>
              <a:t>Method</a:t>
            </a:r>
            <a:r>
              <a:rPr lang="tr-TR" dirty="0"/>
              <a:t>/</a:t>
            </a:r>
            <a:r>
              <a:rPr lang="tr-TR" dirty="0" err="1"/>
              <a:t>Theorem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Uymayan Durum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Çözüm: </a:t>
            </a:r>
            <a:r>
              <a:rPr lang="tr-TR" dirty="0" err="1" smtClean="0"/>
              <a:t>Substitution</a:t>
            </a:r>
            <a:r>
              <a:rPr lang="tr-TR" dirty="0" smtClean="0"/>
              <a:t> Yöntemi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69" y="2877282"/>
            <a:ext cx="3660897" cy="18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Recursive</a:t>
            </a:r>
            <a:r>
              <a:rPr lang="tr-TR" dirty="0" smtClean="0"/>
              <a:t> algoritma analizi, diğer algoritma analizlerinden biraz daha farklıdır</a:t>
            </a:r>
          </a:p>
          <a:p>
            <a:endParaRPr lang="tr-TR" dirty="0" smtClean="0"/>
          </a:p>
          <a:p>
            <a:r>
              <a:rPr lang="tr-TR" dirty="0" smtClean="0"/>
              <a:t>Hem alt problemleri hesaplamak hem de alt problemleri birleştirmeyi hesaplamayı gerektirir</a:t>
            </a:r>
          </a:p>
          <a:p>
            <a:endParaRPr lang="tr-TR" dirty="0" smtClean="0"/>
          </a:p>
          <a:p>
            <a:r>
              <a:rPr lang="tr-TR" dirty="0" err="1" smtClean="0"/>
              <a:t>Recursive</a:t>
            </a:r>
            <a:r>
              <a:rPr lang="tr-TR" dirty="0" smtClean="0"/>
              <a:t> algoritmalarda programın çalışma süresi hem yapılan işlemlere hem de o algoritmanın asimptotik fonksiyonuna bağlıdır.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15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Analiz aşamaları</a:t>
            </a:r>
          </a:p>
          <a:p>
            <a:pPr lvl="1"/>
            <a:r>
              <a:rPr lang="tr-TR" dirty="0" err="1" smtClean="0"/>
              <a:t>Input</a:t>
            </a:r>
            <a:r>
              <a:rPr lang="tr-TR" dirty="0" smtClean="0"/>
              <a:t> büyüklüğünü gösteren parametrelerin belirlenmesi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Temel işlemin belirlenmesi</a:t>
            </a:r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Inputa</a:t>
            </a:r>
            <a:r>
              <a:rPr lang="tr-TR" dirty="0" smtClean="0"/>
              <a:t> bağlı olarak temel işlemin çalışma süresinin belirlenmesi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Temel işlemin, </a:t>
            </a:r>
            <a:r>
              <a:rPr lang="tr-TR" dirty="0" err="1" smtClean="0"/>
              <a:t>recursive</a:t>
            </a:r>
            <a:r>
              <a:rPr lang="tr-TR" dirty="0" smtClean="0"/>
              <a:t> fonksiyonla ilişkisinin belirlenmesi</a:t>
            </a:r>
          </a:p>
          <a:p>
            <a:pPr lvl="1"/>
            <a:endParaRPr lang="tr-TR" dirty="0"/>
          </a:p>
          <a:p>
            <a:pPr lvl="1"/>
            <a:r>
              <a:rPr lang="tr-TR" dirty="0" err="1" smtClean="0"/>
              <a:t>Recursive</a:t>
            </a:r>
            <a:r>
              <a:rPr lang="tr-TR" dirty="0" smtClean="0"/>
              <a:t> fonksiyonunun büyüme derecesinin araştırılması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486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Recursive</a:t>
            </a:r>
            <a:r>
              <a:rPr lang="tr-TR" dirty="0" smtClean="0"/>
              <a:t> Algoritmalarının Analiz Yöntemleri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Yerine Koyma Yöntemi (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err="1" smtClean="0"/>
              <a:t>Recursive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Master </a:t>
            </a:r>
            <a:r>
              <a:rPr lang="tr-TR" dirty="0" err="1" smtClean="0"/>
              <a:t>Method</a:t>
            </a:r>
            <a:r>
              <a:rPr lang="tr-TR" dirty="0" smtClean="0"/>
              <a:t>/</a:t>
            </a:r>
            <a:r>
              <a:rPr lang="tr-TR" dirty="0" err="1" smtClean="0"/>
              <a:t>Theorem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639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Başlamadan Önce…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T(n) = </a:t>
            </a:r>
            <a:r>
              <a:rPr lang="tr-TR" b="1" dirty="0" err="1" smtClean="0"/>
              <a:t>a.T</a:t>
            </a:r>
            <a:r>
              <a:rPr lang="tr-TR" b="1" dirty="0" smtClean="0"/>
              <a:t>(n/b) + f(n)</a:t>
            </a:r>
          </a:p>
          <a:p>
            <a:endParaRPr lang="tr-TR" dirty="0"/>
          </a:p>
          <a:p>
            <a:r>
              <a:rPr lang="tr-TR" dirty="0" smtClean="0"/>
              <a:t>T(n) = </a:t>
            </a:r>
            <a:r>
              <a:rPr lang="tr-TR" dirty="0" err="1" smtClean="0"/>
              <a:t>Recursive</a:t>
            </a:r>
            <a:r>
              <a:rPr lang="tr-TR" dirty="0" smtClean="0"/>
              <a:t> çalışma süresi</a:t>
            </a:r>
          </a:p>
          <a:p>
            <a:r>
              <a:rPr lang="tr-TR" dirty="0" smtClean="0"/>
              <a:t>a = Alt problem (eleman) sayısı</a:t>
            </a:r>
          </a:p>
          <a:p>
            <a:r>
              <a:rPr lang="tr-TR" dirty="0" smtClean="0"/>
              <a:t>b = Alt boyut sayısı </a:t>
            </a:r>
          </a:p>
          <a:p>
            <a:r>
              <a:rPr lang="tr-TR" dirty="0"/>
              <a:t>f</a:t>
            </a:r>
            <a:r>
              <a:rPr lang="tr-TR" dirty="0" smtClean="0"/>
              <a:t>(n) = problemin bölünmesi ve sonuçların birleştirilmesi için geçen süre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T(n) = 2.T(n/2) + </a:t>
            </a:r>
            <a:r>
              <a:rPr lang="tr-TR" dirty="0"/>
              <a:t>n</a:t>
            </a:r>
            <a:r>
              <a:rPr lang="tr-TR" baseline="30000" dirty="0"/>
              <a:t>2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056" y="4615610"/>
            <a:ext cx="4839556" cy="21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9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Yerine Koyma Yöntemi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analizi yapılırken yerine koyma </a:t>
            </a:r>
            <a:r>
              <a:rPr lang="tr-TR" dirty="0"/>
              <a:t>y</a:t>
            </a:r>
            <a:r>
              <a:rPr lang="tr-TR" dirty="0" smtClean="0"/>
              <a:t>öntemi sayesinde (</a:t>
            </a:r>
            <a:r>
              <a:rPr lang="tr-TR" dirty="0" err="1" smtClean="0"/>
              <a:t>substitution</a:t>
            </a:r>
            <a:r>
              <a:rPr lang="tr-TR" dirty="0" smtClean="0"/>
              <a:t>), denklem genişler (</a:t>
            </a:r>
            <a:r>
              <a:rPr lang="tr-TR" dirty="0" err="1" smtClean="0"/>
              <a:t>expand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Genişleyen denklem matematiksel olarak sadeleştirilir.</a:t>
            </a:r>
          </a:p>
          <a:p>
            <a:r>
              <a:rPr lang="tr-TR" dirty="0" smtClean="0"/>
              <a:t>Aynı işlem, en küçük parça bulunana kadar tekrarlayarak devam eder.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36" y="3786410"/>
            <a:ext cx="3009900" cy="685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35" y="3872872"/>
            <a:ext cx="45339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Yerine Koyma Yöntemi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Substitution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48291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Recursive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Amaç, </a:t>
            </a:r>
            <a:r>
              <a:rPr lang="tr-TR" dirty="0" err="1" smtClean="0"/>
              <a:t>iterasyonları</a:t>
            </a:r>
            <a:r>
              <a:rPr lang="tr-TR" dirty="0" smtClean="0"/>
              <a:t> görselleştirmek</a:t>
            </a:r>
          </a:p>
          <a:p>
            <a:r>
              <a:rPr lang="tr-TR" dirty="0" smtClean="0"/>
              <a:t>Alt problemler toplanır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* Her satırın maliyeti = 	</a:t>
            </a:r>
          </a:p>
          <a:p>
            <a:pPr marL="0" indent="0">
              <a:buNone/>
            </a:pPr>
            <a:r>
              <a:rPr lang="tr-TR" dirty="0" smtClean="0"/>
              <a:t>** i = satır sayısı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n</a:t>
            </a:r>
            <a:r>
              <a:rPr lang="tr-TR" baseline="30000" dirty="0"/>
              <a:t>2</a:t>
            </a:r>
            <a:r>
              <a:rPr lang="tr-TR" dirty="0" smtClean="0"/>
              <a:t>/20 + </a:t>
            </a:r>
            <a:r>
              <a:rPr lang="tr-TR" dirty="0"/>
              <a:t>n</a:t>
            </a:r>
            <a:r>
              <a:rPr lang="tr-TR" baseline="30000" dirty="0"/>
              <a:t>2</a:t>
            </a:r>
            <a:r>
              <a:rPr lang="tr-TR" dirty="0" smtClean="0"/>
              <a:t>/21 + </a:t>
            </a:r>
            <a:r>
              <a:rPr lang="tr-TR" dirty="0"/>
              <a:t>n</a:t>
            </a:r>
            <a:r>
              <a:rPr lang="tr-TR" baseline="30000" dirty="0"/>
              <a:t>2</a:t>
            </a:r>
            <a:r>
              <a:rPr lang="tr-TR" dirty="0" smtClean="0"/>
              <a:t>/22 + ….</a:t>
            </a:r>
          </a:p>
          <a:p>
            <a:pPr marL="0" indent="0">
              <a:buNone/>
            </a:pPr>
            <a:r>
              <a:rPr lang="tr-TR" dirty="0" smtClean="0"/>
              <a:t>n</a:t>
            </a:r>
            <a:r>
              <a:rPr lang="tr-TR" baseline="30000" dirty="0" smtClean="0"/>
              <a:t>2</a:t>
            </a:r>
            <a:r>
              <a:rPr lang="tr-TR" dirty="0" smtClean="0"/>
              <a:t>(1 + 1/2 + 1/2</a:t>
            </a:r>
            <a:r>
              <a:rPr lang="tr-TR" baseline="30000" dirty="0" smtClean="0"/>
              <a:t>2</a:t>
            </a:r>
            <a:r>
              <a:rPr lang="tr-TR" dirty="0" smtClean="0"/>
              <a:t> + 1/2</a:t>
            </a:r>
            <a:r>
              <a:rPr lang="tr-TR" baseline="30000" dirty="0" smtClean="0"/>
              <a:t>3</a:t>
            </a:r>
            <a:r>
              <a:rPr lang="tr-TR" dirty="0" smtClean="0"/>
              <a:t> + ….) </a:t>
            </a:r>
            <a:r>
              <a:rPr lang="tr-TR" dirty="0" smtClean="0">
                <a:sym typeface="Wingdings" panose="05000000000000000000" pitchFamily="2" charset="2"/>
              </a:rPr>
              <a:t> Geometrik seri (büyümeyi etkilemez)</a:t>
            </a:r>
          </a:p>
          <a:p>
            <a:pPr marL="0" indent="0">
              <a:buNone/>
            </a:pPr>
            <a:r>
              <a:rPr lang="tr-TR" dirty="0" smtClean="0"/>
              <a:t>T(n) = </a:t>
            </a:r>
            <a:r>
              <a:rPr lang="el-GR" dirty="0"/>
              <a:t>Θ(</a:t>
            </a:r>
            <a:r>
              <a:rPr lang="tr-TR" dirty="0"/>
              <a:t>n</a:t>
            </a:r>
            <a:r>
              <a:rPr lang="tr-TR" baseline="30000" dirty="0"/>
              <a:t>2</a:t>
            </a:r>
            <a:r>
              <a:rPr lang="tr-TR" dirty="0"/>
              <a:t>)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05" y="2688911"/>
            <a:ext cx="5312463" cy="224357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114" y="3276601"/>
            <a:ext cx="725639" cy="4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1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080373" cy="42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102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</TotalTime>
  <Words>494</Words>
  <Application>Microsoft Office PowerPoint</Application>
  <PresentationFormat>Geniş ekran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Duman</vt:lpstr>
      <vt:lpstr>RECURSIVE ALGORİTMALARDA ANALİZ</vt:lpstr>
      <vt:lpstr>Giriş</vt:lpstr>
      <vt:lpstr>Giriş</vt:lpstr>
      <vt:lpstr>Recursive Algoritmalarının Analiz Yöntemleri</vt:lpstr>
      <vt:lpstr>Başlamadan Önce…</vt:lpstr>
      <vt:lpstr>Yerine Koyma Yöntemi (Substitution Method)</vt:lpstr>
      <vt:lpstr>Yerine Koyma Yöntemi (Substitution Method)</vt:lpstr>
      <vt:lpstr>Recursive Tree Method</vt:lpstr>
      <vt:lpstr>Recursive Tree Method</vt:lpstr>
      <vt:lpstr>Master Method/Theorem</vt:lpstr>
      <vt:lpstr>Master Method/Theorem Durum 1</vt:lpstr>
      <vt:lpstr>Master Method/Theorem Durum 2</vt:lpstr>
      <vt:lpstr>Master Method/Theorem Durum 3</vt:lpstr>
      <vt:lpstr>Master Method/Theorem Uymayan Durum</vt:lpstr>
      <vt:lpstr>Master Method/Theorem Uymayan Durum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YAPILARINA GİRİŞ</dc:title>
  <dc:creator>Lenovo</dc:creator>
  <cp:lastModifiedBy>Lenovo</cp:lastModifiedBy>
  <cp:revision>37</cp:revision>
  <dcterms:created xsi:type="dcterms:W3CDTF">2021-08-25T21:15:45Z</dcterms:created>
  <dcterms:modified xsi:type="dcterms:W3CDTF">2021-09-06T20:51:03Z</dcterms:modified>
</cp:coreProperties>
</file>