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8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1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711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329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736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362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369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2707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20164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2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3220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9981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082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04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754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2914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066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632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3CE91-1D49-4CA6-87E6-248079CC8128}" type="datetimeFigureOut">
              <a:rPr lang="tr-TR" smtClean="0"/>
              <a:t>2.10.2025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96471F-A68C-40E5-8275-57A12A321EC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8425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tr-TR" dirty="0" smtClean="0"/>
              <a:t>HASH FONKSİYONU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3734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Selecting</a:t>
            </a:r>
            <a:r>
              <a:rPr lang="tr-TR" dirty="0"/>
              <a:t> </a:t>
            </a:r>
            <a:r>
              <a:rPr lang="tr-TR" dirty="0" err="1"/>
              <a:t>Digits</a:t>
            </a:r>
            <a:r>
              <a:rPr lang="tr-TR" dirty="0"/>
              <a:t> (Rakam seçme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/>
              <a:t>üzerindeki belirlenmiş bazı haneleri seçip birleştirerek tablodaki pozisyon bulunur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Örn</a:t>
            </a:r>
            <a:r>
              <a:rPr lang="tr-TR" dirty="0" smtClean="0"/>
              <a:t>: 2</a:t>
            </a:r>
            <a:r>
              <a:rPr lang="tr-TR" dirty="0"/>
              <a:t>. ve 5. hanelerin seçimiyle oluşturulan değer aşağıdaki gibidir. </a:t>
            </a:r>
            <a:endParaRPr lang="tr-TR" dirty="0" smtClean="0"/>
          </a:p>
          <a:p>
            <a:pPr lvl="1"/>
            <a:r>
              <a:rPr lang="tr-TR" dirty="0" smtClean="0"/>
              <a:t>h(033475678</a:t>
            </a:r>
            <a:r>
              <a:rPr lang="tr-TR" dirty="0"/>
              <a:t>) = 37 (</a:t>
            </a:r>
            <a:r>
              <a:rPr lang="tr-TR" dirty="0" err="1"/>
              <a:t>index</a:t>
            </a:r>
            <a:r>
              <a:rPr lang="tr-TR" dirty="0"/>
              <a:t>)</a:t>
            </a:r>
            <a:endParaRPr lang="tr-TR" dirty="0" smtClean="0"/>
          </a:p>
          <a:p>
            <a:pPr lvl="1"/>
            <a:r>
              <a:rPr lang="tr-TR" dirty="0" smtClean="0"/>
              <a:t>h(023455678</a:t>
            </a:r>
            <a:r>
              <a:rPr lang="tr-TR" dirty="0"/>
              <a:t>) = 25 (</a:t>
            </a:r>
            <a:r>
              <a:rPr lang="tr-TR" dirty="0" err="1"/>
              <a:t>index</a:t>
            </a:r>
            <a:r>
              <a:rPr lang="tr-TR" dirty="0"/>
              <a:t>)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Yapısı basittir</a:t>
            </a:r>
          </a:p>
          <a:p>
            <a:r>
              <a:rPr lang="tr-TR" dirty="0" err="1" smtClean="0"/>
              <a:t>Key’i</a:t>
            </a:r>
            <a:r>
              <a:rPr lang="tr-TR" dirty="0" smtClean="0"/>
              <a:t>, tüm tabloya tamamen dağıtamaz</a:t>
            </a:r>
          </a:p>
          <a:p>
            <a:r>
              <a:rPr lang="tr-TR" dirty="0" smtClean="0"/>
              <a:t>Çok sık </a:t>
            </a:r>
            <a:r>
              <a:rPr lang="tr-TR" dirty="0" err="1" smtClean="0"/>
              <a:t>collision</a:t>
            </a:r>
            <a:r>
              <a:rPr lang="tr-TR" dirty="0" smtClean="0"/>
              <a:t> olabilir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7519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Folding</a:t>
            </a:r>
            <a:r>
              <a:rPr lang="tr-TR" dirty="0" smtClean="0"/>
              <a:t> (Katlama)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1" y="2133600"/>
            <a:ext cx="9324365" cy="3777622"/>
          </a:xfrm>
        </p:spPr>
        <p:txBody>
          <a:bodyPr/>
          <a:lstStyle/>
          <a:p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/>
              <a:t>birkaç parçaya bölünür ve bu parçalar kendi arasında toplanarak tablodaki pozisyon bulunur. </a:t>
            </a:r>
            <a:endParaRPr lang="tr-TR" dirty="0" smtClean="0"/>
          </a:p>
          <a:p>
            <a:endParaRPr lang="tr-TR" dirty="0"/>
          </a:p>
          <a:p>
            <a:r>
              <a:rPr lang="tr-TR" b="1" dirty="0" err="1" smtClean="0"/>
              <a:t>Shift</a:t>
            </a:r>
            <a:r>
              <a:rPr lang="tr-TR" b="1" dirty="0" smtClean="0"/>
              <a:t> </a:t>
            </a:r>
            <a:r>
              <a:rPr lang="tr-TR" b="1" dirty="0" err="1" smtClean="0"/>
              <a:t>Folding</a:t>
            </a:r>
            <a:r>
              <a:rPr lang="tr-TR" b="1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Key’in</a:t>
            </a:r>
            <a:r>
              <a:rPr lang="tr-TR" dirty="0" smtClean="0">
                <a:sym typeface="Wingdings" panose="05000000000000000000" pitchFamily="2" charset="2"/>
              </a:rPr>
              <a:t> parçaları değiştirilmeden tablo boyutuna göre </a:t>
            </a:r>
            <a:r>
              <a:rPr lang="tr-TR" dirty="0" err="1" smtClean="0">
                <a:sym typeface="Wingdings" panose="05000000000000000000" pitchFamily="2" charset="2"/>
              </a:rPr>
              <a:t>mod</a:t>
            </a:r>
            <a:r>
              <a:rPr lang="tr-TR" dirty="0" smtClean="0">
                <a:sym typeface="Wingdings" panose="05000000000000000000" pitchFamily="2" charset="2"/>
              </a:rPr>
              <a:t> alınır</a:t>
            </a:r>
          </a:p>
          <a:p>
            <a:pPr lvl="1"/>
            <a:r>
              <a:rPr lang="tr-TR" dirty="0" err="1" smtClean="0">
                <a:sym typeface="Wingdings" panose="05000000000000000000" pitchFamily="2" charset="2"/>
              </a:rPr>
              <a:t>Öğr.No</a:t>
            </a:r>
            <a:r>
              <a:rPr lang="tr-TR" dirty="0" smtClean="0">
                <a:sym typeface="Wingdings" panose="05000000000000000000" pitchFamily="2" charset="2"/>
              </a:rPr>
              <a:t>: 123456789  123, 456, 789  (123+456+789) % </a:t>
            </a:r>
            <a:r>
              <a:rPr lang="tr-TR" dirty="0" err="1" smtClean="0">
                <a:sym typeface="Wingdings" panose="05000000000000000000" pitchFamily="2" charset="2"/>
              </a:rPr>
              <a:t>table.length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b="1" dirty="0" err="1" smtClean="0">
                <a:sym typeface="Wingdings" panose="05000000000000000000" pitchFamily="2" charset="2"/>
              </a:rPr>
              <a:t>Boundary</a:t>
            </a:r>
            <a:r>
              <a:rPr lang="tr-TR" b="1" dirty="0" smtClean="0">
                <a:sym typeface="Wingdings" panose="05000000000000000000" pitchFamily="2" charset="2"/>
              </a:rPr>
              <a:t> </a:t>
            </a:r>
            <a:r>
              <a:rPr lang="tr-TR" b="1" dirty="0" err="1" smtClean="0">
                <a:sym typeface="Wingdings" panose="05000000000000000000" pitchFamily="2" charset="2"/>
              </a:rPr>
              <a:t>Folding</a:t>
            </a:r>
            <a:r>
              <a:rPr lang="tr-TR" b="1" dirty="0" smtClean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Key</a:t>
            </a:r>
            <a:r>
              <a:rPr lang="tr-TR" dirty="0" smtClean="0">
                <a:sym typeface="Wingdings" panose="05000000000000000000" pitchFamily="2" charset="2"/>
              </a:rPr>
              <a:t> parçalarının sırası değiştirilir</a:t>
            </a:r>
          </a:p>
          <a:p>
            <a:pPr lvl="1"/>
            <a:r>
              <a:rPr lang="tr-TR" dirty="0" err="1">
                <a:sym typeface="Wingdings" panose="05000000000000000000" pitchFamily="2" charset="2"/>
              </a:rPr>
              <a:t>Öğr.No</a:t>
            </a:r>
            <a:r>
              <a:rPr lang="tr-TR" dirty="0">
                <a:sym typeface="Wingdings" panose="05000000000000000000" pitchFamily="2" charset="2"/>
              </a:rPr>
              <a:t>: 123456789  123, </a:t>
            </a:r>
            <a:r>
              <a:rPr lang="tr-TR" dirty="0" smtClean="0">
                <a:sym typeface="Wingdings" panose="05000000000000000000" pitchFamily="2" charset="2"/>
              </a:rPr>
              <a:t>564, 879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</a:rPr>
              <a:t>(123+</a:t>
            </a:r>
            <a:r>
              <a:rPr lang="tr-TR" dirty="0">
                <a:sym typeface="Wingdings" panose="05000000000000000000" pitchFamily="2" charset="2"/>
              </a:rPr>
              <a:t> 564 </a:t>
            </a:r>
            <a:r>
              <a:rPr lang="tr-TR" dirty="0" smtClean="0">
                <a:sym typeface="Wingdings" panose="05000000000000000000" pitchFamily="2" charset="2"/>
              </a:rPr>
              <a:t>+</a:t>
            </a:r>
            <a:r>
              <a:rPr lang="tr-TR" dirty="0">
                <a:sym typeface="Wingdings" panose="05000000000000000000" pitchFamily="2" charset="2"/>
              </a:rPr>
              <a:t> 879</a:t>
            </a:r>
            <a:r>
              <a:rPr lang="tr-TR" dirty="0" smtClean="0">
                <a:sym typeface="Wingdings" panose="05000000000000000000" pitchFamily="2" charset="2"/>
              </a:rPr>
              <a:t>) </a:t>
            </a:r>
            <a:r>
              <a:rPr lang="tr-TR" dirty="0">
                <a:sym typeface="Wingdings" panose="05000000000000000000" pitchFamily="2" charset="2"/>
              </a:rPr>
              <a:t>% </a:t>
            </a:r>
            <a:r>
              <a:rPr lang="tr-TR" dirty="0" err="1">
                <a:sym typeface="Wingdings" panose="05000000000000000000" pitchFamily="2" charset="2"/>
              </a:rPr>
              <a:t>table.length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9008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Division</a:t>
            </a:r>
            <a:r>
              <a:rPr lang="tr-TR" dirty="0" smtClean="0"/>
              <a:t> (Bölme)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Key</a:t>
            </a:r>
            <a:r>
              <a:rPr lang="tr-TR" dirty="0" smtClean="0"/>
              <a:t>, tablo boyutuna göre </a:t>
            </a:r>
            <a:r>
              <a:rPr lang="tr-TR" dirty="0" err="1" smtClean="0"/>
              <a:t>mod</a:t>
            </a:r>
            <a:r>
              <a:rPr lang="tr-TR" dirty="0" smtClean="0"/>
              <a:t> ile bölünür.</a:t>
            </a:r>
          </a:p>
          <a:p>
            <a:endParaRPr lang="tr-TR" dirty="0"/>
          </a:p>
          <a:p>
            <a:r>
              <a:rPr lang="tr-TR" dirty="0" err="1" smtClean="0"/>
              <a:t>Öğr.No</a:t>
            </a:r>
            <a:r>
              <a:rPr lang="tr-TR" dirty="0" smtClean="0"/>
              <a:t>: 123456789</a:t>
            </a:r>
          </a:p>
          <a:p>
            <a:pPr lvl="1"/>
            <a:r>
              <a:rPr lang="tr-TR" dirty="0" smtClean="0"/>
              <a:t>123456789%table.length</a:t>
            </a:r>
          </a:p>
        </p:txBody>
      </p:sp>
    </p:spTree>
    <p:extLst>
      <p:ext uri="{BB962C8B-B14F-4D97-AF65-F5344CB8AC3E}">
        <p14:creationId xmlns:p14="http://schemas.microsoft.com/office/powerpoint/2010/main" val="241510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Mid</a:t>
            </a:r>
            <a:r>
              <a:rPr lang="tr-TR" dirty="0" smtClean="0"/>
              <a:t> </a:t>
            </a:r>
            <a:r>
              <a:rPr lang="tr-TR" dirty="0" err="1" smtClean="0"/>
              <a:t>Square</a:t>
            </a:r>
            <a:r>
              <a:rPr lang="tr-TR" dirty="0" smtClean="0"/>
              <a:t> (Orta kare)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/>
              <a:t>değerin karesi alınır ve sonucun orta kısmı seçilerek tablodaki pozisyon değeri bulunur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 err="1" smtClean="0"/>
              <a:t>Örn</a:t>
            </a:r>
            <a:r>
              <a:rPr lang="tr-TR" dirty="0" smtClean="0"/>
              <a:t>: </a:t>
            </a:r>
            <a:r>
              <a:rPr lang="tr-TR" dirty="0" err="1" smtClean="0"/>
              <a:t>key</a:t>
            </a:r>
            <a:r>
              <a:rPr lang="tr-TR" dirty="0" smtClean="0"/>
              <a:t>=3121 </a:t>
            </a:r>
            <a:r>
              <a:rPr lang="tr-TR" dirty="0" smtClean="0">
                <a:sym typeface="Wingdings" panose="05000000000000000000" pitchFamily="2" charset="2"/>
              </a:rPr>
              <a:t> 3121^2 = 97</a:t>
            </a:r>
            <a:r>
              <a:rPr lang="tr-TR" u="sng" dirty="0" smtClean="0">
                <a:sym typeface="Wingdings" panose="05000000000000000000" pitchFamily="2" charset="2"/>
              </a:rPr>
              <a:t>406</a:t>
            </a:r>
            <a:r>
              <a:rPr lang="tr-TR" dirty="0" smtClean="0">
                <a:sym typeface="Wingdings" panose="05000000000000000000" pitchFamily="2" charset="2"/>
              </a:rPr>
              <a:t>41  h(3121) = 406</a:t>
            </a:r>
            <a:r>
              <a:rPr lang="tr-TR" dirty="0"/>
              <a:t> (</a:t>
            </a:r>
            <a:r>
              <a:rPr lang="tr-TR" dirty="0" err="1"/>
              <a:t>index</a:t>
            </a:r>
            <a:r>
              <a:rPr lang="tr-TR" dirty="0"/>
              <a:t>)</a:t>
            </a:r>
            <a:endParaRPr lang="tr-TR" dirty="0" smtClean="0">
              <a:sym typeface="Wingdings" panose="05000000000000000000" pitchFamily="2" charset="2"/>
            </a:endParaRP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Çeşitlendirilebilir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9740641  100101001010000101100001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H(3121) = 0101000010  322</a:t>
            </a:r>
            <a:r>
              <a:rPr lang="tr-TR" dirty="0"/>
              <a:t> (</a:t>
            </a:r>
            <a:r>
              <a:rPr lang="tr-TR" dirty="0" err="1"/>
              <a:t>index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1737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Extraction</a:t>
            </a:r>
            <a:r>
              <a:rPr lang="tr-TR" dirty="0" smtClean="0"/>
              <a:t> (Çıkarım)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Key’in</a:t>
            </a:r>
            <a:r>
              <a:rPr lang="tr-TR" dirty="0" smtClean="0"/>
              <a:t> </a:t>
            </a:r>
            <a:r>
              <a:rPr lang="tr-TR" dirty="0"/>
              <a:t>sadece bazı kısımları seçilerek tablodaki pozisyon değeri </a:t>
            </a:r>
            <a:r>
              <a:rPr lang="tr-TR" dirty="0" smtClean="0"/>
              <a:t>bulunur</a:t>
            </a:r>
          </a:p>
          <a:p>
            <a:endParaRPr lang="tr-TR" dirty="0"/>
          </a:p>
          <a:p>
            <a:r>
              <a:rPr lang="tr-TR" dirty="0" err="1" smtClean="0"/>
              <a:t>Örn</a:t>
            </a:r>
            <a:r>
              <a:rPr lang="tr-TR" dirty="0" smtClean="0"/>
              <a:t>: </a:t>
            </a:r>
            <a:r>
              <a:rPr lang="tr-TR" dirty="0" err="1" smtClean="0"/>
              <a:t>Key</a:t>
            </a:r>
            <a:r>
              <a:rPr lang="tr-TR" dirty="0" smtClean="0"/>
              <a:t>=123-45-6789</a:t>
            </a:r>
          </a:p>
          <a:p>
            <a:pPr lvl="1"/>
            <a:r>
              <a:rPr lang="tr-TR" dirty="0" err="1" smtClean="0"/>
              <a:t>Hash</a:t>
            </a:r>
            <a:r>
              <a:rPr lang="tr-TR" dirty="0" smtClean="0"/>
              <a:t>(123-45-6789)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123456789 </a:t>
            </a:r>
            <a:r>
              <a:rPr lang="tr-TR" dirty="0" smtClean="0">
                <a:sym typeface="Wingdings" panose="05000000000000000000" pitchFamily="2" charset="2"/>
              </a:rPr>
              <a:t> 1234</a:t>
            </a:r>
            <a:r>
              <a:rPr lang="tr-TR" dirty="0"/>
              <a:t> (</a:t>
            </a:r>
            <a:r>
              <a:rPr lang="tr-TR" dirty="0" err="1"/>
              <a:t>index</a:t>
            </a:r>
            <a:r>
              <a:rPr lang="tr-TR" dirty="0"/>
              <a:t>)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 err="1"/>
              <a:t>Hash</a:t>
            </a:r>
            <a:r>
              <a:rPr lang="tr-TR" dirty="0"/>
              <a:t>(123-45-6789)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 123456789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</a:rPr>
              <a:t>6789</a:t>
            </a:r>
            <a:r>
              <a:rPr lang="tr-TR" dirty="0"/>
              <a:t> (</a:t>
            </a:r>
            <a:r>
              <a:rPr lang="tr-TR" dirty="0" err="1"/>
              <a:t>index</a:t>
            </a:r>
            <a:r>
              <a:rPr lang="tr-TR" dirty="0"/>
              <a:t>)</a:t>
            </a:r>
          </a:p>
          <a:p>
            <a:pPr lvl="1"/>
            <a:r>
              <a:rPr lang="tr-TR" dirty="0" err="1"/>
              <a:t>Hash</a:t>
            </a:r>
            <a:r>
              <a:rPr lang="tr-TR" dirty="0"/>
              <a:t>(123-45-6789) 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/>
              <a:t> 123456789 </a:t>
            </a:r>
            <a:r>
              <a:rPr lang="tr-TR" dirty="0">
                <a:sym typeface="Wingdings" panose="05000000000000000000" pitchFamily="2" charset="2"/>
              </a:rPr>
              <a:t> </a:t>
            </a:r>
            <a:r>
              <a:rPr lang="tr-TR" dirty="0" smtClean="0">
                <a:sym typeface="Wingdings" panose="05000000000000000000" pitchFamily="2" charset="2"/>
              </a:rPr>
              <a:t>1289</a:t>
            </a:r>
            <a:r>
              <a:rPr lang="tr-TR" dirty="0"/>
              <a:t> (</a:t>
            </a:r>
            <a:r>
              <a:rPr lang="tr-TR" dirty="0" err="1"/>
              <a:t>index</a:t>
            </a:r>
            <a:r>
              <a:rPr lang="tr-TR" dirty="0"/>
              <a:t>)</a:t>
            </a:r>
          </a:p>
          <a:p>
            <a:pPr lvl="1"/>
            <a:endParaRPr lang="tr-TR" dirty="0" smtClean="0"/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6374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Key</a:t>
            </a:r>
            <a:r>
              <a:rPr lang="tr-TR" dirty="0" smtClean="0"/>
              <a:t>, başka </a:t>
            </a:r>
            <a:r>
              <a:rPr lang="tr-TR" dirty="0"/>
              <a:t>bir sayı tabanına dönüştürülür. 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Örn</a:t>
            </a:r>
            <a:r>
              <a:rPr lang="tr-TR" dirty="0" smtClean="0"/>
              <a:t>: </a:t>
            </a:r>
            <a:r>
              <a:rPr lang="tr-TR" dirty="0" err="1" smtClean="0"/>
              <a:t>key</a:t>
            </a:r>
            <a:r>
              <a:rPr lang="tr-TR" dirty="0" smtClean="0"/>
              <a:t>=1238, N=1000</a:t>
            </a:r>
          </a:p>
          <a:p>
            <a:pPr lvl="1"/>
            <a:r>
              <a:rPr lang="tr-TR" dirty="0" smtClean="0"/>
              <a:t>1238 = 2326 (</a:t>
            </a:r>
            <a:r>
              <a:rPr lang="tr-TR" dirty="0" err="1" smtClean="0"/>
              <a:t>oktal</a:t>
            </a:r>
            <a:r>
              <a:rPr lang="tr-TR" dirty="0" smtClean="0"/>
              <a:t>)</a:t>
            </a:r>
          </a:p>
          <a:p>
            <a:pPr lvl="1"/>
            <a:r>
              <a:rPr lang="tr-TR" dirty="0"/>
              <a:t>h</a:t>
            </a:r>
            <a:r>
              <a:rPr lang="tr-TR" dirty="0" smtClean="0"/>
              <a:t>(1238) = 2326%1000 = 326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650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Soru: Halihazırda zaten dolu olan bir </a:t>
            </a:r>
            <a:r>
              <a:rPr lang="tr-TR" dirty="0" err="1"/>
              <a:t>index’e</a:t>
            </a:r>
            <a:r>
              <a:rPr lang="tr-TR" dirty="0"/>
              <a:t>, yeni bir eleman eklenmek istenirse ne olur</a:t>
            </a:r>
            <a:r>
              <a:rPr lang="tr-TR" dirty="0" smtClean="0"/>
              <a:t>???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0219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Collision</a:t>
            </a:r>
            <a:r>
              <a:rPr lang="tr-TR" dirty="0" smtClean="0"/>
              <a:t> (Çakışma)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N=14, h(x) = x%15</a:t>
            </a:r>
          </a:p>
          <a:p>
            <a:r>
              <a:rPr lang="tr-TR" dirty="0" smtClean="0"/>
              <a:t>Son durumda 65 sayısı eklenmek istenirse ne olur?</a:t>
            </a:r>
          </a:p>
          <a:p>
            <a:pPr lvl="1"/>
            <a:r>
              <a:rPr lang="tr-TR" dirty="0" smtClean="0"/>
              <a:t>Evet, </a:t>
            </a:r>
            <a:r>
              <a:rPr lang="tr-TR" dirty="0" err="1" smtClean="0"/>
              <a:t>collision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 </a:t>
            </a: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65%15 = 5 (</a:t>
            </a:r>
            <a:r>
              <a:rPr lang="tr-TR" dirty="0" err="1" smtClean="0">
                <a:sym typeface="Wingdings" panose="05000000000000000000" pitchFamily="2" charset="2"/>
              </a:rPr>
              <a:t>index</a:t>
            </a:r>
            <a:r>
              <a:rPr lang="tr-TR" dirty="0" smtClean="0">
                <a:sym typeface="Wingdings" panose="05000000000000000000" pitchFamily="2" charset="2"/>
              </a:rPr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1707" y="3685372"/>
            <a:ext cx="3800475" cy="838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631" y="4968020"/>
            <a:ext cx="6524625" cy="79057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5679831" y="5345723"/>
            <a:ext cx="378069" cy="47478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867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Collision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Hashing</a:t>
            </a:r>
            <a:r>
              <a:rPr lang="tr-TR" dirty="0" smtClean="0"/>
              <a:t> sonucunda farklı </a:t>
            </a:r>
            <a:r>
              <a:rPr lang="tr-TR" dirty="0" err="1" smtClean="0"/>
              <a:t>key’lere</a:t>
            </a:r>
            <a:r>
              <a:rPr lang="tr-TR" dirty="0" smtClean="0"/>
              <a:t> sahip iki eleman, aynı </a:t>
            </a:r>
            <a:r>
              <a:rPr lang="tr-TR" dirty="0" err="1" smtClean="0"/>
              <a:t>index</a:t>
            </a:r>
            <a:r>
              <a:rPr lang="tr-TR" dirty="0" smtClean="0"/>
              <a:t> değerini üretebilir.</a:t>
            </a:r>
          </a:p>
          <a:p>
            <a:r>
              <a:rPr lang="tr-TR" dirty="0" smtClean="0"/>
              <a:t>Bu duruma </a:t>
            </a:r>
            <a:r>
              <a:rPr lang="tr-TR" b="1" dirty="0" err="1" smtClean="0"/>
              <a:t>collision</a:t>
            </a:r>
            <a:r>
              <a:rPr lang="tr-TR" dirty="0" smtClean="0"/>
              <a:t> adı verilir.</a:t>
            </a:r>
          </a:p>
          <a:p>
            <a:endParaRPr lang="tr-TR" b="1" dirty="0" smtClean="0"/>
          </a:p>
          <a:p>
            <a:r>
              <a:rPr lang="tr-TR" dirty="0" err="1" smtClean="0"/>
              <a:t>Collision’ı</a:t>
            </a:r>
            <a:r>
              <a:rPr lang="tr-TR" dirty="0" smtClean="0"/>
              <a:t> çözmek için üç yöntem mevcuttur:</a:t>
            </a:r>
          </a:p>
          <a:p>
            <a:pPr lvl="1"/>
            <a:r>
              <a:rPr lang="tr-TR" dirty="0" err="1" smtClean="0"/>
              <a:t>Separate</a:t>
            </a:r>
            <a:r>
              <a:rPr lang="tr-TR" dirty="0" smtClean="0"/>
              <a:t> </a:t>
            </a:r>
            <a:r>
              <a:rPr lang="tr-TR" dirty="0" err="1" smtClean="0"/>
              <a:t>Chaining</a:t>
            </a:r>
            <a:r>
              <a:rPr lang="tr-TR" dirty="0" smtClean="0"/>
              <a:t> (Ayrık zincirleme)</a:t>
            </a:r>
          </a:p>
          <a:p>
            <a:pPr lvl="1"/>
            <a:r>
              <a:rPr lang="tr-TR" dirty="0" smtClean="0"/>
              <a:t>Open </a:t>
            </a:r>
            <a:r>
              <a:rPr lang="tr-TR" dirty="0" err="1" smtClean="0"/>
              <a:t>addressing</a:t>
            </a:r>
            <a:r>
              <a:rPr lang="tr-TR" dirty="0" smtClean="0"/>
              <a:t> (Açık adresleme)</a:t>
            </a:r>
          </a:p>
          <a:p>
            <a:pPr lvl="2"/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probing</a:t>
            </a:r>
            <a:r>
              <a:rPr lang="tr-TR" dirty="0" smtClean="0"/>
              <a:t> (Doğrusal ölçüm)</a:t>
            </a:r>
          </a:p>
          <a:p>
            <a:pPr lvl="2"/>
            <a:r>
              <a:rPr lang="tr-TR" dirty="0" err="1" smtClean="0"/>
              <a:t>Quadratic</a:t>
            </a:r>
            <a:r>
              <a:rPr lang="tr-TR" dirty="0" smtClean="0"/>
              <a:t> </a:t>
            </a:r>
            <a:r>
              <a:rPr lang="tr-TR" dirty="0" err="1" smtClean="0"/>
              <a:t>probing</a:t>
            </a:r>
            <a:r>
              <a:rPr lang="tr-TR" dirty="0" smtClean="0"/>
              <a:t> (</a:t>
            </a:r>
            <a:r>
              <a:rPr lang="tr-TR" dirty="0" err="1" smtClean="0"/>
              <a:t>Karesel</a:t>
            </a:r>
            <a:r>
              <a:rPr lang="tr-TR" dirty="0" smtClean="0"/>
              <a:t> ölçüm)</a:t>
            </a:r>
          </a:p>
          <a:p>
            <a:pPr lvl="1"/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Hashing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0840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Separate</a:t>
            </a:r>
            <a:r>
              <a:rPr lang="tr-TR" dirty="0" smtClean="0"/>
              <a:t> </a:t>
            </a:r>
            <a:r>
              <a:rPr lang="tr-TR" dirty="0" err="1" smtClean="0"/>
              <a:t>Chaining</a:t>
            </a:r>
            <a:r>
              <a:rPr lang="tr-TR" dirty="0" smtClean="0"/>
              <a:t> (Ayrık Zincirleme)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Aynı </a:t>
            </a:r>
            <a:r>
              <a:rPr lang="tr-TR" dirty="0" err="1" smtClean="0"/>
              <a:t>index’e</a:t>
            </a:r>
            <a:r>
              <a:rPr lang="tr-TR" dirty="0" smtClean="0"/>
              <a:t> denk gelen elemanlar, </a:t>
            </a:r>
            <a:r>
              <a:rPr lang="tr-TR" b="1" dirty="0" smtClean="0"/>
              <a:t>bağlı listelerle (</a:t>
            </a:r>
            <a:r>
              <a:rPr lang="tr-TR" b="1" dirty="0" err="1" smtClean="0"/>
              <a:t>linked</a:t>
            </a:r>
            <a:r>
              <a:rPr lang="tr-TR" b="1" dirty="0" smtClean="0"/>
              <a:t> </a:t>
            </a:r>
            <a:r>
              <a:rPr lang="tr-TR" b="1" dirty="0" err="1" smtClean="0"/>
              <a:t>list</a:t>
            </a:r>
            <a:r>
              <a:rPr lang="tr-TR" b="1" dirty="0" smtClean="0"/>
              <a:t>) </a:t>
            </a:r>
            <a:r>
              <a:rPr lang="tr-TR" dirty="0" smtClean="0"/>
              <a:t>gösterilir.</a:t>
            </a:r>
          </a:p>
          <a:p>
            <a:pPr lvl="1"/>
            <a:r>
              <a:rPr lang="tr-TR" dirty="0" smtClean="0"/>
              <a:t>Sonradan gelenler, listenin başına eklenir. </a:t>
            </a:r>
          </a:p>
          <a:p>
            <a:pPr lvl="2"/>
            <a:r>
              <a:rPr lang="tr-TR" dirty="0" smtClean="0"/>
              <a:t>İstenirse </a:t>
            </a:r>
            <a:r>
              <a:rPr lang="tr-TR" dirty="0" err="1" smtClean="0"/>
              <a:t>sorted</a:t>
            </a:r>
            <a:r>
              <a:rPr lang="tr-TR" dirty="0"/>
              <a:t> (</a:t>
            </a:r>
            <a:r>
              <a:rPr lang="tr-TR" dirty="0" smtClean="0"/>
              <a:t>sıralı) şekilde de eklenebilir</a:t>
            </a:r>
          </a:p>
          <a:p>
            <a:pPr lvl="1"/>
            <a:r>
              <a:rPr lang="tr-TR" dirty="0" smtClean="0"/>
              <a:t>Silme/arama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index</a:t>
            </a:r>
            <a:r>
              <a:rPr lang="tr-TR" dirty="0" smtClean="0">
                <a:sym typeface="Wingdings" panose="05000000000000000000" pitchFamily="2" charset="2"/>
              </a:rPr>
              <a:t> bulunduktan sonra o bağlı liste aranır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 smtClean="0"/>
              <a:t>Key’ler</a:t>
            </a:r>
            <a:r>
              <a:rPr lang="it-IT" dirty="0" smtClean="0"/>
              <a:t>: 0, 1, 4, 9, 16, 25, 36, 49, 64, 81</a:t>
            </a:r>
            <a:r>
              <a:rPr lang="tr-TR" dirty="0"/>
              <a:t>  </a:t>
            </a:r>
            <a:endParaRPr lang="tr-TR" dirty="0" smtClean="0"/>
          </a:p>
          <a:p>
            <a:r>
              <a:rPr lang="tr-TR" dirty="0" smtClean="0"/>
              <a:t>h(x) </a:t>
            </a:r>
            <a:r>
              <a:rPr lang="tr-TR" dirty="0"/>
              <a:t>= 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/>
              <a:t>% 10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4816" y="3742383"/>
            <a:ext cx="4062046" cy="311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69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Bilgi getirmede (Information </a:t>
            </a:r>
            <a:r>
              <a:rPr lang="tr-TR" dirty="0" err="1" smtClean="0"/>
              <a:t>Retrieval</a:t>
            </a:r>
            <a:r>
              <a:rPr lang="tr-TR" dirty="0" smtClean="0"/>
              <a:t>) iki yöntem uygulanır</a:t>
            </a:r>
          </a:p>
          <a:p>
            <a:pPr lvl="1"/>
            <a:r>
              <a:rPr lang="tr-TR" dirty="0" smtClean="0"/>
              <a:t>Sıralı erişim (</a:t>
            </a:r>
            <a:r>
              <a:rPr lang="tr-TR" dirty="0" err="1" smtClean="0"/>
              <a:t>Linear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Direkt erişim (Direct)</a:t>
            </a:r>
          </a:p>
          <a:p>
            <a:endParaRPr lang="tr-TR" dirty="0"/>
          </a:p>
          <a:p>
            <a:r>
              <a:rPr lang="tr-TR" dirty="0" smtClean="0"/>
              <a:t>Sıralı erişim, o veri yapısını sırayla veya o veri yapısına özgü mantıkla tamamen gezmeye dayanır</a:t>
            </a:r>
          </a:p>
          <a:p>
            <a:pPr lvl="1"/>
            <a:r>
              <a:rPr lang="tr-TR" dirty="0" smtClean="0"/>
              <a:t>Dizilerde baştan sona gezinmek</a:t>
            </a:r>
          </a:p>
          <a:p>
            <a:pPr lvl="1"/>
            <a:r>
              <a:rPr lang="tr-TR" dirty="0" smtClean="0"/>
              <a:t>Ağaçlarda dallanarak gezinmek</a:t>
            </a:r>
          </a:p>
          <a:p>
            <a:pPr lvl="1"/>
            <a:r>
              <a:rPr lang="tr-T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08032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Separate</a:t>
            </a:r>
            <a:r>
              <a:rPr lang="tr-TR" dirty="0"/>
              <a:t> </a:t>
            </a:r>
            <a:r>
              <a:rPr lang="tr-TR" dirty="0" err="1"/>
              <a:t>Chaining</a:t>
            </a:r>
            <a:r>
              <a:rPr lang="tr-TR" dirty="0"/>
              <a:t> (Ayrık Zincirleme)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Avantajlar</a:t>
            </a:r>
          </a:p>
          <a:p>
            <a:pPr lvl="1"/>
            <a:r>
              <a:rPr lang="tr-TR" dirty="0" smtClean="0"/>
              <a:t>Basit çözüm</a:t>
            </a:r>
          </a:p>
          <a:p>
            <a:pPr lvl="1"/>
            <a:r>
              <a:rPr lang="tr-TR" dirty="0" smtClean="0"/>
              <a:t>Tablonun </a:t>
            </a:r>
            <a:r>
              <a:rPr lang="tr-TR" dirty="0" err="1" smtClean="0"/>
              <a:t>max</a:t>
            </a:r>
            <a:r>
              <a:rPr lang="tr-TR" dirty="0" smtClean="0"/>
              <a:t> eleman sayısından daha fazla eleman eklenebilir</a:t>
            </a:r>
          </a:p>
          <a:p>
            <a:endParaRPr lang="tr-TR" dirty="0"/>
          </a:p>
          <a:p>
            <a:r>
              <a:rPr lang="tr-TR" dirty="0" smtClean="0"/>
              <a:t>Dezavantajlar</a:t>
            </a:r>
          </a:p>
          <a:p>
            <a:pPr lvl="1"/>
            <a:r>
              <a:rPr lang="tr-TR" dirty="0" smtClean="0"/>
              <a:t>Tablonun bazı kısımları hiç kullanılmayabilir</a:t>
            </a:r>
          </a:p>
          <a:p>
            <a:pPr lvl="1"/>
            <a:r>
              <a:rPr lang="tr-TR" dirty="0" err="1" smtClean="0"/>
              <a:t>Linked-list</a:t>
            </a:r>
            <a:r>
              <a:rPr lang="tr-TR" dirty="0" smtClean="0"/>
              <a:t> uzadıkça </a:t>
            </a:r>
            <a:r>
              <a:rPr lang="tr-TR" dirty="0" err="1" smtClean="0"/>
              <a:t>search</a:t>
            </a:r>
            <a:r>
              <a:rPr lang="tr-TR" dirty="0" smtClean="0"/>
              <a:t>/</a:t>
            </a:r>
            <a:r>
              <a:rPr lang="tr-TR" dirty="0" err="1" smtClean="0"/>
              <a:t>delete</a:t>
            </a:r>
            <a:r>
              <a:rPr lang="tr-TR" dirty="0" smtClean="0"/>
              <a:t> için işlem süresi uzar (</a:t>
            </a:r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search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Dizi dışında ekstra veri yapısına </a:t>
            </a:r>
            <a:r>
              <a:rPr lang="tr-TR" dirty="0" err="1" smtClean="0"/>
              <a:t>ihtyaç</a:t>
            </a:r>
            <a:r>
              <a:rPr lang="tr-TR" dirty="0" smtClean="0"/>
              <a:t> duyulur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1175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Open </a:t>
            </a:r>
            <a:r>
              <a:rPr lang="tr-TR" dirty="0" err="1" smtClean="0"/>
              <a:t>Addressing</a:t>
            </a:r>
            <a:r>
              <a:rPr lang="tr-TR" dirty="0" smtClean="0"/>
              <a:t> (Açık Adresleme)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Collision</a:t>
            </a:r>
            <a:r>
              <a:rPr lang="tr-TR" dirty="0" smtClean="0"/>
              <a:t> durumunda, tablodaki kullanılmayan </a:t>
            </a:r>
            <a:r>
              <a:rPr lang="tr-TR" dirty="0" err="1" smtClean="0"/>
              <a:t>indexli</a:t>
            </a:r>
            <a:r>
              <a:rPr lang="tr-TR" dirty="0" smtClean="0"/>
              <a:t> alanların, belli bir mantıkla kullanılmaları. (</a:t>
            </a:r>
            <a:r>
              <a:rPr lang="tr-TR" dirty="0" err="1" smtClean="0"/>
              <a:t>Hasing</a:t>
            </a:r>
            <a:r>
              <a:rPr lang="tr-TR" dirty="0" smtClean="0"/>
              <a:t> sonucundaki </a:t>
            </a:r>
            <a:r>
              <a:rPr lang="tr-TR" dirty="0" err="1" smtClean="0"/>
              <a:t>indexlerden</a:t>
            </a:r>
            <a:r>
              <a:rPr lang="tr-TR" dirty="0" smtClean="0"/>
              <a:t> farklı </a:t>
            </a:r>
            <a:r>
              <a:rPr lang="tr-TR" dirty="0" err="1" smtClean="0"/>
              <a:t>olasalar</a:t>
            </a:r>
            <a:r>
              <a:rPr lang="tr-TR" dirty="0" smtClean="0"/>
              <a:t> da)</a:t>
            </a:r>
          </a:p>
          <a:p>
            <a:r>
              <a:rPr lang="tr-TR" dirty="0" smtClean="0"/>
              <a:t>Alternatif boş </a:t>
            </a:r>
            <a:r>
              <a:rPr lang="tr-TR" dirty="0" err="1" smtClean="0"/>
              <a:t>indexlere</a:t>
            </a:r>
            <a:r>
              <a:rPr lang="tr-TR" dirty="0" smtClean="0"/>
              <a:t> ekleme durumudur</a:t>
            </a:r>
          </a:p>
          <a:p>
            <a:endParaRPr lang="tr-TR" dirty="0"/>
          </a:p>
          <a:p>
            <a:pPr lvl="1"/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Probing</a:t>
            </a:r>
            <a:r>
              <a:rPr lang="tr-TR" dirty="0" smtClean="0"/>
              <a:t> (Doğrusal/Sıralı Ölçüm)</a:t>
            </a:r>
          </a:p>
          <a:p>
            <a:pPr lvl="1"/>
            <a:r>
              <a:rPr lang="tr-TR" dirty="0" err="1" smtClean="0"/>
              <a:t>Quadratic</a:t>
            </a:r>
            <a:r>
              <a:rPr lang="tr-TR" dirty="0" smtClean="0"/>
              <a:t> </a:t>
            </a:r>
            <a:r>
              <a:rPr lang="tr-TR" dirty="0" err="1" smtClean="0"/>
              <a:t>Probing</a:t>
            </a:r>
            <a:r>
              <a:rPr lang="tr-TR" dirty="0" smtClean="0"/>
              <a:t> (</a:t>
            </a:r>
            <a:r>
              <a:rPr lang="tr-TR" dirty="0" err="1" smtClean="0"/>
              <a:t>Karesel</a:t>
            </a:r>
            <a:r>
              <a:rPr lang="tr-TR" dirty="0" smtClean="0"/>
              <a:t> Ölçüm)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55872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Probing</a:t>
            </a:r>
            <a:r>
              <a:rPr lang="tr-TR" dirty="0" smtClean="0"/>
              <a:t> (Doğrusal Ölçüm)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Çakışma meydana geldiğinde, doğrusal arama mantığıyla, uygun boş </a:t>
            </a:r>
            <a:r>
              <a:rPr lang="tr-TR" dirty="0" smtClean="0"/>
              <a:t>yerler </a:t>
            </a:r>
            <a:r>
              <a:rPr lang="tr-TR" b="1" u="sng" dirty="0" smtClean="0"/>
              <a:t>sırayla</a:t>
            </a:r>
            <a:r>
              <a:rPr lang="tr-TR" dirty="0" smtClean="0"/>
              <a:t> aranırlar.</a:t>
            </a:r>
          </a:p>
          <a:p>
            <a:r>
              <a:rPr lang="tr-TR" dirty="0" smtClean="0"/>
              <a:t>Arama durumunda tablonun sonuna gelindiyse ( </a:t>
            </a:r>
            <a:r>
              <a:rPr lang="tr-TR" dirty="0" err="1" smtClean="0"/>
              <a:t>index</a:t>
            </a:r>
            <a:r>
              <a:rPr lang="tr-TR" dirty="0" smtClean="0"/>
              <a:t>[</a:t>
            </a:r>
            <a:r>
              <a:rPr lang="tr-TR" dirty="0" err="1" smtClean="0"/>
              <a:t>max</a:t>
            </a:r>
            <a:r>
              <a:rPr lang="tr-TR" dirty="0"/>
              <a:t>]</a:t>
            </a:r>
            <a:r>
              <a:rPr lang="tr-TR" dirty="0" smtClean="0"/>
              <a:t>), o zaman başa dönülür (</a:t>
            </a:r>
            <a:r>
              <a:rPr lang="tr-TR" dirty="0" err="1" smtClean="0"/>
              <a:t>index</a:t>
            </a:r>
            <a:r>
              <a:rPr lang="tr-TR" dirty="0" smtClean="0"/>
              <a:t>[0])</a:t>
            </a:r>
          </a:p>
          <a:p>
            <a:r>
              <a:rPr lang="tr-TR" dirty="0" err="1" smtClean="0"/>
              <a:t>Örn</a:t>
            </a:r>
            <a:r>
              <a:rPr lang="tr-TR" dirty="0" smtClean="0"/>
              <a:t>: 65 eklenecek</a:t>
            </a:r>
          </a:p>
          <a:p>
            <a:r>
              <a:rPr lang="tr-TR" dirty="0" smtClean="0"/>
              <a:t>h(x)=x%15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853" y="3650202"/>
            <a:ext cx="3800475" cy="838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777" y="4932850"/>
            <a:ext cx="6524625" cy="790575"/>
          </a:xfrm>
          <a:prstGeom prst="rect">
            <a:avLst/>
          </a:prstGeom>
        </p:spPr>
      </p:pic>
      <p:cxnSp>
        <p:nvCxnSpPr>
          <p:cNvPr id="8" name="Düz Ok Bağlayıcısı 7"/>
          <p:cNvCxnSpPr/>
          <p:nvPr/>
        </p:nvCxnSpPr>
        <p:spPr>
          <a:xfrm flipV="1">
            <a:off x="7297615" y="5846885"/>
            <a:ext cx="0" cy="52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Düz Ok Bağlayıcısı 8"/>
          <p:cNvCxnSpPr/>
          <p:nvPr/>
        </p:nvCxnSpPr>
        <p:spPr>
          <a:xfrm flipV="1">
            <a:off x="7731369" y="5846885"/>
            <a:ext cx="0" cy="52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8170984" y="5846885"/>
            <a:ext cx="0" cy="52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/>
          <p:cNvSpPr txBox="1"/>
          <p:nvPr/>
        </p:nvSpPr>
        <p:spPr>
          <a:xfrm>
            <a:off x="6604853" y="6017098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deneme1</a:t>
            </a:r>
            <a:endParaRPr lang="tr-TR" sz="1200" dirty="0"/>
          </a:p>
        </p:txBody>
      </p:sp>
      <p:sp>
        <p:nvSpPr>
          <p:cNvPr id="12" name="Metin kutusu 11"/>
          <p:cNvSpPr txBox="1"/>
          <p:nvPr/>
        </p:nvSpPr>
        <p:spPr>
          <a:xfrm>
            <a:off x="7230207" y="6409960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deneme2</a:t>
            </a:r>
            <a:endParaRPr lang="tr-TR" sz="1200" dirty="0"/>
          </a:p>
        </p:txBody>
      </p:sp>
      <p:sp>
        <p:nvSpPr>
          <p:cNvPr id="13" name="Metin kutusu 12"/>
          <p:cNvSpPr txBox="1"/>
          <p:nvPr/>
        </p:nvSpPr>
        <p:spPr>
          <a:xfrm>
            <a:off x="7838707" y="6017098"/>
            <a:ext cx="940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 smtClean="0"/>
              <a:t>deneme3</a:t>
            </a:r>
            <a:endParaRPr lang="tr-TR" sz="1200" dirty="0"/>
          </a:p>
        </p:txBody>
      </p:sp>
      <p:sp>
        <p:nvSpPr>
          <p:cNvPr id="14" name="Oval 13"/>
          <p:cNvSpPr/>
          <p:nvPr/>
        </p:nvSpPr>
        <p:spPr>
          <a:xfrm>
            <a:off x="7931026" y="4932850"/>
            <a:ext cx="378069" cy="79057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942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Quadratic</a:t>
            </a:r>
            <a:r>
              <a:rPr lang="tr-TR" dirty="0" smtClean="0"/>
              <a:t> </a:t>
            </a:r>
            <a:r>
              <a:rPr lang="tr-TR" dirty="0" err="1" smtClean="0"/>
              <a:t>Probing</a:t>
            </a:r>
            <a:r>
              <a:rPr lang="tr-TR" dirty="0" smtClean="0"/>
              <a:t> (</a:t>
            </a:r>
            <a:r>
              <a:rPr lang="tr-TR" dirty="0" err="1" smtClean="0"/>
              <a:t>Karesel</a:t>
            </a:r>
            <a:r>
              <a:rPr lang="tr-TR" dirty="0" smtClean="0"/>
              <a:t> Ölçüm)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535723"/>
            <a:ext cx="8915400" cy="3777622"/>
          </a:xfrm>
        </p:spPr>
        <p:txBody>
          <a:bodyPr/>
          <a:lstStyle/>
          <a:p>
            <a:r>
              <a:rPr lang="tr-TR" dirty="0"/>
              <a:t>Aynı pozisyona gelen ikinci kayıt </a:t>
            </a:r>
            <a:r>
              <a:rPr lang="tr-TR" dirty="0" err="1"/>
              <a:t>Quadratic</a:t>
            </a:r>
            <a:r>
              <a:rPr lang="tr-TR" dirty="0"/>
              <a:t> Fonksiyonla yerleştirilir. </a:t>
            </a:r>
            <a:endParaRPr lang="tr-TR" dirty="0" smtClean="0"/>
          </a:p>
          <a:p>
            <a:pPr lvl="1"/>
            <a:r>
              <a:rPr lang="tr-TR" dirty="0" err="1" smtClean="0"/>
              <a:t>Linear</a:t>
            </a:r>
            <a:r>
              <a:rPr lang="tr-TR" dirty="0" smtClean="0"/>
              <a:t> </a:t>
            </a:r>
            <a:r>
              <a:rPr lang="tr-TR" dirty="0" err="1" smtClean="0"/>
              <a:t>probing’de</a:t>
            </a:r>
            <a:r>
              <a:rPr lang="tr-TR" dirty="0" smtClean="0"/>
              <a:t> her defasında bir sonraki </a:t>
            </a:r>
            <a:r>
              <a:rPr lang="tr-TR" dirty="0" err="1" smtClean="0"/>
              <a:t>index’e</a:t>
            </a:r>
            <a:r>
              <a:rPr lang="tr-TR" dirty="0" smtClean="0"/>
              <a:t> bakılırdı.</a:t>
            </a:r>
          </a:p>
          <a:p>
            <a:pPr lvl="1"/>
            <a:r>
              <a:rPr lang="tr-TR" dirty="0" smtClean="0"/>
              <a:t>Çünkü bakılacak </a:t>
            </a:r>
            <a:r>
              <a:rPr lang="tr-TR" dirty="0" err="1" smtClean="0"/>
              <a:t>indexin</a:t>
            </a:r>
            <a:r>
              <a:rPr lang="tr-TR" dirty="0" smtClean="0"/>
              <a:t> fonksiyonu: f(i)=</a:t>
            </a:r>
            <a:r>
              <a:rPr lang="tr-TR" dirty="0" err="1" smtClean="0"/>
              <a:t>index</a:t>
            </a:r>
            <a:r>
              <a:rPr lang="tr-TR" dirty="0" smtClean="0"/>
              <a:t> + i </a:t>
            </a:r>
            <a:r>
              <a:rPr lang="tr-TR" dirty="0" smtClean="0">
                <a:sym typeface="Wingdings" panose="05000000000000000000" pitchFamily="2" charset="2"/>
              </a:rPr>
              <a:t></a:t>
            </a:r>
            <a:r>
              <a:rPr lang="tr-TR" dirty="0" smtClean="0"/>
              <a:t> i=0,1,2,….</a:t>
            </a:r>
          </a:p>
          <a:p>
            <a:r>
              <a:rPr lang="tr-TR" dirty="0" err="1" smtClean="0"/>
              <a:t>Quadratic’de</a:t>
            </a:r>
            <a:r>
              <a:rPr lang="tr-TR" dirty="0" smtClean="0"/>
              <a:t> ise f(i)=</a:t>
            </a:r>
            <a:r>
              <a:rPr lang="tr-TR" dirty="0" err="1" smtClean="0"/>
              <a:t>index</a:t>
            </a:r>
            <a:r>
              <a:rPr lang="tr-TR" dirty="0" smtClean="0"/>
              <a:t> + i^2 </a:t>
            </a:r>
            <a:r>
              <a:rPr lang="tr-TR" dirty="0" smtClean="0">
                <a:sym typeface="Wingdings" panose="05000000000000000000" pitchFamily="2" charset="2"/>
              </a:rPr>
              <a:t> i=0,1,4,9,…</a:t>
            </a:r>
          </a:p>
          <a:p>
            <a:r>
              <a:rPr lang="tr-TR" dirty="0" smtClean="0">
                <a:sym typeface="Wingdings" panose="05000000000000000000" pitchFamily="2" charset="2"/>
              </a:rPr>
              <a:t>Sırasıyla 14, 99, 127’yi inceleyelim  h(x) = x%15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239" y="3836965"/>
            <a:ext cx="1915611" cy="302103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608" y="3839756"/>
            <a:ext cx="1983542" cy="302360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5592" y="3836965"/>
            <a:ext cx="2009042" cy="29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1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Açık adresleme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1" y="2133600"/>
            <a:ext cx="9157311" cy="3777622"/>
          </a:xfrm>
        </p:spPr>
        <p:txBody>
          <a:bodyPr/>
          <a:lstStyle/>
          <a:p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 gibi başka veri yapısına ihtiyaç duyulmaz</a:t>
            </a:r>
          </a:p>
          <a:p>
            <a:endParaRPr lang="tr-TR" dirty="0" smtClean="0"/>
          </a:p>
          <a:p>
            <a:r>
              <a:rPr lang="tr-TR" dirty="0" smtClean="0"/>
              <a:t>Silme ve arama için gereken zaman, aynı </a:t>
            </a:r>
            <a:r>
              <a:rPr lang="tr-TR" dirty="0" err="1" smtClean="0"/>
              <a:t>hash</a:t>
            </a:r>
            <a:r>
              <a:rPr lang="tr-TR" dirty="0" smtClean="0"/>
              <a:t> değer sayısı çıktıkça artar</a:t>
            </a:r>
          </a:p>
          <a:p>
            <a:endParaRPr lang="tr-TR" dirty="0" smtClean="0"/>
          </a:p>
          <a:p>
            <a:r>
              <a:rPr lang="tr-TR" dirty="0" err="1" smtClean="0"/>
              <a:t>Quadratic</a:t>
            </a:r>
            <a:r>
              <a:rPr lang="tr-TR" dirty="0" smtClean="0"/>
              <a:t>, </a:t>
            </a:r>
            <a:r>
              <a:rPr lang="tr-TR" dirty="0" err="1" smtClean="0"/>
              <a:t>linear’a</a:t>
            </a:r>
            <a:r>
              <a:rPr lang="tr-TR" dirty="0" smtClean="0"/>
              <a:t> göre; </a:t>
            </a:r>
            <a:r>
              <a:rPr lang="tr-TR" dirty="0" err="1" smtClean="0"/>
              <a:t>key’i</a:t>
            </a:r>
            <a:r>
              <a:rPr lang="tr-TR" dirty="0" smtClean="0"/>
              <a:t> tabloya daha düzgün dağıtır. (Yığılma olmaz)</a:t>
            </a:r>
          </a:p>
          <a:p>
            <a:endParaRPr lang="tr-TR" dirty="0"/>
          </a:p>
          <a:p>
            <a:r>
              <a:rPr lang="tr-TR" dirty="0" err="1"/>
              <a:t>Quadratic</a:t>
            </a:r>
            <a:r>
              <a:rPr lang="tr-TR" dirty="0"/>
              <a:t>, her defasında 0,1,4,9.. şeklinde  </a:t>
            </a:r>
            <a:r>
              <a:rPr lang="tr-TR" dirty="0" err="1"/>
              <a:t>karesel</a:t>
            </a:r>
            <a:r>
              <a:rPr lang="tr-TR" dirty="0"/>
              <a:t> dağılım yaptığında:</a:t>
            </a:r>
          </a:p>
          <a:p>
            <a:pPr lvl="1"/>
            <a:r>
              <a:rPr lang="tr-TR" dirty="0" err="1"/>
              <a:t>Örn</a:t>
            </a:r>
            <a:r>
              <a:rPr lang="tr-TR" dirty="0"/>
              <a:t>: N=16,       0, 1, 4, 9 </a:t>
            </a:r>
            <a:r>
              <a:rPr lang="tr-TR" dirty="0" err="1"/>
              <a:t>indexleri</a:t>
            </a:r>
            <a:r>
              <a:rPr lang="tr-TR" dirty="0"/>
              <a:t> de dolu ise </a:t>
            </a:r>
            <a:r>
              <a:rPr lang="tr-TR" dirty="0">
                <a:sym typeface="Wingdings" panose="05000000000000000000" pitchFamily="2" charset="2"/>
              </a:rPr>
              <a:t> 16 değeri asla eklenemez.</a:t>
            </a:r>
          </a:p>
          <a:p>
            <a:pPr lvl="2"/>
            <a:r>
              <a:rPr lang="tr-TR" dirty="0">
                <a:sym typeface="Wingdings" panose="05000000000000000000" pitchFamily="2" charset="2"/>
              </a:rPr>
              <a:t>Sonsuz döngü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243525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Double</a:t>
            </a:r>
            <a:r>
              <a:rPr lang="tr-TR" dirty="0" smtClean="0"/>
              <a:t> </a:t>
            </a:r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553736"/>
            <a:ext cx="8915400" cy="4624039"/>
          </a:xfrm>
        </p:spPr>
        <p:txBody>
          <a:bodyPr>
            <a:normAutofit/>
          </a:bodyPr>
          <a:lstStyle/>
          <a:p>
            <a:r>
              <a:rPr lang="tr-TR" dirty="0" smtClean="0">
                <a:sym typeface="Wingdings" panose="05000000000000000000" pitchFamily="2" charset="2"/>
              </a:rPr>
              <a:t>Belirli </a:t>
            </a:r>
            <a:r>
              <a:rPr lang="tr-TR" dirty="0">
                <a:sym typeface="Wingdings" panose="05000000000000000000" pitchFamily="2" charset="2"/>
              </a:rPr>
              <a:t>bir </a:t>
            </a:r>
            <a:r>
              <a:rPr lang="tr-TR" dirty="0" err="1" smtClean="0">
                <a:sym typeface="Wingdings" panose="05000000000000000000" pitchFamily="2" charset="2"/>
              </a:rPr>
              <a:t>key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için iki farklı </a:t>
            </a:r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değeri hesaplamak </a:t>
            </a:r>
            <a:r>
              <a:rPr lang="tr-TR" dirty="0" smtClean="0">
                <a:sym typeface="Wingdings" panose="05000000000000000000" pitchFamily="2" charset="2"/>
              </a:rPr>
              <a:t>üzere, </a:t>
            </a:r>
            <a:r>
              <a:rPr lang="tr-TR" dirty="0">
                <a:sym typeface="Wingdings" panose="05000000000000000000" pitchFamily="2" charset="2"/>
              </a:rPr>
              <a:t>iki </a:t>
            </a:r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fonksiyonu kullanarak çalışır. 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İlk </a:t>
            </a:r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fonksiyonu, </a:t>
            </a:r>
            <a:r>
              <a:rPr lang="tr-TR" dirty="0">
                <a:sym typeface="Wingdings" panose="05000000000000000000" pitchFamily="2" charset="2"/>
              </a:rPr>
              <a:t>ilk </a:t>
            </a:r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değerini hesaplamak için, 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 smtClean="0">
                <a:sym typeface="Wingdings" panose="05000000000000000000" pitchFamily="2" charset="2"/>
              </a:rPr>
              <a:t>ikinci </a:t>
            </a:r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</a:t>
            </a:r>
            <a:r>
              <a:rPr lang="tr-TR" dirty="0">
                <a:sym typeface="Wingdings" panose="05000000000000000000" pitchFamily="2" charset="2"/>
              </a:rPr>
              <a:t>fonksiyonu ise </a:t>
            </a:r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tablosundaki adım </a:t>
            </a:r>
            <a:r>
              <a:rPr lang="tr-TR" dirty="0">
                <a:sym typeface="Wingdings" panose="05000000000000000000" pitchFamily="2" charset="2"/>
              </a:rPr>
              <a:t>boyutunu hesaplamak için </a:t>
            </a:r>
          </a:p>
          <a:p>
            <a:endParaRPr lang="tr-TR" b="1" dirty="0" smtClean="0">
              <a:sym typeface="Wingdings" panose="05000000000000000000" pitchFamily="2" charset="2"/>
            </a:endParaRPr>
          </a:p>
          <a:p>
            <a:r>
              <a:rPr lang="tr-TR" b="1" dirty="0" err="1" smtClean="0">
                <a:sym typeface="Wingdings" panose="05000000000000000000" pitchFamily="2" charset="2"/>
              </a:rPr>
              <a:t>Örn</a:t>
            </a:r>
            <a:r>
              <a:rPr lang="tr-TR" b="1" dirty="0" smtClean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tr-TR" b="1" i="1" dirty="0"/>
              <a:t>(hash1(</a:t>
            </a:r>
            <a:r>
              <a:rPr lang="tr-TR" sz="1400" b="1" i="1" dirty="0" err="1"/>
              <a:t>key</a:t>
            </a:r>
            <a:r>
              <a:rPr lang="tr-TR" b="1" i="1" dirty="0"/>
              <a:t>) + i * </a:t>
            </a:r>
            <a:r>
              <a:rPr lang="tr-TR" b="1" i="1" dirty="0" smtClean="0"/>
              <a:t>hash2(</a:t>
            </a:r>
            <a:r>
              <a:rPr lang="tr-TR" sz="1400" b="1" i="1" dirty="0" err="1" smtClean="0"/>
              <a:t>key</a:t>
            </a:r>
            <a:r>
              <a:rPr lang="tr-TR" b="1" i="1" dirty="0"/>
              <a:t>)) % TABLE_SIZE</a:t>
            </a:r>
            <a:r>
              <a:rPr lang="tr-TR" i="1" dirty="0"/>
              <a:t> </a:t>
            </a:r>
            <a:endParaRPr lang="tr-TR" i="1" dirty="0" smtClean="0"/>
          </a:p>
          <a:p>
            <a:pPr lvl="2"/>
            <a:r>
              <a:rPr lang="tr-TR" dirty="0"/>
              <a:t>hash1(</a:t>
            </a:r>
            <a:r>
              <a:rPr lang="tr-TR" dirty="0" err="1"/>
              <a:t>key</a:t>
            </a:r>
            <a:r>
              <a:rPr lang="tr-TR" dirty="0"/>
              <a:t>) = </a:t>
            </a:r>
            <a:r>
              <a:rPr lang="tr-TR" dirty="0" err="1"/>
              <a:t>key</a:t>
            </a:r>
            <a:r>
              <a:rPr lang="tr-TR" dirty="0"/>
              <a:t> % TABLE_SIZE</a:t>
            </a:r>
          </a:p>
          <a:p>
            <a:pPr lvl="2"/>
            <a:r>
              <a:rPr lang="tr-TR" dirty="0"/>
              <a:t>hash2(</a:t>
            </a:r>
            <a:r>
              <a:rPr lang="tr-TR" dirty="0" err="1"/>
              <a:t>key</a:t>
            </a:r>
            <a:r>
              <a:rPr lang="tr-TR" dirty="0"/>
              <a:t>) = PRIME - (</a:t>
            </a:r>
            <a:r>
              <a:rPr lang="tr-TR" dirty="0" err="1"/>
              <a:t>key</a:t>
            </a:r>
            <a:r>
              <a:rPr lang="tr-TR" dirty="0"/>
              <a:t> % PRIME)   </a:t>
            </a:r>
            <a:endParaRPr lang="tr-TR" dirty="0" smtClean="0"/>
          </a:p>
          <a:p>
            <a:pPr lvl="2"/>
            <a:r>
              <a:rPr lang="tr-TR" i="1" dirty="0" smtClean="0"/>
              <a:t>[</a:t>
            </a:r>
            <a:r>
              <a:rPr lang="tr-TR" i="1" dirty="0"/>
              <a:t>PRIME &lt; </a:t>
            </a:r>
            <a:r>
              <a:rPr lang="tr-TR" i="1" dirty="0" err="1"/>
              <a:t>Table_Size</a:t>
            </a:r>
            <a:r>
              <a:rPr lang="tr-TR" i="1" dirty="0" smtClean="0"/>
              <a:t>]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endParaRPr lang="tr-TR" i="1" dirty="0" smtClean="0">
              <a:sym typeface="Wingdings" panose="05000000000000000000" pitchFamily="2" charset="2"/>
            </a:endParaRPr>
          </a:p>
          <a:p>
            <a:pPr lvl="1"/>
            <a:r>
              <a:rPr lang="tr-TR" i="1" dirty="0" err="1" smtClean="0">
                <a:sym typeface="Wingdings" panose="05000000000000000000" pitchFamily="2" charset="2"/>
              </a:rPr>
              <a:t>Table_Size</a:t>
            </a:r>
            <a:r>
              <a:rPr lang="tr-TR" i="1" dirty="0" smtClean="0">
                <a:sym typeface="Wingdings" panose="05000000000000000000" pitchFamily="2" charset="2"/>
              </a:rPr>
              <a:t> = 13, Prime = 7</a:t>
            </a:r>
            <a:endParaRPr lang="tr-TR" i="1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0" y="3288448"/>
            <a:ext cx="4305300" cy="34480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26734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Double</a:t>
            </a:r>
            <a:r>
              <a:rPr lang="tr-TR" dirty="0"/>
              <a:t> </a:t>
            </a:r>
            <a:r>
              <a:rPr lang="tr-TR" dirty="0" err="1"/>
              <a:t>Hashing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89212" y="1661528"/>
            <a:ext cx="8915400" cy="4616605"/>
          </a:xfrm>
        </p:spPr>
        <p:txBody>
          <a:bodyPr>
            <a:normAutofit fontScale="92500" lnSpcReduction="10000"/>
          </a:bodyPr>
          <a:lstStyle/>
          <a:p>
            <a:r>
              <a:rPr lang="tr-TR" dirty="0" err="1">
                <a:sym typeface="Wingdings" panose="05000000000000000000" pitchFamily="2" charset="2"/>
              </a:rPr>
              <a:t>Double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hashing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smtClean="0">
                <a:sym typeface="Wingdings" panose="05000000000000000000" pitchFamily="2" charset="2"/>
              </a:rPr>
              <a:t>dezavantajları </a:t>
            </a:r>
            <a:endParaRPr lang="tr-TR" dirty="0">
              <a:sym typeface="Wingdings" panose="05000000000000000000" pitchFamily="2" charset="2"/>
            </a:endParaRPr>
          </a:p>
          <a:p>
            <a:pPr lvl="1"/>
            <a:r>
              <a:rPr lang="tr-TR" dirty="0">
                <a:sym typeface="Wingdings" panose="05000000000000000000" pitchFamily="2" charset="2"/>
              </a:rPr>
              <a:t>iki </a:t>
            </a:r>
            <a:r>
              <a:rPr lang="tr-TR" dirty="0" err="1">
                <a:sym typeface="Wingdings" panose="05000000000000000000" pitchFamily="2" charset="2"/>
              </a:rPr>
              <a:t>hash</a:t>
            </a:r>
            <a:r>
              <a:rPr lang="tr-TR" dirty="0">
                <a:sym typeface="Wingdings" panose="05000000000000000000" pitchFamily="2" charset="2"/>
              </a:rPr>
              <a:t> fonksiyonunun kullanılmasını gerektirir ve bu da ekleme ve arama işlemlerinin hesaplama karmaşıklığını artırabilir.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İyi bir performans elde etmek için iyi bir </a:t>
            </a:r>
            <a:r>
              <a:rPr lang="tr-TR" dirty="0" err="1">
                <a:sym typeface="Wingdings" panose="05000000000000000000" pitchFamily="2" charset="2"/>
              </a:rPr>
              <a:t>hash</a:t>
            </a:r>
            <a:r>
              <a:rPr lang="tr-TR" dirty="0">
                <a:sym typeface="Wingdings" panose="05000000000000000000" pitchFamily="2" charset="2"/>
              </a:rPr>
              <a:t> fonksiyonu seçimi gerektirir. </a:t>
            </a:r>
            <a:r>
              <a:rPr lang="tr-TR" dirty="0" err="1">
                <a:sym typeface="Wingdings" panose="05000000000000000000" pitchFamily="2" charset="2"/>
              </a:rPr>
              <a:t>Hash</a:t>
            </a:r>
            <a:r>
              <a:rPr lang="tr-TR" dirty="0">
                <a:sym typeface="Wingdings" panose="05000000000000000000" pitchFamily="2" charset="2"/>
              </a:rPr>
              <a:t> fonksiyonları iyi tasarlanmamışsa, çarpışma oranı yine de yüksek olabilir.</a:t>
            </a:r>
          </a:p>
          <a:p>
            <a:endParaRPr lang="tr-TR" dirty="0">
              <a:sym typeface="Wingdings" panose="05000000000000000000" pitchFamily="2" charset="2"/>
            </a:endParaRPr>
          </a:p>
          <a:p>
            <a:r>
              <a:rPr lang="tr-TR" dirty="0" err="1">
                <a:sym typeface="Wingdings" panose="05000000000000000000" pitchFamily="2" charset="2"/>
              </a:rPr>
              <a:t>Double</a:t>
            </a:r>
            <a:r>
              <a:rPr lang="tr-TR" dirty="0">
                <a:sym typeface="Wingdings" panose="05000000000000000000" pitchFamily="2" charset="2"/>
              </a:rPr>
              <a:t> </a:t>
            </a:r>
            <a:r>
              <a:rPr lang="tr-TR" dirty="0" err="1">
                <a:sym typeface="Wingdings" panose="05000000000000000000" pitchFamily="2" charset="2"/>
              </a:rPr>
              <a:t>hashing</a:t>
            </a:r>
            <a:r>
              <a:rPr lang="tr-TR" dirty="0">
                <a:sym typeface="Wingdings" panose="05000000000000000000" pitchFamily="2" charset="2"/>
              </a:rPr>
              <a:t> avantajları</a:t>
            </a:r>
          </a:p>
          <a:p>
            <a:pPr lvl="1"/>
            <a:r>
              <a:rPr lang="tr-TR" dirty="0" err="1">
                <a:sym typeface="Wingdings" panose="05000000000000000000" pitchFamily="2" charset="2"/>
              </a:rPr>
              <a:t>Hash</a:t>
            </a:r>
            <a:r>
              <a:rPr lang="tr-TR" dirty="0">
                <a:sym typeface="Wingdings" panose="05000000000000000000" pitchFamily="2" charset="2"/>
              </a:rPr>
              <a:t> tablosunda kayıtların tekdüze bir dağılımını sağlar</a:t>
            </a:r>
          </a:p>
          <a:p>
            <a:pPr lvl="1"/>
            <a:r>
              <a:rPr lang="tr-TR" dirty="0">
                <a:sym typeface="Wingdings" panose="05000000000000000000" pitchFamily="2" charset="2"/>
              </a:rPr>
              <a:t>Bu teknik herhangi bir kümelenme oluşturmaz</a:t>
            </a:r>
            <a:r>
              <a:rPr lang="tr-TR" dirty="0" smtClean="0">
                <a:sym typeface="Wingdings" panose="05000000000000000000" pitchFamily="2" charset="2"/>
              </a:rPr>
              <a:t>.</a:t>
            </a:r>
          </a:p>
          <a:p>
            <a:pPr lvl="1"/>
            <a:endParaRPr lang="tr-TR" dirty="0">
              <a:sym typeface="Wingdings" panose="05000000000000000000" pitchFamily="2" charset="2"/>
            </a:endParaRPr>
          </a:p>
          <a:p>
            <a:pPr fontAlgn="base"/>
            <a:r>
              <a:rPr lang="pt-BR" b="1" dirty="0"/>
              <a:t>Time Complexity:</a:t>
            </a:r>
            <a:endParaRPr lang="pt-BR" dirty="0"/>
          </a:p>
          <a:p>
            <a:pPr lvl="1" fontAlgn="base"/>
            <a:r>
              <a:rPr lang="pt-BR" b="1" dirty="0"/>
              <a:t>Insertion: </a:t>
            </a:r>
            <a:r>
              <a:rPr lang="pt-BR" dirty="0"/>
              <a:t>O(n)</a:t>
            </a:r>
          </a:p>
          <a:p>
            <a:pPr lvl="1" fontAlgn="base"/>
            <a:r>
              <a:rPr lang="pt-BR" b="1" dirty="0"/>
              <a:t>Search: </a:t>
            </a:r>
            <a:r>
              <a:rPr lang="pt-BR" dirty="0"/>
              <a:t>O(n)</a:t>
            </a:r>
          </a:p>
          <a:p>
            <a:pPr lvl="1" fontAlgn="base"/>
            <a:r>
              <a:rPr lang="pt-BR" b="1" dirty="0"/>
              <a:t>Deletion: </a:t>
            </a:r>
            <a:r>
              <a:rPr lang="pt-BR" dirty="0"/>
              <a:t>O(n)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1984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tr-TR" dirty="0" err="1" smtClean="0"/>
              <a:t>Hash</a:t>
            </a:r>
            <a:r>
              <a:rPr lang="tr-TR" dirty="0" smtClean="0"/>
              <a:t> mantığı, eldeki verinin sistematik olarak bir veri yapısına yerleştirilmesidir</a:t>
            </a:r>
          </a:p>
          <a:p>
            <a:pPr lvl="1"/>
            <a:r>
              <a:rPr lang="tr-TR" dirty="0" smtClean="0"/>
              <a:t>Sistematiklik sayesinde de arama sırasında direkt erişim gerçekleşebilecektir</a:t>
            </a:r>
          </a:p>
          <a:p>
            <a:endParaRPr lang="tr-TR" dirty="0"/>
          </a:p>
          <a:p>
            <a:r>
              <a:rPr lang="tr-TR" dirty="0" smtClean="0"/>
              <a:t>Temel mantık, eldeki veriden benzersiz bir </a:t>
            </a:r>
            <a:r>
              <a:rPr lang="tr-TR" dirty="0" err="1" smtClean="0"/>
              <a:t>int</a:t>
            </a:r>
            <a:r>
              <a:rPr lang="tr-TR" dirty="0" smtClean="0"/>
              <a:t>/</a:t>
            </a:r>
            <a:r>
              <a:rPr lang="tr-TR" dirty="0" err="1" smtClean="0"/>
              <a:t>string</a:t>
            </a:r>
            <a:r>
              <a:rPr lang="tr-TR" dirty="0" smtClean="0"/>
              <a:t> elde etmektir</a:t>
            </a:r>
          </a:p>
          <a:p>
            <a:pPr lvl="1"/>
            <a:r>
              <a:rPr lang="tr-TR" dirty="0" smtClean="0"/>
              <a:t>Bu </a:t>
            </a:r>
            <a:r>
              <a:rPr lang="tr-TR" dirty="0" err="1" smtClean="0"/>
              <a:t>int</a:t>
            </a:r>
            <a:r>
              <a:rPr lang="tr-TR" dirty="0" smtClean="0"/>
              <a:t>/</a:t>
            </a:r>
            <a:r>
              <a:rPr lang="tr-TR" dirty="0" err="1" smtClean="0"/>
              <a:t>string’e</a:t>
            </a:r>
            <a:r>
              <a:rPr lang="tr-TR" dirty="0" smtClean="0"/>
              <a:t> </a:t>
            </a:r>
            <a:r>
              <a:rPr lang="tr-TR" b="1" dirty="0" smtClean="0"/>
              <a:t>anahtar (</a:t>
            </a:r>
            <a:r>
              <a:rPr lang="tr-TR" b="1" dirty="0" err="1" smtClean="0"/>
              <a:t>key</a:t>
            </a:r>
            <a:r>
              <a:rPr lang="tr-TR" b="1" dirty="0" smtClean="0"/>
              <a:t>) </a:t>
            </a:r>
            <a:r>
              <a:rPr lang="tr-TR" dirty="0" smtClean="0"/>
              <a:t>adı verilir</a:t>
            </a:r>
          </a:p>
          <a:p>
            <a:pPr lvl="1"/>
            <a:endParaRPr lang="tr-TR" dirty="0"/>
          </a:p>
          <a:p>
            <a:r>
              <a:rPr lang="tr-TR" dirty="0" smtClean="0"/>
              <a:t>Bu </a:t>
            </a:r>
            <a:r>
              <a:rPr lang="tr-TR" dirty="0" err="1" smtClean="0"/>
              <a:t>key</a:t>
            </a:r>
            <a:r>
              <a:rPr lang="tr-TR" dirty="0" smtClean="0"/>
              <a:t>, </a:t>
            </a:r>
            <a:r>
              <a:rPr lang="tr-TR" b="1" dirty="0" err="1" smtClean="0"/>
              <a:t>hash</a:t>
            </a:r>
            <a:r>
              <a:rPr lang="tr-TR" b="1" dirty="0" smtClean="0"/>
              <a:t> tablosuna </a:t>
            </a:r>
            <a:r>
              <a:rPr lang="tr-TR" dirty="0" smtClean="0"/>
              <a:t>(genelde dizi) veriyi eklerken bizim </a:t>
            </a:r>
            <a:r>
              <a:rPr lang="tr-TR" b="1" dirty="0" err="1" smtClean="0"/>
              <a:t>index</a:t>
            </a:r>
            <a:r>
              <a:rPr lang="tr-TR" dirty="0" smtClean="0"/>
              <a:t> değerimiz olur.</a:t>
            </a:r>
          </a:p>
          <a:p>
            <a:pPr lvl="1"/>
            <a:r>
              <a:rPr lang="tr-TR" dirty="0" smtClean="0"/>
              <a:t>Bu sayede de o veriye direkt erişim sağlayabiliriz. (Ayrıca silme ve güncelleme)</a:t>
            </a:r>
          </a:p>
          <a:p>
            <a:endParaRPr lang="tr-TR" dirty="0"/>
          </a:p>
          <a:p>
            <a:r>
              <a:rPr lang="tr-TR" dirty="0" err="1" smtClean="0"/>
              <a:t>Key</a:t>
            </a:r>
            <a:r>
              <a:rPr lang="tr-TR" dirty="0" smtClean="0"/>
              <a:t> değerini elde etmeye yarayan fonksiyonlara </a:t>
            </a:r>
            <a:r>
              <a:rPr lang="tr-TR" b="1" dirty="0" err="1" smtClean="0"/>
              <a:t>hash</a:t>
            </a:r>
            <a:r>
              <a:rPr lang="tr-TR" b="1" dirty="0" smtClean="0"/>
              <a:t> fonksiyonu </a:t>
            </a:r>
            <a:r>
              <a:rPr lang="tr-TR" dirty="0" smtClean="0"/>
              <a:t>adı verilir.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401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veri, </a:t>
            </a:r>
            <a:r>
              <a:rPr lang="tr-TR" dirty="0" err="1" smtClean="0"/>
              <a:t>hash</a:t>
            </a:r>
            <a:r>
              <a:rPr lang="tr-TR" dirty="0" smtClean="0"/>
              <a:t> tablosuna eklenmek istendiğinde;</a:t>
            </a:r>
          </a:p>
          <a:p>
            <a:pPr lvl="1"/>
            <a:r>
              <a:rPr lang="tr-TR" dirty="0" smtClean="0"/>
              <a:t>Veriden bir </a:t>
            </a:r>
            <a:r>
              <a:rPr lang="tr-TR" dirty="0" err="1" smtClean="0"/>
              <a:t>key</a:t>
            </a:r>
            <a:r>
              <a:rPr lang="tr-TR" dirty="0" smtClean="0"/>
              <a:t> elde edilir</a:t>
            </a:r>
          </a:p>
          <a:p>
            <a:pPr lvl="1"/>
            <a:r>
              <a:rPr lang="tr-TR" dirty="0" smtClean="0"/>
              <a:t>Bu </a:t>
            </a:r>
            <a:r>
              <a:rPr lang="tr-TR" dirty="0" err="1" smtClean="0"/>
              <a:t>key</a:t>
            </a:r>
            <a:r>
              <a:rPr lang="tr-TR" dirty="0" smtClean="0"/>
              <a:t>, belirli bir </a:t>
            </a:r>
            <a:r>
              <a:rPr lang="tr-TR" dirty="0" err="1" smtClean="0"/>
              <a:t>hash</a:t>
            </a:r>
            <a:r>
              <a:rPr lang="tr-TR" dirty="0" smtClean="0"/>
              <a:t> fonksiyonu sonucunda bir </a:t>
            </a:r>
            <a:r>
              <a:rPr lang="tr-TR" dirty="0" err="1" smtClean="0"/>
              <a:t>index</a:t>
            </a:r>
            <a:r>
              <a:rPr lang="tr-TR" dirty="0" smtClean="0"/>
              <a:t> değerine dönüşür.</a:t>
            </a:r>
          </a:p>
          <a:p>
            <a:pPr lvl="2"/>
            <a:r>
              <a:rPr lang="tr-TR" dirty="0" err="1" smtClean="0"/>
              <a:t>Indexler</a:t>
            </a:r>
            <a:r>
              <a:rPr lang="tr-TR" dirty="0" smtClean="0"/>
              <a:t>, dizi ya da </a:t>
            </a:r>
            <a:r>
              <a:rPr lang="tr-TR" dirty="0" err="1" smtClean="0"/>
              <a:t>hash</a:t>
            </a:r>
            <a:r>
              <a:rPr lang="tr-TR" dirty="0" smtClean="0"/>
              <a:t> tablosunun alabileceği </a:t>
            </a:r>
            <a:r>
              <a:rPr lang="tr-TR" dirty="0" err="1" smtClean="0"/>
              <a:t>max</a:t>
            </a:r>
            <a:r>
              <a:rPr lang="tr-TR" dirty="0" smtClean="0"/>
              <a:t> eleman sayısı ile sınırlıdır.</a:t>
            </a:r>
          </a:p>
          <a:p>
            <a:pPr lvl="2"/>
            <a:r>
              <a:rPr lang="tr-TR" dirty="0" smtClean="0"/>
              <a:t>Kısacası, </a:t>
            </a:r>
            <a:r>
              <a:rPr lang="tr-TR" dirty="0" err="1" smtClean="0"/>
              <a:t>hash</a:t>
            </a:r>
            <a:r>
              <a:rPr lang="tr-TR" dirty="0" smtClean="0"/>
              <a:t> fonksiyonu, eldeki </a:t>
            </a:r>
            <a:r>
              <a:rPr lang="tr-TR" dirty="0" err="1" smtClean="0"/>
              <a:t>key</a:t>
            </a:r>
            <a:r>
              <a:rPr lang="tr-TR" dirty="0" smtClean="0"/>
              <a:t> değerinin tablodaki </a:t>
            </a:r>
            <a:r>
              <a:rPr lang="tr-TR" dirty="0" err="1" smtClean="0"/>
              <a:t>index</a:t>
            </a:r>
            <a:r>
              <a:rPr lang="tr-TR" dirty="0" smtClean="0"/>
              <a:t> değerini hesaplar.</a:t>
            </a:r>
          </a:p>
          <a:p>
            <a:pPr lvl="1"/>
            <a:r>
              <a:rPr lang="tr-TR" dirty="0" smtClean="0"/>
              <a:t>Daha sonra o </a:t>
            </a:r>
            <a:r>
              <a:rPr lang="tr-TR" dirty="0" err="1" smtClean="0"/>
              <a:t>index’e</a:t>
            </a:r>
            <a:r>
              <a:rPr lang="tr-TR" dirty="0" smtClean="0"/>
              <a:t>, eldeki veri eklenir. Ya da o </a:t>
            </a:r>
            <a:r>
              <a:rPr lang="tr-TR" dirty="0" err="1" smtClean="0"/>
              <a:t>indexteki</a:t>
            </a:r>
            <a:r>
              <a:rPr lang="tr-TR" dirty="0" smtClean="0"/>
              <a:t> bu veri silinir.</a:t>
            </a:r>
          </a:p>
          <a:p>
            <a:pPr lvl="1"/>
            <a:endParaRPr lang="tr-TR" dirty="0"/>
          </a:p>
          <a:p>
            <a:pPr lvl="1"/>
            <a:endParaRPr lang="tr-TR" dirty="0" smtClean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53" y="4426795"/>
            <a:ext cx="3826486" cy="20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1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Hashing</a:t>
            </a:r>
            <a:r>
              <a:rPr lang="tr-TR" dirty="0" smtClean="0"/>
              <a:t> Örneği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304" y="2133600"/>
            <a:ext cx="47529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Hash</a:t>
            </a:r>
            <a:r>
              <a:rPr lang="tr-TR" dirty="0" smtClean="0"/>
              <a:t> Tabloları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r-TR" dirty="0" err="1" smtClean="0"/>
              <a:t>Hash</a:t>
            </a:r>
            <a:r>
              <a:rPr lang="tr-TR" dirty="0" smtClean="0"/>
              <a:t> tablolarında </a:t>
            </a:r>
            <a:r>
              <a:rPr lang="tr-TR" dirty="0" err="1" smtClean="0"/>
              <a:t>search</a:t>
            </a:r>
            <a:r>
              <a:rPr lang="tr-TR" dirty="0" smtClean="0"/>
              <a:t>, insert ve </a:t>
            </a:r>
            <a:r>
              <a:rPr lang="tr-TR" dirty="0" err="1" smtClean="0"/>
              <a:t>delete</a:t>
            </a:r>
            <a:r>
              <a:rPr lang="tr-TR" dirty="0" smtClean="0"/>
              <a:t> işlemleri ortalama olarak O(1) sabit zamanda gerçekleşmektedir.</a:t>
            </a:r>
          </a:p>
          <a:p>
            <a:endParaRPr lang="tr-TR" dirty="0" smtClean="0"/>
          </a:p>
          <a:p>
            <a:r>
              <a:rPr lang="tr-TR" dirty="0" smtClean="0"/>
              <a:t>Ağaçlardan daha hızlıdır (Dizilerden zaten hızlı </a:t>
            </a:r>
            <a:r>
              <a:rPr lang="tr-TR" dirty="0" smtClean="0">
                <a:sym typeface="Wingdings" panose="05000000000000000000" pitchFamily="2" charset="2"/>
              </a:rPr>
              <a:t> )</a:t>
            </a:r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Ayrıca programlanmaları daha kolaydır</a:t>
            </a:r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Ancak; </a:t>
            </a:r>
            <a:r>
              <a:rPr lang="tr-TR" dirty="0" err="1" smtClean="0">
                <a:sym typeface="Wingdings" panose="05000000000000000000" pitchFamily="2" charset="2"/>
              </a:rPr>
              <a:t>sorting</a:t>
            </a:r>
            <a:r>
              <a:rPr lang="tr-TR" dirty="0" smtClean="0">
                <a:sym typeface="Wingdings" panose="05000000000000000000" pitchFamily="2" charset="2"/>
              </a:rPr>
              <a:t> (sıralama) anlamında yani </a:t>
            </a:r>
            <a:r>
              <a:rPr lang="tr-TR" dirty="0" err="1" smtClean="0">
                <a:sym typeface="Wingdings" panose="05000000000000000000" pitchFamily="2" charset="2"/>
              </a:rPr>
              <a:t>min</a:t>
            </a:r>
            <a:r>
              <a:rPr lang="tr-TR" dirty="0" smtClean="0">
                <a:sym typeface="Wingdings" panose="05000000000000000000" pitchFamily="2" charset="2"/>
              </a:rPr>
              <a:t>/</a:t>
            </a:r>
            <a:r>
              <a:rPr lang="tr-TR" dirty="0" err="1" smtClean="0">
                <a:sym typeface="Wingdings" panose="05000000000000000000" pitchFamily="2" charset="2"/>
              </a:rPr>
              <a:t>max</a:t>
            </a:r>
            <a:r>
              <a:rPr lang="tr-TR" dirty="0" smtClean="0">
                <a:sym typeface="Wingdings" panose="05000000000000000000" pitchFamily="2" charset="2"/>
              </a:rPr>
              <a:t> eleman gibi işlemlerde verimli değildir</a:t>
            </a:r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İdeal bir </a:t>
            </a:r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tablosu, içinde eleman barındıran sabit bir diziden oluşur. *****</a:t>
            </a:r>
          </a:p>
          <a:p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smtClean="0">
                <a:sym typeface="Wingdings" panose="05000000000000000000" pitchFamily="2" charset="2"/>
              </a:rPr>
              <a:t>Dizi büyüklüğü, tablo büyüklüğüdür</a:t>
            </a:r>
          </a:p>
        </p:txBody>
      </p:sp>
    </p:spTree>
    <p:extLst>
      <p:ext uri="{BB962C8B-B14F-4D97-AF65-F5344CB8AC3E}">
        <p14:creationId xmlns:p14="http://schemas.microsoft.com/office/powerpoint/2010/main" val="279069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Tablo </a:t>
            </a:r>
            <a:r>
              <a:rPr lang="tr-TR" dirty="0">
                <a:sym typeface="Wingdings" panose="05000000000000000000" pitchFamily="2" charset="2"/>
              </a:rPr>
              <a:t>büyüklüğü</a:t>
            </a:r>
            <a:r>
              <a:rPr lang="tr-TR" dirty="0" smtClean="0"/>
              <a:t>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smtClean="0"/>
              <a:t>N</a:t>
            </a:r>
          </a:p>
          <a:p>
            <a:r>
              <a:rPr lang="tr-TR" dirty="0" err="1" smtClean="0"/>
              <a:t>Hash</a:t>
            </a:r>
            <a:r>
              <a:rPr lang="tr-TR" dirty="0" smtClean="0"/>
              <a:t> </a:t>
            </a:r>
            <a:r>
              <a:rPr lang="tr-TR" dirty="0" err="1" smtClean="0"/>
              <a:t>Fonk</a:t>
            </a:r>
            <a:r>
              <a:rPr lang="tr-TR" dirty="0" smtClean="0"/>
              <a:t>. </a:t>
            </a:r>
            <a:r>
              <a:rPr lang="tr-TR" dirty="0" smtClean="0">
                <a:sym typeface="Wingdings" panose="05000000000000000000" pitchFamily="2" charset="2"/>
              </a:rPr>
              <a:t> h(x) = </a:t>
            </a:r>
            <a:r>
              <a:rPr lang="tr-TR" dirty="0" err="1" smtClean="0">
                <a:sym typeface="Wingdings" panose="05000000000000000000" pitchFamily="2" charset="2"/>
              </a:rPr>
              <a:t>x%N</a:t>
            </a:r>
            <a:r>
              <a:rPr lang="tr-TR" dirty="0" smtClean="0">
                <a:sym typeface="Wingdings" panose="05000000000000000000" pitchFamily="2" charset="2"/>
              </a:rPr>
              <a:t> olsun</a:t>
            </a:r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023" y="3184211"/>
            <a:ext cx="3800475" cy="8382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947" y="4466859"/>
            <a:ext cx="652462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88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Hashing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133601"/>
            <a:ext cx="6801109" cy="3853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51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Hash</a:t>
            </a:r>
            <a:r>
              <a:rPr lang="tr-TR" dirty="0" smtClean="0"/>
              <a:t> Fonksiyonları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smtClean="0"/>
              <a:t>İyi bir </a:t>
            </a:r>
            <a:r>
              <a:rPr lang="tr-TR" dirty="0" err="1" smtClean="0"/>
              <a:t>hash</a:t>
            </a:r>
            <a:r>
              <a:rPr lang="tr-TR" dirty="0" smtClean="0"/>
              <a:t> fonksiyonu, tablodaki her bir pozisyon için </a:t>
            </a:r>
            <a:r>
              <a:rPr lang="tr-TR" dirty="0" err="1" smtClean="0"/>
              <a:t>unique</a:t>
            </a:r>
            <a:r>
              <a:rPr lang="tr-TR" dirty="0" smtClean="0"/>
              <a:t> bir </a:t>
            </a:r>
            <a:r>
              <a:rPr lang="tr-TR" dirty="0" err="1" smtClean="0"/>
              <a:t>key</a:t>
            </a:r>
            <a:r>
              <a:rPr lang="tr-TR" dirty="0" smtClean="0"/>
              <a:t> üretmelidir. </a:t>
            </a:r>
          </a:p>
          <a:p>
            <a:pPr lvl="1"/>
            <a:r>
              <a:rPr lang="tr-TR" dirty="0" smtClean="0"/>
              <a:t>Aksi durumda </a:t>
            </a:r>
            <a:r>
              <a:rPr lang="tr-TR" dirty="0" smtClean="0">
                <a:sym typeface="Wingdings" panose="05000000000000000000" pitchFamily="2" charset="2"/>
              </a:rPr>
              <a:t> </a:t>
            </a:r>
            <a:r>
              <a:rPr lang="tr-TR" dirty="0" err="1" smtClean="0">
                <a:sym typeface="Wingdings" panose="05000000000000000000" pitchFamily="2" charset="2"/>
              </a:rPr>
              <a:t>Collision</a:t>
            </a:r>
            <a:endParaRPr lang="tr-TR" dirty="0" smtClean="0">
              <a:sym typeface="Wingdings" panose="05000000000000000000" pitchFamily="2" charset="2"/>
            </a:endParaRPr>
          </a:p>
          <a:p>
            <a:r>
              <a:rPr lang="tr-TR" dirty="0" err="1" smtClean="0">
                <a:sym typeface="Wingdings" panose="05000000000000000000" pitchFamily="2" charset="2"/>
              </a:rPr>
              <a:t>Hash</a:t>
            </a:r>
            <a:r>
              <a:rPr lang="tr-TR" dirty="0" smtClean="0">
                <a:sym typeface="Wingdings" panose="05000000000000000000" pitchFamily="2" charset="2"/>
              </a:rPr>
              <a:t> fonksiyonları, </a:t>
            </a:r>
            <a:r>
              <a:rPr lang="tr-TR" dirty="0" err="1" smtClean="0">
                <a:sym typeface="Wingdings" panose="05000000000000000000" pitchFamily="2" charset="2"/>
              </a:rPr>
              <a:t>integer</a:t>
            </a:r>
            <a:r>
              <a:rPr lang="tr-TR" dirty="0" smtClean="0">
                <a:sym typeface="Wingdings" panose="05000000000000000000" pitchFamily="2" charset="2"/>
              </a:rPr>
              <a:t> ile işlemler yapar. Eğer </a:t>
            </a:r>
            <a:r>
              <a:rPr lang="tr-TR" dirty="0" err="1" smtClean="0">
                <a:sym typeface="Wingdings" panose="05000000000000000000" pitchFamily="2" charset="2"/>
              </a:rPr>
              <a:t>key</a:t>
            </a:r>
            <a:r>
              <a:rPr lang="tr-TR" dirty="0" smtClean="0">
                <a:sym typeface="Wingdings" panose="05000000000000000000" pitchFamily="2" charset="2"/>
              </a:rPr>
              <a:t> değeri </a:t>
            </a:r>
            <a:r>
              <a:rPr lang="tr-TR" dirty="0" err="1" smtClean="0">
                <a:sym typeface="Wingdings" panose="05000000000000000000" pitchFamily="2" charset="2"/>
              </a:rPr>
              <a:t>string</a:t>
            </a:r>
            <a:r>
              <a:rPr lang="tr-TR" dirty="0" smtClean="0">
                <a:sym typeface="Wingdings" panose="05000000000000000000" pitchFamily="2" charset="2"/>
              </a:rPr>
              <a:t> ise, </a:t>
            </a:r>
          </a:p>
          <a:p>
            <a:pPr lvl="1"/>
            <a:r>
              <a:rPr lang="tr-TR" dirty="0" err="1" smtClean="0">
                <a:sym typeface="Wingdings" panose="05000000000000000000" pitchFamily="2" charset="2"/>
              </a:rPr>
              <a:t>String</a:t>
            </a:r>
            <a:r>
              <a:rPr lang="tr-TR" dirty="0" smtClean="0">
                <a:sym typeface="Wingdings" panose="05000000000000000000" pitchFamily="2" charset="2"/>
              </a:rPr>
              <a:t>  </a:t>
            </a:r>
            <a:r>
              <a:rPr lang="tr-TR" dirty="0" err="1" smtClean="0">
                <a:sym typeface="Wingdings" panose="05000000000000000000" pitchFamily="2" charset="2"/>
              </a:rPr>
              <a:t>integer</a:t>
            </a:r>
            <a:endParaRPr lang="tr-TR" dirty="0" smtClean="0">
              <a:sym typeface="Wingdings" panose="05000000000000000000" pitchFamily="2" charset="2"/>
            </a:endParaRPr>
          </a:p>
          <a:p>
            <a:pPr lvl="1"/>
            <a:r>
              <a:rPr lang="tr-TR" dirty="0" err="1" smtClean="0">
                <a:sym typeface="Wingdings" panose="05000000000000000000" pitchFamily="2" charset="2"/>
              </a:rPr>
              <a:t>Örn</a:t>
            </a:r>
            <a:r>
              <a:rPr lang="tr-TR" dirty="0" smtClean="0">
                <a:sym typeface="Wingdings" panose="05000000000000000000" pitchFamily="2" charset="2"/>
              </a:rPr>
              <a:t>: 1234-5678  12345678</a:t>
            </a:r>
          </a:p>
          <a:p>
            <a:pPr lvl="1"/>
            <a:r>
              <a:rPr lang="tr-TR" dirty="0" err="1" smtClean="0">
                <a:sym typeface="Wingdings" panose="05000000000000000000" pitchFamily="2" charset="2"/>
              </a:rPr>
              <a:t>Örn</a:t>
            </a:r>
            <a:r>
              <a:rPr lang="tr-TR" dirty="0" smtClean="0">
                <a:sym typeface="Wingdings" panose="05000000000000000000" pitchFamily="2" charset="2"/>
              </a:rPr>
              <a:t>: karakterlerin ASCII karşılıkları</a:t>
            </a:r>
            <a:endParaRPr lang="tr-TR" dirty="0">
              <a:sym typeface="Wingdings" panose="05000000000000000000" pitchFamily="2" charset="2"/>
            </a:endParaRPr>
          </a:p>
          <a:p>
            <a:endParaRPr lang="tr-TR" dirty="0"/>
          </a:p>
          <a:p>
            <a:r>
              <a:rPr lang="tr-TR" dirty="0" err="1" smtClean="0"/>
              <a:t>Hash</a:t>
            </a:r>
            <a:r>
              <a:rPr lang="tr-TR" dirty="0" smtClean="0"/>
              <a:t> fonksiyonu çeşitleri:</a:t>
            </a:r>
          </a:p>
          <a:p>
            <a:pPr lvl="1"/>
            <a:r>
              <a:rPr lang="tr-TR" dirty="0" err="1" smtClean="0"/>
              <a:t>Selecting</a:t>
            </a:r>
            <a:r>
              <a:rPr lang="tr-TR" dirty="0" smtClean="0"/>
              <a:t> </a:t>
            </a:r>
            <a:r>
              <a:rPr lang="tr-TR" dirty="0" err="1" smtClean="0"/>
              <a:t>Digits</a:t>
            </a:r>
            <a:r>
              <a:rPr lang="tr-TR" dirty="0" smtClean="0"/>
              <a:t> (Rakam seçme)</a:t>
            </a:r>
          </a:p>
          <a:p>
            <a:pPr lvl="1"/>
            <a:r>
              <a:rPr lang="tr-TR" dirty="0" err="1" smtClean="0"/>
              <a:t>Folding</a:t>
            </a:r>
            <a:r>
              <a:rPr lang="tr-TR" dirty="0" smtClean="0"/>
              <a:t> (Katlama)</a:t>
            </a:r>
          </a:p>
          <a:p>
            <a:pPr lvl="1"/>
            <a:r>
              <a:rPr lang="tr-TR" dirty="0" err="1" smtClean="0"/>
              <a:t>Division</a:t>
            </a:r>
            <a:r>
              <a:rPr lang="tr-TR" dirty="0" smtClean="0"/>
              <a:t> (Bölme)</a:t>
            </a:r>
          </a:p>
          <a:p>
            <a:pPr lvl="1"/>
            <a:r>
              <a:rPr lang="tr-TR" dirty="0" err="1" smtClean="0"/>
              <a:t>Mid-Square</a:t>
            </a:r>
            <a:r>
              <a:rPr lang="tr-TR" dirty="0" smtClean="0"/>
              <a:t> (Orta-Kare) </a:t>
            </a:r>
          </a:p>
          <a:p>
            <a:pPr lvl="1"/>
            <a:r>
              <a:rPr lang="tr-TR" dirty="0" err="1" smtClean="0"/>
              <a:t>Extraction</a:t>
            </a:r>
            <a:r>
              <a:rPr lang="tr-TR" dirty="0"/>
              <a:t> </a:t>
            </a:r>
            <a:r>
              <a:rPr lang="tr-TR" dirty="0" smtClean="0"/>
              <a:t>(Çıkarım)</a:t>
            </a:r>
          </a:p>
          <a:p>
            <a:pPr lvl="1"/>
            <a:r>
              <a:rPr lang="tr-TR" dirty="0" err="1" smtClean="0"/>
              <a:t>Radix</a:t>
            </a:r>
            <a:r>
              <a:rPr lang="tr-TR" dirty="0" smtClean="0"/>
              <a:t> </a:t>
            </a:r>
            <a:r>
              <a:rPr lang="tr-TR" dirty="0" err="1" smtClean="0"/>
              <a:t>Transformation</a:t>
            </a:r>
            <a:r>
              <a:rPr lang="tr-TR" dirty="0" smtClean="0"/>
              <a:t> (</a:t>
            </a:r>
            <a:r>
              <a:rPr lang="tr-TR" dirty="0" err="1" smtClean="0"/>
              <a:t>Radix</a:t>
            </a:r>
            <a:r>
              <a:rPr lang="tr-TR" dirty="0" smtClean="0"/>
              <a:t> Dönüşümü)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34875428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</TotalTime>
  <Words>1173</Words>
  <Application>Microsoft Office PowerPoint</Application>
  <PresentationFormat>Geniş ekran</PresentationFormat>
  <Paragraphs>199</Paragraphs>
  <Slides>26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26</vt:i4>
      </vt:variant>
    </vt:vector>
  </HeadingPairs>
  <TitlesOfParts>
    <vt:vector size="31" baseType="lpstr">
      <vt:lpstr>Arial</vt:lpstr>
      <vt:lpstr>Century Gothic</vt:lpstr>
      <vt:lpstr>Wingdings</vt:lpstr>
      <vt:lpstr>Wingdings 3</vt:lpstr>
      <vt:lpstr>Duman</vt:lpstr>
      <vt:lpstr>HASH FONKSİYONU</vt:lpstr>
      <vt:lpstr>Giriş</vt:lpstr>
      <vt:lpstr>Giriş</vt:lpstr>
      <vt:lpstr>Giriş</vt:lpstr>
      <vt:lpstr>Hashing Örneği</vt:lpstr>
      <vt:lpstr>Hash Tabloları</vt:lpstr>
      <vt:lpstr>Hashing</vt:lpstr>
      <vt:lpstr>Hashing</vt:lpstr>
      <vt:lpstr>Hash Fonksiyonları</vt:lpstr>
      <vt:lpstr>Selecting Digits (Rakam seçme)</vt:lpstr>
      <vt:lpstr>Folding (Katlama)</vt:lpstr>
      <vt:lpstr>Division (Bölme)</vt:lpstr>
      <vt:lpstr>Mid Square (Orta kare)</vt:lpstr>
      <vt:lpstr>Extraction (Çıkarım)</vt:lpstr>
      <vt:lpstr>Radix Transformation</vt:lpstr>
      <vt:lpstr>PowerPoint Sunusu</vt:lpstr>
      <vt:lpstr>Collision (Çakışma)</vt:lpstr>
      <vt:lpstr>Collision</vt:lpstr>
      <vt:lpstr>Separate Chaining (Ayrık Zincirleme)</vt:lpstr>
      <vt:lpstr>Separate Chaining (Ayrık Zincirleme)</vt:lpstr>
      <vt:lpstr>Open Addressing (Açık Adresleme)</vt:lpstr>
      <vt:lpstr>Linear Probing (Doğrusal Ölçüm)</vt:lpstr>
      <vt:lpstr>Quadratic Probing (Karesel Ölçüm)</vt:lpstr>
      <vt:lpstr>Açık adresleme</vt:lpstr>
      <vt:lpstr>Double Hashing</vt:lpstr>
      <vt:lpstr>Double Hashing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VERİ YAPILARINA GİRİŞ</dc:title>
  <dc:creator>Lenovo</dc:creator>
  <cp:lastModifiedBy>ATILLA SUNCAK</cp:lastModifiedBy>
  <cp:revision>43</cp:revision>
  <dcterms:created xsi:type="dcterms:W3CDTF">2021-08-25T21:15:45Z</dcterms:created>
  <dcterms:modified xsi:type="dcterms:W3CDTF">2025-10-02T05:19:20Z</dcterms:modified>
</cp:coreProperties>
</file>