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77" r:id="rId3"/>
    <p:sldId id="258" r:id="rId4"/>
    <p:sldId id="297" r:id="rId5"/>
    <p:sldId id="300" r:id="rId6"/>
    <p:sldId id="267" r:id="rId7"/>
    <p:sldId id="302" r:id="rId8"/>
    <p:sldId id="271" r:id="rId9"/>
    <p:sldId id="285" r:id="rId10"/>
    <p:sldId id="294" r:id="rId11"/>
    <p:sldId id="286" r:id="rId12"/>
    <p:sldId id="288" r:id="rId13"/>
    <p:sldId id="290" r:id="rId14"/>
    <p:sldId id="291" r:id="rId15"/>
    <p:sldId id="299" r:id="rId16"/>
    <p:sldId id="296" r:id="rId17"/>
    <p:sldId id="264" r:id="rId18"/>
    <p:sldId id="30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ABD9E-D6FB-46D0-BC74-E02B46699B57}"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F76A1700-3F56-424A-B36C-3A01098B8F77}">
      <dgm:prSet/>
      <dgm:spPr/>
      <dgm:t>
        <a:bodyPr/>
        <a:lstStyle/>
        <a:p>
          <a:r>
            <a:rPr lang="en-IN" dirty="0"/>
            <a:t>PROJECT DESCRIPTION</a:t>
          </a:r>
        </a:p>
      </dgm:t>
    </dgm:pt>
    <dgm:pt modelId="{ACC5788E-CD26-43DD-88EB-4A4E3FF16FD9}" type="parTrans" cxnId="{09FCC9C2-8472-4A21-BEF8-E609D4032A2B}">
      <dgm:prSet/>
      <dgm:spPr/>
      <dgm:t>
        <a:bodyPr/>
        <a:lstStyle/>
        <a:p>
          <a:endParaRPr lang="en-US"/>
        </a:p>
      </dgm:t>
    </dgm:pt>
    <dgm:pt modelId="{9DB8468C-2146-41D2-8A95-DEE13ED1DDB1}" type="sibTrans" cxnId="{09FCC9C2-8472-4A21-BEF8-E609D4032A2B}">
      <dgm:prSet/>
      <dgm:spPr/>
      <dgm:t>
        <a:bodyPr/>
        <a:lstStyle/>
        <a:p>
          <a:endParaRPr lang="en-US"/>
        </a:p>
      </dgm:t>
    </dgm:pt>
    <dgm:pt modelId="{004834A1-3717-4F3A-BA86-A3BAC5C35EB1}">
      <dgm:prSet/>
      <dgm:spPr/>
      <dgm:t>
        <a:bodyPr/>
        <a:lstStyle/>
        <a:p>
          <a:pPr>
            <a:buClrTx/>
            <a:buSzTx/>
            <a:buFont typeface="Arial" panose="020B0604020202020204" pitchFamily="34" charset="0"/>
            <a:buChar char="•"/>
          </a:pPr>
          <a:r>
            <a:rPr lang="en-US" dirty="0"/>
            <a:t>DATA SETS</a:t>
          </a:r>
        </a:p>
      </dgm:t>
    </dgm:pt>
    <dgm:pt modelId="{71128274-EEA7-42A0-ADD0-C59844A8CF93}" type="parTrans" cxnId="{C8920516-17BC-4A03-9E86-3ABCC20958D8}">
      <dgm:prSet/>
      <dgm:spPr/>
      <dgm:t>
        <a:bodyPr/>
        <a:lstStyle/>
        <a:p>
          <a:endParaRPr lang="en-US"/>
        </a:p>
      </dgm:t>
    </dgm:pt>
    <dgm:pt modelId="{BA91B739-65BE-48EA-92DA-898AE4A43AB8}" type="sibTrans" cxnId="{C8920516-17BC-4A03-9E86-3ABCC20958D8}">
      <dgm:prSet/>
      <dgm:spPr/>
      <dgm:t>
        <a:bodyPr/>
        <a:lstStyle/>
        <a:p>
          <a:endParaRPr lang="en-US"/>
        </a:p>
      </dgm:t>
    </dgm:pt>
    <dgm:pt modelId="{E9DE07C5-FED4-448F-8BF7-81E4763475F5}">
      <dgm:prSet/>
      <dgm:spPr/>
      <dgm:t>
        <a:bodyPr/>
        <a:lstStyle/>
        <a:p>
          <a:pPr>
            <a:buClrTx/>
            <a:buSzTx/>
            <a:buFont typeface="Arial" panose="020B0604020202020204" pitchFamily="34" charset="0"/>
            <a:buChar char="•"/>
          </a:pPr>
          <a:r>
            <a:rPr lang="en-IN" dirty="0"/>
            <a:t>APPROACH</a:t>
          </a:r>
          <a:endParaRPr lang="en-US" dirty="0"/>
        </a:p>
      </dgm:t>
    </dgm:pt>
    <dgm:pt modelId="{A9D5E3CC-85D1-4D4B-BBD6-7C4D45DB4D9A}" type="parTrans" cxnId="{5DBEA152-310B-4CAF-9DAC-1656A30E25D3}">
      <dgm:prSet/>
      <dgm:spPr/>
      <dgm:t>
        <a:bodyPr/>
        <a:lstStyle/>
        <a:p>
          <a:endParaRPr lang="en-US"/>
        </a:p>
      </dgm:t>
    </dgm:pt>
    <dgm:pt modelId="{CE29D046-22E6-40A6-A2FB-5DDAD3BF7B8A}" type="sibTrans" cxnId="{5DBEA152-310B-4CAF-9DAC-1656A30E25D3}">
      <dgm:prSet/>
      <dgm:spPr/>
      <dgm:t>
        <a:bodyPr/>
        <a:lstStyle/>
        <a:p>
          <a:endParaRPr lang="en-US"/>
        </a:p>
      </dgm:t>
    </dgm:pt>
    <dgm:pt modelId="{027A5693-02FC-4401-8168-5FFF9B45F500}">
      <dgm:prSet/>
      <dgm:spPr/>
      <dgm:t>
        <a:bodyPr/>
        <a:lstStyle/>
        <a:p>
          <a:pPr>
            <a:buClrTx/>
            <a:buSzTx/>
            <a:buFont typeface="Arial" panose="020B0604020202020204" pitchFamily="34" charset="0"/>
            <a:buChar char="•"/>
          </a:pPr>
          <a:r>
            <a:rPr lang="en-IN" dirty="0"/>
            <a:t>TECH STACK USED</a:t>
          </a:r>
          <a:endParaRPr lang="en-US" dirty="0"/>
        </a:p>
      </dgm:t>
    </dgm:pt>
    <dgm:pt modelId="{FB16EC7C-2DBB-4B2A-AB1C-03151B30E55F}" type="parTrans" cxnId="{0C5D0A54-D0DA-43C9-9F88-1803B50A7371}">
      <dgm:prSet/>
      <dgm:spPr/>
      <dgm:t>
        <a:bodyPr/>
        <a:lstStyle/>
        <a:p>
          <a:endParaRPr lang="en-US"/>
        </a:p>
      </dgm:t>
    </dgm:pt>
    <dgm:pt modelId="{F18E683D-8326-4943-9382-6C49D3792D6C}" type="sibTrans" cxnId="{0C5D0A54-D0DA-43C9-9F88-1803B50A7371}">
      <dgm:prSet/>
      <dgm:spPr/>
      <dgm:t>
        <a:bodyPr/>
        <a:lstStyle/>
        <a:p>
          <a:endParaRPr lang="en-US"/>
        </a:p>
      </dgm:t>
    </dgm:pt>
    <dgm:pt modelId="{0D95B143-A768-45F1-AEA7-52946CB8FE7E}">
      <dgm:prSet/>
      <dgm:spPr/>
      <dgm:t>
        <a:bodyPr/>
        <a:lstStyle/>
        <a:p>
          <a:pPr>
            <a:buClrTx/>
            <a:buSzTx/>
            <a:buFont typeface="Arial" panose="020B0604020202020204" pitchFamily="34" charset="0"/>
            <a:buChar char="•"/>
          </a:pPr>
          <a:r>
            <a:rPr lang="en-IN" dirty="0"/>
            <a:t>DATA ANALYSIS TASKS</a:t>
          </a:r>
          <a:endParaRPr lang="en-US" dirty="0"/>
        </a:p>
      </dgm:t>
    </dgm:pt>
    <dgm:pt modelId="{E2F0566C-CAE5-4ED4-89CF-27F727FDAB3D}" type="parTrans" cxnId="{BFFEEF03-8BB0-45DE-AC36-78B50A5B4BE6}">
      <dgm:prSet/>
      <dgm:spPr/>
      <dgm:t>
        <a:bodyPr/>
        <a:lstStyle/>
        <a:p>
          <a:endParaRPr lang="en-IN"/>
        </a:p>
      </dgm:t>
    </dgm:pt>
    <dgm:pt modelId="{8326BDC0-C1C9-4396-9CF5-3F84C8517E66}" type="sibTrans" cxnId="{BFFEEF03-8BB0-45DE-AC36-78B50A5B4BE6}">
      <dgm:prSet/>
      <dgm:spPr/>
      <dgm:t>
        <a:bodyPr/>
        <a:lstStyle/>
        <a:p>
          <a:endParaRPr lang="en-IN"/>
        </a:p>
      </dgm:t>
    </dgm:pt>
    <dgm:pt modelId="{425746E1-88A9-46F8-9BE4-E8731D387B0D}">
      <dgm:prSet/>
      <dgm:spPr/>
      <dgm:t>
        <a:bodyPr/>
        <a:lstStyle/>
        <a:p>
          <a:pPr>
            <a:buClrTx/>
            <a:buSzTx/>
            <a:buFont typeface="Arial" panose="020B0604020202020204" pitchFamily="34" charset="0"/>
            <a:buChar char="•"/>
          </a:pPr>
          <a:endParaRPr lang="en-IN" dirty="0"/>
        </a:p>
      </dgm:t>
    </dgm:pt>
    <dgm:pt modelId="{DA68D2D4-5A16-4E76-803B-45F8E6620000}" type="parTrans" cxnId="{A1DF80FA-87F9-4A99-A823-26400CB708F7}">
      <dgm:prSet/>
      <dgm:spPr/>
      <dgm:t>
        <a:bodyPr/>
        <a:lstStyle/>
        <a:p>
          <a:endParaRPr lang="en-IN"/>
        </a:p>
      </dgm:t>
    </dgm:pt>
    <dgm:pt modelId="{0E33FBC0-5425-4AA8-AD6B-7B398448EF3F}" type="sibTrans" cxnId="{A1DF80FA-87F9-4A99-A823-26400CB708F7}">
      <dgm:prSet/>
      <dgm:spPr/>
      <dgm:t>
        <a:bodyPr/>
        <a:lstStyle/>
        <a:p>
          <a:endParaRPr lang="en-IN"/>
        </a:p>
      </dgm:t>
    </dgm:pt>
    <dgm:pt modelId="{ABD198BA-3835-4BEA-8939-1B60B4F448D3}" type="pres">
      <dgm:prSet presAssocID="{77AABD9E-D6FB-46D0-BC74-E02B46699B57}" presName="outerComposite" presStyleCnt="0">
        <dgm:presLayoutVars>
          <dgm:chMax val="5"/>
          <dgm:dir/>
          <dgm:resizeHandles val="exact"/>
        </dgm:presLayoutVars>
      </dgm:prSet>
      <dgm:spPr/>
    </dgm:pt>
    <dgm:pt modelId="{C22B360A-EF35-42AF-BECC-0A7D342A5228}" type="pres">
      <dgm:prSet presAssocID="{77AABD9E-D6FB-46D0-BC74-E02B46699B57}" presName="dummyMaxCanvas" presStyleCnt="0">
        <dgm:presLayoutVars/>
      </dgm:prSet>
      <dgm:spPr/>
    </dgm:pt>
    <dgm:pt modelId="{533FB6F1-16A4-46DF-B295-55D9B71A36E9}" type="pres">
      <dgm:prSet presAssocID="{77AABD9E-D6FB-46D0-BC74-E02B46699B57}" presName="FiveNodes_1" presStyleLbl="node1" presStyleIdx="0" presStyleCnt="5">
        <dgm:presLayoutVars>
          <dgm:bulletEnabled val="1"/>
        </dgm:presLayoutVars>
      </dgm:prSet>
      <dgm:spPr/>
    </dgm:pt>
    <dgm:pt modelId="{ED4F0B7E-81DB-493A-A247-4F93E683C159}" type="pres">
      <dgm:prSet presAssocID="{77AABD9E-D6FB-46D0-BC74-E02B46699B57}" presName="FiveNodes_2" presStyleLbl="node1" presStyleIdx="1" presStyleCnt="5">
        <dgm:presLayoutVars>
          <dgm:bulletEnabled val="1"/>
        </dgm:presLayoutVars>
      </dgm:prSet>
      <dgm:spPr/>
    </dgm:pt>
    <dgm:pt modelId="{8BD9D235-C8B5-43AA-BC20-60BAA7296C09}" type="pres">
      <dgm:prSet presAssocID="{77AABD9E-D6FB-46D0-BC74-E02B46699B57}" presName="FiveNodes_3" presStyleLbl="node1" presStyleIdx="2" presStyleCnt="5">
        <dgm:presLayoutVars>
          <dgm:bulletEnabled val="1"/>
        </dgm:presLayoutVars>
      </dgm:prSet>
      <dgm:spPr/>
    </dgm:pt>
    <dgm:pt modelId="{8DE0FE51-C1F5-4E63-BEA3-4500BB8044C3}" type="pres">
      <dgm:prSet presAssocID="{77AABD9E-D6FB-46D0-BC74-E02B46699B57}" presName="FiveNodes_4" presStyleLbl="node1" presStyleIdx="3" presStyleCnt="5">
        <dgm:presLayoutVars>
          <dgm:bulletEnabled val="1"/>
        </dgm:presLayoutVars>
      </dgm:prSet>
      <dgm:spPr/>
    </dgm:pt>
    <dgm:pt modelId="{1BF5D7A9-A776-46D8-85C8-9A7C0A133E29}" type="pres">
      <dgm:prSet presAssocID="{77AABD9E-D6FB-46D0-BC74-E02B46699B57}" presName="FiveNodes_5" presStyleLbl="node1" presStyleIdx="4" presStyleCnt="5">
        <dgm:presLayoutVars>
          <dgm:bulletEnabled val="1"/>
        </dgm:presLayoutVars>
      </dgm:prSet>
      <dgm:spPr/>
    </dgm:pt>
    <dgm:pt modelId="{8BCADB19-E292-4078-BE45-1FE3DC162C73}" type="pres">
      <dgm:prSet presAssocID="{77AABD9E-D6FB-46D0-BC74-E02B46699B57}" presName="FiveConn_1-2" presStyleLbl="fgAccFollowNode1" presStyleIdx="0" presStyleCnt="4">
        <dgm:presLayoutVars>
          <dgm:bulletEnabled val="1"/>
        </dgm:presLayoutVars>
      </dgm:prSet>
      <dgm:spPr/>
    </dgm:pt>
    <dgm:pt modelId="{5D4E6825-F98B-488C-95CF-3C08FE23C447}" type="pres">
      <dgm:prSet presAssocID="{77AABD9E-D6FB-46D0-BC74-E02B46699B57}" presName="FiveConn_2-3" presStyleLbl="fgAccFollowNode1" presStyleIdx="1" presStyleCnt="4">
        <dgm:presLayoutVars>
          <dgm:bulletEnabled val="1"/>
        </dgm:presLayoutVars>
      </dgm:prSet>
      <dgm:spPr/>
    </dgm:pt>
    <dgm:pt modelId="{A4019D85-3537-49F5-8F97-3B5E0858D2A1}" type="pres">
      <dgm:prSet presAssocID="{77AABD9E-D6FB-46D0-BC74-E02B46699B57}" presName="FiveConn_3-4" presStyleLbl="fgAccFollowNode1" presStyleIdx="2" presStyleCnt="4">
        <dgm:presLayoutVars>
          <dgm:bulletEnabled val="1"/>
        </dgm:presLayoutVars>
      </dgm:prSet>
      <dgm:spPr/>
    </dgm:pt>
    <dgm:pt modelId="{1B12A13C-9E80-448F-BF04-BB8FF7C55C96}" type="pres">
      <dgm:prSet presAssocID="{77AABD9E-D6FB-46D0-BC74-E02B46699B57}" presName="FiveConn_4-5" presStyleLbl="fgAccFollowNode1" presStyleIdx="3" presStyleCnt="4">
        <dgm:presLayoutVars>
          <dgm:bulletEnabled val="1"/>
        </dgm:presLayoutVars>
      </dgm:prSet>
      <dgm:spPr/>
    </dgm:pt>
    <dgm:pt modelId="{BA52817C-05A5-4D56-B333-AA016A49C76D}" type="pres">
      <dgm:prSet presAssocID="{77AABD9E-D6FB-46D0-BC74-E02B46699B57}" presName="FiveNodes_1_text" presStyleLbl="node1" presStyleIdx="4" presStyleCnt="5">
        <dgm:presLayoutVars>
          <dgm:bulletEnabled val="1"/>
        </dgm:presLayoutVars>
      </dgm:prSet>
      <dgm:spPr/>
    </dgm:pt>
    <dgm:pt modelId="{03946A81-0254-4EB5-A677-7934B29682D5}" type="pres">
      <dgm:prSet presAssocID="{77AABD9E-D6FB-46D0-BC74-E02B46699B57}" presName="FiveNodes_2_text" presStyleLbl="node1" presStyleIdx="4" presStyleCnt="5">
        <dgm:presLayoutVars>
          <dgm:bulletEnabled val="1"/>
        </dgm:presLayoutVars>
      </dgm:prSet>
      <dgm:spPr/>
    </dgm:pt>
    <dgm:pt modelId="{47B88501-59C5-4157-8328-3FBC0CD0E33C}" type="pres">
      <dgm:prSet presAssocID="{77AABD9E-D6FB-46D0-BC74-E02B46699B57}" presName="FiveNodes_3_text" presStyleLbl="node1" presStyleIdx="4" presStyleCnt="5">
        <dgm:presLayoutVars>
          <dgm:bulletEnabled val="1"/>
        </dgm:presLayoutVars>
      </dgm:prSet>
      <dgm:spPr/>
    </dgm:pt>
    <dgm:pt modelId="{825C8DF9-EE07-4CDE-B2F0-5B964DA5FD8F}" type="pres">
      <dgm:prSet presAssocID="{77AABD9E-D6FB-46D0-BC74-E02B46699B57}" presName="FiveNodes_4_text" presStyleLbl="node1" presStyleIdx="4" presStyleCnt="5">
        <dgm:presLayoutVars>
          <dgm:bulletEnabled val="1"/>
        </dgm:presLayoutVars>
      </dgm:prSet>
      <dgm:spPr/>
    </dgm:pt>
    <dgm:pt modelId="{76A9CC1C-6B19-49A5-BE7D-D6FDEFD58C42}" type="pres">
      <dgm:prSet presAssocID="{77AABD9E-D6FB-46D0-BC74-E02B46699B57}" presName="FiveNodes_5_text" presStyleLbl="node1" presStyleIdx="4" presStyleCnt="5">
        <dgm:presLayoutVars>
          <dgm:bulletEnabled val="1"/>
        </dgm:presLayoutVars>
      </dgm:prSet>
      <dgm:spPr/>
    </dgm:pt>
  </dgm:ptLst>
  <dgm:cxnLst>
    <dgm:cxn modelId="{BFFEEF03-8BB0-45DE-AC36-78B50A5B4BE6}" srcId="{77AABD9E-D6FB-46D0-BC74-E02B46699B57}" destId="{0D95B143-A768-45F1-AEA7-52946CB8FE7E}" srcOrd="4" destOrd="0" parTransId="{E2F0566C-CAE5-4ED4-89CF-27F727FDAB3D}" sibTransId="{8326BDC0-C1C9-4396-9CF5-3F84C8517E66}"/>
    <dgm:cxn modelId="{ED66EC0D-6E6A-487D-8792-330436AE7E2D}" type="presOf" srcId="{E9DE07C5-FED4-448F-8BF7-81E4763475F5}" destId="{8BD9D235-C8B5-43AA-BC20-60BAA7296C09}" srcOrd="0" destOrd="0" presId="urn:microsoft.com/office/officeart/2005/8/layout/vProcess5"/>
    <dgm:cxn modelId="{46C95310-C718-4C56-8020-15E1A59F3A5A}" type="presOf" srcId="{027A5693-02FC-4401-8168-5FFF9B45F500}" destId="{8DE0FE51-C1F5-4E63-BEA3-4500BB8044C3}" srcOrd="0" destOrd="0" presId="urn:microsoft.com/office/officeart/2005/8/layout/vProcess5"/>
    <dgm:cxn modelId="{C8920516-17BC-4A03-9E86-3ABCC20958D8}" srcId="{77AABD9E-D6FB-46D0-BC74-E02B46699B57}" destId="{004834A1-3717-4F3A-BA86-A3BAC5C35EB1}" srcOrd="1" destOrd="0" parTransId="{71128274-EEA7-42A0-ADD0-C59844A8CF93}" sibTransId="{BA91B739-65BE-48EA-92DA-898AE4A43AB8}"/>
    <dgm:cxn modelId="{B6743337-058C-4131-B896-BC105AC4FDCB}" type="presOf" srcId="{77AABD9E-D6FB-46D0-BC74-E02B46699B57}" destId="{ABD198BA-3835-4BEA-8939-1B60B4F448D3}" srcOrd="0" destOrd="0" presId="urn:microsoft.com/office/officeart/2005/8/layout/vProcess5"/>
    <dgm:cxn modelId="{128E395C-CB15-443B-8463-DE0CF4460267}" type="presOf" srcId="{004834A1-3717-4F3A-BA86-A3BAC5C35EB1}" destId="{ED4F0B7E-81DB-493A-A247-4F93E683C159}" srcOrd="0" destOrd="0" presId="urn:microsoft.com/office/officeart/2005/8/layout/vProcess5"/>
    <dgm:cxn modelId="{5DBEA152-310B-4CAF-9DAC-1656A30E25D3}" srcId="{77AABD9E-D6FB-46D0-BC74-E02B46699B57}" destId="{E9DE07C5-FED4-448F-8BF7-81E4763475F5}" srcOrd="2" destOrd="0" parTransId="{A9D5E3CC-85D1-4D4B-BBD6-7C4D45DB4D9A}" sibTransId="{CE29D046-22E6-40A6-A2FB-5DDAD3BF7B8A}"/>
    <dgm:cxn modelId="{0C5D0A54-D0DA-43C9-9F88-1803B50A7371}" srcId="{77AABD9E-D6FB-46D0-BC74-E02B46699B57}" destId="{027A5693-02FC-4401-8168-5FFF9B45F500}" srcOrd="3" destOrd="0" parTransId="{FB16EC7C-2DBB-4B2A-AB1C-03151B30E55F}" sibTransId="{F18E683D-8326-4943-9382-6C49D3792D6C}"/>
    <dgm:cxn modelId="{A1320458-4682-4DDA-AD7D-999FAADAA759}" type="presOf" srcId="{F76A1700-3F56-424A-B36C-3A01098B8F77}" destId="{533FB6F1-16A4-46DF-B295-55D9B71A36E9}" srcOrd="0" destOrd="0" presId="urn:microsoft.com/office/officeart/2005/8/layout/vProcess5"/>
    <dgm:cxn modelId="{26281191-F20E-4B84-A519-1885AA6AF2D3}" type="presOf" srcId="{E9DE07C5-FED4-448F-8BF7-81E4763475F5}" destId="{47B88501-59C5-4157-8328-3FBC0CD0E33C}" srcOrd="1" destOrd="0" presId="urn:microsoft.com/office/officeart/2005/8/layout/vProcess5"/>
    <dgm:cxn modelId="{1EFB7C9C-584E-4776-9CB3-CDBC106A4FDF}" type="presOf" srcId="{0D95B143-A768-45F1-AEA7-52946CB8FE7E}" destId="{76A9CC1C-6B19-49A5-BE7D-D6FDEFD58C42}" srcOrd="1" destOrd="0" presId="urn:microsoft.com/office/officeart/2005/8/layout/vProcess5"/>
    <dgm:cxn modelId="{AD5ED4A5-A35E-4AEE-8925-8BD26B7E381B}" type="presOf" srcId="{F76A1700-3F56-424A-B36C-3A01098B8F77}" destId="{BA52817C-05A5-4D56-B333-AA016A49C76D}" srcOrd="1" destOrd="0" presId="urn:microsoft.com/office/officeart/2005/8/layout/vProcess5"/>
    <dgm:cxn modelId="{830C8AB1-436A-4C7F-A99F-F5828D959E6C}" type="presOf" srcId="{9DB8468C-2146-41D2-8A95-DEE13ED1DDB1}" destId="{8BCADB19-E292-4078-BE45-1FE3DC162C73}" srcOrd="0" destOrd="0" presId="urn:microsoft.com/office/officeart/2005/8/layout/vProcess5"/>
    <dgm:cxn modelId="{128696BB-0787-4AF7-92F3-30A6639CDFF0}" type="presOf" srcId="{004834A1-3717-4F3A-BA86-A3BAC5C35EB1}" destId="{03946A81-0254-4EB5-A677-7934B29682D5}" srcOrd="1" destOrd="0" presId="urn:microsoft.com/office/officeart/2005/8/layout/vProcess5"/>
    <dgm:cxn modelId="{6AE81DBE-DE2B-4F38-8534-C28D137AD953}" type="presOf" srcId="{CE29D046-22E6-40A6-A2FB-5DDAD3BF7B8A}" destId="{A4019D85-3537-49F5-8F97-3B5E0858D2A1}" srcOrd="0" destOrd="0" presId="urn:microsoft.com/office/officeart/2005/8/layout/vProcess5"/>
    <dgm:cxn modelId="{09FCC9C2-8472-4A21-BEF8-E609D4032A2B}" srcId="{77AABD9E-D6FB-46D0-BC74-E02B46699B57}" destId="{F76A1700-3F56-424A-B36C-3A01098B8F77}" srcOrd="0" destOrd="0" parTransId="{ACC5788E-CD26-43DD-88EB-4A4E3FF16FD9}" sibTransId="{9DB8468C-2146-41D2-8A95-DEE13ED1DDB1}"/>
    <dgm:cxn modelId="{ACD7DDD5-5C62-4FC8-A1FB-2AB0364B15D0}" type="presOf" srcId="{BA91B739-65BE-48EA-92DA-898AE4A43AB8}" destId="{5D4E6825-F98B-488C-95CF-3C08FE23C447}" srcOrd="0" destOrd="0" presId="urn:microsoft.com/office/officeart/2005/8/layout/vProcess5"/>
    <dgm:cxn modelId="{CCE2D9DC-244A-4220-848D-84A4064C0ABF}" type="presOf" srcId="{027A5693-02FC-4401-8168-5FFF9B45F500}" destId="{825C8DF9-EE07-4CDE-B2F0-5B964DA5FD8F}" srcOrd="1" destOrd="0" presId="urn:microsoft.com/office/officeart/2005/8/layout/vProcess5"/>
    <dgm:cxn modelId="{B9F5CCED-8047-4470-99AD-820E6D4C55F4}" type="presOf" srcId="{F18E683D-8326-4943-9382-6C49D3792D6C}" destId="{1B12A13C-9E80-448F-BF04-BB8FF7C55C96}" srcOrd="0" destOrd="0" presId="urn:microsoft.com/office/officeart/2005/8/layout/vProcess5"/>
    <dgm:cxn modelId="{4BFC92F8-D5F5-4070-9772-7E5D257D82E1}" type="presOf" srcId="{0D95B143-A768-45F1-AEA7-52946CB8FE7E}" destId="{1BF5D7A9-A776-46D8-85C8-9A7C0A133E29}" srcOrd="0" destOrd="0" presId="urn:microsoft.com/office/officeart/2005/8/layout/vProcess5"/>
    <dgm:cxn modelId="{A1DF80FA-87F9-4A99-A823-26400CB708F7}" srcId="{77AABD9E-D6FB-46D0-BC74-E02B46699B57}" destId="{425746E1-88A9-46F8-9BE4-E8731D387B0D}" srcOrd="5" destOrd="0" parTransId="{DA68D2D4-5A16-4E76-803B-45F8E6620000}" sibTransId="{0E33FBC0-5425-4AA8-AD6B-7B398448EF3F}"/>
    <dgm:cxn modelId="{5D79B9DC-EE1E-4095-883B-DE6996165200}" type="presParOf" srcId="{ABD198BA-3835-4BEA-8939-1B60B4F448D3}" destId="{C22B360A-EF35-42AF-BECC-0A7D342A5228}" srcOrd="0" destOrd="0" presId="urn:microsoft.com/office/officeart/2005/8/layout/vProcess5"/>
    <dgm:cxn modelId="{A0B87743-F7A4-4D75-B843-E4388B93C667}" type="presParOf" srcId="{ABD198BA-3835-4BEA-8939-1B60B4F448D3}" destId="{533FB6F1-16A4-46DF-B295-55D9B71A36E9}" srcOrd="1" destOrd="0" presId="urn:microsoft.com/office/officeart/2005/8/layout/vProcess5"/>
    <dgm:cxn modelId="{AC3F7640-5D14-4B05-AA89-6E81C0EDEF42}" type="presParOf" srcId="{ABD198BA-3835-4BEA-8939-1B60B4F448D3}" destId="{ED4F0B7E-81DB-493A-A247-4F93E683C159}" srcOrd="2" destOrd="0" presId="urn:microsoft.com/office/officeart/2005/8/layout/vProcess5"/>
    <dgm:cxn modelId="{63CEB700-8A46-41BB-BF78-A6CC7CC2E2A9}" type="presParOf" srcId="{ABD198BA-3835-4BEA-8939-1B60B4F448D3}" destId="{8BD9D235-C8B5-43AA-BC20-60BAA7296C09}" srcOrd="3" destOrd="0" presId="urn:microsoft.com/office/officeart/2005/8/layout/vProcess5"/>
    <dgm:cxn modelId="{A7221D53-5FB0-4745-B859-ED4C9BF6B3CD}" type="presParOf" srcId="{ABD198BA-3835-4BEA-8939-1B60B4F448D3}" destId="{8DE0FE51-C1F5-4E63-BEA3-4500BB8044C3}" srcOrd="4" destOrd="0" presId="urn:microsoft.com/office/officeart/2005/8/layout/vProcess5"/>
    <dgm:cxn modelId="{1158AD23-50FF-4C32-8A51-9BEEFC1D200E}" type="presParOf" srcId="{ABD198BA-3835-4BEA-8939-1B60B4F448D3}" destId="{1BF5D7A9-A776-46D8-85C8-9A7C0A133E29}" srcOrd="5" destOrd="0" presId="urn:microsoft.com/office/officeart/2005/8/layout/vProcess5"/>
    <dgm:cxn modelId="{FD132A1C-C204-461F-B508-E6EBB0B3984D}" type="presParOf" srcId="{ABD198BA-3835-4BEA-8939-1B60B4F448D3}" destId="{8BCADB19-E292-4078-BE45-1FE3DC162C73}" srcOrd="6" destOrd="0" presId="urn:microsoft.com/office/officeart/2005/8/layout/vProcess5"/>
    <dgm:cxn modelId="{6FA3A99F-EA71-4A5A-B65E-76F12A844BF4}" type="presParOf" srcId="{ABD198BA-3835-4BEA-8939-1B60B4F448D3}" destId="{5D4E6825-F98B-488C-95CF-3C08FE23C447}" srcOrd="7" destOrd="0" presId="urn:microsoft.com/office/officeart/2005/8/layout/vProcess5"/>
    <dgm:cxn modelId="{D2477170-CD59-4F08-A28F-DB5B5C22C86A}" type="presParOf" srcId="{ABD198BA-3835-4BEA-8939-1B60B4F448D3}" destId="{A4019D85-3537-49F5-8F97-3B5E0858D2A1}" srcOrd="8" destOrd="0" presId="urn:microsoft.com/office/officeart/2005/8/layout/vProcess5"/>
    <dgm:cxn modelId="{D4E5A3E3-3005-4408-B6FA-C1A7935ACDE5}" type="presParOf" srcId="{ABD198BA-3835-4BEA-8939-1B60B4F448D3}" destId="{1B12A13C-9E80-448F-BF04-BB8FF7C55C96}" srcOrd="9" destOrd="0" presId="urn:microsoft.com/office/officeart/2005/8/layout/vProcess5"/>
    <dgm:cxn modelId="{748D292A-254D-4F8D-B945-42D022F620FF}" type="presParOf" srcId="{ABD198BA-3835-4BEA-8939-1B60B4F448D3}" destId="{BA52817C-05A5-4D56-B333-AA016A49C76D}" srcOrd="10" destOrd="0" presId="urn:microsoft.com/office/officeart/2005/8/layout/vProcess5"/>
    <dgm:cxn modelId="{2D791A4C-2D4D-4F75-844D-BB11779B5274}" type="presParOf" srcId="{ABD198BA-3835-4BEA-8939-1B60B4F448D3}" destId="{03946A81-0254-4EB5-A677-7934B29682D5}" srcOrd="11" destOrd="0" presId="urn:microsoft.com/office/officeart/2005/8/layout/vProcess5"/>
    <dgm:cxn modelId="{CFD52858-C850-48DC-81E4-C2B930D2D831}" type="presParOf" srcId="{ABD198BA-3835-4BEA-8939-1B60B4F448D3}" destId="{47B88501-59C5-4157-8328-3FBC0CD0E33C}" srcOrd="12" destOrd="0" presId="urn:microsoft.com/office/officeart/2005/8/layout/vProcess5"/>
    <dgm:cxn modelId="{5E841E63-822D-4F8E-81F8-B71885F08EDA}" type="presParOf" srcId="{ABD198BA-3835-4BEA-8939-1B60B4F448D3}" destId="{825C8DF9-EE07-4CDE-B2F0-5B964DA5FD8F}" srcOrd="13" destOrd="0" presId="urn:microsoft.com/office/officeart/2005/8/layout/vProcess5"/>
    <dgm:cxn modelId="{F201A90D-4A2A-466E-A9E9-0BCF15F92210}" type="presParOf" srcId="{ABD198BA-3835-4BEA-8939-1B60B4F448D3}" destId="{76A9CC1C-6B19-49A5-BE7D-D6FDEFD58C42}" srcOrd="14" destOrd="0" presId="urn:microsoft.com/office/officeart/2005/8/layout/v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A21E91-CB64-4EEE-87A4-1FBB35ECC138}"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28A8DF79-1C0E-4523-BD0C-6B564B5B6B8B}">
      <dgm:prSet/>
      <dgm:spPr/>
      <dgm:t>
        <a:bodyPr/>
        <a:lstStyle/>
        <a:p>
          <a:pPr>
            <a:lnSpc>
              <a:spcPct val="100000"/>
            </a:lnSpc>
            <a:defRPr cap="all"/>
          </a:pPr>
          <a:r>
            <a:rPr lang="en-US"/>
            <a:t>The IMDb Movie Analysis project aims to explore and analyze a comprehensive dataset of movies available on the IMDb platform. </a:t>
          </a:r>
        </a:p>
      </dgm:t>
    </dgm:pt>
    <dgm:pt modelId="{82196531-13CD-499A-A423-96FCCC329A1F}" type="parTrans" cxnId="{55F39D5F-4E64-4366-A8C1-4FBFABE65966}">
      <dgm:prSet/>
      <dgm:spPr/>
      <dgm:t>
        <a:bodyPr/>
        <a:lstStyle/>
        <a:p>
          <a:endParaRPr lang="en-US"/>
        </a:p>
      </dgm:t>
    </dgm:pt>
    <dgm:pt modelId="{CE71CEB6-B964-4B3F-B557-6C8DA4A89B34}" type="sibTrans" cxnId="{55F39D5F-4E64-4366-A8C1-4FBFABE65966}">
      <dgm:prSet/>
      <dgm:spPr/>
      <dgm:t>
        <a:bodyPr/>
        <a:lstStyle/>
        <a:p>
          <a:pPr>
            <a:lnSpc>
              <a:spcPct val="100000"/>
            </a:lnSpc>
          </a:pPr>
          <a:endParaRPr lang="en-US"/>
        </a:p>
      </dgm:t>
    </dgm:pt>
    <dgm:pt modelId="{3C2FA86C-BEFE-4D00-B285-D0D4506D9888}">
      <dgm:prSet/>
      <dgm:spPr/>
      <dgm:t>
        <a:bodyPr/>
        <a:lstStyle/>
        <a:p>
          <a:pPr>
            <a:lnSpc>
              <a:spcPct val="100000"/>
            </a:lnSpc>
            <a:defRPr cap="all"/>
          </a:pPr>
          <a:r>
            <a:rPr lang="en-US"/>
            <a:t>This dataset contains essential information about movies, including director names, movie titles, duration, genre, budget, gross earnings, IMDb ratings, and more. </a:t>
          </a:r>
        </a:p>
      </dgm:t>
    </dgm:pt>
    <dgm:pt modelId="{9AA4B1B2-01FC-441D-BE6D-599C07544E7B}" type="parTrans" cxnId="{9D4AA4E6-BBB1-4760-AE3A-24CBB4B76354}">
      <dgm:prSet/>
      <dgm:spPr/>
      <dgm:t>
        <a:bodyPr/>
        <a:lstStyle/>
        <a:p>
          <a:endParaRPr lang="en-US"/>
        </a:p>
      </dgm:t>
    </dgm:pt>
    <dgm:pt modelId="{23AD2D07-947A-4157-B7BA-3397724E0068}" type="sibTrans" cxnId="{9D4AA4E6-BBB1-4760-AE3A-24CBB4B76354}">
      <dgm:prSet/>
      <dgm:spPr/>
      <dgm:t>
        <a:bodyPr/>
        <a:lstStyle/>
        <a:p>
          <a:pPr>
            <a:lnSpc>
              <a:spcPct val="100000"/>
            </a:lnSpc>
          </a:pPr>
          <a:endParaRPr lang="en-US"/>
        </a:p>
      </dgm:t>
    </dgm:pt>
    <dgm:pt modelId="{9BB78C56-937D-4957-A726-4C36B2BDB033}">
      <dgm:prSet/>
      <dgm:spPr/>
      <dgm:t>
        <a:bodyPr/>
        <a:lstStyle/>
        <a:p>
          <a:pPr>
            <a:lnSpc>
              <a:spcPct val="100000"/>
            </a:lnSpc>
            <a:defRPr cap="all"/>
          </a:pPr>
          <a:r>
            <a:rPr lang="en-US"/>
            <a:t>Through in-depth data analysis using Excel, Data Visualization and Statistics techniques this project seeks to extract valuable insights and trends that contribute to a movie's </a:t>
          </a:r>
          <a:r>
            <a:rPr lang="en-IN"/>
            <a:t>success.</a:t>
          </a:r>
          <a:r>
            <a:rPr lang="en-US"/>
            <a:t> </a:t>
          </a:r>
        </a:p>
      </dgm:t>
    </dgm:pt>
    <dgm:pt modelId="{2F9E4E58-9AE5-4BCB-A68D-00324D042915}" type="parTrans" cxnId="{8378EE4B-93EA-4BBC-A67E-E9C675D94FC6}">
      <dgm:prSet/>
      <dgm:spPr/>
      <dgm:t>
        <a:bodyPr/>
        <a:lstStyle/>
        <a:p>
          <a:endParaRPr lang="en-US"/>
        </a:p>
      </dgm:t>
    </dgm:pt>
    <dgm:pt modelId="{CE309AAF-8A1D-4447-BBFE-7BFBE4803C73}" type="sibTrans" cxnId="{8378EE4B-93EA-4BBC-A67E-E9C675D94FC6}">
      <dgm:prSet/>
      <dgm:spPr/>
      <dgm:t>
        <a:bodyPr/>
        <a:lstStyle/>
        <a:p>
          <a:endParaRPr lang="en-US"/>
        </a:p>
      </dgm:t>
    </dgm:pt>
    <dgm:pt modelId="{4CF1AA72-DC47-4C21-A9AC-E0BD0286866C}" type="pres">
      <dgm:prSet presAssocID="{56A21E91-CB64-4EEE-87A4-1FBB35ECC138}" presName="root" presStyleCnt="0">
        <dgm:presLayoutVars>
          <dgm:dir/>
          <dgm:resizeHandles val="exact"/>
        </dgm:presLayoutVars>
      </dgm:prSet>
      <dgm:spPr/>
    </dgm:pt>
    <dgm:pt modelId="{56995F9E-9731-4011-A195-3BAB39F4E922}" type="pres">
      <dgm:prSet presAssocID="{28A8DF79-1C0E-4523-BD0C-6B564B5B6B8B}" presName="compNode" presStyleCnt="0"/>
      <dgm:spPr/>
    </dgm:pt>
    <dgm:pt modelId="{44EDD203-121D-44B9-B969-4F8CD09B3842}" type="pres">
      <dgm:prSet presAssocID="{28A8DF79-1C0E-4523-BD0C-6B564B5B6B8B}" presName="iconBgRect" presStyleLbl="bgShp" presStyleIdx="0" presStyleCnt="3"/>
      <dgm:spPr>
        <a:prstGeom prst="round2DiagRect">
          <a:avLst>
            <a:gd name="adj1" fmla="val 29727"/>
            <a:gd name="adj2" fmla="val 0"/>
          </a:avLst>
        </a:prstGeom>
      </dgm:spPr>
    </dgm:pt>
    <dgm:pt modelId="{07E9CF12-824D-4CF7-BC1A-C64B555AE8FB}" type="pres">
      <dgm:prSet presAssocID="{28A8DF79-1C0E-4523-BD0C-6B564B5B6B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35020C5D-21BB-4994-AD70-ADE034437F0D}" type="pres">
      <dgm:prSet presAssocID="{28A8DF79-1C0E-4523-BD0C-6B564B5B6B8B}" presName="spaceRect" presStyleCnt="0"/>
      <dgm:spPr/>
    </dgm:pt>
    <dgm:pt modelId="{74AD693C-5568-4D87-B561-5B0A4118FAC3}" type="pres">
      <dgm:prSet presAssocID="{28A8DF79-1C0E-4523-BD0C-6B564B5B6B8B}" presName="textRect" presStyleLbl="revTx" presStyleIdx="0" presStyleCnt="3">
        <dgm:presLayoutVars>
          <dgm:chMax val="1"/>
          <dgm:chPref val="1"/>
        </dgm:presLayoutVars>
      </dgm:prSet>
      <dgm:spPr/>
    </dgm:pt>
    <dgm:pt modelId="{75FCDC71-5373-4C7C-969D-449C5B2A7BD1}" type="pres">
      <dgm:prSet presAssocID="{CE71CEB6-B964-4B3F-B557-6C8DA4A89B34}" presName="sibTrans" presStyleCnt="0"/>
      <dgm:spPr/>
    </dgm:pt>
    <dgm:pt modelId="{AFA3E532-D8CA-4AB2-8C38-9AC30EF1BB6A}" type="pres">
      <dgm:prSet presAssocID="{3C2FA86C-BEFE-4D00-B285-D0D4506D9888}" presName="compNode" presStyleCnt="0"/>
      <dgm:spPr/>
    </dgm:pt>
    <dgm:pt modelId="{1AF8CC8A-4B62-4E95-A377-9E6CACFB8070}" type="pres">
      <dgm:prSet presAssocID="{3C2FA86C-BEFE-4D00-B285-D0D4506D9888}" presName="iconBgRect" presStyleLbl="bgShp" presStyleIdx="1" presStyleCnt="3"/>
      <dgm:spPr>
        <a:prstGeom prst="round2DiagRect">
          <a:avLst>
            <a:gd name="adj1" fmla="val 29727"/>
            <a:gd name="adj2" fmla="val 0"/>
          </a:avLst>
        </a:prstGeom>
      </dgm:spPr>
    </dgm:pt>
    <dgm:pt modelId="{5EBAF7B3-582A-467E-A32A-98884F237A89}" type="pres">
      <dgm:prSet presAssocID="{3C2FA86C-BEFE-4D00-B285-D0D4506D98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64DE057-4979-443D-8215-C688B1ABEB91}" type="pres">
      <dgm:prSet presAssocID="{3C2FA86C-BEFE-4D00-B285-D0D4506D9888}" presName="spaceRect" presStyleCnt="0"/>
      <dgm:spPr/>
    </dgm:pt>
    <dgm:pt modelId="{BD48FA40-12B1-428D-9446-37A188DB9ACF}" type="pres">
      <dgm:prSet presAssocID="{3C2FA86C-BEFE-4D00-B285-D0D4506D9888}" presName="textRect" presStyleLbl="revTx" presStyleIdx="1" presStyleCnt="3">
        <dgm:presLayoutVars>
          <dgm:chMax val="1"/>
          <dgm:chPref val="1"/>
        </dgm:presLayoutVars>
      </dgm:prSet>
      <dgm:spPr/>
    </dgm:pt>
    <dgm:pt modelId="{95863CB2-B10A-4008-B382-253A2416B36A}" type="pres">
      <dgm:prSet presAssocID="{23AD2D07-947A-4157-B7BA-3397724E0068}" presName="sibTrans" presStyleCnt="0"/>
      <dgm:spPr/>
    </dgm:pt>
    <dgm:pt modelId="{7EC9C745-A40C-4549-87B0-D01C04911BED}" type="pres">
      <dgm:prSet presAssocID="{9BB78C56-937D-4957-A726-4C36B2BDB033}" presName="compNode" presStyleCnt="0"/>
      <dgm:spPr/>
    </dgm:pt>
    <dgm:pt modelId="{E8CB209F-84AB-4BCB-847F-C645951DFF7F}" type="pres">
      <dgm:prSet presAssocID="{9BB78C56-937D-4957-A726-4C36B2BDB033}" presName="iconBgRect" presStyleLbl="bgShp" presStyleIdx="2" presStyleCnt="3"/>
      <dgm:spPr>
        <a:prstGeom prst="round2DiagRect">
          <a:avLst>
            <a:gd name="adj1" fmla="val 29727"/>
            <a:gd name="adj2" fmla="val 0"/>
          </a:avLst>
        </a:prstGeom>
      </dgm:spPr>
    </dgm:pt>
    <dgm:pt modelId="{FA27330E-F38D-4E41-8CC8-45360925561A}" type="pres">
      <dgm:prSet presAssocID="{9BB78C56-937D-4957-A726-4C36B2BDB0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51596AA-0134-4DDD-BE2B-6C5564F44401}" type="pres">
      <dgm:prSet presAssocID="{9BB78C56-937D-4957-A726-4C36B2BDB033}" presName="spaceRect" presStyleCnt="0"/>
      <dgm:spPr/>
    </dgm:pt>
    <dgm:pt modelId="{4104D1FA-844C-4606-89B0-072FCC1E3E6C}" type="pres">
      <dgm:prSet presAssocID="{9BB78C56-937D-4957-A726-4C36B2BDB033}" presName="textRect" presStyleLbl="revTx" presStyleIdx="2" presStyleCnt="3">
        <dgm:presLayoutVars>
          <dgm:chMax val="1"/>
          <dgm:chPref val="1"/>
        </dgm:presLayoutVars>
      </dgm:prSet>
      <dgm:spPr/>
    </dgm:pt>
  </dgm:ptLst>
  <dgm:cxnLst>
    <dgm:cxn modelId="{28D6D51A-D868-4E51-AD35-1B875095273D}" type="presOf" srcId="{28A8DF79-1C0E-4523-BD0C-6B564B5B6B8B}" destId="{74AD693C-5568-4D87-B561-5B0A4118FAC3}" srcOrd="0" destOrd="0" presId="urn:microsoft.com/office/officeart/2018/5/layout/IconLeafLabelList"/>
    <dgm:cxn modelId="{8FE3831C-D8B5-41BA-9407-32D09ADDB747}" type="presOf" srcId="{3C2FA86C-BEFE-4D00-B285-D0D4506D9888}" destId="{BD48FA40-12B1-428D-9446-37A188DB9ACF}" srcOrd="0" destOrd="0" presId="urn:microsoft.com/office/officeart/2018/5/layout/IconLeafLabelList"/>
    <dgm:cxn modelId="{F72BD33B-FEC9-438D-8189-69E70121789D}" type="presOf" srcId="{56A21E91-CB64-4EEE-87A4-1FBB35ECC138}" destId="{4CF1AA72-DC47-4C21-A9AC-E0BD0286866C}" srcOrd="0" destOrd="0" presId="urn:microsoft.com/office/officeart/2018/5/layout/IconLeafLabelList"/>
    <dgm:cxn modelId="{90163F5E-C07B-4580-8084-F9B13EE204DE}" type="presOf" srcId="{9BB78C56-937D-4957-A726-4C36B2BDB033}" destId="{4104D1FA-844C-4606-89B0-072FCC1E3E6C}" srcOrd="0" destOrd="0" presId="urn:microsoft.com/office/officeart/2018/5/layout/IconLeafLabelList"/>
    <dgm:cxn modelId="{55F39D5F-4E64-4366-A8C1-4FBFABE65966}" srcId="{56A21E91-CB64-4EEE-87A4-1FBB35ECC138}" destId="{28A8DF79-1C0E-4523-BD0C-6B564B5B6B8B}" srcOrd="0" destOrd="0" parTransId="{82196531-13CD-499A-A423-96FCCC329A1F}" sibTransId="{CE71CEB6-B964-4B3F-B557-6C8DA4A89B34}"/>
    <dgm:cxn modelId="{8378EE4B-93EA-4BBC-A67E-E9C675D94FC6}" srcId="{56A21E91-CB64-4EEE-87A4-1FBB35ECC138}" destId="{9BB78C56-937D-4957-A726-4C36B2BDB033}" srcOrd="2" destOrd="0" parTransId="{2F9E4E58-9AE5-4BCB-A68D-00324D042915}" sibTransId="{CE309AAF-8A1D-4447-BBFE-7BFBE4803C73}"/>
    <dgm:cxn modelId="{9D4AA4E6-BBB1-4760-AE3A-24CBB4B76354}" srcId="{56A21E91-CB64-4EEE-87A4-1FBB35ECC138}" destId="{3C2FA86C-BEFE-4D00-B285-D0D4506D9888}" srcOrd="1" destOrd="0" parTransId="{9AA4B1B2-01FC-441D-BE6D-599C07544E7B}" sibTransId="{23AD2D07-947A-4157-B7BA-3397724E0068}"/>
    <dgm:cxn modelId="{F1DA1948-E190-480B-9826-F4EF686CDFD2}" type="presParOf" srcId="{4CF1AA72-DC47-4C21-A9AC-E0BD0286866C}" destId="{56995F9E-9731-4011-A195-3BAB39F4E922}" srcOrd="0" destOrd="0" presId="urn:microsoft.com/office/officeart/2018/5/layout/IconLeafLabelList"/>
    <dgm:cxn modelId="{3B7E7F30-D539-4272-831F-11CFFE57A010}" type="presParOf" srcId="{56995F9E-9731-4011-A195-3BAB39F4E922}" destId="{44EDD203-121D-44B9-B969-4F8CD09B3842}" srcOrd="0" destOrd="0" presId="urn:microsoft.com/office/officeart/2018/5/layout/IconLeafLabelList"/>
    <dgm:cxn modelId="{87281A3C-1D58-49F5-A561-7CB8338079C9}" type="presParOf" srcId="{56995F9E-9731-4011-A195-3BAB39F4E922}" destId="{07E9CF12-824D-4CF7-BC1A-C64B555AE8FB}" srcOrd="1" destOrd="0" presId="urn:microsoft.com/office/officeart/2018/5/layout/IconLeafLabelList"/>
    <dgm:cxn modelId="{FD11E75A-6A55-403C-9BE4-9DF9C45F2C3F}" type="presParOf" srcId="{56995F9E-9731-4011-A195-3BAB39F4E922}" destId="{35020C5D-21BB-4994-AD70-ADE034437F0D}" srcOrd="2" destOrd="0" presId="urn:microsoft.com/office/officeart/2018/5/layout/IconLeafLabelList"/>
    <dgm:cxn modelId="{EE4CCAF8-E116-462E-8050-0E055EBB3123}" type="presParOf" srcId="{56995F9E-9731-4011-A195-3BAB39F4E922}" destId="{74AD693C-5568-4D87-B561-5B0A4118FAC3}" srcOrd="3" destOrd="0" presId="urn:microsoft.com/office/officeart/2018/5/layout/IconLeafLabelList"/>
    <dgm:cxn modelId="{F5A0D287-E7C0-47AD-A440-1243D650D198}" type="presParOf" srcId="{4CF1AA72-DC47-4C21-A9AC-E0BD0286866C}" destId="{75FCDC71-5373-4C7C-969D-449C5B2A7BD1}" srcOrd="1" destOrd="0" presId="urn:microsoft.com/office/officeart/2018/5/layout/IconLeafLabelList"/>
    <dgm:cxn modelId="{0AAB6973-E31F-4975-ACE6-E5341D52C8E1}" type="presParOf" srcId="{4CF1AA72-DC47-4C21-A9AC-E0BD0286866C}" destId="{AFA3E532-D8CA-4AB2-8C38-9AC30EF1BB6A}" srcOrd="2" destOrd="0" presId="urn:microsoft.com/office/officeart/2018/5/layout/IconLeafLabelList"/>
    <dgm:cxn modelId="{362758D9-8C8D-44AD-B61B-308221C08F96}" type="presParOf" srcId="{AFA3E532-D8CA-4AB2-8C38-9AC30EF1BB6A}" destId="{1AF8CC8A-4B62-4E95-A377-9E6CACFB8070}" srcOrd="0" destOrd="0" presId="urn:microsoft.com/office/officeart/2018/5/layout/IconLeafLabelList"/>
    <dgm:cxn modelId="{59349621-7797-403E-9E02-AB4C50963E54}" type="presParOf" srcId="{AFA3E532-D8CA-4AB2-8C38-9AC30EF1BB6A}" destId="{5EBAF7B3-582A-467E-A32A-98884F237A89}" srcOrd="1" destOrd="0" presId="urn:microsoft.com/office/officeart/2018/5/layout/IconLeafLabelList"/>
    <dgm:cxn modelId="{9974D1EF-E6DA-4E6B-91EC-641D19B87D62}" type="presParOf" srcId="{AFA3E532-D8CA-4AB2-8C38-9AC30EF1BB6A}" destId="{C64DE057-4979-443D-8215-C688B1ABEB91}" srcOrd="2" destOrd="0" presId="urn:microsoft.com/office/officeart/2018/5/layout/IconLeafLabelList"/>
    <dgm:cxn modelId="{F62350E9-2F3B-4252-8930-BAE8857081FD}" type="presParOf" srcId="{AFA3E532-D8CA-4AB2-8C38-9AC30EF1BB6A}" destId="{BD48FA40-12B1-428D-9446-37A188DB9ACF}" srcOrd="3" destOrd="0" presId="urn:microsoft.com/office/officeart/2018/5/layout/IconLeafLabelList"/>
    <dgm:cxn modelId="{713550D9-3717-441C-B3A9-79636EB8FCA5}" type="presParOf" srcId="{4CF1AA72-DC47-4C21-A9AC-E0BD0286866C}" destId="{95863CB2-B10A-4008-B382-253A2416B36A}" srcOrd="3" destOrd="0" presId="urn:microsoft.com/office/officeart/2018/5/layout/IconLeafLabelList"/>
    <dgm:cxn modelId="{DBF6E360-4E15-4214-81DA-FFC12D3EF91C}" type="presParOf" srcId="{4CF1AA72-DC47-4C21-A9AC-E0BD0286866C}" destId="{7EC9C745-A40C-4549-87B0-D01C04911BED}" srcOrd="4" destOrd="0" presId="urn:microsoft.com/office/officeart/2018/5/layout/IconLeafLabelList"/>
    <dgm:cxn modelId="{5BA75679-2FB8-4B39-82C7-993CCC3593AB}" type="presParOf" srcId="{7EC9C745-A40C-4549-87B0-D01C04911BED}" destId="{E8CB209F-84AB-4BCB-847F-C645951DFF7F}" srcOrd="0" destOrd="0" presId="urn:microsoft.com/office/officeart/2018/5/layout/IconLeafLabelList"/>
    <dgm:cxn modelId="{CBBA888C-F1C7-479E-98D4-A52EF4F03845}" type="presParOf" srcId="{7EC9C745-A40C-4549-87B0-D01C04911BED}" destId="{FA27330E-F38D-4E41-8CC8-45360925561A}" srcOrd="1" destOrd="0" presId="urn:microsoft.com/office/officeart/2018/5/layout/IconLeafLabelList"/>
    <dgm:cxn modelId="{2CED50B8-CAAC-4842-88C9-FF89FF18EC53}" type="presParOf" srcId="{7EC9C745-A40C-4549-87B0-D01C04911BED}" destId="{351596AA-0134-4DDD-BE2B-6C5564F44401}" srcOrd="2" destOrd="0" presId="urn:microsoft.com/office/officeart/2018/5/layout/IconLeafLabelList"/>
    <dgm:cxn modelId="{6B23C963-486F-4BD6-A2EB-B3D348F6B16F}" type="presParOf" srcId="{7EC9C745-A40C-4549-87B0-D01C04911BED}" destId="{4104D1FA-844C-4606-89B0-072FCC1E3E6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FB6F1-16A4-46DF-B295-55D9B71A36E9}">
      <dsp:nvSpPr>
        <dsp:cNvPr id="0" name=""/>
        <dsp:cNvSpPr/>
      </dsp:nvSpPr>
      <dsp:spPr>
        <a:xfrm>
          <a:off x="0" y="0"/>
          <a:ext cx="2359099" cy="587377"/>
        </a:xfrm>
        <a:prstGeom prst="roundRect">
          <a:avLst>
            <a:gd name="adj" fmla="val 10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PROJECT DESCRIPTION</a:t>
          </a:r>
        </a:p>
      </dsp:txBody>
      <dsp:txXfrm>
        <a:off x="17204" y="17204"/>
        <a:ext cx="1656549" cy="552969"/>
      </dsp:txXfrm>
    </dsp:sp>
    <dsp:sp modelId="{ED4F0B7E-81DB-493A-A247-4F93E683C159}">
      <dsp:nvSpPr>
        <dsp:cNvPr id="0" name=""/>
        <dsp:cNvSpPr/>
      </dsp:nvSpPr>
      <dsp:spPr>
        <a:xfrm>
          <a:off x="176166" y="668957"/>
          <a:ext cx="2359099" cy="587377"/>
        </a:xfrm>
        <a:prstGeom prst="roundRect">
          <a:avLst>
            <a:gd name="adj" fmla="val 10000"/>
          </a:avLst>
        </a:prstGeom>
        <a:gradFill rotWithShape="0">
          <a:gsLst>
            <a:gs pos="0">
              <a:schemeClr val="accent2">
                <a:hueOff val="-2587972"/>
                <a:satOff val="11465"/>
                <a:lumOff val="-4216"/>
                <a:alphaOff val="0"/>
                <a:tint val="97000"/>
                <a:satMod val="100000"/>
                <a:lumMod val="102000"/>
              </a:schemeClr>
            </a:gs>
            <a:gs pos="50000">
              <a:schemeClr val="accent2">
                <a:hueOff val="-2587972"/>
                <a:satOff val="11465"/>
                <a:lumOff val="-4216"/>
                <a:alphaOff val="0"/>
                <a:shade val="100000"/>
                <a:satMod val="103000"/>
                <a:lumMod val="100000"/>
              </a:schemeClr>
            </a:gs>
            <a:gs pos="100000">
              <a:schemeClr val="accent2">
                <a:hueOff val="-2587972"/>
                <a:satOff val="11465"/>
                <a:lumOff val="-421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ClrTx/>
            <a:buSzTx/>
            <a:buFont typeface="Arial" panose="020B0604020202020204" pitchFamily="34" charset="0"/>
            <a:buNone/>
          </a:pPr>
          <a:r>
            <a:rPr lang="en-US" sz="1600" kern="1200" dirty="0"/>
            <a:t>DATA SETS</a:t>
          </a:r>
        </a:p>
      </dsp:txBody>
      <dsp:txXfrm>
        <a:off x="193370" y="686161"/>
        <a:ext cx="1766729" cy="552969"/>
      </dsp:txXfrm>
    </dsp:sp>
    <dsp:sp modelId="{8BD9D235-C8B5-43AA-BC20-60BAA7296C09}">
      <dsp:nvSpPr>
        <dsp:cNvPr id="0" name=""/>
        <dsp:cNvSpPr/>
      </dsp:nvSpPr>
      <dsp:spPr>
        <a:xfrm>
          <a:off x="352332" y="1337914"/>
          <a:ext cx="2359099" cy="587377"/>
        </a:xfrm>
        <a:prstGeom prst="roundRect">
          <a:avLst>
            <a:gd name="adj" fmla="val 10000"/>
          </a:avLst>
        </a:prstGeom>
        <a:gradFill rotWithShape="0">
          <a:gsLst>
            <a:gs pos="0">
              <a:schemeClr val="accent2">
                <a:hueOff val="-5175944"/>
                <a:satOff val="22930"/>
                <a:lumOff val="-8432"/>
                <a:alphaOff val="0"/>
                <a:tint val="97000"/>
                <a:satMod val="100000"/>
                <a:lumMod val="102000"/>
              </a:schemeClr>
            </a:gs>
            <a:gs pos="50000">
              <a:schemeClr val="accent2">
                <a:hueOff val="-5175944"/>
                <a:satOff val="22930"/>
                <a:lumOff val="-8432"/>
                <a:alphaOff val="0"/>
                <a:shade val="100000"/>
                <a:satMod val="103000"/>
                <a:lumMod val="100000"/>
              </a:schemeClr>
            </a:gs>
            <a:gs pos="100000">
              <a:schemeClr val="accent2">
                <a:hueOff val="-5175944"/>
                <a:satOff val="22930"/>
                <a:lumOff val="-843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ClrTx/>
            <a:buSzTx/>
            <a:buFont typeface="Arial" panose="020B0604020202020204" pitchFamily="34" charset="0"/>
            <a:buNone/>
          </a:pPr>
          <a:r>
            <a:rPr lang="en-IN" sz="1600" kern="1200" dirty="0"/>
            <a:t>APPROACH</a:t>
          </a:r>
          <a:endParaRPr lang="en-US" sz="1600" kern="1200" dirty="0"/>
        </a:p>
      </dsp:txBody>
      <dsp:txXfrm>
        <a:off x="369536" y="1355118"/>
        <a:ext cx="1766729" cy="552969"/>
      </dsp:txXfrm>
    </dsp:sp>
    <dsp:sp modelId="{8DE0FE51-C1F5-4E63-BEA3-4500BB8044C3}">
      <dsp:nvSpPr>
        <dsp:cNvPr id="0" name=""/>
        <dsp:cNvSpPr/>
      </dsp:nvSpPr>
      <dsp:spPr>
        <a:xfrm>
          <a:off x="528499" y="2006871"/>
          <a:ext cx="2359099" cy="587377"/>
        </a:xfrm>
        <a:prstGeom prst="roundRect">
          <a:avLst>
            <a:gd name="adj" fmla="val 10000"/>
          </a:avLst>
        </a:prstGeom>
        <a:gradFill rotWithShape="0">
          <a:gsLst>
            <a:gs pos="0">
              <a:schemeClr val="accent2">
                <a:hueOff val="-7763915"/>
                <a:satOff val="34394"/>
                <a:lumOff val="-12648"/>
                <a:alphaOff val="0"/>
                <a:tint val="97000"/>
                <a:satMod val="100000"/>
                <a:lumMod val="102000"/>
              </a:schemeClr>
            </a:gs>
            <a:gs pos="50000">
              <a:schemeClr val="accent2">
                <a:hueOff val="-7763915"/>
                <a:satOff val="34394"/>
                <a:lumOff val="-12648"/>
                <a:alphaOff val="0"/>
                <a:shade val="100000"/>
                <a:satMod val="103000"/>
                <a:lumMod val="100000"/>
              </a:schemeClr>
            </a:gs>
            <a:gs pos="100000">
              <a:schemeClr val="accent2">
                <a:hueOff val="-7763915"/>
                <a:satOff val="34394"/>
                <a:lumOff val="-1264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ClrTx/>
            <a:buSzTx/>
            <a:buFont typeface="Arial" panose="020B0604020202020204" pitchFamily="34" charset="0"/>
            <a:buNone/>
          </a:pPr>
          <a:r>
            <a:rPr lang="en-IN" sz="1600" kern="1200" dirty="0"/>
            <a:t>TECH STACK USED</a:t>
          </a:r>
          <a:endParaRPr lang="en-US" sz="1600" kern="1200" dirty="0"/>
        </a:p>
      </dsp:txBody>
      <dsp:txXfrm>
        <a:off x="545703" y="2024075"/>
        <a:ext cx="1766729" cy="552969"/>
      </dsp:txXfrm>
    </dsp:sp>
    <dsp:sp modelId="{1BF5D7A9-A776-46D8-85C8-9A7C0A133E29}">
      <dsp:nvSpPr>
        <dsp:cNvPr id="0" name=""/>
        <dsp:cNvSpPr/>
      </dsp:nvSpPr>
      <dsp:spPr>
        <a:xfrm>
          <a:off x="704665" y="2675828"/>
          <a:ext cx="2359099" cy="587377"/>
        </a:xfrm>
        <a:prstGeom prst="roundRect">
          <a:avLst>
            <a:gd name="adj" fmla="val 10000"/>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ClrTx/>
            <a:buSzTx/>
            <a:buFont typeface="Arial" panose="020B0604020202020204" pitchFamily="34" charset="0"/>
            <a:buNone/>
          </a:pPr>
          <a:r>
            <a:rPr lang="en-IN" sz="1600" kern="1200" dirty="0"/>
            <a:t>DATA ANALYSIS TASKS</a:t>
          </a:r>
          <a:endParaRPr lang="en-US" sz="1600" kern="1200" dirty="0"/>
        </a:p>
      </dsp:txBody>
      <dsp:txXfrm>
        <a:off x="721869" y="2693032"/>
        <a:ext cx="1766729" cy="552969"/>
      </dsp:txXfrm>
    </dsp:sp>
    <dsp:sp modelId="{8BCADB19-E292-4078-BE45-1FE3DC162C73}">
      <dsp:nvSpPr>
        <dsp:cNvPr id="0" name=""/>
        <dsp:cNvSpPr/>
      </dsp:nvSpPr>
      <dsp:spPr>
        <a:xfrm>
          <a:off x="1977303" y="429111"/>
          <a:ext cx="381795" cy="381795"/>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063207" y="429111"/>
        <a:ext cx="209987" cy="287301"/>
      </dsp:txXfrm>
    </dsp:sp>
    <dsp:sp modelId="{5D4E6825-F98B-488C-95CF-3C08FE23C447}">
      <dsp:nvSpPr>
        <dsp:cNvPr id="0" name=""/>
        <dsp:cNvSpPr/>
      </dsp:nvSpPr>
      <dsp:spPr>
        <a:xfrm>
          <a:off x="2153470" y="1098068"/>
          <a:ext cx="381795" cy="381795"/>
        </a:xfrm>
        <a:prstGeom prst="downArrow">
          <a:avLst>
            <a:gd name="adj1" fmla="val 55000"/>
            <a:gd name="adj2" fmla="val 45000"/>
          </a:avLst>
        </a:prstGeom>
        <a:solidFill>
          <a:schemeClr val="accent2">
            <a:tint val="40000"/>
            <a:alpha val="90000"/>
            <a:hueOff val="-3648662"/>
            <a:satOff val="10440"/>
            <a:lumOff val="-695"/>
            <a:alphaOff val="0"/>
          </a:schemeClr>
        </a:solidFill>
        <a:ln w="6350" cap="flat" cmpd="sng" algn="ctr">
          <a:solidFill>
            <a:schemeClr val="accent2">
              <a:tint val="40000"/>
              <a:alpha val="90000"/>
              <a:hueOff val="-3648662"/>
              <a:satOff val="10440"/>
              <a:lumOff val="-6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9374" y="1098068"/>
        <a:ext cx="209987" cy="287301"/>
      </dsp:txXfrm>
    </dsp:sp>
    <dsp:sp modelId="{A4019D85-3537-49F5-8F97-3B5E0858D2A1}">
      <dsp:nvSpPr>
        <dsp:cNvPr id="0" name=""/>
        <dsp:cNvSpPr/>
      </dsp:nvSpPr>
      <dsp:spPr>
        <a:xfrm>
          <a:off x="2329636" y="1757236"/>
          <a:ext cx="381795" cy="381795"/>
        </a:xfrm>
        <a:prstGeom prst="downArrow">
          <a:avLst>
            <a:gd name="adj1" fmla="val 55000"/>
            <a:gd name="adj2" fmla="val 45000"/>
          </a:avLst>
        </a:prstGeom>
        <a:solidFill>
          <a:schemeClr val="accent2">
            <a:tint val="40000"/>
            <a:alpha val="90000"/>
            <a:hueOff val="-7297324"/>
            <a:satOff val="20881"/>
            <a:lumOff val="-1389"/>
            <a:alphaOff val="0"/>
          </a:schemeClr>
        </a:solidFill>
        <a:ln w="6350" cap="flat" cmpd="sng" algn="ctr">
          <a:solidFill>
            <a:schemeClr val="accent2">
              <a:tint val="40000"/>
              <a:alpha val="90000"/>
              <a:hueOff val="-7297324"/>
              <a:satOff val="20881"/>
              <a:lumOff val="-13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415540" y="1757236"/>
        <a:ext cx="209987" cy="287301"/>
      </dsp:txXfrm>
    </dsp:sp>
    <dsp:sp modelId="{1B12A13C-9E80-448F-BF04-BB8FF7C55C96}">
      <dsp:nvSpPr>
        <dsp:cNvPr id="0" name=""/>
        <dsp:cNvSpPr/>
      </dsp:nvSpPr>
      <dsp:spPr>
        <a:xfrm>
          <a:off x="2505803" y="2432720"/>
          <a:ext cx="381795" cy="381795"/>
        </a:xfrm>
        <a:prstGeom prst="downArrow">
          <a:avLst>
            <a:gd name="adj1" fmla="val 55000"/>
            <a:gd name="adj2" fmla="val 45000"/>
          </a:avLst>
        </a:prstGeom>
        <a:solidFill>
          <a:schemeClr val="accent2">
            <a:tint val="40000"/>
            <a:alpha val="90000"/>
            <a:hueOff val="-10945986"/>
            <a:satOff val="31321"/>
            <a:lumOff val="-2084"/>
            <a:alphaOff val="0"/>
          </a:schemeClr>
        </a:solidFill>
        <a:ln w="6350" cap="flat" cmpd="sng" algn="ctr">
          <a:solidFill>
            <a:schemeClr val="accent2">
              <a:tint val="40000"/>
              <a:alpha val="90000"/>
              <a:hueOff val="-10945986"/>
              <a:satOff val="31321"/>
              <a:lumOff val="-20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591707" y="2432720"/>
        <a:ext cx="209987" cy="287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D203-121D-44B9-B969-4F8CD09B3842}">
      <dsp:nvSpPr>
        <dsp:cNvPr id="0" name=""/>
        <dsp:cNvSpPr/>
      </dsp:nvSpPr>
      <dsp:spPr>
        <a:xfrm>
          <a:off x="465172" y="986684"/>
          <a:ext cx="1166625" cy="1166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9CF12-824D-4CF7-BC1A-C64B555AE8FB}">
      <dsp:nvSpPr>
        <dsp:cNvPr id="0" name=""/>
        <dsp:cNvSpPr/>
      </dsp:nvSpPr>
      <dsp:spPr>
        <a:xfrm>
          <a:off x="713797" y="1235309"/>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AD693C-5568-4D87-B561-5B0A4118FAC3}">
      <dsp:nvSpPr>
        <dsp:cNvPr id="0" name=""/>
        <dsp:cNvSpPr/>
      </dsp:nvSpPr>
      <dsp:spPr>
        <a:xfrm>
          <a:off x="92235" y="2516684"/>
          <a:ext cx="1912500" cy="146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IMDb Movie Analysis project aims to explore and analyze a comprehensive dataset of movies available on the IMDb platform. </a:t>
          </a:r>
        </a:p>
      </dsp:txBody>
      <dsp:txXfrm>
        <a:off x="92235" y="2516684"/>
        <a:ext cx="1912500" cy="1462464"/>
      </dsp:txXfrm>
    </dsp:sp>
    <dsp:sp modelId="{1AF8CC8A-4B62-4E95-A377-9E6CACFB8070}">
      <dsp:nvSpPr>
        <dsp:cNvPr id="0" name=""/>
        <dsp:cNvSpPr/>
      </dsp:nvSpPr>
      <dsp:spPr>
        <a:xfrm>
          <a:off x="2712360" y="986684"/>
          <a:ext cx="1166625" cy="1166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AF7B3-582A-467E-A32A-98884F237A89}">
      <dsp:nvSpPr>
        <dsp:cNvPr id="0" name=""/>
        <dsp:cNvSpPr/>
      </dsp:nvSpPr>
      <dsp:spPr>
        <a:xfrm>
          <a:off x="2960985" y="1235309"/>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48FA40-12B1-428D-9446-37A188DB9ACF}">
      <dsp:nvSpPr>
        <dsp:cNvPr id="0" name=""/>
        <dsp:cNvSpPr/>
      </dsp:nvSpPr>
      <dsp:spPr>
        <a:xfrm>
          <a:off x="2339423" y="2516684"/>
          <a:ext cx="1912500" cy="146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This dataset contains essential information about movies, including director names, movie titles, duration, genre, budget, gross earnings, IMDb ratings, and more. </a:t>
          </a:r>
        </a:p>
      </dsp:txBody>
      <dsp:txXfrm>
        <a:off x="2339423" y="2516684"/>
        <a:ext cx="1912500" cy="1462464"/>
      </dsp:txXfrm>
    </dsp:sp>
    <dsp:sp modelId="{E8CB209F-84AB-4BCB-847F-C645951DFF7F}">
      <dsp:nvSpPr>
        <dsp:cNvPr id="0" name=""/>
        <dsp:cNvSpPr/>
      </dsp:nvSpPr>
      <dsp:spPr>
        <a:xfrm>
          <a:off x="4959548" y="986684"/>
          <a:ext cx="1166625" cy="1166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7330E-F38D-4E41-8CC8-45360925561A}">
      <dsp:nvSpPr>
        <dsp:cNvPr id="0" name=""/>
        <dsp:cNvSpPr/>
      </dsp:nvSpPr>
      <dsp:spPr>
        <a:xfrm>
          <a:off x="5208173" y="1235309"/>
          <a:ext cx="669375" cy="66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04D1FA-844C-4606-89B0-072FCC1E3E6C}">
      <dsp:nvSpPr>
        <dsp:cNvPr id="0" name=""/>
        <dsp:cNvSpPr/>
      </dsp:nvSpPr>
      <dsp:spPr>
        <a:xfrm>
          <a:off x="4586610" y="2516684"/>
          <a:ext cx="1912500" cy="146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Through in-depth data analysis using Excel, Data Visualization and Statistics techniques this project seeks to extract valuable insights and trends that contribute to a movie's </a:t>
          </a:r>
          <a:r>
            <a:rPr lang="en-IN" sz="1100" kern="1200"/>
            <a:t>success.</a:t>
          </a:r>
          <a:r>
            <a:rPr lang="en-US" sz="1100" kern="1200"/>
            <a:t> </a:t>
          </a:r>
        </a:p>
      </dsp:txBody>
      <dsp:txXfrm>
        <a:off x="4586610" y="2516684"/>
        <a:ext cx="1912500" cy="14624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DF0D2B40-9820-4C48-8F4F-A64D856A10B9}"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0792846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1936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88593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F0D2B40-9820-4C48-8F4F-A64D856A10B9}"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31679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DF0D2B40-9820-4C48-8F4F-A64D856A10B9}"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6183400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DF0D2B40-9820-4C48-8F4F-A64D856A10B9}" type="datetimeFigureOut">
              <a:rPr lang="en-IN" smtClean="0"/>
              <a:t>23-02-2024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29288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DF0D2B40-9820-4C48-8F4F-A64D856A10B9}"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71741-4E35-4A2C-BD1C-8CE08AEC5628}" type="slidenum">
              <a:rPr lang="en-IN" smtClean="0"/>
              <a:t>‹#›</a:t>
            </a:fld>
            <a:endParaRPr lang="en-IN"/>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20948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F0D2B40-9820-4C48-8F4F-A64D856A10B9}"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2025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2B40-9820-4C48-8F4F-A64D856A10B9}"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20937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F0D2B40-9820-4C48-8F4F-A64D856A10B9}" type="datetimeFigureOut">
              <a:rPr lang="en-IN" smtClean="0"/>
              <a:t>23-02-2024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89020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F0D2B40-9820-4C48-8F4F-A64D856A10B9}" type="datetimeFigureOut">
              <a:rPr lang="en-IN" smtClean="0"/>
              <a:t>23-02-2024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14025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F0D2B40-9820-4C48-8F4F-A64D856A10B9}" type="datetimeFigureOut">
              <a:rPr lang="en-IN" smtClean="0"/>
              <a:t>23-02-2024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A571741-4E35-4A2C-BD1C-8CE08AEC5628}" type="slidenum">
              <a:rPr lang="en-IN" smtClean="0"/>
              <a:t>‹#›</a:t>
            </a:fld>
            <a:endParaRPr lang="en-IN"/>
          </a:p>
        </p:txBody>
      </p:sp>
    </p:spTree>
    <p:extLst>
      <p:ext uri="{BB962C8B-B14F-4D97-AF65-F5344CB8AC3E}">
        <p14:creationId xmlns:p14="http://schemas.microsoft.com/office/powerpoint/2010/main" val="127748285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yPzkq3YiMU3epXn7Irk54WVnUcf9Ljqx/edit?usp=sharing&amp;ouid=116354250832715592045&amp;rtpof=true&amp;sd=true" TargetMode="External"/><Relationship Id="rId2" Type="http://schemas.openxmlformats.org/officeDocument/2006/relationships/hyperlink" Target="https://drive.google.com/file/d/1BsJERzN2fWCoFHgy5h1vWcRmSXK2FNxO/view?usp=drive_link" TargetMode="Externa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FD5C02-DBEB-6A8B-170E-15EAB5AF5F90}"/>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3995" r="6308"/>
          <a:stretch/>
        </p:blipFill>
        <p:spPr>
          <a:xfrm>
            <a:off x="20" y="10"/>
            <a:ext cx="6089884" cy="6857990"/>
          </a:xfrm>
          <a:prstGeom prst="rect">
            <a:avLst/>
          </a:prstGeom>
        </p:spPr>
      </p:pic>
      <p:pic>
        <p:nvPicPr>
          <p:cNvPr id="4" name="Picture 3" descr="A colorful smoke in a white background&#10;&#10;Description automatically generated">
            <a:extLst>
              <a:ext uri="{FF2B5EF4-FFF2-40B4-BE49-F238E27FC236}">
                <a16:creationId xmlns:a16="http://schemas.microsoft.com/office/drawing/2014/main" id="{036B4BD1-A94C-6A4E-F313-E5A32BB188C3}"/>
              </a:ext>
            </a:extLst>
          </p:cNvPr>
          <p:cNvPicPr>
            <a:picLocks noChangeAspect="1"/>
          </p:cNvPicPr>
          <p:nvPr/>
        </p:nvPicPr>
        <p:blipFill rotWithShape="1">
          <a:blip r:embed="rId3">
            <a:alphaModFix amt="40000"/>
          </a:blip>
          <a:srcRect l="15562" r="25112"/>
          <a:stretch/>
        </p:blipFill>
        <p:spPr>
          <a:xfrm>
            <a:off x="6089904" y="-7629"/>
            <a:ext cx="6102096" cy="6865629"/>
          </a:xfrm>
          <a:prstGeom prst="rect">
            <a:avLst/>
          </a:prstGeom>
        </p:spPr>
      </p:pic>
      <p:sp>
        <p:nvSpPr>
          <p:cNvPr id="2" name="Title 1"/>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pPr algn="r"/>
            <a:r>
              <a:rPr lang="en-IN" sz="2900" b="1" i="1" dirty="0">
                <a:solidFill>
                  <a:schemeClr val="tx1"/>
                </a:solidFill>
                <a:latin typeface="Eras Bold ITC" panose="020B0907030504020204" pitchFamily="34" charset="0"/>
              </a:rPr>
              <a:t>IMDB MOVIE ANALYSIS</a:t>
            </a:r>
            <a:br>
              <a:rPr lang="en-IN" sz="2900" b="1" i="1" dirty="0">
                <a:solidFill>
                  <a:schemeClr val="tx1"/>
                </a:solidFill>
                <a:latin typeface="Eras Bold ITC" panose="020B0907030504020204" pitchFamily="34" charset="0"/>
              </a:rPr>
            </a:br>
            <a:br>
              <a:rPr lang="en-IN" sz="2900" b="1" i="1" dirty="0">
                <a:solidFill>
                  <a:schemeClr val="tx1"/>
                </a:solidFill>
                <a:latin typeface="Eras Bold ITC" panose="020B0907030504020204" pitchFamily="34" charset="0"/>
              </a:rPr>
            </a:br>
            <a:r>
              <a:rPr lang="en-IN" sz="2900" b="1" i="1" dirty="0">
                <a:solidFill>
                  <a:schemeClr val="tx1"/>
                </a:solidFill>
                <a:latin typeface="Eras Bold ITC" panose="020B0907030504020204" pitchFamily="34" charset="0"/>
              </a:rPr>
              <a:t>BY: AFZAL ALAM</a:t>
            </a:r>
          </a:p>
        </p:txBody>
      </p:sp>
    </p:spTree>
    <p:extLst>
      <p:ext uri="{BB962C8B-B14F-4D97-AF65-F5344CB8AC3E}">
        <p14:creationId xmlns:p14="http://schemas.microsoft.com/office/powerpoint/2010/main" val="19501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0941" y="283493"/>
            <a:ext cx="5291327" cy="1188720"/>
          </a:xfrm>
          <a:solidFill>
            <a:srgbClr val="FFFFFF"/>
          </a:solidFill>
          <a:ln>
            <a:solidFill>
              <a:srgbClr val="404040"/>
            </a:solidFill>
          </a:ln>
        </p:spPr>
        <p:txBody>
          <a:bodyPr vert="horz" lIns="182880" tIns="182880" rIns="182880" bIns="182880" rtlCol="0" anchor="ctr">
            <a:normAutofit/>
          </a:bodyPr>
          <a:lstStyle/>
          <a:p>
            <a:r>
              <a:rPr lang="en-US" b="1" dirty="0"/>
              <a:t>A: Movie Genre Analysis:</a:t>
            </a:r>
          </a:p>
        </p:txBody>
      </p:sp>
      <p:sp>
        <p:nvSpPr>
          <p:cNvPr id="6" name="Rectangle 5"/>
          <p:cNvSpPr/>
          <p:nvPr/>
        </p:nvSpPr>
        <p:spPr>
          <a:xfrm>
            <a:off x="786477" y="2858703"/>
            <a:ext cx="5285791" cy="3042547"/>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b="1">
                <a:solidFill>
                  <a:srgbClr val="FFFFFF"/>
                </a:solidFill>
              </a:rPr>
              <a:t>Result:</a:t>
            </a:r>
            <a:endParaRPr lang="en-US">
              <a:solidFill>
                <a:srgbClr val="FFFFFF"/>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3123"/>
          <a:stretch/>
        </p:blipFill>
        <p:spPr>
          <a:xfrm>
            <a:off x="6343543" y="-3"/>
            <a:ext cx="5848458" cy="4810127"/>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3901" b="3"/>
          <a:stretch/>
        </p:blipFill>
        <p:spPr>
          <a:xfrm>
            <a:off x="359444" y="2944428"/>
            <a:ext cx="5848461" cy="3773122"/>
          </a:xfrm>
          <a:prstGeom prst="rect">
            <a:avLst/>
          </a:prstGeom>
        </p:spPr>
      </p:pic>
    </p:spTree>
    <p:extLst>
      <p:ext uri="{BB962C8B-B14F-4D97-AF65-F5344CB8AC3E}">
        <p14:creationId xmlns:p14="http://schemas.microsoft.com/office/powerpoint/2010/main" val="10138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433372"/>
            <a:ext cx="8596668" cy="660400"/>
          </a:xfrm>
        </p:spPr>
        <p:txBody>
          <a:bodyPr>
            <a:normAutofit fontScale="90000"/>
          </a:bodyPr>
          <a:lstStyle/>
          <a:p>
            <a:r>
              <a:rPr lang="en-IN" b="1" dirty="0">
                <a:solidFill>
                  <a:schemeClr val="tx1"/>
                </a:solidFill>
              </a:rPr>
              <a:t>B: Movie Duration Analysis:</a:t>
            </a:r>
          </a:p>
        </p:txBody>
      </p:sp>
      <p:sp>
        <p:nvSpPr>
          <p:cNvPr id="5" name="Rectangle 4"/>
          <p:cNvSpPr/>
          <p:nvPr/>
        </p:nvSpPr>
        <p:spPr>
          <a:xfrm>
            <a:off x="1010588" y="1559780"/>
            <a:ext cx="8382488" cy="923330"/>
          </a:xfrm>
          <a:prstGeom prst="rect">
            <a:avLst/>
          </a:prstGeom>
        </p:spPr>
        <p:txBody>
          <a:bodyPr wrap="none">
            <a:spAutoFit/>
          </a:bodyPr>
          <a:lstStyle/>
          <a:p>
            <a:r>
              <a:rPr lang="en-US" dirty="0"/>
              <a:t>Analyze the distribution of movie durations and its impact on the IMDB score.</a:t>
            </a:r>
          </a:p>
          <a:p>
            <a:r>
              <a:rPr lang="en-US" b="1" dirty="0"/>
              <a:t>Task: </a:t>
            </a:r>
            <a:r>
              <a:rPr lang="en-US" dirty="0"/>
              <a:t>Analyze the distribution of movie durations and identify the relationship </a:t>
            </a:r>
          </a:p>
          <a:p>
            <a:r>
              <a:rPr lang="en-US" dirty="0"/>
              <a:t>between movie duration and IMDB score.</a:t>
            </a:r>
          </a:p>
        </p:txBody>
      </p:sp>
      <p:sp>
        <p:nvSpPr>
          <p:cNvPr id="6" name="Rectangle 5"/>
          <p:cNvSpPr/>
          <p:nvPr/>
        </p:nvSpPr>
        <p:spPr>
          <a:xfrm>
            <a:off x="616374" y="2520571"/>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9" r="2523"/>
          <a:stretch/>
        </p:blipFill>
        <p:spPr>
          <a:xfrm>
            <a:off x="257368" y="2855590"/>
            <a:ext cx="4781161" cy="3727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63" y="2520571"/>
            <a:ext cx="6102220" cy="4062125"/>
          </a:xfrm>
          <a:prstGeom prst="rect">
            <a:avLst/>
          </a:prstGeom>
        </p:spPr>
      </p:pic>
    </p:spTree>
    <p:extLst>
      <p:ext uri="{BB962C8B-B14F-4D97-AF65-F5344CB8AC3E}">
        <p14:creationId xmlns:p14="http://schemas.microsoft.com/office/powerpoint/2010/main" val="240643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C: Movie Language Analysis:</a:t>
            </a:r>
          </a:p>
        </p:txBody>
      </p:sp>
      <p:sp>
        <p:nvSpPr>
          <p:cNvPr id="5" name="Rectangle 4"/>
          <p:cNvSpPr/>
          <p:nvPr/>
        </p:nvSpPr>
        <p:spPr>
          <a:xfrm>
            <a:off x="1071549" y="1511375"/>
            <a:ext cx="7856703" cy="923330"/>
          </a:xfrm>
          <a:prstGeom prst="rect">
            <a:avLst/>
          </a:prstGeom>
        </p:spPr>
        <p:txBody>
          <a:bodyPr wrap="none">
            <a:spAutoFit/>
          </a:bodyPr>
          <a:lstStyle/>
          <a:p>
            <a:r>
              <a:rPr lang="en-US" dirty="0"/>
              <a:t>Situation: Examine the distribution of movies based on their language.</a:t>
            </a:r>
          </a:p>
          <a:p>
            <a:r>
              <a:rPr lang="en-US" b="1" dirty="0"/>
              <a:t>Task:</a:t>
            </a:r>
            <a:r>
              <a:rPr lang="en-US" dirty="0"/>
              <a:t> Determine the most common languages used in movies and analyze </a:t>
            </a:r>
          </a:p>
          <a:p>
            <a:r>
              <a:rPr lang="en-US" dirty="0"/>
              <a:t>their impact on the IMDB score using descriptive statistics.</a:t>
            </a:r>
          </a:p>
        </p:txBody>
      </p:sp>
      <p:sp>
        <p:nvSpPr>
          <p:cNvPr id="6" name="Rectangle 5"/>
          <p:cNvSpPr/>
          <p:nvPr/>
        </p:nvSpPr>
        <p:spPr>
          <a:xfrm>
            <a:off x="616374" y="2555966"/>
            <a:ext cx="1037463" cy="369332"/>
          </a:xfrm>
          <a:prstGeom prst="rect">
            <a:avLst/>
          </a:prstGeom>
        </p:spPr>
        <p:txBody>
          <a:bodyPr wrap="none">
            <a:spAutoFit/>
          </a:bodyPr>
          <a:lstStyle/>
          <a:p>
            <a:r>
              <a:rPr lang="en-IN" b="1" dirty="0"/>
              <a:t>Results: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3046559"/>
            <a:ext cx="11381346" cy="2718515"/>
          </a:xfrm>
          <a:prstGeom prst="rect">
            <a:avLst/>
          </a:prstGeom>
        </p:spPr>
      </p:pic>
    </p:spTree>
    <p:extLst>
      <p:ext uri="{BB962C8B-B14F-4D97-AF65-F5344CB8AC3E}">
        <p14:creationId xmlns:p14="http://schemas.microsoft.com/office/powerpoint/2010/main" val="136418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335601"/>
            <a:ext cx="8596668" cy="660400"/>
          </a:xfrm>
        </p:spPr>
        <p:txBody>
          <a:bodyPr>
            <a:normAutofit fontScale="90000"/>
          </a:bodyPr>
          <a:lstStyle/>
          <a:p>
            <a:r>
              <a:rPr lang="en-IN" b="1" dirty="0">
                <a:solidFill>
                  <a:schemeClr val="tx1"/>
                </a:solidFill>
              </a:rPr>
              <a:t>D: Movie Director Analysis:</a:t>
            </a:r>
          </a:p>
        </p:txBody>
      </p:sp>
      <p:sp>
        <p:nvSpPr>
          <p:cNvPr id="5" name="Rectangle 4"/>
          <p:cNvSpPr/>
          <p:nvPr/>
        </p:nvSpPr>
        <p:spPr>
          <a:xfrm>
            <a:off x="1085412" y="1457666"/>
            <a:ext cx="8345618" cy="923330"/>
          </a:xfrm>
          <a:prstGeom prst="rect">
            <a:avLst/>
          </a:prstGeom>
        </p:spPr>
        <p:txBody>
          <a:bodyPr wrap="none">
            <a:spAutoFit/>
          </a:bodyPr>
          <a:lstStyle/>
          <a:p>
            <a:r>
              <a:rPr lang="en-US" dirty="0"/>
              <a:t>Influence of directors on movie ratings.</a:t>
            </a:r>
          </a:p>
          <a:p>
            <a:r>
              <a:rPr lang="en-US" b="1" dirty="0"/>
              <a:t>Task: </a:t>
            </a:r>
            <a:r>
              <a:rPr lang="en-US" dirty="0"/>
              <a:t>Identify the top directors based on their average IMDB score and analyze </a:t>
            </a:r>
          </a:p>
          <a:p>
            <a:r>
              <a:rPr lang="en-US" dirty="0"/>
              <a:t>their contribution to the success of movies using percentile calculations.</a:t>
            </a:r>
          </a:p>
        </p:txBody>
      </p:sp>
      <p:sp>
        <p:nvSpPr>
          <p:cNvPr id="6" name="Rectangle 5"/>
          <p:cNvSpPr/>
          <p:nvPr/>
        </p:nvSpPr>
        <p:spPr>
          <a:xfrm>
            <a:off x="616374" y="2380996"/>
            <a:ext cx="938077" cy="369332"/>
          </a:xfrm>
          <a:prstGeom prst="rect">
            <a:avLst/>
          </a:prstGeom>
        </p:spPr>
        <p:txBody>
          <a:bodyPr wrap="none">
            <a:spAutoFit/>
          </a:bodyPr>
          <a:lstStyle/>
          <a:p>
            <a:r>
              <a:rPr lang="en-IN" b="1" dirty="0"/>
              <a:t>Result: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2750328"/>
            <a:ext cx="10384109" cy="3669110"/>
          </a:xfrm>
          <a:prstGeom prst="rect">
            <a:avLst/>
          </a:prstGeom>
        </p:spPr>
      </p:pic>
    </p:spTree>
    <p:extLst>
      <p:ext uri="{BB962C8B-B14F-4D97-AF65-F5344CB8AC3E}">
        <p14:creationId xmlns:p14="http://schemas.microsoft.com/office/powerpoint/2010/main" val="100427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2681103"/>
            <a:ext cx="3363974" cy="1495794"/>
          </a:xfrm>
          <a:noFill/>
          <a:ln>
            <a:solidFill>
              <a:schemeClr val="bg1"/>
            </a:solidFill>
          </a:ln>
        </p:spPr>
        <p:txBody>
          <a:bodyPr wrap="square">
            <a:normAutofit/>
          </a:bodyPr>
          <a:lstStyle/>
          <a:p>
            <a:r>
              <a:rPr lang="en-IN" sz="2600" b="1">
                <a:solidFill>
                  <a:schemeClr val="bg1"/>
                </a:solidFill>
              </a:rPr>
              <a:t>E: Movie Budget Analysis:</a:t>
            </a:r>
          </a:p>
        </p:txBody>
      </p:sp>
      <p:sp>
        <p:nvSpPr>
          <p:cNvPr id="5" name="Rectangle 4"/>
          <p:cNvSpPr/>
          <p:nvPr/>
        </p:nvSpPr>
        <p:spPr>
          <a:xfrm>
            <a:off x="5124761" y="1857650"/>
            <a:ext cx="6767302" cy="984885"/>
          </a:xfrm>
          <a:prstGeom prst="rect">
            <a:avLst/>
          </a:prstGeom>
        </p:spPr>
        <p:txBody>
          <a:bodyPr wrap="none">
            <a:spAutoFit/>
          </a:bodyPr>
          <a:lstStyle/>
          <a:p>
            <a:pPr defTabSz="288036">
              <a:spcAft>
                <a:spcPts val="600"/>
              </a:spcAft>
            </a:pPr>
            <a:r>
              <a:rPr lang="en-US" sz="1600" kern="1200" dirty="0">
                <a:solidFill>
                  <a:schemeClr val="tx1"/>
                </a:solidFill>
                <a:latin typeface="+mn-lt"/>
                <a:ea typeface="+mn-ea"/>
                <a:cs typeface="+mn-cs"/>
              </a:rPr>
              <a:t> Explore the relationship between movie budgets and their financial success.</a:t>
            </a:r>
          </a:p>
          <a:p>
            <a:pPr defTabSz="288036">
              <a:spcAft>
                <a:spcPts val="600"/>
              </a:spcAft>
            </a:pPr>
            <a:r>
              <a:rPr lang="en-US" sz="1600" b="1" kern="1200" dirty="0">
                <a:solidFill>
                  <a:schemeClr val="tx1"/>
                </a:solidFill>
                <a:latin typeface="+mn-lt"/>
                <a:ea typeface="+mn-ea"/>
                <a:cs typeface="+mn-cs"/>
              </a:rPr>
              <a:t>Task:</a:t>
            </a:r>
            <a:r>
              <a:rPr lang="en-US" sz="1600" kern="1200" dirty="0">
                <a:solidFill>
                  <a:schemeClr val="tx1"/>
                </a:solidFill>
                <a:latin typeface="+mn-lt"/>
                <a:ea typeface="+mn-ea"/>
                <a:cs typeface="+mn-cs"/>
              </a:rPr>
              <a:t>  Analyze the correlation between movie budgets and gross earnings, and </a:t>
            </a:r>
          </a:p>
          <a:p>
            <a:pPr defTabSz="288036">
              <a:spcAft>
                <a:spcPts val="600"/>
              </a:spcAft>
            </a:pPr>
            <a:r>
              <a:rPr lang="en-US" sz="1600" kern="1200" dirty="0">
                <a:solidFill>
                  <a:schemeClr val="tx1"/>
                </a:solidFill>
                <a:latin typeface="+mn-lt"/>
                <a:ea typeface="+mn-ea"/>
                <a:cs typeface="+mn-cs"/>
              </a:rPr>
              <a:t>identify the movies with the highest profit margin.</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080" y="3289041"/>
            <a:ext cx="5776315" cy="2971800"/>
          </a:xfrm>
          <a:prstGeom prst="rect">
            <a:avLst/>
          </a:prstGeom>
        </p:spPr>
      </p:pic>
    </p:spTree>
    <p:extLst>
      <p:ext uri="{BB962C8B-B14F-4D97-AF65-F5344CB8AC3E}">
        <p14:creationId xmlns:p14="http://schemas.microsoft.com/office/powerpoint/2010/main" val="325357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b="1">
                <a:solidFill>
                  <a:schemeClr val="bg1"/>
                </a:solidFill>
              </a:rPr>
              <a:t>e: Movie Budget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403015"/>
            <a:ext cx="6250769" cy="3891103"/>
          </a:xfrm>
          <a:prstGeom prst="rect">
            <a:avLst/>
          </a:prstGeom>
        </p:spPr>
      </p:pic>
    </p:spTree>
    <p:extLst>
      <p:ext uri="{BB962C8B-B14F-4D97-AF65-F5344CB8AC3E}">
        <p14:creationId xmlns:p14="http://schemas.microsoft.com/office/powerpoint/2010/main" val="58949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53542"/>
          <a:stretch/>
        </p:blipFill>
        <p:spPr>
          <a:xfrm>
            <a:off x="4536609" y="0"/>
            <a:ext cx="7541090" cy="6857989"/>
          </a:xfrm>
          <a:prstGeom prst="rect">
            <a:avLst/>
          </a:prstGeom>
        </p:spPr>
      </p:pic>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b="1">
                <a:solidFill>
                  <a:schemeClr val="bg1"/>
                </a:solidFill>
              </a:rPr>
              <a:t>E: Movie Budget Analysis:</a:t>
            </a:r>
          </a:p>
        </p:txBody>
      </p:sp>
      <p:sp>
        <p:nvSpPr>
          <p:cNvPr id="6" name="Rectangle 5"/>
          <p:cNvSpPr/>
          <p:nvPr/>
        </p:nvSpPr>
        <p:spPr>
          <a:xfrm>
            <a:off x="643468" y="2638044"/>
            <a:ext cx="3363974"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b="1">
                <a:solidFill>
                  <a:schemeClr val="bg1"/>
                </a:solidFill>
              </a:rPr>
              <a:t>Correlation Graph:</a:t>
            </a:r>
            <a:endParaRPr lang="en-US">
              <a:solidFill>
                <a:schemeClr val="bg1"/>
              </a:solidFill>
            </a:endParaRPr>
          </a:p>
        </p:txBody>
      </p:sp>
    </p:spTree>
    <p:extLst>
      <p:ext uri="{BB962C8B-B14F-4D97-AF65-F5344CB8AC3E}">
        <p14:creationId xmlns:p14="http://schemas.microsoft.com/office/powerpoint/2010/main" val="65928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fzal Projects">
            <a:extLst>
              <a:ext uri="{FF2B5EF4-FFF2-40B4-BE49-F238E27FC236}">
                <a16:creationId xmlns:a16="http://schemas.microsoft.com/office/drawing/2014/main" id="{C6DD4612-EFDC-9215-8D8B-81F453169B47}"/>
              </a:ext>
              <a:ext uri="{C183D7F6-B498-43B3-948B-1728B52AA6E4}">
                <adec:decorative xmlns:adec="http://schemas.microsoft.com/office/drawing/2017/decorative" val="0"/>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086" b="8029"/>
          <a:stretch/>
        </p:blipFill>
        <p:spPr>
          <a:xfrm>
            <a:off x="20" y="10"/>
            <a:ext cx="12191980" cy="6857990"/>
          </a:xfrm>
          <a:prstGeom prst="rect">
            <a:avLst/>
          </a:prstGeom>
        </p:spPr>
      </p:pic>
      <p:sp>
        <p:nvSpPr>
          <p:cNvPr id="3" name="Content Placeholder 2"/>
          <p:cNvSpPr>
            <a:spLocks noGrp="1"/>
          </p:cNvSpPr>
          <p:nvPr>
            <p:ph idx="1"/>
          </p:nvPr>
        </p:nvSpPr>
        <p:spPr>
          <a:xfrm>
            <a:off x="1421511" y="2802885"/>
            <a:ext cx="7729728" cy="3101983"/>
          </a:xfrm>
        </p:spPr>
        <p:txBody>
          <a:bodyPr>
            <a:normAutofit fontScale="92500" lnSpcReduction="20000"/>
          </a:bodyPr>
          <a:lstStyle/>
          <a:p>
            <a:pPr fontAlgn="base">
              <a:lnSpc>
                <a:spcPct val="90000"/>
              </a:lnSpc>
            </a:pPr>
            <a:r>
              <a:rPr lang="en-US" dirty="0">
                <a:solidFill>
                  <a:srgbClr val="92D050"/>
                </a:solidFill>
              </a:rPr>
              <a:t>The Most common movie genres from the dataset are Drama, Comedy, Thriller and Action.</a:t>
            </a:r>
          </a:p>
          <a:p>
            <a:pPr fontAlgn="base">
              <a:lnSpc>
                <a:spcPct val="90000"/>
              </a:lnSpc>
            </a:pPr>
            <a:r>
              <a:rPr lang="en-US" dirty="0">
                <a:solidFill>
                  <a:srgbClr val="92D050"/>
                </a:solidFill>
              </a:rPr>
              <a:t>The Average duration of a Movie is 109 minutes. The trendline between the duration vs </a:t>
            </a:r>
            <a:r>
              <a:rPr lang="en-US" dirty="0" err="1">
                <a:solidFill>
                  <a:srgbClr val="92D050"/>
                </a:solidFill>
              </a:rPr>
              <a:t>imdb</a:t>
            </a:r>
            <a:r>
              <a:rPr lang="en-US" dirty="0">
                <a:solidFill>
                  <a:srgbClr val="92D050"/>
                </a:solidFill>
              </a:rPr>
              <a:t> score is elevated upward with R^2 = 0.131</a:t>
            </a:r>
          </a:p>
          <a:p>
            <a:pPr fontAlgn="base">
              <a:lnSpc>
                <a:spcPct val="90000"/>
              </a:lnSpc>
            </a:pPr>
            <a:r>
              <a:rPr lang="en-US" dirty="0">
                <a:solidFill>
                  <a:srgbClr val="92D050"/>
                </a:solidFill>
              </a:rPr>
              <a:t>The Most common languages used in the movies are English, French, Spanish, Mandarin and German. I have also Observed that the languages Telugu and Persian have the highest average </a:t>
            </a:r>
            <a:r>
              <a:rPr lang="en-US" dirty="0" err="1">
                <a:solidFill>
                  <a:srgbClr val="92D050"/>
                </a:solidFill>
              </a:rPr>
              <a:t>imdb</a:t>
            </a:r>
            <a:r>
              <a:rPr lang="en-US" dirty="0">
                <a:solidFill>
                  <a:srgbClr val="92D050"/>
                </a:solidFill>
              </a:rPr>
              <a:t> score.</a:t>
            </a:r>
          </a:p>
          <a:p>
            <a:pPr fontAlgn="base">
              <a:lnSpc>
                <a:spcPct val="90000"/>
              </a:lnSpc>
            </a:pPr>
            <a:r>
              <a:rPr lang="en-IN" dirty="0">
                <a:solidFill>
                  <a:srgbClr val="92D050"/>
                </a:solidFill>
              </a:rPr>
              <a:t>I have identified that Tony Kaye, Charles Chaplin, Alfred Hitchcock, Ron Fricke, Damien Chazelle, Majid Majidi, Sergio Leone, Christopher Nolan, SS Rajamouli and Richard Marquand are the top 10 directors with average </a:t>
            </a:r>
            <a:r>
              <a:rPr lang="en-IN" dirty="0" err="1">
                <a:solidFill>
                  <a:srgbClr val="92D050"/>
                </a:solidFill>
              </a:rPr>
              <a:t>imdb</a:t>
            </a:r>
            <a:r>
              <a:rPr lang="en-IN" dirty="0">
                <a:solidFill>
                  <a:srgbClr val="92D050"/>
                </a:solidFill>
              </a:rPr>
              <a:t> score &gt;=8.4</a:t>
            </a:r>
          </a:p>
          <a:p>
            <a:pPr fontAlgn="base">
              <a:lnSpc>
                <a:spcPct val="90000"/>
              </a:lnSpc>
            </a:pPr>
            <a:r>
              <a:rPr lang="en-US" dirty="0">
                <a:solidFill>
                  <a:srgbClr val="92D050"/>
                </a:solidFill>
              </a:rPr>
              <a:t>The Top-5 with highest profits are Avatar, Jurassic World, Titanic, Star Wars: Episode IV - A New Hope and E.T. The Extra-Terrestrial. The Correlation between budget and gross is positive. </a:t>
            </a:r>
          </a:p>
          <a:p>
            <a:pPr fontAlgn="base">
              <a:lnSpc>
                <a:spcPct val="90000"/>
              </a:lnSpc>
            </a:pPr>
            <a:endParaRPr lang="en-IN" sz="1500" dirty="0"/>
          </a:p>
        </p:txBody>
      </p:sp>
    </p:spTree>
    <p:extLst>
      <p:ext uri="{BB962C8B-B14F-4D97-AF65-F5344CB8AC3E}">
        <p14:creationId xmlns:p14="http://schemas.microsoft.com/office/powerpoint/2010/main" val="4416314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A755906-3A1B-434D-9E68-9EFCEBBC2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close up of a text&#10;&#10;Description automatically generated">
            <a:extLst>
              <a:ext uri="{FF2B5EF4-FFF2-40B4-BE49-F238E27FC236}">
                <a16:creationId xmlns:a16="http://schemas.microsoft.com/office/drawing/2014/main" id="{E33BEC46-31A4-8C35-9CF9-916B71E931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10" b="-2"/>
          <a:stretch/>
        </p:blipFill>
        <p:spPr>
          <a:xfrm>
            <a:off x="1910364" y="1271016"/>
            <a:ext cx="8371272" cy="4315968"/>
          </a:xfrm>
          <a:prstGeom prst="rect">
            <a:avLst/>
          </a:prstGeom>
        </p:spPr>
      </p:pic>
      <p:sp>
        <p:nvSpPr>
          <p:cNvPr id="22" name="Oval 21">
            <a:extLst>
              <a:ext uri="{FF2B5EF4-FFF2-40B4-BE49-F238E27FC236}">
                <a16:creationId xmlns:a16="http://schemas.microsoft.com/office/drawing/2014/main" id="{055A0380-F687-418F-A09C-C21C29733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4A5F2AF-BC3B-1C5F-FE60-D63D03EB887A}"/>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kern="1200" cap="all" spc="200" baseline="0">
                <a:solidFill>
                  <a:srgbClr val="FFFFFF"/>
                </a:solidFill>
                <a:latin typeface="+mj-lt"/>
                <a:ea typeface="+mj-ea"/>
                <a:cs typeface="+mj-cs"/>
              </a:rPr>
              <a:t>BY Afzal alam</a:t>
            </a:r>
          </a:p>
        </p:txBody>
      </p:sp>
    </p:spTree>
    <p:extLst>
      <p:ext uri="{BB962C8B-B14F-4D97-AF65-F5344CB8AC3E}">
        <p14:creationId xmlns:p14="http://schemas.microsoft.com/office/powerpoint/2010/main" val="40621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FB13-04A7-9E13-04D0-3BB7B468C1B1}"/>
              </a:ext>
            </a:extLst>
          </p:cNvPr>
          <p:cNvSpPr>
            <a:spLocks noGrp="1"/>
          </p:cNvSpPr>
          <p:nvPr>
            <p:ph type="title"/>
          </p:nvPr>
        </p:nvSpPr>
        <p:spPr>
          <a:xfrm>
            <a:off x="804672" y="964692"/>
            <a:ext cx="3066937" cy="1188720"/>
          </a:xfrm>
        </p:spPr>
        <p:txBody>
          <a:bodyPr>
            <a:normAutofit/>
          </a:bodyPr>
          <a:lstStyle/>
          <a:p>
            <a:r>
              <a:rPr lang="en-IN" dirty="0"/>
              <a:t>INDEX</a:t>
            </a:r>
          </a:p>
        </p:txBody>
      </p:sp>
      <p:sp>
        <p:nvSpPr>
          <p:cNvPr id="26" name="Rectangle 25">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pointing at a screen">
            <a:extLst>
              <a:ext uri="{FF2B5EF4-FFF2-40B4-BE49-F238E27FC236}">
                <a16:creationId xmlns:a16="http://schemas.microsoft.com/office/drawing/2014/main" id="{1EFAB36D-7061-8D9F-263D-BC509260B2AB}"/>
              </a:ext>
            </a:extLst>
          </p:cNvPr>
          <p:cNvPicPr>
            <a:picLocks noChangeAspect="1"/>
          </p:cNvPicPr>
          <p:nvPr/>
        </p:nvPicPr>
        <p:blipFill rotWithShape="1">
          <a:blip r:embed="rId2">
            <a:extLst>
              <a:ext uri="{28A0092B-C50C-407E-A947-70E740481C1C}">
                <a14:useLocalDpi xmlns:a14="http://schemas.microsoft.com/office/drawing/2010/main" val="0"/>
              </a:ext>
            </a:extLst>
          </a:blip>
          <a:srcRect l="18414" r="28133" b="-1"/>
          <a:stretch/>
        </p:blipFill>
        <p:spPr>
          <a:xfrm>
            <a:off x="5901348" y="1293275"/>
            <a:ext cx="4071099" cy="4279392"/>
          </a:xfrm>
          <a:prstGeom prst="rect">
            <a:avLst/>
          </a:prstGeom>
        </p:spPr>
      </p:pic>
      <p:graphicFrame>
        <p:nvGraphicFramePr>
          <p:cNvPr id="7" name="Content Placeholder 2">
            <a:extLst>
              <a:ext uri="{FF2B5EF4-FFF2-40B4-BE49-F238E27FC236}">
                <a16:creationId xmlns:a16="http://schemas.microsoft.com/office/drawing/2014/main" id="{F3F0F76A-06AE-B2EE-8849-8D95C2B445DC}"/>
              </a:ext>
            </a:extLst>
          </p:cNvPr>
          <p:cNvGraphicFramePr>
            <a:graphicFrameLocks noGrp="1"/>
          </p:cNvGraphicFramePr>
          <p:nvPr>
            <p:ph idx="1"/>
            <p:extLst>
              <p:ext uri="{D42A27DB-BD31-4B8C-83A1-F6EECF244321}">
                <p14:modId xmlns:p14="http://schemas.microsoft.com/office/powerpoint/2010/main" val="3031873134"/>
              </p:ext>
            </p:extLst>
          </p:nvPr>
        </p:nvGraphicFramePr>
        <p:xfrm>
          <a:off x="803244" y="2638044"/>
          <a:ext cx="3063765" cy="3263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483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camera taking a picture of popcorn and drinks&#10;&#10;Description automatically generated">
            <a:extLst>
              <a:ext uri="{FF2B5EF4-FFF2-40B4-BE49-F238E27FC236}">
                <a16:creationId xmlns:a16="http://schemas.microsoft.com/office/drawing/2014/main" id="{13A60DCC-29DB-953A-7027-2F2212706F0C}"/>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6723" b="27027"/>
          <a:stretch/>
        </p:blipFill>
        <p:spPr>
          <a:xfrm>
            <a:off x="20" y="10"/>
            <a:ext cx="12191980" cy="6857990"/>
          </a:xfrm>
          <a:prstGeom prst="rect">
            <a:avLst/>
          </a:prstGeom>
        </p:spPr>
      </p:pic>
      <p:sp>
        <p:nvSpPr>
          <p:cNvPr id="2" name="Title 1"/>
          <p:cNvSpPr>
            <a:spLocks noGrp="1"/>
          </p:cNvSpPr>
          <p:nvPr>
            <p:ph type="title"/>
          </p:nvPr>
        </p:nvSpPr>
        <p:spPr>
          <a:xfrm>
            <a:off x="643467" y="639099"/>
            <a:ext cx="3647493" cy="4965833"/>
          </a:xfrm>
        </p:spPr>
        <p:txBody>
          <a:bodyPr>
            <a:normAutofit/>
          </a:bodyPr>
          <a:lstStyle/>
          <a:p>
            <a:pPr algn="r"/>
            <a:r>
              <a:rPr lang="en-IN" b="1"/>
              <a:t>Project Description:</a:t>
            </a:r>
          </a:p>
        </p:txBody>
      </p:sp>
      <p:graphicFrame>
        <p:nvGraphicFramePr>
          <p:cNvPr id="8" name="Content Placeholder 2">
            <a:extLst>
              <a:ext uri="{FF2B5EF4-FFF2-40B4-BE49-F238E27FC236}">
                <a16:creationId xmlns:a16="http://schemas.microsoft.com/office/drawing/2014/main" id="{30F2F466-D2EC-DA69-8DC5-ADB280C518A3}"/>
              </a:ext>
            </a:extLst>
          </p:cNvPr>
          <p:cNvGraphicFramePr>
            <a:graphicFrameLocks noGrp="1"/>
          </p:cNvGraphicFramePr>
          <p:nvPr>
            <p:ph idx="1"/>
            <p:extLst>
              <p:ext uri="{D42A27DB-BD31-4B8C-83A1-F6EECF244321}">
                <p14:modId xmlns:p14="http://schemas.microsoft.com/office/powerpoint/2010/main" val="83575846"/>
              </p:ext>
            </p:extLst>
          </p:nvPr>
        </p:nvGraphicFramePr>
        <p:xfrm>
          <a:off x="4979938" y="639099"/>
          <a:ext cx="6591346" cy="4965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616374" y="3846105"/>
            <a:ext cx="8596668" cy="4210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b="1" dirty="0">
              <a:solidFill>
                <a:schemeClr val="tx1"/>
              </a:solidFill>
            </a:endParaRPr>
          </a:p>
        </p:txBody>
      </p:sp>
      <p:sp>
        <p:nvSpPr>
          <p:cNvPr id="6" name="Content Placeholder 2"/>
          <p:cNvSpPr txBox="1">
            <a:spLocks/>
          </p:cNvSpPr>
          <p:nvPr/>
        </p:nvSpPr>
        <p:spPr>
          <a:xfrm>
            <a:off x="616374" y="4843236"/>
            <a:ext cx="8596668" cy="421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b="1" dirty="0">
              <a:solidFill>
                <a:schemeClr val="tx1"/>
              </a:solidFill>
            </a:endParaRPr>
          </a:p>
        </p:txBody>
      </p:sp>
    </p:spTree>
    <p:extLst>
      <p:ext uri="{BB962C8B-B14F-4D97-AF65-F5344CB8AC3E}">
        <p14:creationId xmlns:p14="http://schemas.microsoft.com/office/powerpoint/2010/main" val="6217321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p:cNvSpPr txBox="1">
            <a:spLocks/>
          </p:cNvSpPr>
          <p:nvPr/>
        </p:nvSpPr>
        <p:spPr>
          <a:xfrm>
            <a:off x="643467" y="643467"/>
            <a:ext cx="3363974" cy="1728044"/>
          </a:xfrm>
          <a:prstGeom prst="rect">
            <a:avLst/>
          </a:prstGeom>
          <a:noFill/>
          <a:ln>
            <a:solidFill>
              <a:schemeClr val="bg1"/>
            </a:solidFill>
          </a:ln>
        </p:spPr>
        <p:txBody>
          <a:bodyPr vert="horz" wrap="square" lIns="182880" tIns="182880" rIns="182880" bIns="18288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lnSpc>
                <a:spcPct val="90000"/>
              </a:lnSpc>
              <a:spcAft>
                <a:spcPts val="600"/>
              </a:spcAft>
            </a:pPr>
            <a:r>
              <a:rPr lang="en-US" sz="2800" cap="all" spc="200">
                <a:solidFill>
                  <a:schemeClr val="bg1"/>
                </a:solidFill>
              </a:rPr>
              <a:t> DataSets</a:t>
            </a:r>
          </a:p>
        </p:txBody>
      </p:sp>
      <p:sp>
        <p:nvSpPr>
          <p:cNvPr id="20" name="Content Placeholder 2"/>
          <p:cNvSpPr>
            <a:spLocks noGrp="1"/>
          </p:cNvSpPr>
          <p:nvPr>
            <p:ph idx="1"/>
          </p:nvPr>
        </p:nvSpPr>
        <p:spPr>
          <a:xfrm>
            <a:off x="643468" y="2638044"/>
            <a:ext cx="3363974" cy="3415622"/>
          </a:xfrm>
        </p:spPr>
        <p:txBody>
          <a:bodyPr vert="horz" lIns="91440" tIns="45720" rIns="91440" bIns="45720" rtlCol="0">
            <a:normAutofit/>
          </a:bodyPr>
          <a:lstStyle/>
          <a:p>
            <a:pPr fontAlgn="base"/>
            <a:r>
              <a:rPr lang="en-US" dirty="0">
                <a:solidFill>
                  <a:schemeClr val="bg1"/>
                </a:solidFill>
                <a:hlinkClick r:id="rId2"/>
              </a:rPr>
              <a:t>The Cleaned Dataset</a:t>
            </a:r>
            <a:endParaRPr lang="en-US" dirty="0">
              <a:solidFill>
                <a:schemeClr val="bg1"/>
              </a:solidFill>
            </a:endParaRPr>
          </a:p>
          <a:p>
            <a:pPr fontAlgn="base"/>
            <a:endParaRPr lang="en-US" dirty="0">
              <a:solidFill>
                <a:schemeClr val="bg1"/>
              </a:solidFill>
            </a:endParaRPr>
          </a:p>
          <a:p>
            <a:pPr fontAlgn="base"/>
            <a:endParaRPr lang="en-US" dirty="0">
              <a:solidFill>
                <a:schemeClr val="bg1"/>
              </a:solidFill>
            </a:endParaRPr>
          </a:p>
          <a:p>
            <a:pPr marL="0" fontAlgn="base"/>
            <a:r>
              <a:rPr lang="en-US" dirty="0">
                <a:solidFill>
                  <a:schemeClr val="bg1"/>
                </a:solidFill>
                <a:hlinkClick r:id="rId3"/>
              </a:rPr>
              <a:t>THE SOLUTION DATASET</a:t>
            </a:r>
            <a:endParaRPr lang="en-US" dirty="0">
              <a:solidFill>
                <a:schemeClr val="bg1"/>
              </a:solidFill>
            </a:endParaRPr>
          </a:p>
          <a:p>
            <a:pPr marL="0" indent="0" fontAlgn="base">
              <a:buNone/>
            </a:pPr>
            <a:endParaRPr lang="en-US" dirty="0">
              <a:solidFill>
                <a:schemeClr val="bg1"/>
              </a:solidFill>
            </a:endParaRPr>
          </a:p>
          <a:p>
            <a:pPr marL="0" fontAlgn="base"/>
            <a:endParaRPr lang="en-US" dirty="0">
              <a:solidFill>
                <a:schemeClr val="bg1"/>
              </a:solidFill>
            </a:endParaRPr>
          </a:p>
          <a:p>
            <a:pPr marL="0" indent="0" fontAlgn="base">
              <a:buNone/>
            </a:pPr>
            <a:endParaRPr lang="en-US" dirty="0">
              <a:solidFill>
                <a:schemeClr val="bg1"/>
              </a:solidFill>
            </a:endParaRPr>
          </a:p>
        </p:txBody>
      </p:sp>
      <p:pic>
        <p:nvPicPr>
          <p:cNvPr id="8" name="Graphic 7" descr="Database">
            <a:extLst>
              <a:ext uri="{FF2B5EF4-FFF2-40B4-BE49-F238E27FC236}">
                <a16:creationId xmlns:a16="http://schemas.microsoft.com/office/drawing/2014/main" id="{536B6B06-B74A-010F-E69D-C2FAECF187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8048" y="643467"/>
            <a:ext cx="5410199" cy="5410199"/>
          </a:xfrm>
          <a:prstGeom prst="rect">
            <a:avLst/>
          </a:prstGeom>
        </p:spPr>
      </p:pic>
    </p:spTree>
    <p:extLst>
      <p:ext uri="{BB962C8B-B14F-4D97-AF65-F5344CB8AC3E}">
        <p14:creationId xmlns:p14="http://schemas.microsoft.com/office/powerpoint/2010/main" val="81142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5747778" cy="1752599"/>
          </a:xfrm>
        </p:spPr>
        <p:txBody>
          <a:bodyPr>
            <a:normAutofit/>
          </a:bodyPr>
          <a:lstStyle/>
          <a:p>
            <a:r>
              <a:rPr lang="en-IN" b="1"/>
              <a:t> Approach:</a:t>
            </a:r>
          </a:p>
        </p:txBody>
      </p:sp>
      <p:sp>
        <p:nvSpPr>
          <p:cNvPr id="3" name="Content Placeholder 2"/>
          <p:cNvSpPr>
            <a:spLocks noGrp="1"/>
          </p:cNvSpPr>
          <p:nvPr>
            <p:ph idx="1"/>
          </p:nvPr>
        </p:nvSpPr>
        <p:spPr>
          <a:xfrm>
            <a:off x="1484311" y="2666999"/>
            <a:ext cx="5747778" cy="3124201"/>
          </a:xfrm>
        </p:spPr>
        <p:txBody>
          <a:bodyPr>
            <a:normAutofit lnSpcReduction="10000"/>
          </a:bodyPr>
          <a:lstStyle/>
          <a:p>
            <a:pPr>
              <a:lnSpc>
                <a:spcPct val="90000"/>
              </a:lnSpc>
            </a:pPr>
            <a:r>
              <a:rPr lang="en-US" sz="1300"/>
              <a:t>I have gone through the dataset and understood all the given columns. Then I have observed that there are a total of 28 Columns and 5043 Rows. This dataset consists of unwanted columns, Null values and Blank rows. So, I have decided to Clean this dataset thoroughly.</a:t>
            </a:r>
          </a:p>
          <a:p>
            <a:pPr fontAlgn="base">
              <a:lnSpc>
                <a:spcPct val="90000"/>
              </a:lnSpc>
              <a:buFont typeface="+mj-lt"/>
              <a:buAutoNum type="arabicPeriod"/>
            </a:pPr>
            <a:r>
              <a:rPr lang="en-US" sz="1300"/>
              <a:t>First, I have deleted the columns which have no relation to our project and don't provide any valuable insights. In the end, I only left with 9 Columns which are director’s name, duration, movie title, genre, budget, gross, IMDB rating, language and country.</a:t>
            </a:r>
          </a:p>
          <a:p>
            <a:pPr fontAlgn="base">
              <a:lnSpc>
                <a:spcPct val="90000"/>
              </a:lnSpc>
              <a:buFont typeface="+mj-lt"/>
              <a:buAutoNum type="arabicPeriod"/>
            </a:pPr>
            <a:r>
              <a:rPr lang="en-US" sz="1300"/>
              <a:t>Then, I noticed that there were many blank rows. To find them I first clicked on “Find &amp; Select” then clicked on “go to special” and selected the “blank” option. It highlighted all the blank rows. Then I clicked the shortcut “CTRL + - ” and selected the “Entire rows” option. This process deleted the entire blank rows in the dataset.</a:t>
            </a:r>
          </a:p>
          <a:p>
            <a:pPr fontAlgn="base">
              <a:lnSpc>
                <a:spcPct val="90000"/>
              </a:lnSpc>
              <a:buFont typeface="+mj-lt"/>
              <a:buAutoNum type="arabicPeriod"/>
            </a:pPr>
            <a:r>
              <a:rPr lang="en-US" sz="1300"/>
              <a:t>Finally, I also deleted the duplicate rows present in the dataset. Now, I left with a total of 9 Columns and 3786 Rows.</a:t>
            </a:r>
          </a:p>
        </p:txBody>
      </p:sp>
      <p:pic>
        <p:nvPicPr>
          <p:cNvPr id="6" name="Picture 5" descr="A row of white marble pillars">
            <a:extLst>
              <a:ext uri="{FF2B5EF4-FFF2-40B4-BE49-F238E27FC236}">
                <a16:creationId xmlns:a16="http://schemas.microsoft.com/office/drawing/2014/main" id="{46CC1F2C-E5A5-EB5A-43C3-9A23E38CA27C}"/>
              </a:ext>
            </a:extLst>
          </p:cNvPr>
          <p:cNvPicPr>
            <a:picLocks noChangeAspect="1"/>
          </p:cNvPicPr>
          <p:nvPr/>
        </p:nvPicPr>
        <p:blipFill rotWithShape="1">
          <a:blip r:embed="rId3"/>
          <a:srcRect t="4897" b="12078"/>
          <a:stretch/>
        </p:blipFill>
        <p:spPr>
          <a:xfrm>
            <a:off x="7552943" y="794358"/>
            <a:ext cx="3950079" cy="222189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A cartoon of people carrying objects&#10;&#10;Description automatically generated with medium confidence">
            <a:extLst>
              <a:ext uri="{FF2B5EF4-FFF2-40B4-BE49-F238E27FC236}">
                <a16:creationId xmlns:a16="http://schemas.microsoft.com/office/drawing/2014/main" id="{8432D1B2-CA69-7E6B-54C2-C8071EB21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596" y="3423522"/>
            <a:ext cx="3692772" cy="245737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4" name="Title 1"/>
          <p:cNvSpPr txBox="1">
            <a:spLocks/>
          </p:cNvSpPr>
          <p:nvPr/>
        </p:nvSpPr>
        <p:spPr>
          <a:xfrm>
            <a:off x="3146214"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1" u="sng" dirty="0"/>
          </a:p>
        </p:txBody>
      </p:sp>
    </p:spTree>
    <p:extLst>
      <p:ext uri="{BB962C8B-B14F-4D97-AF65-F5344CB8AC3E}">
        <p14:creationId xmlns:p14="http://schemas.microsoft.com/office/powerpoint/2010/main" val="79237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0F3A-C882-FA65-8C99-842964145A05}"/>
              </a:ext>
            </a:extLst>
          </p:cNvPr>
          <p:cNvSpPr>
            <a:spLocks noGrp="1"/>
          </p:cNvSpPr>
          <p:nvPr>
            <p:ph type="title"/>
          </p:nvPr>
        </p:nvSpPr>
        <p:spPr>
          <a:xfrm>
            <a:off x="1484312" y="685800"/>
            <a:ext cx="4278928" cy="1752599"/>
          </a:xfrm>
        </p:spPr>
        <p:txBody>
          <a:bodyPr>
            <a:normAutofit/>
          </a:bodyPr>
          <a:lstStyle/>
          <a:p>
            <a:r>
              <a:rPr lang="en-IN"/>
              <a:t>TECH USED</a:t>
            </a:r>
          </a:p>
        </p:txBody>
      </p:sp>
      <p:sp>
        <p:nvSpPr>
          <p:cNvPr id="3" name="Content Placeholder 2">
            <a:extLst>
              <a:ext uri="{FF2B5EF4-FFF2-40B4-BE49-F238E27FC236}">
                <a16:creationId xmlns:a16="http://schemas.microsoft.com/office/drawing/2014/main" id="{C8EEFDE5-C08E-B275-666D-E9A7FC54E6AC}"/>
              </a:ext>
            </a:extLst>
          </p:cNvPr>
          <p:cNvSpPr>
            <a:spLocks noGrp="1"/>
          </p:cNvSpPr>
          <p:nvPr>
            <p:ph idx="1"/>
          </p:nvPr>
        </p:nvSpPr>
        <p:spPr>
          <a:xfrm>
            <a:off x="1484310" y="2666999"/>
            <a:ext cx="4278929" cy="3124201"/>
          </a:xfrm>
        </p:spPr>
        <p:txBody>
          <a:bodyPr>
            <a:normAutofit/>
          </a:bodyPr>
          <a:lstStyle/>
          <a:p>
            <a:pPr>
              <a:lnSpc>
                <a:spcPct val="90000"/>
              </a:lnSpc>
            </a:pPr>
            <a:r>
              <a:rPr lang="en-US" sz="1900" spc="-10" dirty="0"/>
              <a:t>For</a:t>
            </a:r>
            <a:r>
              <a:rPr lang="en-US" sz="1900" spc="50" dirty="0"/>
              <a:t> </a:t>
            </a:r>
            <a:r>
              <a:rPr lang="en-US" sz="1900" dirty="0"/>
              <a:t>this</a:t>
            </a:r>
            <a:r>
              <a:rPr lang="en-US" sz="1900" spc="45" dirty="0"/>
              <a:t> </a:t>
            </a:r>
            <a:r>
              <a:rPr lang="en-US" sz="1900" dirty="0"/>
              <a:t>project,</a:t>
            </a:r>
            <a:r>
              <a:rPr lang="en-US" sz="1900" spc="90" dirty="0"/>
              <a:t> </a:t>
            </a:r>
            <a:r>
              <a:rPr lang="en-US" sz="1900" spc="5" dirty="0"/>
              <a:t>I</a:t>
            </a:r>
            <a:r>
              <a:rPr lang="en-US" sz="1900" spc="15" dirty="0"/>
              <a:t> </a:t>
            </a:r>
            <a:r>
              <a:rPr lang="en-US" sz="1900" spc="-5" dirty="0"/>
              <a:t>utilized</a:t>
            </a:r>
            <a:r>
              <a:rPr lang="en-US" sz="1900" spc="170" dirty="0"/>
              <a:t> </a:t>
            </a:r>
            <a:r>
              <a:rPr lang="en-US" sz="1900" spc="-10" dirty="0"/>
              <a:t>Excel</a:t>
            </a:r>
            <a:r>
              <a:rPr lang="en-US" sz="1900" spc="55" dirty="0"/>
              <a:t> </a:t>
            </a:r>
            <a:r>
              <a:rPr lang="en-US" sz="1900" spc="10" dirty="0"/>
              <a:t>software</a:t>
            </a:r>
            <a:r>
              <a:rPr lang="en-US" sz="1900" dirty="0"/>
              <a:t> </a:t>
            </a:r>
            <a:r>
              <a:rPr lang="en-US" sz="1900" spc="5" dirty="0"/>
              <a:t>along</a:t>
            </a:r>
            <a:r>
              <a:rPr lang="en-US" sz="1900" spc="120" dirty="0"/>
              <a:t> </a:t>
            </a:r>
            <a:r>
              <a:rPr lang="en-US" sz="1900" spc="5" dirty="0"/>
              <a:t>with</a:t>
            </a:r>
            <a:r>
              <a:rPr lang="en-US" sz="1900" spc="20" dirty="0"/>
              <a:t> </a:t>
            </a:r>
            <a:r>
              <a:rPr lang="en-US" sz="1900" spc="10" dirty="0"/>
              <a:t>charts, </a:t>
            </a:r>
            <a:r>
              <a:rPr lang="en-US" sz="1900" spc="-400" dirty="0"/>
              <a:t> </a:t>
            </a:r>
            <a:r>
              <a:rPr lang="en-US" sz="1900" spc="10" dirty="0"/>
              <a:t>and</a:t>
            </a:r>
            <a:r>
              <a:rPr lang="en-US" sz="1900" spc="15" dirty="0"/>
              <a:t> macros.</a:t>
            </a:r>
            <a:r>
              <a:rPr lang="en-US" sz="1900" spc="10" dirty="0"/>
              <a:t> </a:t>
            </a:r>
            <a:r>
              <a:rPr lang="en-US" sz="1900" dirty="0"/>
              <a:t>Excel's</a:t>
            </a:r>
            <a:r>
              <a:rPr lang="en-US" sz="1900" spc="40" dirty="0"/>
              <a:t> </a:t>
            </a:r>
            <a:r>
              <a:rPr lang="en-US" sz="1900" dirty="0"/>
              <a:t>pivot</a:t>
            </a:r>
            <a:r>
              <a:rPr lang="en-US" sz="1900" spc="80" dirty="0"/>
              <a:t> </a:t>
            </a:r>
            <a:r>
              <a:rPr lang="en-US" sz="1900" dirty="0"/>
              <a:t>tables</a:t>
            </a:r>
            <a:r>
              <a:rPr lang="en-US" sz="1900" spc="114" dirty="0"/>
              <a:t> </a:t>
            </a:r>
            <a:r>
              <a:rPr lang="en-US" sz="1900" spc="5" dirty="0"/>
              <a:t>allowed</a:t>
            </a:r>
            <a:r>
              <a:rPr lang="en-US" sz="1900" spc="20" dirty="0"/>
              <a:t> </a:t>
            </a:r>
            <a:r>
              <a:rPr lang="en-US" sz="1900" spc="15" dirty="0"/>
              <a:t>me</a:t>
            </a:r>
            <a:r>
              <a:rPr lang="en-US" sz="1900" spc="75" dirty="0"/>
              <a:t> </a:t>
            </a:r>
            <a:r>
              <a:rPr lang="en-US" sz="1900" spc="-5" dirty="0"/>
              <a:t>to</a:t>
            </a:r>
            <a:r>
              <a:rPr lang="en-US" sz="1900" spc="10" dirty="0"/>
              <a:t> efficiently</a:t>
            </a:r>
            <a:r>
              <a:rPr lang="en-US" sz="1900" spc="5" dirty="0"/>
              <a:t> </a:t>
            </a:r>
            <a:r>
              <a:rPr lang="en-US" sz="1900" spc="-5" dirty="0"/>
              <a:t>analyze</a:t>
            </a:r>
            <a:r>
              <a:rPr lang="en-US" sz="1900" spc="145" dirty="0"/>
              <a:t> </a:t>
            </a:r>
            <a:r>
              <a:rPr lang="en-US" sz="1900" spc="10" dirty="0"/>
              <a:t>and </a:t>
            </a:r>
            <a:r>
              <a:rPr lang="en-US" sz="1900" spc="15" dirty="0"/>
              <a:t> </a:t>
            </a:r>
            <a:r>
              <a:rPr lang="en-US" sz="1900" spc="5" dirty="0"/>
              <a:t>summarize</a:t>
            </a:r>
            <a:r>
              <a:rPr lang="en-US" sz="1900" spc="65" dirty="0"/>
              <a:t> </a:t>
            </a:r>
            <a:r>
              <a:rPr lang="en-US" sz="1900" spc="-5" dirty="0"/>
              <a:t>the</a:t>
            </a:r>
            <a:r>
              <a:rPr lang="en-US" sz="1900" spc="70" dirty="0"/>
              <a:t> </a:t>
            </a:r>
            <a:r>
              <a:rPr lang="en-US" sz="1900" spc="10" dirty="0"/>
              <a:t>IMDB</a:t>
            </a:r>
            <a:r>
              <a:rPr lang="en-US" sz="1900" spc="45" dirty="0"/>
              <a:t> </a:t>
            </a:r>
            <a:r>
              <a:rPr lang="en-US" sz="1900" dirty="0"/>
              <a:t>data,</a:t>
            </a:r>
            <a:r>
              <a:rPr lang="en-US" sz="1900" spc="85" dirty="0"/>
              <a:t> </a:t>
            </a:r>
            <a:r>
              <a:rPr lang="en-US" sz="1900" spc="15" dirty="0"/>
              <a:t>while</a:t>
            </a:r>
            <a:r>
              <a:rPr lang="en-US" sz="1900" spc="-5" dirty="0"/>
              <a:t> the</a:t>
            </a:r>
            <a:r>
              <a:rPr lang="en-US" sz="1900" spc="70" dirty="0"/>
              <a:t> </a:t>
            </a:r>
            <a:r>
              <a:rPr lang="en-US" sz="1900" spc="10" dirty="0"/>
              <a:t>charts</a:t>
            </a:r>
            <a:r>
              <a:rPr lang="en-US" sz="1900" spc="40" dirty="0"/>
              <a:t> </a:t>
            </a:r>
            <a:r>
              <a:rPr lang="en-US" sz="1900" spc="-5" dirty="0"/>
              <a:t>helped</a:t>
            </a:r>
            <a:r>
              <a:rPr lang="en-US" sz="1900" spc="165" dirty="0"/>
              <a:t> </a:t>
            </a:r>
            <a:r>
              <a:rPr lang="en-US" sz="1900" spc="15" dirty="0"/>
              <a:t>in </a:t>
            </a:r>
            <a:r>
              <a:rPr lang="en-US" sz="1900" spc="10" dirty="0"/>
              <a:t>visually </a:t>
            </a:r>
            <a:r>
              <a:rPr lang="en-US" sz="1900" spc="15" dirty="0"/>
              <a:t> </a:t>
            </a:r>
            <a:r>
              <a:rPr lang="en-US" sz="1900" dirty="0"/>
              <a:t>representing</a:t>
            </a:r>
            <a:r>
              <a:rPr lang="en-US" sz="1900" spc="5" dirty="0"/>
              <a:t> </a:t>
            </a:r>
            <a:r>
              <a:rPr lang="en-US" sz="1900" spc="-5" dirty="0"/>
              <a:t>the </a:t>
            </a:r>
            <a:r>
              <a:rPr lang="en-US" sz="1900" dirty="0"/>
              <a:t>information. The </a:t>
            </a:r>
            <a:r>
              <a:rPr lang="en-US" sz="1900" spc="-405" dirty="0"/>
              <a:t> </a:t>
            </a:r>
            <a:r>
              <a:rPr lang="en-US" sz="1900" spc="5" dirty="0"/>
              <a:t>combination</a:t>
            </a:r>
            <a:r>
              <a:rPr lang="en-US" sz="1900" spc="90" dirty="0"/>
              <a:t> </a:t>
            </a:r>
            <a:r>
              <a:rPr lang="en-US" sz="1900" dirty="0"/>
              <a:t>of</a:t>
            </a:r>
            <a:r>
              <a:rPr lang="en-US" sz="1900" spc="60" dirty="0"/>
              <a:t> </a:t>
            </a:r>
            <a:r>
              <a:rPr lang="en-US" sz="1900" spc="-5" dirty="0"/>
              <a:t>these</a:t>
            </a:r>
            <a:r>
              <a:rPr lang="en-US" sz="1900" spc="70" dirty="0"/>
              <a:t> </a:t>
            </a:r>
            <a:r>
              <a:rPr lang="en-US" sz="1900" dirty="0"/>
              <a:t>tools</a:t>
            </a:r>
            <a:r>
              <a:rPr lang="en-US" sz="1900" spc="120" dirty="0"/>
              <a:t> </a:t>
            </a:r>
            <a:r>
              <a:rPr lang="en-US" sz="1900" spc="15" dirty="0"/>
              <a:t>in</a:t>
            </a:r>
            <a:r>
              <a:rPr lang="en-US" sz="1900" spc="-55" dirty="0"/>
              <a:t> </a:t>
            </a:r>
            <a:r>
              <a:rPr lang="en-US" sz="1900" spc="-10" dirty="0"/>
              <a:t>Excel</a:t>
            </a:r>
            <a:r>
              <a:rPr lang="en-US" sz="1900" spc="125" dirty="0"/>
              <a:t> </a:t>
            </a:r>
            <a:r>
              <a:rPr lang="en-US" sz="1900" spc="-5" dirty="0"/>
              <a:t>proved</a:t>
            </a:r>
            <a:r>
              <a:rPr lang="en-US" sz="1900" spc="90" dirty="0"/>
              <a:t> </a:t>
            </a:r>
            <a:r>
              <a:rPr lang="en-US" sz="1900" spc="-5" dirty="0"/>
              <a:t>to</a:t>
            </a:r>
            <a:r>
              <a:rPr lang="en-US" sz="1900" spc="15" dirty="0"/>
              <a:t> </a:t>
            </a:r>
            <a:r>
              <a:rPr lang="en-US" sz="1900" spc="5" dirty="0"/>
              <a:t>be</a:t>
            </a:r>
            <a:r>
              <a:rPr lang="en-US" sz="1900" spc="70" dirty="0"/>
              <a:t> </a:t>
            </a:r>
            <a:r>
              <a:rPr lang="en-US" sz="1900" dirty="0"/>
              <a:t>instrumental</a:t>
            </a:r>
            <a:r>
              <a:rPr lang="en-US" sz="1900" spc="125" dirty="0"/>
              <a:t> </a:t>
            </a:r>
            <a:r>
              <a:rPr lang="en-US" sz="1900" spc="15" dirty="0"/>
              <a:t>in </a:t>
            </a:r>
            <a:r>
              <a:rPr lang="en-US" sz="1900" spc="20" dirty="0"/>
              <a:t> </a:t>
            </a:r>
            <a:r>
              <a:rPr lang="en-US" sz="1900" spc="5" dirty="0"/>
              <a:t>conducting</a:t>
            </a:r>
            <a:r>
              <a:rPr lang="en-US" sz="1900" spc="114" dirty="0"/>
              <a:t> </a:t>
            </a:r>
            <a:r>
              <a:rPr lang="en-US" sz="1900" dirty="0"/>
              <a:t>data</a:t>
            </a:r>
            <a:r>
              <a:rPr lang="en-US" sz="1900" spc="35" dirty="0"/>
              <a:t> </a:t>
            </a:r>
            <a:r>
              <a:rPr lang="en-US" sz="1900" spc="10" dirty="0"/>
              <a:t>analysis</a:t>
            </a:r>
            <a:r>
              <a:rPr lang="en-US" sz="1900" spc="40" dirty="0"/>
              <a:t> </a:t>
            </a:r>
            <a:r>
              <a:rPr lang="en-US" sz="1900" spc="10" dirty="0"/>
              <a:t>and</a:t>
            </a:r>
            <a:r>
              <a:rPr lang="en-US" sz="1900" spc="95" dirty="0"/>
              <a:t> </a:t>
            </a:r>
            <a:r>
              <a:rPr lang="en-US" sz="1900" dirty="0"/>
              <a:t>presenting</a:t>
            </a:r>
            <a:r>
              <a:rPr lang="en-US" sz="1900" spc="114" dirty="0"/>
              <a:t> </a:t>
            </a:r>
            <a:r>
              <a:rPr lang="en-US" sz="1900" spc="-5" dirty="0"/>
              <a:t>the</a:t>
            </a:r>
            <a:r>
              <a:rPr lang="en-US" sz="1900" spc="75" dirty="0"/>
              <a:t> </a:t>
            </a:r>
            <a:r>
              <a:rPr lang="en-US" sz="1900" spc="10" dirty="0"/>
              <a:t>findings</a:t>
            </a:r>
            <a:r>
              <a:rPr lang="en-US" sz="1900" spc="40" dirty="0"/>
              <a:t> </a:t>
            </a:r>
            <a:r>
              <a:rPr lang="en-US" sz="1900" spc="-20" dirty="0"/>
              <a:t>effectively.</a:t>
            </a:r>
          </a:p>
          <a:p>
            <a:pPr>
              <a:lnSpc>
                <a:spcPct val="90000"/>
              </a:lnSpc>
            </a:pPr>
            <a:endParaRPr lang="en-IN" sz="1900" dirty="0"/>
          </a:p>
        </p:txBody>
      </p:sp>
      <p:pic>
        <p:nvPicPr>
          <p:cNvPr id="5" name="Picture 4" descr="A computer with a light bulb on it&#10;&#10;Description automatically generated">
            <a:extLst>
              <a:ext uri="{FF2B5EF4-FFF2-40B4-BE49-F238E27FC236}">
                <a16:creationId xmlns:a16="http://schemas.microsoft.com/office/drawing/2014/main" id="{D439FB03-C714-813E-4067-02E2E8032948}"/>
              </a:ext>
            </a:extLst>
          </p:cNvPr>
          <p:cNvPicPr>
            <a:picLocks noChangeAspect="1"/>
          </p:cNvPicPr>
          <p:nvPr/>
        </p:nvPicPr>
        <p:blipFill rotWithShape="1">
          <a:blip r:embed="rId3">
            <a:extLst>
              <a:ext uri="{28A0092B-C50C-407E-A947-70E740481C1C}">
                <a14:useLocalDpi xmlns:a14="http://schemas.microsoft.com/office/drawing/2010/main" val="0"/>
              </a:ext>
            </a:extLst>
          </a:blip>
          <a:srcRect l="23839" r="17730" b="1"/>
          <a:stretch/>
        </p:blipFill>
        <p:spPr>
          <a:xfrm>
            <a:off x="6434407" y="1011765"/>
            <a:ext cx="4744154" cy="4546708"/>
          </a:xfrm>
          <a:prstGeom prst="rect">
            <a:avLst/>
          </a:prstGeom>
        </p:spPr>
      </p:pic>
    </p:spTree>
    <p:extLst>
      <p:ext uri="{BB962C8B-B14F-4D97-AF65-F5344CB8AC3E}">
        <p14:creationId xmlns:p14="http://schemas.microsoft.com/office/powerpoint/2010/main" val="274170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3D Hologram from iPad">
            <a:extLst>
              <a:ext uri="{FF2B5EF4-FFF2-40B4-BE49-F238E27FC236}">
                <a16:creationId xmlns:a16="http://schemas.microsoft.com/office/drawing/2014/main" id="{37779BCA-AD79-D07F-8AAF-D0C71316A81F}"/>
              </a:ext>
            </a:extLst>
          </p:cNvPr>
          <p:cNvPicPr>
            <a:picLocks noChangeAspect="1"/>
          </p:cNvPicPr>
          <p:nvPr/>
        </p:nvPicPr>
        <p:blipFill rotWithShape="1">
          <a:blip r:embed="rId2">
            <a:alphaModFix amt="40000"/>
          </a:blip>
          <a:srcRect t="7279" b="8451"/>
          <a:stretch/>
        </p:blipFill>
        <p:spPr>
          <a:xfrm>
            <a:off x="20" y="10"/>
            <a:ext cx="12191980" cy="6857990"/>
          </a:xfrm>
          <a:prstGeom prst="rect">
            <a:avLst/>
          </a:prstGeom>
        </p:spPr>
      </p:pic>
      <p:sp>
        <p:nvSpPr>
          <p:cNvPr id="2" name="Title 1">
            <a:extLst>
              <a:ext uri="{FF2B5EF4-FFF2-40B4-BE49-F238E27FC236}">
                <a16:creationId xmlns:a16="http://schemas.microsoft.com/office/drawing/2014/main" id="{067045AC-38FD-57BD-285A-BB87649FD026}"/>
              </a:ext>
            </a:extLst>
          </p:cNvPr>
          <p:cNvSpPr>
            <a:spLocks noGrp="1"/>
          </p:cNvSpPr>
          <p:nvPr>
            <p:ph type="title"/>
          </p:nvPr>
        </p:nvSpPr>
        <p:spPr>
          <a:xfrm>
            <a:off x="1600200" y="1342094"/>
            <a:ext cx="8991600" cy="1645920"/>
          </a:xfrm>
          <a:noFill/>
          <a:ln w="38100" cap="sq">
            <a:solidFill>
              <a:schemeClr val="tx1"/>
            </a:solidFill>
            <a:miter lim="800000"/>
          </a:ln>
        </p:spPr>
        <p:txBody>
          <a:bodyPr vert="horz" lIns="274320" tIns="182880" rIns="274320" bIns="182880" rtlCol="0" anchor="ctr" anchorCtr="1">
            <a:normAutofit/>
          </a:bodyPr>
          <a:lstStyle/>
          <a:p>
            <a:r>
              <a:rPr lang="en-US">
                <a:solidFill>
                  <a:schemeClr val="tx1"/>
                </a:solidFill>
              </a:rPr>
              <a:t>   DATA ANALYTICS TASK:</a:t>
            </a:r>
          </a:p>
        </p:txBody>
      </p:sp>
      <p:sp>
        <p:nvSpPr>
          <p:cNvPr id="4" name="Text Placeholder 3">
            <a:extLst>
              <a:ext uri="{FF2B5EF4-FFF2-40B4-BE49-F238E27FC236}">
                <a16:creationId xmlns:a16="http://schemas.microsoft.com/office/drawing/2014/main" id="{AE41B1CA-584B-D783-58FD-2F59EA310F61}"/>
              </a:ext>
            </a:extLst>
          </p:cNvPr>
          <p:cNvSpPr>
            <a:spLocks noGrp="1"/>
          </p:cNvSpPr>
          <p:nvPr>
            <p:ph type="body" idx="1"/>
          </p:nvPr>
        </p:nvSpPr>
        <p:spPr>
          <a:xfrm>
            <a:off x="2629880" y="3683113"/>
            <a:ext cx="6801612" cy="1239894"/>
          </a:xfrm>
        </p:spPr>
        <p:txBody>
          <a:bodyPr vert="horz" lIns="91440" tIns="45720" rIns="91440" bIns="45720" rtlCol="0">
            <a:noAutofit/>
          </a:bodyPr>
          <a:lstStyle/>
          <a:p>
            <a:pPr marL="457200" indent="-457200">
              <a:lnSpc>
                <a:spcPct val="90000"/>
              </a:lnSpc>
              <a:buFont typeface="+mj-lt"/>
              <a:buAutoNum type="alphaUcPeriod"/>
            </a:pPr>
            <a:r>
              <a:rPr lang="en-US" dirty="0">
                <a:solidFill>
                  <a:schemeClr val="accent1">
                    <a:lumMod val="75000"/>
                  </a:schemeClr>
                </a:solidFill>
              </a:rPr>
              <a:t>Movie genre analysis</a:t>
            </a:r>
          </a:p>
          <a:p>
            <a:pPr marL="457200" indent="-457200">
              <a:lnSpc>
                <a:spcPct val="90000"/>
              </a:lnSpc>
              <a:buFont typeface="+mj-lt"/>
              <a:buAutoNum type="alphaUcPeriod"/>
            </a:pPr>
            <a:r>
              <a:rPr lang="en-US" dirty="0">
                <a:solidFill>
                  <a:schemeClr val="accent1">
                    <a:lumMod val="75000"/>
                  </a:schemeClr>
                </a:solidFill>
              </a:rPr>
              <a:t>Movie duration Analysis </a:t>
            </a:r>
          </a:p>
          <a:p>
            <a:pPr marL="457200" indent="-457200">
              <a:lnSpc>
                <a:spcPct val="90000"/>
              </a:lnSpc>
              <a:buFont typeface="+mj-lt"/>
              <a:buAutoNum type="alphaUcPeriod"/>
            </a:pPr>
            <a:r>
              <a:rPr lang="en-US" dirty="0">
                <a:solidFill>
                  <a:schemeClr val="accent1">
                    <a:lumMod val="75000"/>
                  </a:schemeClr>
                </a:solidFill>
              </a:rPr>
              <a:t>Language analysis</a:t>
            </a:r>
          </a:p>
          <a:p>
            <a:pPr marL="457200" indent="-457200">
              <a:lnSpc>
                <a:spcPct val="90000"/>
              </a:lnSpc>
              <a:buFont typeface="+mj-lt"/>
              <a:buAutoNum type="alphaUcPeriod"/>
            </a:pPr>
            <a:r>
              <a:rPr lang="en-US" dirty="0">
                <a:solidFill>
                  <a:schemeClr val="accent1">
                    <a:lumMod val="75000"/>
                  </a:schemeClr>
                </a:solidFill>
              </a:rPr>
              <a:t>Director analysis</a:t>
            </a:r>
          </a:p>
          <a:p>
            <a:pPr marL="457200" indent="-457200">
              <a:lnSpc>
                <a:spcPct val="90000"/>
              </a:lnSpc>
              <a:buFont typeface="+mj-lt"/>
              <a:buAutoNum type="alphaUcPeriod"/>
            </a:pPr>
            <a:r>
              <a:rPr lang="en-US" dirty="0">
                <a:solidFill>
                  <a:schemeClr val="accent1">
                    <a:lumMod val="75000"/>
                  </a:schemeClr>
                </a:solidFill>
              </a:rPr>
              <a:t>Budget analysis</a:t>
            </a:r>
          </a:p>
        </p:txBody>
      </p:sp>
    </p:spTree>
    <p:extLst>
      <p:ext uri="{BB962C8B-B14F-4D97-AF65-F5344CB8AC3E}">
        <p14:creationId xmlns:p14="http://schemas.microsoft.com/office/powerpoint/2010/main" val="30306081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29" y="342369"/>
            <a:ext cx="8596668" cy="660400"/>
          </a:xfrm>
        </p:spPr>
        <p:txBody>
          <a:bodyPr>
            <a:normAutofit fontScale="90000"/>
          </a:bodyPr>
          <a:lstStyle/>
          <a:p>
            <a:r>
              <a:rPr lang="en-IN" b="1">
                <a:solidFill>
                  <a:schemeClr val="tx1"/>
                </a:solidFill>
              </a:rPr>
              <a:t>A: Movie Genre Analysis:</a:t>
            </a:r>
            <a:endParaRPr lang="en-IN" b="1" dirty="0">
              <a:solidFill>
                <a:schemeClr val="tx1"/>
              </a:solidFill>
            </a:endParaRP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1" u="sng" dirty="0"/>
          </a:p>
        </p:txBody>
      </p:sp>
      <p:sp>
        <p:nvSpPr>
          <p:cNvPr id="5" name="Rectangle 4"/>
          <p:cNvSpPr/>
          <p:nvPr/>
        </p:nvSpPr>
        <p:spPr>
          <a:xfrm>
            <a:off x="1103323" y="1166598"/>
            <a:ext cx="8249374" cy="1200329"/>
          </a:xfrm>
          <a:prstGeom prst="rect">
            <a:avLst/>
          </a:prstGeom>
        </p:spPr>
        <p:txBody>
          <a:bodyPr wrap="none">
            <a:spAutoFit/>
          </a:bodyPr>
          <a:lstStyle/>
          <a:p>
            <a:r>
              <a:rPr lang="en-US"/>
              <a:t>Analyze the distribution of movie genres and their impact on the IMDB score.</a:t>
            </a:r>
          </a:p>
          <a:p>
            <a:r>
              <a:rPr lang="en-US" b="1"/>
              <a:t>Task: </a:t>
            </a:r>
            <a:r>
              <a:rPr lang="en-US"/>
              <a:t>Determine the most common genres of movies in the dataset. Then, </a:t>
            </a:r>
          </a:p>
          <a:p>
            <a:r>
              <a:rPr lang="en-US"/>
              <a:t>for each genre, calculate descriptive statistics (mean, median, mode, range, </a:t>
            </a:r>
          </a:p>
          <a:p>
            <a:r>
              <a:rPr lang="en-US"/>
              <a:t>variance, standard deviation) of the IMDB scores.</a:t>
            </a:r>
            <a:endParaRPr lang="en-US" dirty="0"/>
          </a:p>
        </p:txBody>
      </p:sp>
      <p:sp>
        <p:nvSpPr>
          <p:cNvPr id="6" name="Rectangle 5"/>
          <p:cNvSpPr/>
          <p:nvPr/>
        </p:nvSpPr>
        <p:spPr>
          <a:xfrm>
            <a:off x="756029" y="2530756"/>
            <a:ext cx="1037463" cy="369332"/>
          </a:xfrm>
          <a:prstGeom prst="rect">
            <a:avLst/>
          </a:prstGeom>
        </p:spPr>
        <p:txBody>
          <a:bodyPr wrap="none">
            <a:spAutoFit/>
          </a:bodyPr>
          <a:lstStyle/>
          <a:p>
            <a:r>
              <a:rPr lang="en-IN" b="1"/>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29" y="2954105"/>
            <a:ext cx="10478028" cy="3488304"/>
          </a:xfrm>
          <a:prstGeom prst="rect">
            <a:avLst/>
          </a:prstGeom>
        </p:spPr>
      </p:pic>
    </p:spTree>
    <p:extLst>
      <p:ext uri="{BB962C8B-B14F-4D97-AF65-F5344CB8AC3E}">
        <p14:creationId xmlns:p14="http://schemas.microsoft.com/office/powerpoint/2010/main" val="120382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179" y="2312316"/>
            <a:ext cx="8714441" cy="3594707"/>
          </a:xfrm>
          <a:prstGeom prst="rect">
            <a:avLst/>
          </a:prstGeom>
        </p:spPr>
      </p:pic>
      <p:sp>
        <p:nvSpPr>
          <p:cNvPr id="10" name="Oval 9">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6971" y="781050"/>
            <a:ext cx="1860503" cy="1836860"/>
          </a:xfrm>
          <a:prstGeom prst="ellipse">
            <a:avLst/>
          </a:prstGeom>
          <a:noFill/>
          <a:ln>
            <a:solidFill>
              <a:srgbClr val="FFFFFF"/>
            </a:solidFill>
          </a:ln>
        </p:spPr>
        <p:txBody>
          <a:bodyPr vert="horz" lIns="182880" tIns="182880" rIns="182880" bIns="182880" rtlCol="0" anchor="ctr">
            <a:normAutofit/>
          </a:bodyPr>
          <a:lstStyle/>
          <a:p>
            <a:r>
              <a:rPr lang="en-US" sz="800" b="1">
                <a:solidFill>
                  <a:srgbClr val="FFFFFF"/>
                </a:solidFill>
              </a:rPr>
              <a:t>A: Movie Genre Analysis:</a:t>
            </a:r>
          </a:p>
        </p:txBody>
      </p:sp>
    </p:spTree>
    <p:extLst>
      <p:ext uri="{BB962C8B-B14F-4D97-AF65-F5344CB8AC3E}">
        <p14:creationId xmlns:p14="http://schemas.microsoft.com/office/powerpoint/2010/main" val="6066101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896</TotalTime>
  <Words>824</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Eras Bold ITC</vt:lpstr>
      <vt:lpstr>Gill Sans MT</vt:lpstr>
      <vt:lpstr>Parcel</vt:lpstr>
      <vt:lpstr>IMDB MOVIE ANALYSIS  BY: AFZAL ALAM</vt:lpstr>
      <vt:lpstr>INDEX</vt:lpstr>
      <vt:lpstr>Project Description:</vt:lpstr>
      <vt:lpstr>PowerPoint Presentation</vt:lpstr>
      <vt:lpstr> Approach:</vt:lpstr>
      <vt:lpstr>TECH USED</vt:lpstr>
      <vt:lpstr>   DATA ANALYTICS TASK:</vt:lpstr>
      <vt:lpstr>A: Movie Genre Analysis:</vt:lpstr>
      <vt:lpstr>A: Movie Genre Analysis:</vt:lpstr>
      <vt:lpstr>A: Movie Genre Analysis:</vt:lpstr>
      <vt:lpstr>B: Movie Duration Analysis:</vt:lpstr>
      <vt:lpstr>C: Movie Language Analysis:</vt:lpstr>
      <vt:lpstr>D: Movie Director Analysis:</vt:lpstr>
      <vt:lpstr>E: Movie Budget Analysis:</vt:lpstr>
      <vt:lpstr>e: Movie Budget Analysis:</vt:lpstr>
      <vt:lpstr>E: Movie Budget Analysis:</vt:lpstr>
      <vt:lpstr>PowerPoint Presentation</vt:lpstr>
      <vt:lpstr>BY Afzal alam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Buying a New Phone</dc:title>
  <dc:creator>Dell</dc:creator>
  <cp:lastModifiedBy>AFZAL ALAM</cp:lastModifiedBy>
  <cp:revision>56</cp:revision>
  <dcterms:created xsi:type="dcterms:W3CDTF">2023-07-28T17:41:33Z</dcterms:created>
  <dcterms:modified xsi:type="dcterms:W3CDTF">2024-02-23T10:00:40Z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2024-02-15T16:55:56Z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378949b2-8ff5-4a94-bf1d-8ccb5f0af851</vt:lpwstr>
  </property>
  <property fmtid="{D5CDD505-2E9C-101B-9397-08002B2CF9AE}" pid="7" name="MSIP_Label_defa4170-0d19-0005-0004-bc88714345d2_ActionId">
    <vt:lpwstr>a4a5ca4d-a1cc-492f-af67-d58331f7725c</vt:lpwstr>
  </property>
  <property fmtid="{D5CDD505-2E9C-101B-9397-08002B2CF9AE}" pid="8" name="MSIP_Label_defa4170-0d19-0005-0004-bc88714345d2_ContentBits">
    <vt:lpwstr>0</vt:lpwstr>
  </property>
</Properties>
</file>