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21" r:id="rId1"/>
  </p:sldMasterIdLst>
  <p:notesMasterIdLst>
    <p:notesMasterId r:id="rId22"/>
  </p:notesMasterIdLst>
  <p:sldIdLst>
    <p:sldId id="256" r:id="rId2"/>
    <p:sldId id="307" r:id="rId3"/>
    <p:sldId id="330" r:id="rId4"/>
    <p:sldId id="306" r:id="rId5"/>
    <p:sldId id="316" r:id="rId6"/>
    <p:sldId id="305" r:id="rId7"/>
    <p:sldId id="303" r:id="rId8"/>
    <p:sldId id="310" r:id="rId9"/>
    <p:sldId id="311" r:id="rId10"/>
    <p:sldId id="331" r:id="rId11"/>
    <p:sldId id="273" r:id="rId12"/>
    <p:sldId id="308" r:id="rId13"/>
    <p:sldId id="284" r:id="rId14"/>
    <p:sldId id="324" r:id="rId15"/>
    <p:sldId id="320" r:id="rId16"/>
    <p:sldId id="321" r:id="rId17"/>
    <p:sldId id="322" r:id="rId18"/>
    <p:sldId id="325" r:id="rId19"/>
    <p:sldId id="326" r:id="rId20"/>
    <p:sldId id="285"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C3500"/>
    <a:srgbClr val="FF2549"/>
    <a:srgbClr val="1D3A00"/>
    <a:srgbClr val="007033"/>
    <a:srgbClr val="5EEC3C"/>
    <a:srgbClr val="990099"/>
    <a:srgbClr val="CC0099"/>
    <a:srgbClr val="FE9202"/>
    <a:srgbClr val="6C1A00"/>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34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pPr/>
              <a:t>5/19/2021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pPr/>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5/19/2021</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B82CCC60-E8CD-4174-8B1A-7DF615B22EEF}" type="slidenum">
              <a:rPr lang="en-US" smtClean="0"/>
              <a:pPr/>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165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7878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8" name="Picture 7" descr="E:\websites\free-power-point-templates\2012\logos.png">
            <a:extLst>
              <a:ext uri="{FF2B5EF4-FFF2-40B4-BE49-F238E27FC236}">
                <a16:creationId xmlns:a16="http://schemas.microsoft.com/office/drawing/2014/main" xmlns="" id="{E2C2AE11-C7DD-4DCC-A1A0-7B5479574AB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88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4491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5/19/2021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0350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074F12-AA26-4AC8-9962-C36BB8F32554}"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82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5/19/2021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5941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074F12-AA26-4AC8-9962-C36BB8F32554}" type="datetimeFigureOut">
              <a:rPr lang="en-US" smtClean="0"/>
              <a:pPr/>
              <a:t>5/19/2021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7551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5/19/2021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761492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5/19/2021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9265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3074F12-AA26-4AC8-9962-C36BB8F32554}" type="datetimeFigureOut">
              <a:rPr lang="en-US" smtClean="0"/>
              <a:pPr/>
              <a:t>5/19/2021</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702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3074F12-AA26-4AC8-9962-C36BB8F32554}" type="datetimeFigureOut">
              <a:rPr lang="en-US" smtClean="0"/>
              <a:pPr/>
              <a:t>5/19/2021</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B82CCC60-E8CD-4174-8B1A-7DF615B22EEF}" type="slidenum">
              <a:rPr lang="en-US" smtClean="0"/>
              <a:pPr/>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xmlns="" id="{6F3817BE-BD1A-40E2-AC5F-F32CFBA15B06}"/>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284130468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index.html" TargetMode="External"/><Relationship Id="rId2" Type="http://schemas.openxmlformats.org/officeDocument/2006/relationships/hyperlink" Target="https://scikit-learn.org/stable/modules/generated/sklearn.preprocessing.MinMaxScaler.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375" y="3182570"/>
            <a:ext cx="8246070" cy="1527050"/>
          </a:xfrm>
        </p:spPr>
        <p:txBody>
          <a:bodyPr>
            <a:normAutofit/>
          </a:bodyPr>
          <a:lstStyle/>
          <a:p>
            <a:r>
              <a:rPr lang="en-IN" b="1" dirty="0" err="1" smtClean="0"/>
              <a:t>Cryptocurrency</a:t>
            </a:r>
            <a:r>
              <a:rPr lang="en-IN" b="1" dirty="0" smtClean="0"/>
              <a:t/>
            </a:r>
            <a:br>
              <a:rPr lang="en-IN" b="1" dirty="0" smtClean="0"/>
            </a:br>
            <a:r>
              <a:rPr lang="en-IN" b="1" dirty="0" smtClean="0"/>
              <a:t>PRICE PREDICTION</a:t>
            </a:r>
            <a:endParaRPr lang="en-US" dirty="0"/>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611560" y="195486"/>
            <a:ext cx="1352550" cy="1352550"/>
          </a:xfrm>
          <a:prstGeom prst="rect">
            <a:avLst/>
          </a:prstGeom>
        </p:spPr>
      </p:pic>
      <p:sp>
        <p:nvSpPr>
          <p:cNvPr id="4" name="TextBox 3"/>
          <p:cNvSpPr txBox="1"/>
          <p:nvPr/>
        </p:nvSpPr>
        <p:spPr>
          <a:xfrm>
            <a:off x="2123728" y="218891"/>
            <a:ext cx="5459956" cy="1477328"/>
          </a:xfrm>
          <a:prstGeom prst="rect">
            <a:avLst/>
          </a:prstGeom>
          <a:noFill/>
        </p:spPr>
        <p:txBody>
          <a:bodyPr wrap="none" rtlCol="0">
            <a:spAutoFit/>
          </a:bodyPr>
          <a:lstStyle/>
          <a:p>
            <a:pPr algn="ctr"/>
            <a:r>
              <a:rPr lang="en-IN" dirty="0"/>
              <a:t>DEPARTMENT OF INFORMATION TECHNOLOGY</a:t>
            </a:r>
          </a:p>
          <a:p>
            <a:pPr algn="ctr"/>
            <a:r>
              <a:rPr lang="en-IN" dirty="0"/>
              <a:t>KONKAN GYANPEETH COLLEGE OF ENGINEERING</a:t>
            </a:r>
          </a:p>
          <a:p>
            <a:pPr algn="ctr"/>
            <a:r>
              <a:rPr lang="en-IN" dirty="0"/>
              <a:t>KARJAT-410201</a:t>
            </a:r>
          </a:p>
          <a:p>
            <a:pPr algn="ctr"/>
            <a:r>
              <a:rPr lang="en-IN" dirty="0"/>
              <a:t>2020-2021</a:t>
            </a:r>
          </a:p>
          <a:p>
            <a:endParaRPr lang="en-IN"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600" y="339502"/>
            <a:ext cx="7227731" cy="2976472"/>
          </a:xfrm>
        </p:spPr>
        <p:txBody>
          <a:bodyPr>
            <a:normAutofit/>
          </a:bodyPr>
          <a:lstStyle/>
          <a:p>
            <a:r>
              <a:rPr lang="en-IN" sz="3600" dirty="0" smtClean="0"/>
              <a:t>Using LSTM for Building Model</a:t>
            </a:r>
            <a:endParaRPr lang="en-IN" sz="3600" dirty="0"/>
          </a:p>
        </p:txBody>
      </p:sp>
    </p:spTree>
    <p:extLst>
      <p:ext uri="{BB962C8B-B14F-4D97-AF65-F5344CB8AC3E}">
        <p14:creationId xmlns:p14="http://schemas.microsoft.com/office/powerpoint/2010/main" val="3485420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913F7D-6B67-4C41-84C0-271C649B7432}"/>
              </a:ext>
            </a:extLst>
          </p:cNvPr>
          <p:cNvSpPr>
            <a:spLocks noGrp="1"/>
          </p:cNvSpPr>
          <p:nvPr>
            <p:ph type="title"/>
          </p:nvPr>
        </p:nvSpPr>
        <p:spPr>
          <a:xfrm>
            <a:off x="1835696" y="411510"/>
            <a:ext cx="5191970" cy="763526"/>
          </a:xfrm>
        </p:spPr>
        <p:txBody>
          <a:bodyPr>
            <a:normAutofit/>
          </a:bodyPr>
          <a:lstStyle/>
          <a:p>
            <a:pPr algn="ctr"/>
            <a:r>
              <a:rPr lang="en-IN" dirty="0" smtClean="0"/>
              <a:t>LSTM</a:t>
            </a:r>
            <a:endParaRPr lang="en-IN" dirty="0"/>
          </a:p>
        </p:txBody>
      </p:sp>
      <p:sp>
        <p:nvSpPr>
          <p:cNvPr id="3" name="Content Placeholder 2">
            <a:extLst>
              <a:ext uri="{FF2B5EF4-FFF2-40B4-BE49-F238E27FC236}">
                <a16:creationId xmlns:a16="http://schemas.microsoft.com/office/drawing/2014/main" xmlns="" id="{410EBB69-6C86-41E8-B7C0-23D8762341E9}"/>
              </a:ext>
            </a:extLst>
          </p:cNvPr>
          <p:cNvSpPr>
            <a:spLocks noGrp="1"/>
          </p:cNvSpPr>
          <p:nvPr>
            <p:ph idx="1"/>
          </p:nvPr>
        </p:nvSpPr>
        <p:spPr>
          <a:xfrm>
            <a:off x="296260" y="1350110"/>
            <a:ext cx="8551480" cy="3512212"/>
          </a:xfrm>
        </p:spPr>
        <p:txBody>
          <a:bodyPr>
            <a:normAutofit/>
          </a:bodyPr>
          <a:lstStyle/>
          <a:p>
            <a:pPr>
              <a:buNone/>
            </a:pPr>
            <a:r>
              <a:rPr lang="en-US" sz="1800" b="1" dirty="0"/>
              <a:t> </a:t>
            </a:r>
          </a:p>
          <a:p>
            <a:r>
              <a:rPr lang="en-US" sz="1800" dirty="0" smtClean="0"/>
              <a:t>It </a:t>
            </a:r>
            <a:r>
              <a:rPr lang="en-US" sz="1800" dirty="0"/>
              <a:t>is a variant of Recurrent Neural Network (RNN) used in the field of deep learning. </a:t>
            </a:r>
          </a:p>
          <a:p>
            <a:r>
              <a:rPr lang="en-US" sz="1800" dirty="0"/>
              <a:t>Well-suited for time series data.</a:t>
            </a:r>
          </a:p>
          <a:p>
            <a:r>
              <a:rPr lang="en-US" sz="1800" dirty="0"/>
              <a:t>LSTMs have an edge over conventional feed-forward neural networks and RNN in many ways.</a:t>
            </a:r>
          </a:p>
          <a:p>
            <a:r>
              <a:rPr lang="en-US" sz="1800" dirty="0"/>
              <a:t>LSTMs have been observed as the most effective solution for sequence prediction.</a:t>
            </a:r>
          </a:p>
          <a:p>
            <a:endParaRPr lang="en-US" sz="1800" dirty="0"/>
          </a:p>
          <a:p>
            <a:endParaRPr lang="en-US" sz="1800" dirty="0"/>
          </a:p>
          <a:p>
            <a:pPr marL="0" indent="0">
              <a:buNone/>
            </a:pPr>
            <a:endParaRPr lang="en-US" sz="1800" dirty="0"/>
          </a:p>
          <a:p>
            <a:endParaRPr lang="en-IN" sz="1800" dirty="0"/>
          </a:p>
        </p:txBody>
      </p:sp>
    </p:spTree>
    <p:extLst>
      <p:ext uri="{BB962C8B-B14F-4D97-AF65-F5344CB8AC3E}">
        <p14:creationId xmlns:p14="http://schemas.microsoft.com/office/powerpoint/2010/main" val="68221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LSTM Architecture</a:t>
            </a:r>
          </a:p>
        </p:txBody>
      </p:sp>
      <p:pic>
        <p:nvPicPr>
          <p:cNvPr id="4" name="Content Placeholder 3" descr="lstm.png"/>
          <p:cNvPicPr>
            <a:picLocks noGrp="1" noChangeAspect="1"/>
          </p:cNvPicPr>
          <p:nvPr>
            <p:ph idx="1"/>
          </p:nvPr>
        </p:nvPicPr>
        <p:blipFill>
          <a:blip r:embed="rId2"/>
          <a:stretch>
            <a:fillRect/>
          </a:stretch>
        </p:blipFill>
        <p:spPr>
          <a:xfrm>
            <a:off x="1000100" y="1643056"/>
            <a:ext cx="6929486" cy="2201074"/>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B8E459-455E-4C6A-A052-8B5F05543AAB}"/>
              </a:ext>
            </a:extLst>
          </p:cNvPr>
          <p:cNvSpPr>
            <a:spLocks noGrp="1"/>
          </p:cNvSpPr>
          <p:nvPr>
            <p:ph idx="1"/>
          </p:nvPr>
        </p:nvSpPr>
        <p:spPr>
          <a:xfrm>
            <a:off x="296260" y="433880"/>
            <a:ext cx="7994881" cy="4275740"/>
          </a:xfrm>
        </p:spPr>
        <p:txBody>
          <a:bodyPr>
            <a:normAutofit/>
          </a:bodyPr>
          <a:lstStyle/>
          <a:p>
            <a:pPr lvl="0"/>
            <a:r>
              <a:rPr lang="en-IN" sz="2000" dirty="0">
                <a:solidFill>
                  <a:prstClr val="black"/>
                </a:solidFill>
                <a:latin typeface="Times New Roman" panose="02020603050405020304" pitchFamily="18" charset="0"/>
                <a:cs typeface="Times New Roman" panose="02020603050405020304" pitchFamily="18" charset="0"/>
              </a:rPr>
              <a:t>Working of LSTM:</a:t>
            </a:r>
          </a:p>
          <a:p>
            <a:pPr marL="0" lvl="0" indent="0">
              <a:buNone/>
            </a:pPr>
            <a:endParaRPr lang="en-IN" sz="2000" dirty="0">
              <a:solidFill>
                <a:prstClr val="black"/>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2000" dirty="0">
                <a:solidFill>
                  <a:prstClr val="black"/>
                </a:solidFill>
                <a:latin typeface="Times New Roman" panose="02020603050405020304" pitchFamily="18" charset="0"/>
                <a:cs typeface="Times New Roman" panose="02020603050405020304" pitchFamily="18" charset="0"/>
              </a:rPr>
              <a:t>Step 1: Data Pre-processing(removing noise or outliers)</a:t>
            </a:r>
          </a:p>
          <a:p>
            <a:pPr marL="0" lvl="0" indent="0">
              <a:buNone/>
            </a:pPr>
            <a:r>
              <a:rPr lang="en-IN" sz="2000" dirty="0">
                <a:solidFill>
                  <a:prstClr val="black"/>
                </a:solidFill>
                <a:latin typeface="Times New Roman" panose="02020603050405020304" pitchFamily="18" charset="0"/>
                <a:cs typeface="Times New Roman" panose="02020603050405020304" pitchFamily="18" charset="0"/>
              </a:rPr>
              <a:t>      For this </a:t>
            </a:r>
            <a:r>
              <a:rPr lang="en-IN" sz="2000" dirty="0">
                <a:solidFill>
                  <a:prstClr val="black"/>
                </a:solidFill>
              </a:rPr>
              <a:t>We’re going to use the </a:t>
            </a:r>
            <a:r>
              <a:rPr lang="en-IN" sz="2000" dirty="0" err="1">
                <a:solidFill>
                  <a:prstClr val="black"/>
                </a:solidFill>
                <a:hlinkClick r:id="rId2">
                  <a:extLst>
                    <a:ext uri="{A12FA001-AC4F-418D-AE19-62706E023703}">
                      <ahyp:hlinkClr xmlns:ahyp="http://schemas.microsoft.com/office/drawing/2018/hyperlinkcolor" xmlns="" val="tx"/>
                    </a:ext>
                  </a:extLst>
                </a:hlinkClick>
              </a:rPr>
              <a:t>MinMaxScaler</a:t>
            </a:r>
            <a:r>
              <a:rPr lang="en-IN" sz="2000" dirty="0">
                <a:solidFill>
                  <a:prstClr val="black"/>
                </a:solidFill>
              </a:rPr>
              <a:t> from </a:t>
            </a:r>
            <a:r>
              <a:rPr lang="en-IN" sz="2000" dirty="0" err="1">
                <a:solidFill>
                  <a:prstClr val="black"/>
                </a:solidFill>
                <a:hlinkClick r:id="rId3">
                  <a:extLst>
                    <a:ext uri="{A12FA001-AC4F-418D-AE19-62706E023703}">
                      <ahyp:hlinkClr xmlns:ahyp="http://schemas.microsoft.com/office/drawing/2018/hyperlinkcolor" xmlns="" val="tx"/>
                    </a:ext>
                  </a:extLst>
                </a:hlinkClick>
              </a:rPr>
              <a:t>scikit</a:t>
            </a:r>
            <a:r>
              <a:rPr lang="en-IN" sz="2000" dirty="0">
                <a:solidFill>
                  <a:prstClr val="black"/>
                </a:solidFill>
                <a:hlinkClick r:id="rId3">
                  <a:extLst>
                    <a:ext uri="{A12FA001-AC4F-418D-AE19-62706E023703}">
                      <ahyp:hlinkClr xmlns:ahyp="http://schemas.microsoft.com/office/drawing/2018/hyperlinkcolor" xmlns="" val="tx"/>
                    </a:ext>
                  </a:extLst>
                </a:hlinkClick>
              </a:rPr>
              <a:t> learn</a:t>
            </a:r>
            <a:endParaRPr lang="en-IN" sz="2000" dirty="0">
              <a:solidFill>
                <a:prstClr val="black"/>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IN" sz="2000" dirty="0">
                <a:solidFill>
                  <a:prstClr val="black"/>
                </a:solidFill>
                <a:latin typeface="Times New Roman" panose="02020603050405020304" pitchFamily="18" charset="0"/>
                <a:cs typeface="Times New Roman" panose="02020603050405020304" pitchFamily="18" charset="0"/>
              </a:rPr>
              <a:t>Step 2: Is making sequences because LSTM expects data in 3D.</a:t>
            </a:r>
          </a:p>
          <a:p>
            <a:pPr lvl="0">
              <a:buFont typeface="Wingdings" panose="05000000000000000000" pitchFamily="2" charset="2"/>
              <a:buChar char="Ø"/>
            </a:pPr>
            <a:r>
              <a:rPr lang="en-IN" sz="2000" dirty="0">
                <a:solidFill>
                  <a:prstClr val="black"/>
                </a:solidFill>
                <a:latin typeface="Times New Roman" panose="02020603050405020304" pitchFamily="18" charset="0"/>
                <a:cs typeface="Times New Roman" panose="02020603050405020304" pitchFamily="18" charset="0"/>
              </a:rPr>
              <a:t> Step 3: Create a 3 layer LSTM model.</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Step 4: Train our model with Training data set.</a:t>
            </a:r>
          </a:p>
          <a:p>
            <a:pP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Finally we deploy it to predict cryptocurrency prices.</a:t>
            </a: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endParaRPr lang="en-IN" sz="2000" dirty="0"/>
          </a:p>
          <a:p>
            <a:pPr lvl="0">
              <a:buFont typeface="Wingdings" panose="05000000000000000000" pitchFamily="2" charset="2"/>
              <a:buChar char="Ø"/>
            </a:pPr>
            <a:endParaRPr lang="en-IN" sz="2000" dirty="0">
              <a:solidFill>
                <a:prstClr val="black"/>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endParaRPr lang="en-IN" sz="2000" dirty="0">
              <a:solidFill>
                <a:prstClr val="black"/>
              </a:solidFill>
              <a:latin typeface="Times New Roman" panose="02020603050405020304" pitchFamily="18" charset="0"/>
              <a:cs typeface="Times New Roman" panose="02020603050405020304" pitchFamily="18" charset="0"/>
            </a:endParaRPr>
          </a:p>
          <a:p>
            <a:pPr lvl="0"/>
            <a:endParaRPr lang="en-IN" sz="2000" dirty="0">
              <a:solidFill>
                <a:prstClr val="black"/>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76075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8B571A-07D3-4387-B44D-3381B1CA2A8E}"/>
              </a:ext>
            </a:extLst>
          </p:cNvPr>
          <p:cNvSpPr>
            <a:spLocks noGrp="1"/>
          </p:cNvSpPr>
          <p:nvPr>
            <p:ph type="ctrTitle"/>
          </p:nvPr>
        </p:nvSpPr>
        <p:spPr/>
        <p:txBody>
          <a:bodyPr/>
          <a:lstStyle/>
          <a:p>
            <a:r>
              <a:rPr lang="en-US" dirty="0"/>
              <a:t>      Implementation</a:t>
            </a:r>
            <a:endParaRPr lang="en-IN" dirty="0"/>
          </a:p>
        </p:txBody>
      </p:sp>
    </p:spTree>
    <p:extLst>
      <p:ext uri="{BB962C8B-B14F-4D97-AF65-F5344CB8AC3E}">
        <p14:creationId xmlns:p14="http://schemas.microsoft.com/office/powerpoint/2010/main" val="417872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637DE9-DA1B-4F08-A7D8-7B7D66DF1149}"/>
              </a:ext>
            </a:extLst>
          </p:cNvPr>
          <p:cNvSpPr>
            <a:spLocks noGrp="1"/>
          </p:cNvSpPr>
          <p:nvPr>
            <p:ph type="title"/>
          </p:nvPr>
        </p:nvSpPr>
        <p:spPr/>
        <p:txBody>
          <a:bodyPr/>
          <a:lstStyle/>
          <a:p>
            <a:r>
              <a:rPr lang="en-US" sz="1800" b="1" dirty="0">
                <a:effectLst/>
                <a:latin typeface="Times New Roman" panose="02020603050405020304" pitchFamily="18" charset="0"/>
                <a:ea typeface="Times New Roman" panose="02020603050405020304" pitchFamily="18" charset="0"/>
              </a:rPr>
              <a:t>User Interface</a:t>
            </a:r>
            <a:r>
              <a:rPr lang="en-IN" sz="1800" dirty="0">
                <a:effectLst/>
                <a:latin typeface="Times New Roman" panose="02020603050405020304" pitchFamily="18" charset="0"/>
                <a:ea typeface="Times New Roman" panose="02020603050405020304" pitchFamily="18" charset="0"/>
              </a:rPr>
              <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p:cNvSpPr>
            <a:spLocks noGrp="1"/>
          </p:cNvSpPr>
          <p:nvPr>
            <p:ph idx="1"/>
          </p:nvPr>
        </p:nvSpPr>
        <p:spPr/>
        <p:txBody>
          <a:bodyPr/>
          <a:lstStyle/>
          <a:p>
            <a:endParaRPr lang="en-IN"/>
          </a:p>
        </p:txBody>
      </p:sp>
      <p:pic>
        <p:nvPicPr>
          <p:cNvPr id="6" name="Picture 5"/>
          <p:cNvPicPr/>
          <p:nvPr/>
        </p:nvPicPr>
        <p:blipFill>
          <a:blip r:embed="rId2" cstate="print">
            <a:extLst>
              <a:ext uri="{28A0092B-C50C-407E-A947-70E740481C1C}">
                <a14:useLocalDpi xmlns:a14="http://schemas.microsoft.com/office/drawing/2010/main" val="0"/>
              </a:ext>
            </a:extLst>
          </a:blip>
          <a:srcRect t="8280" b="5095"/>
          <a:stretch>
            <a:fillRect/>
          </a:stretch>
        </p:blipFill>
        <p:spPr>
          <a:xfrm>
            <a:off x="1115616" y="1419622"/>
            <a:ext cx="7200800" cy="2880320"/>
          </a:xfrm>
          <a:prstGeom prst="rect">
            <a:avLst/>
          </a:prstGeom>
        </p:spPr>
      </p:pic>
    </p:spTree>
    <p:extLst>
      <p:ext uri="{BB962C8B-B14F-4D97-AF65-F5344CB8AC3E}">
        <p14:creationId xmlns:p14="http://schemas.microsoft.com/office/powerpoint/2010/main" val="1696516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C3AF7B-CAF9-4321-B955-F026310ADCAD}"/>
              </a:ext>
            </a:extLst>
          </p:cNvPr>
          <p:cNvSpPr>
            <a:spLocks noGrp="1"/>
          </p:cNvSpPr>
          <p:nvPr>
            <p:ph type="title"/>
          </p:nvPr>
        </p:nvSpPr>
        <p:spPr/>
        <p:txBody>
          <a:bodyPr/>
          <a:lstStyle/>
          <a:p>
            <a:r>
              <a:rPr lang="en-US" sz="1800" b="1" dirty="0" smtClean="0">
                <a:latin typeface="Times New Roman" panose="02020603050405020304" pitchFamily="18" charset="0"/>
              </a:rPr>
              <a:t>Signup page</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p:nvPr/>
        </p:nvPicPr>
        <p:blipFill>
          <a:blip r:embed="rId2" cstate="print">
            <a:extLst>
              <a:ext uri="{28A0092B-C50C-407E-A947-70E740481C1C}">
                <a14:useLocalDpi xmlns:a14="http://schemas.microsoft.com/office/drawing/2010/main" val="0"/>
              </a:ext>
            </a:extLst>
          </a:blip>
          <a:srcRect t="8888" b="5185"/>
          <a:stretch>
            <a:fillRect/>
          </a:stretch>
        </p:blipFill>
        <p:spPr>
          <a:xfrm>
            <a:off x="1114802" y="1491630"/>
            <a:ext cx="7272807" cy="2836714"/>
          </a:xfrm>
          <a:prstGeom prst="rect">
            <a:avLst/>
          </a:prstGeom>
        </p:spPr>
      </p:pic>
    </p:spTree>
    <p:extLst>
      <p:ext uri="{BB962C8B-B14F-4D97-AF65-F5344CB8AC3E}">
        <p14:creationId xmlns:p14="http://schemas.microsoft.com/office/powerpoint/2010/main" val="963353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16FEB6-BB6E-46EC-8639-AE6DA6F377FB}"/>
              </a:ext>
            </a:extLst>
          </p:cNvPr>
          <p:cNvSpPr>
            <a:spLocks noGrp="1"/>
          </p:cNvSpPr>
          <p:nvPr>
            <p:ph type="title"/>
          </p:nvPr>
        </p:nvSpPr>
        <p:spPr/>
        <p:txBody>
          <a:bodyPr/>
          <a:lstStyle/>
          <a:p>
            <a:r>
              <a:rPr lang="en-US" sz="1800" b="1" dirty="0" smtClean="0">
                <a:effectLst/>
                <a:latin typeface="Times New Roman" panose="02020603050405020304" pitchFamily="18" charset="0"/>
                <a:ea typeface="Times New Roman" panose="02020603050405020304" pitchFamily="18" charset="0"/>
              </a:rPr>
              <a:t>Prediction section</a:t>
            </a:r>
            <a:endParaRPr lang="en-IN" dirty="0"/>
          </a:p>
        </p:txBody>
      </p:sp>
      <p:sp>
        <p:nvSpPr>
          <p:cNvPr id="3" name="Content Placeholder 2"/>
          <p:cNvSpPr>
            <a:spLocks noGrp="1"/>
          </p:cNvSpPr>
          <p:nvPr>
            <p:ph idx="1"/>
          </p:nvPr>
        </p:nvSpPr>
        <p:spPr/>
        <p:txBody>
          <a:bodyPr/>
          <a:lstStyle/>
          <a:p>
            <a:endParaRPr lang="en-IN"/>
          </a:p>
        </p:txBody>
      </p:sp>
      <p:pic>
        <p:nvPicPr>
          <p:cNvPr id="5" name="Picture 4"/>
          <p:cNvPicPr/>
          <p:nvPr/>
        </p:nvPicPr>
        <p:blipFill>
          <a:blip r:embed="rId2" cstate="print">
            <a:extLst>
              <a:ext uri="{28A0092B-C50C-407E-A947-70E740481C1C}">
                <a14:useLocalDpi xmlns:a14="http://schemas.microsoft.com/office/drawing/2010/main" val="0"/>
              </a:ext>
            </a:extLst>
          </a:blip>
          <a:srcRect t="8888" b="6666"/>
          <a:stretch>
            <a:fillRect/>
          </a:stretch>
        </p:blipFill>
        <p:spPr>
          <a:xfrm>
            <a:off x="1115616" y="1489763"/>
            <a:ext cx="7200800" cy="2798614"/>
          </a:xfrm>
          <a:prstGeom prst="rect">
            <a:avLst/>
          </a:prstGeom>
        </p:spPr>
      </p:pic>
    </p:spTree>
    <p:extLst>
      <p:ext uri="{BB962C8B-B14F-4D97-AF65-F5344CB8AC3E}">
        <p14:creationId xmlns:p14="http://schemas.microsoft.com/office/powerpoint/2010/main" val="4245495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3E5904-5049-4CA6-8CDD-99D5C7316362}"/>
              </a:ext>
            </a:extLst>
          </p:cNvPr>
          <p:cNvSpPr>
            <a:spLocks noGrp="1"/>
          </p:cNvSpPr>
          <p:nvPr>
            <p:ph type="title"/>
          </p:nvPr>
        </p:nvSpPr>
        <p:spPr/>
        <p:txBody>
          <a:bodyPr/>
          <a:lstStyle/>
          <a:p>
            <a:r>
              <a:rPr lang="en-US" dirty="0"/>
              <a:t>Prediction</a:t>
            </a:r>
            <a:endParaRPr lang="en-IN" dirty="0"/>
          </a:p>
        </p:txBody>
      </p:sp>
      <p:pic>
        <p:nvPicPr>
          <p:cNvPr id="4" name="Content Placeholder 3">
            <a:extLst>
              <a:ext uri="{FF2B5EF4-FFF2-40B4-BE49-F238E27FC236}">
                <a16:creationId xmlns:a16="http://schemas.microsoft.com/office/drawing/2014/main" xmlns="" id="{A9FD382F-A2CF-473B-AD1C-8F3D813B276C}"/>
              </a:ext>
            </a:extLst>
          </p:cNvPr>
          <p:cNvPicPr>
            <a:picLocks noGrp="1"/>
          </p:cNvPicPr>
          <p:nvPr>
            <p:ph idx="1"/>
          </p:nvPr>
        </p:nvPicPr>
        <p:blipFill rotWithShape="1">
          <a:blip r:embed="rId2"/>
          <a:srcRect t="11059" b="11303"/>
          <a:stretch/>
        </p:blipFill>
        <p:spPr bwMode="auto">
          <a:xfrm>
            <a:off x="1725841" y="1511300"/>
            <a:ext cx="5928856" cy="2589213"/>
          </a:xfrm>
          <a:prstGeom prst="rect">
            <a:avLst/>
          </a:prstGeom>
          <a:ln>
            <a:noFill/>
          </a:ln>
          <a:extLst>
            <a:ext uri="{53640926-AAD7-44D8-BBD7-CCE9431645EC}">
              <a14:shadowObscured xmlns:a14="http://schemas.microsoft.com/office/drawing/2010/main"/>
            </a:ext>
          </a:extLst>
        </p:spPr>
      </p:pic>
      <p:pic>
        <p:nvPicPr>
          <p:cNvPr id="5" name="Picture 4"/>
          <p:cNvPicPr/>
          <p:nvPr/>
        </p:nvPicPr>
        <p:blipFill>
          <a:blip r:embed="rId3" cstate="print">
            <a:extLst>
              <a:ext uri="{28A0092B-C50C-407E-A947-70E740481C1C}">
                <a14:useLocalDpi xmlns:a14="http://schemas.microsoft.com/office/drawing/2010/main" val="0"/>
              </a:ext>
            </a:extLst>
          </a:blip>
          <a:srcRect t="8510" b="6382"/>
          <a:stretch>
            <a:fillRect/>
          </a:stretch>
        </p:blipFill>
        <p:spPr>
          <a:xfrm>
            <a:off x="1115616" y="1419622"/>
            <a:ext cx="7200800" cy="3067050"/>
          </a:xfrm>
          <a:prstGeom prst="rect">
            <a:avLst/>
          </a:prstGeom>
        </p:spPr>
      </p:pic>
    </p:spTree>
    <p:extLst>
      <p:ext uri="{BB962C8B-B14F-4D97-AF65-F5344CB8AC3E}">
        <p14:creationId xmlns:p14="http://schemas.microsoft.com/office/powerpoint/2010/main" val="310187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20C5C4-5BF5-45D3-B82B-340AF406E0D8}"/>
              </a:ext>
            </a:extLst>
          </p:cNvPr>
          <p:cNvSpPr>
            <a:spLocks noGrp="1"/>
          </p:cNvSpPr>
          <p:nvPr>
            <p:ph type="title"/>
          </p:nvPr>
        </p:nvSpPr>
        <p:spPr/>
        <p:txBody>
          <a:bodyPr/>
          <a:lstStyle/>
          <a:p>
            <a:r>
              <a:rPr lang="en-US" dirty="0" smtClean="0"/>
              <a:t>News section </a:t>
            </a:r>
            <a:endParaRPr lang="en-IN" dirty="0"/>
          </a:p>
        </p:txBody>
      </p:sp>
      <p:sp>
        <p:nvSpPr>
          <p:cNvPr id="3" name="Content Placeholder 2"/>
          <p:cNvSpPr>
            <a:spLocks noGrp="1"/>
          </p:cNvSpPr>
          <p:nvPr>
            <p:ph idx="1"/>
          </p:nvPr>
        </p:nvSpPr>
        <p:spPr/>
        <p:txBody>
          <a:bodyPr/>
          <a:lstStyle/>
          <a:p>
            <a:endParaRPr lang="en-IN"/>
          </a:p>
        </p:txBody>
      </p:sp>
      <p:pic>
        <p:nvPicPr>
          <p:cNvPr id="6" name="Picture 5"/>
          <p:cNvPicPr/>
          <p:nvPr/>
        </p:nvPicPr>
        <p:blipFill>
          <a:blip r:embed="rId2" cstate="print">
            <a:extLst>
              <a:ext uri="{28A0092B-C50C-407E-A947-70E740481C1C}">
                <a14:useLocalDpi xmlns:a14="http://schemas.microsoft.com/office/drawing/2010/main" val="0"/>
              </a:ext>
            </a:extLst>
          </a:blip>
          <a:srcRect t="8888" b="7037"/>
          <a:stretch>
            <a:fillRect/>
          </a:stretch>
        </p:blipFill>
        <p:spPr>
          <a:xfrm>
            <a:off x="1115616" y="1491630"/>
            <a:ext cx="7200800" cy="2731939"/>
          </a:xfrm>
          <a:prstGeom prst="rect">
            <a:avLst/>
          </a:prstGeom>
        </p:spPr>
      </p:pic>
    </p:spTree>
    <p:extLst>
      <p:ext uri="{BB962C8B-B14F-4D97-AF65-F5344CB8AC3E}">
        <p14:creationId xmlns:p14="http://schemas.microsoft.com/office/powerpoint/2010/main" val="1120049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88684" y="1511799"/>
            <a:ext cx="7659779" cy="2587960"/>
          </a:xfrm>
        </p:spPr>
        <p:txBody>
          <a:bodyPr>
            <a:normAutofit/>
          </a:bodyPr>
          <a:lstStyle/>
          <a:p>
            <a:pPr>
              <a:buNone/>
            </a:pPr>
            <a:r>
              <a:rPr lang="en-GB" sz="2000" dirty="0"/>
              <a:t>TEAM MEMBERS:</a:t>
            </a:r>
          </a:p>
          <a:p>
            <a:pPr>
              <a:buNone/>
            </a:pPr>
            <a:r>
              <a:rPr lang="en-GB" sz="2000" dirty="0"/>
              <a:t>      </a:t>
            </a:r>
            <a:r>
              <a:rPr lang="en-GB" sz="2000" dirty="0" err="1" smtClean="0"/>
              <a:t>Afzal</a:t>
            </a:r>
            <a:r>
              <a:rPr lang="en-GB" sz="2000" dirty="0" smtClean="0"/>
              <a:t> </a:t>
            </a:r>
            <a:r>
              <a:rPr lang="en-GB" sz="2000" dirty="0" err="1" smtClean="0"/>
              <a:t>Siddique</a:t>
            </a:r>
            <a:r>
              <a:rPr lang="en-GB" sz="2000" dirty="0" smtClean="0"/>
              <a:t>         (48)</a:t>
            </a:r>
          </a:p>
          <a:p>
            <a:pPr>
              <a:buNone/>
            </a:pPr>
            <a:r>
              <a:rPr lang="en-GB" sz="2000" dirty="0" smtClean="0"/>
              <a:t>     </a:t>
            </a:r>
            <a:r>
              <a:rPr lang="en-GB" sz="2000" dirty="0" err="1" smtClean="0"/>
              <a:t>Swaraj</a:t>
            </a:r>
            <a:r>
              <a:rPr lang="en-GB" sz="2000" dirty="0" smtClean="0"/>
              <a:t> </a:t>
            </a:r>
            <a:r>
              <a:rPr lang="en-GB" sz="2000" dirty="0" err="1" smtClean="0"/>
              <a:t>Kondlekar</a:t>
            </a:r>
            <a:r>
              <a:rPr lang="en-GB" sz="2000" dirty="0" smtClean="0"/>
              <a:t>     (32)</a:t>
            </a:r>
          </a:p>
          <a:p>
            <a:pPr>
              <a:buNone/>
            </a:pPr>
            <a:r>
              <a:rPr lang="en-GB" sz="2000" dirty="0"/>
              <a:t> </a:t>
            </a:r>
            <a:r>
              <a:rPr lang="en-GB" sz="2000" dirty="0" smtClean="0"/>
              <a:t>    </a:t>
            </a:r>
            <a:r>
              <a:rPr lang="en-GB" sz="2000" dirty="0" err="1" smtClean="0"/>
              <a:t>Shivprakash</a:t>
            </a:r>
            <a:r>
              <a:rPr lang="en-GB" sz="2000" dirty="0" smtClean="0"/>
              <a:t> </a:t>
            </a:r>
            <a:r>
              <a:rPr lang="en-GB" sz="2000" dirty="0" err="1" smtClean="0"/>
              <a:t>Vishwakarma</a:t>
            </a:r>
            <a:r>
              <a:rPr lang="en-GB" sz="2000" dirty="0" smtClean="0"/>
              <a:t>   (57)</a:t>
            </a:r>
            <a:endParaRPr lang="en-GB" dirty="0"/>
          </a:p>
          <a:p>
            <a:pPr>
              <a:buNone/>
            </a:pPr>
            <a:r>
              <a:rPr lang="en-GB" dirty="0"/>
              <a:t>                                                                                          </a:t>
            </a:r>
            <a:r>
              <a:rPr lang="en-GB" sz="2000" dirty="0"/>
              <a:t>Guided By: Prof </a:t>
            </a:r>
            <a:r>
              <a:rPr lang="en-GB" sz="2000" dirty="0" err="1" smtClean="0"/>
              <a:t>A.S.Kunte</a:t>
            </a:r>
            <a:r>
              <a:rPr lang="en-GB" sz="2000" dirty="0" smtClean="0"/>
              <a:t>  </a:t>
            </a: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54B5B2-D66D-49AC-B47E-83CA3A05F341}"/>
              </a:ext>
            </a:extLst>
          </p:cNvPr>
          <p:cNvSpPr>
            <a:spLocks noGrp="1"/>
          </p:cNvSpPr>
          <p:nvPr>
            <p:ph type="ctrTitle"/>
          </p:nvPr>
        </p:nvSpPr>
        <p:spPr>
          <a:xfrm>
            <a:off x="2586835" y="2419045"/>
            <a:ext cx="5039265" cy="1221640"/>
          </a:xfrm>
        </p:spPr>
        <p:txBody>
          <a:bodyPr/>
          <a:lstStyle/>
          <a:p>
            <a:r>
              <a:rPr lang="en-US" dirty="0"/>
              <a:t>THANK YOU    </a:t>
            </a:r>
            <a:endParaRPr lang="en-IN" dirty="0"/>
          </a:p>
        </p:txBody>
      </p:sp>
    </p:spTree>
    <p:extLst>
      <p:ext uri="{BB962C8B-B14F-4D97-AF65-F5344CB8AC3E}">
        <p14:creationId xmlns:p14="http://schemas.microsoft.com/office/powerpoint/2010/main" val="116365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Crypto Currency, is a decentralized digital or virtual  Currency. </a:t>
            </a:r>
            <a:r>
              <a:rPr lang="en-IN" dirty="0" smtClean="0"/>
              <a:t> Use </a:t>
            </a:r>
            <a:r>
              <a:rPr lang="en-IN" dirty="0"/>
              <a:t>of cryptography for security makes it difficult to counterfeit. </a:t>
            </a:r>
            <a:r>
              <a:rPr lang="en-IN" dirty="0" err="1"/>
              <a:t>Cryptocurrencies</a:t>
            </a:r>
            <a:r>
              <a:rPr lang="en-IN" dirty="0"/>
              <a:t> started to gain attention in 2013 and since then witnessed a significant number of transactions and hence price fluctuations. The crypto Currency market is just similar to Crypto-Currency market. It has gained public attention and so effective prediction of price movement of crypto Currency will aid public to invest profitably in the system. This project tries to predict the price of </a:t>
            </a:r>
            <a:r>
              <a:rPr lang="en-IN" dirty="0" err="1"/>
              <a:t>Cryptocurrencies</a:t>
            </a:r>
            <a:r>
              <a:rPr lang="en-IN" dirty="0"/>
              <a:t> like </a:t>
            </a:r>
            <a:r>
              <a:rPr lang="en-IN" dirty="0" err="1"/>
              <a:t>Bitcoin</a:t>
            </a:r>
            <a:r>
              <a:rPr lang="en-IN" dirty="0"/>
              <a:t>. </a:t>
            </a:r>
            <a:r>
              <a:rPr lang="en-IN" dirty="0" smtClean="0"/>
              <a:t> Deep </a:t>
            </a:r>
            <a:r>
              <a:rPr lang="en-IN" dirty="0"/>
              <a:t>learning techniques were implemented and the use of Long Short Term Memory (LSTM) network proved very efficient in predicting the prices of digital currencies.</a:t>
            </a:r>
          </a:p>
          <a:p>
            <a:endParaRPr lang="en-IN" dirty="0"/>
          </a:p>
        </p:txBody>
      </p:sp>
    </p:spTree>
    <p:extLst>
      <p:ext uri="{BB962C8B-B14F-4D97-AF65-F5344CB8AC3E}">
        <p14:creationId xmlns:p14="http://schemas.microsoft.com/office/powerpoint/2010/main" val="594860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Problem definition</a:t>
            </a:r>
            <a:endParaRPr lang="en-US" dirty="0"/>
          </a:p>
        </p:txBody>
      </p:sp>
      <p:sp>
        <p:nvSpPr>
          <p:cNvPr id="3" name="Content Placeholder 2"/>
          <p:cNvSpPr>
            <a:spLocks noGrp="1"/>
          </p:cNvSpPr>
          <p:nvPr>
            <p:ph idx="1"/>
          </p:nvPr>
        </p:nvSpPr>
        <p:spPr/>
        <p:txBody>
          <a:bodyPr/>
          <a:lstStyle/>
          <a:p>
            <a:r>
              <a:rPr lang="en-GB" dirty="0"/>
              <a:t> A Cryptocurrency web application that is easy to use and understand</a:t>
            </a:r>
          </a:p>
          <a:p>
            <a:r>
              <a:rPr lang="en-GB" dirty="0"/>
              <a:t>Our website </a:t>
            </a:r>
            <a:r>
              <a:rPr lang="en-GB" dirty="0" smtClean="0"/>
              <a:t>provides price for </a:t>
            </a:r>
            <a:r>
              <a:rPr lang="en-GB" dirty="0" err="1" smtClean="0"/>
              <a:t>Bitcoin</a:t>
            </a:r>
            <a:r>
              <a:rPr lang="en-GB" dirty="0" smtClean="0"/>
              <a:t> </a:t>
            </a:r>
            <a:r>
              <a:rPr lang="en-GB" dirty="0" err="1" smtClean="0"/>
              <a:t>Cryptocurrency</a:t>
            </a:r>
            <a:r>
              <a:rPr lang="en-GB" dirty="0" smtClean="0"/>
              <a:t>.</a:t>
            </a:r>
            <a:endParaRPr lang="en-GB" dirty="0"/>
          </a:p>
          <a:p>
            <a:r>
              <a:rPr lang="en-GB" dirty="0"/>
              <a:t>Designed for users with little or no knowledge in this field</a:t>
            </a:r>
          </a:p>
          <a:p>
            <a:r>
              <a:rPr lang="en-GB" dirty="0"/>
              <a:t>Provides an educated guess as to future changes in price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B9075B-2D5C-4F26-924B-A9E84180284F}"/>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xmlns="" id="{6367B2A9-B881-4467-A6D7-0401A1660613}"/>
              </a:ext>
            </a:extLst>
          </p:cNvPr>
          <p:cNvSpPr>
            <a:spLocks noGrp="1"/>
          </p:cNvSpPr>
          <p:nvPr>
            <p:ph idx="1"/>
          </p:nvPr>
        </p:nvSpPr>
        <p:spPr/>
        <p:txBody>
          <a:bodyPr>
            <a:normAutofit/>
          </a:bodyPr>
          <a:lstStyle/>
          <a:p>
            <a:r>
              <a:rPr lang="en-US" sz="1600" dirty="0"/>
              <a:t>We provide </a:t>
            </a:r>
            <a:r>
              <a:rPr lang="en-US" sz="1600" dirty="0" smtClean="0"/>
              <a:t>the price of </a:t>
            </a:r>
            <a:r>
              <a:rPr lang="en-US" sz="1600" dirty="0" err="1" smtClean="0"/>
              <a:t>Bitcoin</a:t>
            </a:r>
            <a:r>
              <a:rPr lang="en-US" sz="1600" dirty="0" smtClean="0"/>
              <a:t> </a:t>
            </a:r>
            <a:r>
              <a:rPr lang="en-US" sz="1600" dirty="0" err="1" smtClean="0"/>
              <a:t>Cryptocurreny</a:t>
            </a:r>
            <a:r>
              <a:rPr lang="en-US" sz="1600" dirty="0"/>
              <a:t> </a:t>
            </a:r>
            <a:r>
              <a:rPr lang="en-US" sz="1600" dirty="0" smtClean="0"/>
              <a:t>to the user.</a:t>
            </a:r>
            <a:endParaRPr lang="en-US" sz="1600" dirty="0"/>
          </a:p>
          <a:p>
            <a:r>
              <a:rPr lang="en-US" sz="1600" dirty="0"/>
              <a:t>We provide user with predicted prices of top currency </a:t>
            </a:r>
            <a:r>
              <a:rPr lang="en-US" sz="1600" dirty="0" smtClean="0"/>
              <a:t>from 1 day </a:t>
            </a:r>
            <a:r>
              <a:rPr lang="en-US" sz="1600" dirty="0" err="1" smtClean="0"/>
              <a:t>upto</a:t>
            </a:r>
            <a:r>
              <a:rPr lang="en-US" sz="1600" dirty="0" smtClean="0"/>
              <a:t> </a:t>
            </a:r>
            <a:r>
              <a:rPr lang="en-US" sz="1600" dirty="0" smtClean="0"/>
              <a:t>30</a:t>
            </a:r>
            <a:r>
              <a:rPr lang="en-US" sz="1600" dirty="0" smtClean="0"/>
              <a:t> </a:t>
            </a:r>
            <a:r>
              <a:rPr lang="en-US" sz="1600" dirty="0"/>
              <a:t>days.</a:t>
            </a:r>
          </a:p>
          <a:p>
            <a:r>
              <a:rPr lang="en-US" sz="1600" dirty="0"/>
              <a:t>There is also a actual vs predicted so user can himself see the accuracy of our prices predicted.</a:t>
            </a:r>
          </a:p>
          <a:p>
            <a:pPr marL="0" indent="0">
              <a:buNone/>
            </a:pPr>
            <a:endParaRPr lang="en-US" sz="1600" dirty="0"/>
          </a:p>
          <a:p>
            <a:pPr marL="171450"/>
            <a:endParaRPr lang="en-US" sz="1600" dirty="0"/>
          </a:p>
          <a:p>
            <a:pPr marL="0" indent="0">
              <a:buNone/>
            </a:pPr>
            <a:endParaRPr lang="en-IN" sz="1600" dirty="0"/>
          </a:p>
          <a:p>
            <a:endParaRPr lang="en-IN" dirty="0"/>
          </a:p>
        </p:txBody>
      </p:sp>
    </p:spTree>
    <p:extLst>
      <p:ext uri="{BB962C8B-B14F-4D97-AF65-F5344CB8AC3E}">
        <p14:creationId xmlns:p14="http://schemas.microsoft.com/office/powerpoint/2010/main" val="93056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D4435E78-6B8C-446F-9608-5699FCCED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235"/>
            <a:ext cx="7239280" cy="5166406"/>
          </a:xfrm>
          <a:prstGeom prst="rect">
            <a:avLst/>
          </a:prstGeom>
        </p:spPr>
      </p:pic>
      <p:sp>
        <p:nvSpPr>
          <p:cNvPr id="4" name="Title 1">
            <a:extLst>
              <a:ext uri="{FF2B5EF4-FFF2-40B4-BE49-F238E27FC236}">
                <a16:creationId xmlns:a16="http://schemas.microsoft.com/office/drawing/2014/main" xmlns="" id="{F5541359-F3D4-4AD1-91C5-84A9DB71B5BA}"/>
              </a:ext>
            </a:extLst>
          </p:cNvPr>
          <p:cNvSpPr txBox="1">
            <a:spLocks/>
          </p:cNvSpPr>
          <p:nvPr/>
        </p:nvSpPr>
        <p:spPr>
          <a:xfrm>
            <a:off x="7311540" y="144135"/>
            <a:ext cx="1832460" cy="747860"/>
          </a:xfrm>
          <a:prstGeom prst="rect">
            <a:avLst/>
          </a:prstGeom>
        </p:spPr>
        <p:txBody>
          <a:bodyPr>
            <a:noAutofit/>
          </a:bodyPr>
          <a:lst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a:lstStyle>
          <a:p>
            <a:r>
              <a:rPr lang="en-US" sz="2000">
                <a:latin typeface="Calibri" panose="020F0502020204030204" pitchFamily="34" charset="0"/>
                <a:cs typeface="Calibri" panose="020F0502020204030204" pitchFamily="34" charset="0"/>
              </a:rPr>
              <a:t>System Architecture</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106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7791D3E-1719-4D88-9B70-603A1B1EC2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41" y="15306"/>
            <a:ext cx="6817184" cy="5112888"/>
          </a:xfrm>
          <a:prstGeom prst="rect">
            <a:avLst/>
          </a:prstGeom>
        </p:spPr>
      </p:pic>
      <p:sp>
        <p:nvSpPr>
          <p:cNvPr id="5" name="TextBox 4">
            <a:extLst>
              <a:ext uri="{FF2B5EF4-FFF2-40B4-BE49-F238E27FC236}">
                <a16:creationId xmlns:a16="http://schemas.microsoft.com/office/drawing/2014/main" xmlns="" id="{4947F4F5-D1A3-418A-BD76-7A6D9ACD03BC}"/>
              </a:ext>
            </a:extLst>
          </p:cNvPr>
          <p:cNvSpPr txBox="1"/>
          <p:nvPr/>
        </p:nvSpPr>
        <p:spPr>
          <a:xfrm>
            <a:off x="6853425" y="128470"/>
            <a:ext cx="2290575" cy="369332"/>
          </a:xfrm>
          <a:prstGeom prst="rect">
            <a:avLst/>
          </a:prstGeom>
          <a:noFill/>
        </p:spPr>
        <p:txBody>
          <a:bodyPr wrap="square">
            <a:spAutoFit/>
          </a:bodyPr>
          <a:lstStyle/>
          <a:p>
            <a:r>
              <a:rPr lang="en-US" sz="1800" dirty="0">
                <a:latin typeface="Calibri" panose="020F0502020204030204" pitchFamily="34" charset="0"/>
                <a:cs typeface="Calibri" panose="020F0502020204030204" pitchFamily="34" charset="0"/>
              </a:rPr>
              <a:t> ACTIVITY DIAGRAM</a:t>
            </a:r>
            <a:endParaRPr lang="en-IN" dirty="0"/>
          </a:p>
        </p:txBody>
      </p:sp>
    </p:spTree>
    <p:extLst>
      <p:ext uri="{BB962C8B-B14F-4D97-AF65-F5344CB8AC3E}">
        <p14:creationId xmlns:p14="http://schemas.microsoft.com/office/powerpoint/2010/main" val="400655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Software  requirements</a:t>
            </a:r>
            <a:endParaRPr lang="en-US" dirty="0"/>
          </a:p>
        </p:txBody>
      </p:sp>
      <p:sp>
        <p:nvSpPr>
          <p:cNvPr id="3" name="Content Placeholder 2"/>
          <p:cNvSpPr>
            <a:spLocks noGrp="1"/>
          </p:cNvSpPr>
          <p:nvPr>
            <p:ph idx="1"/>
          </p:nvPr>
        </p:nvSpPr>
        <p:spPr/>
        <p:txBody>
          <a:bodyPr>
            <a:normAutofit fontScale="92500" lnSpcReduction="20000"/>
          </a:bodyPr>
          <a:lstStyle/>
          <a:p>
            <a:pPr>
              <a:buNone/>
            </a:pPr>
            <a:endParaRPr lang="en-GB" dirty="0"/>
          </a:p>
          <a:p>
            <a:r>
              <a:rPr lang="en-IN" dirty="0"/>
              <a:t>Web page Front-end</a:t>
            </a:r>
          </a:p>
          <a:p>
            <a:pPr marL="742950" lvl="1" indent="-400050">
              <a:buFont typeface="+mj-lt"/>
              <a:buAutoNum type="romanLcPeriod"/>
            </a:pPr>
            <a:r>
              <a:rPr lang="en-IN" sz="1100" dirty="0" smtClean="0"/>
              <a:t>Html </a:t>
            </a:r>
            <a:endParaRPr lang="en-IN" sz="1100" dirty="0"/>
          </a:p>
          <a:p>
            <a:pPr marL="742950" lvl="1" indent="-400050">
              <a:buFont typeface="+mj-lt"/>
              <a:buAutoNum type="romanLcPeriod"/>
            </a:pPr>
            <a:r>
              <a:rPr lang="en-IN" sz="1100" dirty="0"/>
              <a:t>CSS</a:t>
            </a:r>
          </a:p>
          <a:p>
            <a:pPr marL="742950" lvl="1" indent="-400050">
              <a:buFont typeface="+mj-lt"/>
              <a:buAutoNum type="romanLcPeriod"/>
            </a:pPr>
            <a:r>
              <a:rPr lang="en-IN" sz="1100" dirty="0" err="1"/>
              <a:t>Javascript</a:t>
            </a:r>
            <a:endParaRPr lang="en-IN" sz="1200" dirty="0"/>
          </a:p>
          <a:p>
            <a:r>
              <a:rPr lang="en-IN" dirty="0"/>
              <a:t>Database</a:t>
            </a:r>
          </a:p>
          <a:p>
            <a:pPr marL="628650" lvl="1" indent="-285750">
              <a:buFont typeface="+mj-lt"/>
              <a:buAutoNum type="romanLcPeriod"/>
            </a:pPr>
            <a:r>
              <a:rPr lang="en-IN" sz="1050" dirty="0"/>
              <a:t>MySQL</a:t>
            </a:r>
          </a:p>
          <a:p>
            <a:r>
              <a:rPr lang="en-IN" dirty="0"/>
              <a:t>Tools</a:t>
            </a:r>
          </a:p>
          <a:p>
            <a:pPr marL="742950" lvl="1" indent="-400050">
              <a:buFont typeface="+mj-lt"/>
              <a:buAutoNum type="romanLcPeriod"/>
            </a:pPr>
            <a:r>
              <a:rPr lang="en-IN" sz="1100" dirty="0" err="1"/>
              <a:t>Tensorflow</a:t>
            </a:r>
            <a:endParaRPr lang="en-IN" sz="1100" dirty="0"/>
          </a:p>
          <a:p>
            <a:pPr marL="742950" lvl="1" indent="-400050">
              <a:buFont typeface="+mj-lt"/>
              <a:buAutoNum type="romanLcPeriod"/>
            </a:pPr>
            <a:r>
              <a:rPr lang="en-IN" sz="1100" dirty="0"/>
              <a:t>Visual Studio</a:t>
            </a:r>
          </a:p>
          <a:p>
            <a:pPr marL="400050" indent="-400050">
              <a:buFont typeface="+mj-lt"/>
              <a:buAutoNum type="romanLcPeriod"/>
            </a:pPr>
            <a:endParaRPr lang="en-IN" dirty="0"/>
          </a:p>
          <a:p>
            <a:endParaRPr lang="en-IN"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Hardware requirements</a:t>
            </a:r>
            <a:endParaRPr lang="en-US" dirty="0"/>
          </a:p>
        </p:txBody>
      </p:sp>
      <p:graphicFrame>
        <p:nvGraphicFramePr>
          <p:cNvPr id="4" name="Content Placeholder 3"/>
          <p:cNvGraphicFramePr>
            <a:graphicFrameLocks noGrp="1"/>
          </p:cNvGraphicFramePr>
          <p:nvPr>
            <p:ph idx="1"/>
          </p:nvPr>
        </p:nvGraphicFramePr>
        <p:xfrm>
          <a:off x="1142976" y="2143122"/>
          <a:ext cx="7202488" cy="1483360"/>
        </p:xfrm>
        <a:graphic>
          <a:graphicData uri="http://schemas.openxmlformats.org/drawingml/2006/table">
            <a:tbl>
              <a:tblPr firstRow="1" bandRow="1">
                <a:tableStyleId>{5C22544A-7EE6-4342-B048-85BDC9FD1C3A}</a:tableStyleId>
              </a:tblPr>
              <a:tblGrid>
                <a:gridCol w="3601244">
                  <a:extLst>
                    <a:ext uri="{9D8B030D-6E8A-4147-A177-3AD203B41FA5}">
                      <a16:colId xmlns:a16="http://schemas.microsoft.com/office/drawing/2014/main" xmlns="" val="20000"/>
                    </a:ext>
                  </a:extLst>
                </a:gridCol>
                <a:gridCol w="3601244">
                  <a:extLst>
                    <a:ext uri="{9D8B030D-6E8A-4147-A177-3AD203B41FA5}">
                      <a16:colId xmlns:a16="http://schemas.microsoft.com/office/drawing/2014/main" xmlns="" val="20001"/>
                    </a:ext>
                  </a:extLst>
                </a:gridCol>
              </a:tblGrid>
              <a:tr h="370840">
                <a:tc>
                  <a:txBody>
                    <a:bodyPr/>
                    <a:lstStyle/>
                    <a:p>
                      <a:r>
                        <a:rPr lang="en-GB" dirty="0"/>
                        <a:t>Hardware</a:t>
                      </a:r>
                      <a:r>
                        <a:rPr lang="en-GB" baseline="0" dirty="0"/>
                        <a:t> component</a:t>
                      </a:r>
                      <a:endParaRPr lang="en-US" dirty="0"/>
                    </a:p>
                  </a:txBody>
                  <a:tcPr/>
                </a:tc>
                <a:tc>
                  <a:txBody>
                    <a:bodyPr/>
                    <a:lstStyle/>
                    <a:p>
                      <a:r>
                        <a:rPr lang="en-GB" dirty="0"/>
                        <a:t>Requirements</a:t>
                      </a:r>
                      <a:endParaRPr lang="en-US" dirty="0"/>
                    </a:p>
                  </a:txBody>
                  <a:tcPr/>
                </a:tc>
                <a:extLst>
                  <a:ext uri="{0D108BD9-81ED-4DB2-BD59-A6C34878D82A}">
                    <a16:rowId xmlns:a16="http://schemas.microsoft.com/office/drawing/2014/main" xmlns="" val="10000"/>
                  </a:ext>
                </a:extLst>
              </a:tr>
              <a:tr h="370840">
                <a:tc>
                  <a:txBody>
                    <a:bodyPr/>
                    <a:lstStyle/>
                    <a:p>
                      <a:r>
                        <a:rPr lang="en-GB" dirty="0"/>
                        <a:t>CPU</a:t>
                      </a:r>
                      <a:endParaRPr lang="en-US" dirty="0"/>
                    </a:p>
                  </a:txBody>
                  <a:tcPr/>
                </a:tc>
                <a:tc>
                  <a:txBody>
                    <a:bodyPr/>
                    <a:lstStyle/>
                    <a:p>
                      <a:r>
                        <a:rPr lang="en-GB" dirty="0"/>
                        <a:t>Modern CPU</a:t>
                      </a:r>
                      <a:endParaRPr lang="en-US" dirty="0"/>
                    </a:p>
                  </a:txBody>
                  <a:tcPr/>
                </a:tc>
                <a:extLst>
                  <a:ext uri="{0D108BD9-81ED-4DB2-BD59-A6C34878D82A}">
                    <a16:rowId xmlns:a16="http://schemas.microsoft.com/office/drawing/2014/main" xmlns="" val="10001"/>
                  </a:ext>
                </a:extLst>
              </a:tr>
              <a:tr h="370840">
                <a:tc>
                  <a:txBody>
                    <a:bodyPr/>
                    <a:lstStyle/>
                    <a:p>
                      <a:r>
                        <a:rPr lang="en-GB" dirty="0"/>
                        <a:t>Initial Memory</a:t>
                      </a:r>
                      <a:endParaRPr lang="en-US" dirty="0"/>
                    </a:p>
                  </a:txBody>
                  <a:tcPr/>
                </a:tc>
                <a:tc>
                  <a:txBody>
                    <a:bodyPr/>
                    <a:lstStyle/>
                    <a:p>
                      <a:r>
                        <a:rPr lang="en-GB" dirty="0"/>
                        <a:t>Minimum</a:t>
                      </a:r>
                      <a:r>
                        <a:rPr lang="en-GB" baseline="0" dirty="0"/>
                        <a:t> 1GB</a:t>
                      </a:r>
                      <a:endParaRPr lang="en-US" dirty="0"/>
                    </a:p>
                  </a:txBody>
                  <a:tcPr/>
                </a:tc>
                <a:extLst>
                  <a:ext uri="{0D108BD9-81ED-4DB2-BD59-A6C34878D82A}">
                    <a16:rowId xmlns:a16="http://schemas.microsoft.com/office/drawing/2014/main" xmlns="" val="10002"/>
                  </a:ext>
                </a:extLst>
              </a:tr>
              <a:tr h="370840">
                <a:tc>
                  <a:txBody>
                    <a:bodyPr/>
                    <a:lstStyle/>
                    <a:p>
                      <a:r>
                        <a:rPr lang="en-GB" dirty="0"/>
                        <a:t>Secondary Memory</a:t>
                      </a:r>
                      <a:endParaRPr lang="en-US" dirty="0"/>
                    </a:p>
                  </a:txBody>
                  <a:tcPr/>
                </a:tc>
                <a:tc>
                  <a:txBody>
                    <a:bodyPr/>
                    <a:lstStyle/>
                    <a:p>
                      <a:r>
                        <a:rPr lang="en-GB" dirty="0"/>
                        <a:t>Minimum 100MB</a:t>
                      </a:r>
                      <a:endParaRPr lang="en-US" dirty="0"/>
                    </a:p>
                  </a:txBody>
                  <a:tcPr/>
                </a:tc>
                <a:extLst>
                  <a:ext uri="{0D108BD9-81ED-4DB2-BD59-A6C34878D82A}">
                    <a16:rowId xmlns:a16="http://schemas.microsoft.com/office/drawing/2014/main" xmlns="" val="10003"/>
                  </a:ext>
                </a:extLst>
              </a:tr>
            </a:tbl>
          </a:graphicData>
        </a:graphic>
      </p:graphicFrame>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428</Words>
  <Application>Microsoft Office PowerPoint</Application>
  <PresentationFormat>On-screen Show (16:9)</PresentationFormat>
  <Paragraphs>75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Gallery</vt:lpstr>
      <vt:lpstr>Cryptocurrency PRICE PREDICTION</vt:lpstr>
      <vt:lpstr>PowerPoint Presentation</vt:lpstr>
      <vt:lpstr>Introduction</vt:lpstr>
      <vt:lpstr>Problem definition</vt:lpstr>
      <vt:lpstr>SCOPE</vt:lpstr>
      <vt:lpstr>PowerPoint Presentation</vt:lpstr>
      <vt:lpstr>PowerPoint Presentation</vt:lpstr>
      <vt:lpstr>Software  requirements</vt:lpstr>
      <vt:lpstr>Hardware requirements</vt:lpstr>
      <vt:lpstr>Using LSTM for Building Model</vt:lpstr>
      <vt:lpstr>LSTM</vt:lpstr>
      <vt:lpstr>LSTM Architecture</vt:lpstr>
      <vt:lpstr>PowerPoint Presentation</vt:lpstr>
      <vt:lpstr>      Implementation</vt:lpstr>
      <vt:lpstr>User Interface </vt:lpstr>
      <vt:lpstr>Signup page</vt:lpstr>
      <vt:lpstr>Prediction section</vt:lpstr>
      <vt:lpstr>Prediction</vt:lpstr>
      <vt:lpstr>News section </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Cryptocurrency Analyser  and Predictor</dc:title>
  <dc:creator/>
  <cp:lastModifiedBy/>
  <cp:revision>3</cp:revision>
  <dcterms:created xsi:type="dcterms:W3CDTF">2017-08-01T15:40:51Z</dcterms:created>
  <dcterms:modified xsi:type="dcterms:W3CDTF">2021-05-19T17:45:28Z</dcterms:modified>
</cp:coreProperties>
</file>