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0" r:id="rId2"/>
    <p:sldId id="524" r:id="rId3"/>
    <p:sldId id="4747" r:id="rId4"/>
    <p:sldId id="4748" r:id="rId5"/>
    <p:sldId id="4753" r:id="rId6"/>
    <p:sldId id="4754" r:id="rId7"/>
    <p:sldId id="4757" r:id="rId8"/>
    <p:sldId id="4759" r:id="rId9"/>
    <p:sldId id="4755" r:id="rId10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498E9F1-526C-47D2-856A-07B3BD610A9E}">
          <p14:sldIdLst>
            <p14:sldId id="290"/>
            <p14:sldId id="524"/>
          </p14:sldIdLst>
        </p14:section>
        <p14:section name="IA 및 메뉴 요약" id="{4661D822-F5FE-452A-BE8F-37A5B0BF22A0}">
          <p14:sldIdLst>
            <p14:sldId id="4747"/>
            <p14:sldId id="4748"/>
          </p14:sldIdLst>
        </p14:section>
        <p14:section name="대시보드" id="{C7EC543B-4B5C-4754-A0B1-FB7448F0B394}">
          <p14:sldIdLst>
            <p14:sldId id="4753"/>
          </p14:sldIdLst>
        </p14:section>
        <p14:section name="수집 데이터" id="{5AC7B597-817C-4288-9A66-E924A6EEB95E}">
          <p14:sldIdLst>
            <p14:sldId id="4754"/>
            <p14:sldId id="4757"/>
            <p14:sldId id="4759"/>
          </p14:sldIdLst>
        </p14:section>
        <p14:section name="수집로그" id="{D96D54AF-D5C2-47B5-8461-0D9591296B51}">
          <p14:sldIdLst>
            <p14:sldId id="47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24D1EAF5-86DB-4873-9644-5B7848353959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B256CDB4-D884-4DF4-8640-ECA94FE4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0647">
              <a:defRPr/>
            </a:pPr>
            <a:fld id="{C620633F-1D3D-440C-84B4-B91AB4FE0F28}" type="slidenum">
              <a:rPr lang="ko-KR" altLang="en-US" sz="1400">
                <a:solidFill>
                  <a:prstClr val="black"/>
                </a:solidFill>
                <a:latin typeface="현대하모니 L" pitchFamily="18" charset="-127"/>
                <a:ea typeface="현대하모니 L" pitchFamily="18" charset="-127"/>
              </a:rPr>
              <a:pPr defTabSz="1020647">
                <a:defRPr/>
              </a:pPr>
              <a:t>2</a:t>
            </a:fld>
            <a:endParaRPr lang="ko-KR" altLang="en-US" sz="1400" dirty="0">
              <a:solidFill>
                <a:prstClr val="black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88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7D9-64FA-4ADC-8F92-36853721255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536-6D23-42C4-8888-2C901BEA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7D9-64FA-4ADC-8F92-36853721255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536-6D23-42C4-8888-2C901BEA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7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4538734"/>
              </p:ext>
            </p:extLst>
          </p:nvPr>
        </p:nvGraphicFramePr>
        <p:xfrm>
          <a:off x="68366" y="60082"/>
          <a:ext cx="12004298" cy="671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Process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NO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38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3672407" cy="221025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90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 lvl="0"/>
            <a:r>
              <a:rPr lang="ko-KR" altLang="en-US" dirty="0" err="1"/>
              <a:t>프로세스명</a:t>
            </a:r>
            <a:r>
              <a:rPr lang="ko-KR" altLang="en-US" dirty="0"/>
              <a:t> 작성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8366" y="0"/>
            <a:ext cx="12004298" cy="72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현대하모니 L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91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94949668"/>
              </p:ext>
            </p:extLst>
          </p:nvPr>
        </p:nvGraphicFramePr>
        <p:xfrm>
          <a:off x="68366" y="60082"/>
          <a:ext cx="12004298" cy="671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6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PAGE 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PAGE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Description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NO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38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3672407" cy="221025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90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88185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90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 lvl="0"/>
            <a:r>
              <a:rPr lang="ko-KR" altLang="en-US"/>
              <a:t>페이지 </a:t>
            </a:r>
            <a:r>
              <a:rPr lang="en-US" altLang="ko-KR"/>
              <a:t>ID</a:t>
            </a:r>
            <a:r>
              <a:rPr lang="ko-KR" altLang="en-US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68366" y="0"/>
            <a:ext cx="12004298" cy="72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현대하모니 L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47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336064" y="703263"/>
            <a:ext cx="11519877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AD9E4B4-76D9-4296-A5B7-294278D5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06878" y="381005"/>
            <a:ext cx="2844800" cy="365125"/>
          </a:xfrm>
        </p:spPr>
        <p:txBody>
          <a:bodyPr lIns="95784" tIns="47892" rIns="95784" bIns="47892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1" lang="ko-KR" altLang="en-US" sz="1900" b="1" i="0" u="none" strike="noStrike" kern="1200" cap="none" spc="0" normalizeH="0" baseline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fld id="{DEAFAC17-668E-4375-A2BA-04569E055F7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/12</a:t>
            </a:r>
            <a:endParaRPr 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13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7D9-64FA-4ADC-8F92-36853721255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536-6D23-42C4-8888-2C901BEA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7D9-64FA-4ADC-8F92-36853721255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536-6D23-42C4-8888-2C901BEA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9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7D9-64FA-4ADC-8F92-36853721255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536-6D23-42C4-8888-2C901BEA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7D9-64FA-4ADC-8F92-36853721255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536-6D23-42C4-8888-2C901BEA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9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7D9-64FA-4ADC-8F92-36853721255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536-6D23-42C4-8888-2C901BEA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9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7D9-64FA-4ADC-8F92-36853721255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536-6D23-42C4-8888-2C901BEA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7D9-64FA-4ADC-8F92-36853721255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536-6D23-42C4-8888-2C901BEA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7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17D9-64FA-4ADC-8F92-36853721255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536-6D23-42C4-8888-2C901BEA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현대하모니 L" pitchFamily="18" charset="-127"/>
              </a:defRPr>
            </a:lvl1pPr>
          </a:lstStyle>
          <a:p>
            <a:fld id="{E65917D9-64FA-4ADC-8F92-36853721255F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현대하모니 L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현대하모니 L" pitchFamily="18" charset="-127"/>
              </a:defRPr>
            </a:lvl1pPr>
          </a:lstStyle>
          <a:p>
            <a:fld id="{9938A536-6D23-42C4-8888-2C901BEA4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4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현대하모니 L" pitchFamily="18" charset="-127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현대하모니 L" pitchFamily="18" charset="-127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현대하모니 L" pitchFamily="18" charset="-127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현대하모니 L" pitchFamily="18" charset="-127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itchFamily="18" charset="-127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현대하모니 L" pitchFamily="18" charset="-127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323">
          <p15:clr>
            <a:srgbClr val="F26B43"/>
          </p15:clr>
        </p15:guide>
        <p15:guide id="3" pos="7359">
          <p15:clr>
            <a:srgbClr val="F26B43"/>
          </p15:clr>
        </p15:guide>
        <p15:guide id="4" orient="horz" pos="4020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e55aa1bb74fb4999888718f98e46b577?pvs=4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601211" y="2164040"/>
            <a:ext cx="9908552" cy="656103"/>
          </a:xfrm>
        </p:spPr>
        <p:txBody>
          <a:bodyPr lIns="0" tIns="46800" rIns="0" bIns="46800" anchor="ctr" anchorCtr="0">
            <a:normAutofit/>
          </a:bodyPr>
          <a:lstStyle/>
          <a:p>
            <a:pPr algn="l"/>
            <a:r>
              <a:rPr lang="en-US" altLang="ko-KR" sz="3800" b="1" spc="-15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392" y="3343211"/>
            <a:ext cx="1619012" cy="5181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Version  0.5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Date  2022.07.22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7C609A-6A2A-D6FB-0917-4E4A5ED646FC}"/>
              </a:ext>
            </a:extLst>
          </p:cNvPr>
          <p:cNvSpPr txBox="1">
            <a:spLocks/>
          </p:cNvSpPr>
          <p:nvPr/>
        </p:nvSpPr>
        <p:spPr>
          <a:xfrm>
            <a:off x="601211" y="2780928"/>
            <a:ext cx="5206757" cy="656103"/>
          </a:xfrm>
          <a:prstGeom prst="rect">
            <a:avLst/>
          </a:prstGeom>
        </p:spPr>
        <p:txBody>
          <a:bodyPr vert="horz" lIns="0" tIns="46800" rIns="0" bIns="46800" rtlCol="0" anchor="ctr" anchorCtr="0">
            <a:no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j-cs"/>
              </a:rPr>
              <a:t>화면설계서</a:t>
            </a:r>
            <a:endParaRPr kumimoji="0" lang="en-US" altLang="ko-KR" sz="3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335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6575" y="195940"/>
            <a:ext cx="7511140" cy="465299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문서 이력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35218"/>
              </p:ext>
            </p:extLst>
          </p:nvPr>
        </p:nvGraphicFramePr>
        <p:xfrm>
          <a:off x="419877" y="620688"/>
          <a:ext cx="11364122" cy="1697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0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Label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내용</a:t>
                      </a:r>
                      <a:endParaRPr lang="en-US" altLang="ko-KR" sz="800" b="1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현대하모니 L" pitchFamily="18" charset="-127"/>
                          <a:ea typeface="현대하모니 L" pitchFamily="18" charset="-127"/>
                        </a:rPr>
                        <a:t>v0.1</a:t>
                      </a: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현대하모니 L" pitchFamily="18" charset="-127"/>
                          <a:ea typeface="현대하모니 L" pitchFamily="18" charset="-127"/>
                        </a:rPr>
                        <a:t>22.06.29</a:t>
                      </a: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>
                          <a:latin typeface="현대하모니 L" pitchFamily="18" charset="-127"/>
                          <a:ea typeface="현대하모니 L" pitchFamily="18" charset="-127"/>
                        </a:rPr>
                        <a:t>초안</a:t>
                      </a:r>
                      <a:endParaRPr lang="en-US" altLang="ko-KR" sz="800" baseline="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778180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현대하모니 L" pitchFamily="18" charset="-127"/>
                          <a:ea typeface="현대하모니 L" pitchFamily="18" charset="-127"/>
                        </a:rPr>
                        <a:t>V1.0</a:t>
                      </a: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현대하모니 L" pitchFamily="18" charset="-127"/>
                          <a:ea typeface="현대하모니 L" pitchFamily="18" charset="-127"/>
                        </a:rPr>
                        <a:t>23.07.17</a:t>
                      </a: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>
                          <a:latin typeface="현대하모니 L" pitchFamily="18" charset="-127"/>
                          <a:ea typeface="현대하모니 L" pitchFamily="18" charset="-127"/>
                        </a:rPr>
                        <a:t>멘토링 전 초안 작성</a:t>
                      </a:r>
                      <a:endParaRPr lang="en-US" altLang="ko-KR" sz="800" baseline="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119515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현대하모니 L" pitchFamily="18" charset="-127"/>
                          <a:ea typeface="현대하모니 L" pitchFamily="18" charset="-127"/>
                        </a:rPr>
                        <a:t>V1.1</a:t>
                      </a: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현대하모니 L" pitchFamily="18" charset="-127"/>
                          <a:ea typeface="현대하모니 L" pitchFamily="18" charset="-127"/>
                        </a:rPr>
                        <a:t>23.07.19</a:t>
                      </a: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>
                          <a:latin typeface="현대하모니 L" pitchFamily="18" charset="-127"/>
                          <a:ea typeface="현대하모니 L" pitchFamily="18" charset="-127"/>
                        </a:rPr>
                        <a:t>멘토링 후 피드백 반영</a:t>
                      </a:r>
                      <a:endParaRPr lang="en-US" altLang="ko-KR" sz="800" baseline="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56135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baseline="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512592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baseline="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44931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08000" y="0"/>
            <a:ext cx="11376000" cy="72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0608909" y="195940"/>
            <a:ext cx="1231637" cy="46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j-cs"/>
              </a:rPr>
              <a:t>CONFIDENTIAL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06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2347776-DA39-C0CF-5872-B73BCFB1BE2B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 rot="5400000">
            <a:off x="4018925" y="895770"/>
            <a:ext cx="715928" cy="203789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19CE22B-99F9-DDC8-1B8E-58372614D6DC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rot="16200000" flipH="1">
            <a:off x="6074124" y="878463"/>
            <a:ext cx="715928" cy="207250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4EF0196-D34E-B952-FDFF-55BD517FA0AF}"/>
              </a:ext>
            </a:extLst>
          </p:cNvPr>
          <p:cNvCxnSpPr/>
          <p:nvPr/>
        </p:nvCxnSpPr>
        <p:spPr>
          <a:xfrm flipH="1">
            <a:off x="6091190" y="1916832"/>
            <a:ext cx="852" cy="39064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모서리가 둥근 직사각형 93">
            <a:extLst>
              <a:ext uri="{FF2B5EF4-FFF2-40B4-BE49-F238E27FC236}">
                <a16:creationId xmlns:a16="http://schemas.microsoft.com/office/drawing/2014/main" id="{6A25A975-E656-4179-A62C-7494B918C219}"/>
              </a:ext>
            </a:extLst>
          </p:cNvPr>
          <p:cNvSpPr/>
          <p:nvPr/>
        </p:nvSpPr>
        <p:spPr bwMode="auto">
          <a:xfrm>
            <a:off x="2709942" y="2682612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ko-KR" altLang="en-US" sz="800" dirty="0">
                <a:solidFill>
                  <a:srgbClr val="29292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대시보드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모서리가 둥근 직사각형 42">
            <a:extLst>
              <a:ext uri="{FF2B5EF4-FFF2-40B4-BE49-F238E27FC236}">
                <a16:creationId xmlns:a16="http://schemas.microsoft.com/office/drawing/2014/main" id="{A975584B-8608-4120-970D-D5E7E9D15961}"/>
              </a:ext>
            </a:extLst>
          </p:cNvPr>
          <p:cNvSpPr/>
          <p:nvPr/>
        </p:nvSpPr>
        <p:spPr bwMode="auto">
          <a:xfrm>
            <a:off x="2709942" y="2272680"/>
            <a:ext cx="12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대시보드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모서리가 둥근 직사각형 93">
            <a:extLst>
              <a:ext uri="{FF2B5EF4-FFF2-40B4-BE49-F238E27FC236}">
                <a16:creationId xmlns:a16="http://schemas.microsoft.com/office/drawing/2014/main" id="{6A25A975-E656-4179-A62C-7494B918C219}"/>
              </a:ext>
            </a:extLst>
          </p:cNvPr>
          <p:cNvSpPr/>
          <p:nvPr/>
        </p:nvSpPr>
        <p:spPr bwMode="auto">
          <a:xfrm>
            <a:off x="4067627" y="2682612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</a:t>
            </a:r>
            <a:r>
              <a:rPr lang="ko-KR" altLang="en-US" sz="800" dirty="0">
                <a:solidFill>
                  <a:srgbClr val="29292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4" name="모서리가 둥근 직사각형 42">
            <a:extLst>
              <a:ext uri="{FF2B5EF4-FFF2-40B4-BE49-F238E27FC236}">
                <a16:creationId xmlns:a16="http://schemas.microsoft.com/office/drawing/2014/main" id="{A975584B-8608-4120-970D-D5E7E9D15961}"/>
              </a:ext>
            </a:extLst>
          </p:cNvPr>
          <p:cNvSpPr/>
          <p:nvPr/>
        </p:nvSpPr>
        <p:spPr bwMode="auto">
          <a:xfrm>
            <a:off x="4067627" y="2272680"/>
            <a:ext cx="12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 데이터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" name="모서리가 둥근 직사각형 42">
            <a:extLst>
              <a:ext uri="{FF2B5EF4-FFF2-40B4-BE49-F238E27FC236}">
                <a16:creationId xmlns:a16="http://schemas.microsoft.com/office/drawing/2014/main" id="{A975584B-8608-4120-970D-D5E7E9D15961}"/>
              </a:ext>
            </a:extLst>
          </p:cNvPr>
          <p:cNvSpPr/>
          <p:nvPr/>
        </p:nvSpPr>
        <p:spPr bwMode="auto">
          <a:xfrm>
            <a:off x="5448228" y="2272680"/>
            <a:ext cx="12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 로그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2" name="모서리가 둥근 직사각형 42">
            <a:extLst>
              <a:ext uri="{FF2B5EF4-FFF2-40B4-BE49-F238E27FC236}">
                <a16:creationId xmlns:a16="http://schemas.microsoft.com/office/drawing/2014/main" id="{A975584B-8608-4120-970D-D5E7E9D15961}"/>
              </a:ext>
            </a:extLst>
          </p:cNvPr>
          <p:cNvSpPr/>
          <p:nvPr/>
        </p:nvSpPr>
        <p:spPr bwMode="auto">
          <a:xfrm>
            <a:off x="6820341" y="2272680"/>
            <a:ext cx="12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-</a:t>
            </a: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6A87618A-596D-4052-A613-5F1DBAE98AB2}"/>
              </a:ext>
            </a:extLst>
          </p:cNvPr>
          <p:cNvSpPr txBox="1">
            <a:spLocks/>
          </p:cNvSpPr>
          <p:nvPr/>
        </p:nvSpPr>
        <p:spPr>
          <a:xfrm>
            <a:off x="326575" y="221578"/>
            <a:ext cx="7511140" cy="4652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메뉴구조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(HMC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관리자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1971" y="88218"/>
            <a:ext cx="2220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Bluelink Fleet 2.0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8000" y="0"/>
            <a:ext cx="11376000" cy="72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B670837-2D10-B6A5-A934-C3629E25DBEE}"/>
              </a:ext>
            </a:extLst>
          </p:cNvPr>
          <p:cNvCxnSpPr/>
          <p:nvPr/>
        </p:nvCxnSpPr>
        <p:spPr>
          <a:xfrm flipH="1">
            <a:off x="4689748" y="1916832"/>
            <a:ext cx="852" cy="39064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B8E4E8E4-1294-4C7A-9497-4B32CF8967F2}"/>
              </a:ext>
            </a:extLst>
          </p:cNvPr>
          <p:cNvSpPr/>
          <p:nvPr/>
        </p:nvSpPr>
        <p:spPr bwMode="auto">
          <a:xfrm>
            <a:off x="4032271" y="1196752"/>
            <a:ext cx="2727127" cy="360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대시보드 홈페이지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5" name="모서리가 둥근 직사각형 93">
            <a:extLst>
              <a:ext uri="{FF2B5EF4-FFF2-40B4-BE49-F238E27FC236}">
                <a16:creationId xmlns:a16="http://schemas.microsoft.com/office/drawing/2014/main" id="{1D263863-1714-4601-9689-8F089FB6F104}"/>
              </a:ext>
            </a:extLst>
          </p:cNvPr>
          <p:cNvSpPr/>
          <p:nvPr/>
        </p:nvSpPr>
        <p:spPr bwMode="auto">
          <a:xfrm>
            <a:off x="5448228" y="2682612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 로그</a:t>
            </a:r>
          </a:p>
        </p:txBody>
      </p:sp>
    </p:spTree>
    <p:extLst>
      <p:ext uri="{BB962C8B-B14F-4D97-AF65-F5344CB8AC3E}">
        <p14:creationId xmlns:p14="http://schemas.microsoft.com/office/powerpoint/2010/main" val="240493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1">
            <a:extLst>
              <a:ext uri="{FF2B5EF4-FFF2-40B4-BE49-F238E27FC236}">
                <a16:creationId xmlns:a16="http://schemas.microsoft.com/office/drawing/2014/main" id="{6A87618A-596D-4052-A613-5F1DBAE98AB2}"/>
              </a:ext>
            </a:extLst>
          </p:cNvPr>
          <p:cNvSpPr txBox="1">
            <a:spLocks/>
          </p:cNvSpPr>
          <p:nvPr/>
        </p:nvSpPr>
        <p:spPr>
          <a:xfrm>
            <a:off x="326575" y="221578"/>
            <a:ext cx="7511140" cy="4652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j-cs"/>
              </a:rPr>
              <a:t>메뉴별</a:t>
            </a:r>
            <a:r>
              <a:rPr kumimoji="0" lang="ko-KR" altLang="en-US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j-cs"/>
              </a:rPr>
              <a:t> 내용 </a:t>
            </a:r>
            <a:r>
              <a:rPr kumimoji="0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j-cs"/>
              </a:rPr>
              <a:t>(</a:t>
            </a:r>
            <a:r>
              <a:rPr lang="en-US" altLang="ko-KR" sz="18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HMC </a:t>
            </a:r>
            <a:r>
              <a:rPr lang="ko-KR" altLang="en-US" sz="18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관리자</a:t>
            </a:r>
            <a:r>
              <a:rPr lang="en-US" altLang="ko-KR" sz="18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1971" y="88218"/>
            <a:ext cx="2220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현대하모니 L" panose="02020603020101020101" pitchFamily="18" charset="-127"/>
                <a:cs typeface="+mn-cs"/>
              </a:rPr>
              <a:t>Bluelink</a:t>
            </a:r>
            <a:r>
              <a:rPr kumimoji="0" lang="en-US" altLang="ko-KR" sz="8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현대하모니 L" panose="02020603020101020101" pitchFamily="18" charset="-127"/>
                <a:cs typeface="+mn-cs"/>
              </a:rPr>
              <a:t> Fleet 2.0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8000" y="0"/>
            <a:ext cx="11376000" cy="72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현대하모니 L" panose="02020603020101020101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63791"/>
              </p:ext>
            </p:extLst>
          </p:nvPr>
        </p:nvGraphicFramePr>
        <p:xfrm>
          <a:off x="414264" y="132554"/>
          <a:ext cx="11369736" cy="622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793">
                  <a:extLst>
                    <a:ext uri="{9D8B030D-6E8A-4147-A177-3AD203B41FA5}">
                      <a16:colId xmlns:a16="http://schemas.microsoft.com/office/drawing/2014/main" val="1763470895"/>
                    </a:ext>
                  </a:extLst>
                </a:gridCol>
                <a:gridCol w="4495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5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1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1</a:t>
                      </a:r>
                      <a:r>
                        <a:rPr lang="en-US" altLang="ko-KR" sz="1000" baseline="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 Depth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2</a:t>
                      </a:r>
                      <a:r>
                        <a:rPr lang="en-US" altLang="ko-KR" sz="1000" baseline="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 Depth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3 Depth</a:t>
                      </a: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확인필요사항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97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대시보드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그래프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1 :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일별 수집 내역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현대하모니 L" panose="02020603020101020101"/>
                        <a:cs typeface="+mn-cs"/>
                      </a:endParaRPr>
                    </a:p>
                    <a:p>
                      <a:pPr marL="628639" lvl="1" indent="-171450">
                        <a:buFontTx/>
                        <a:buChar char="-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어제 하루 동안 수집된 데이터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현대하모니 L" panose="02020603020101020101"/>
                        <a:cs typeface="+mn-cs"/>
                      </a:endParaRPr>
                    </a:p>
                    <a:p>
                      <a:pPr marL="628639" marR="0" lvl="1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너무 적으면 최근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일로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현대하모니 L" panose="02020603020101020101"/>
                        <a:cs typeface="+mn-cs"/>
                      </a:endParaRPr>
                    </a:p>
                    <a:p>
                      <a:pPr marL="457189" lvl="1" indent="0">
                        <a:buFont typeface="Arial" panose="020B0604020202020204" pitchFamily="34" charset="0"/>
                        <a:buNone/>
                      </a:pP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현대하모니 L" panose="02020603020101020101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그래프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2 :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분류별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 수집 데이터</a:t>
                      </a:r>
                    </a:p>
                    <a:p>
                      <a:pPr marL="457189" lvl="1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- Api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에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name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에서 이름에 일련번호 붙은 것이 있습니다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.</a:t>
                      </a:r>
                    </a:p>
                    <a:p>
                      <a:pPr marL="457189" lvl="1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-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이름 별 분류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이름 항목을 만들어야 함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)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일련번호가 없으면 기타로 분류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현대하모니 L" panose="02020603020101020101"/>
                        <a:cs typeface="+mn-cs"/>
                      </a:endParaRPr>
                    </a:p>
                    <a:p>
                      <a:pPr marL="628639" lvl="1" indent="-171450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현대하모니 L" panose="02020603020101020101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최근 수집 목록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현대하모니 L" panose="02020603020101020101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수집로그로 연결되는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더보기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현대하모니 L" panose="02020603020101020101"/>
                          <a:cs typeface="+mn-cs"/>
                        </a:rPr>
                        <a:t> 버튼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현대하모니 L" panose="02020603020101020101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현대하모니 L" panose="0202060302010102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1.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분류별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이름별로 분류할 만큼 많이 나오는지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?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이름 뒤에 붙은 일련번호 혹은 문자열의 형식이 다 다른데 어떻게 처리할 것인지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이름 이외 분류기준 선정 필요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세부사항 정해져야 알맞은 차트 선정 가능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53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 수집 데이터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데이터 목록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현 시점 데이터 목록 출력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아이디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or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위성번호로 검색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데이터 행 더블클릭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-&gt;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해당 위성 상세 페이지로 이동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데이터 관리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: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수정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삭제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추가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-&gt; </a:t>
                      </a:r>
                      <a:r>
                        <a:rPr lang="ko-KR" altLang="en-US" sz="1000" dirty="0" err="1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모달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171450" marR="0" lvl="0" indent="-17145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Pagination :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페이지당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15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개씩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, 10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페이지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, </a:t>
                      </a:r>
                      <a:r>
                        <a:rPr lang="ko-KR" altLang="en-US" sz="1000" dirty="0" err="1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더보기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정렬 기준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: TLE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 데이터는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popularity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기준인데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그대로 할 것인지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?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- Column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에 들어갈 데이터 선별 필요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수집 데이터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데이터 목록 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데이터 관리 </a:t>
                      </a:r>
                      <a:r>
                        <a:rPr lang="ko-KR" altLang="en-US" sz="1000" dirty="0" err="1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모달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데이터 입력 폼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,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확인 버튼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-&gt;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변경사항 반영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(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자동 </a:t>
                      </a:r>
                      <a:r>
                        <a:rPr lang="ko-KR" altLang="en-US" sz="1000" dirty="0" err="1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새로고침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93256"/>
                  </a:ext>
                </a:extLst>
              </a:tr>
              <a:tr h="66135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수집 데이터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데이터 목록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상세정보 </a:t>
                      </a:r>
                      <a:r>
                        <a:rPr lang="ko-KR" altLang="en-US" sz="1000" dirty="0" err="1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모달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해당 위성 상세 데이터 출력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출력할 데이터 선별 필요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(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상세 페이지이므로 다 출력해도 되지만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..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불필요한 정보 있는지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909057"/>
                  </a:ext>
                </a:extLst>
              </a:tr>
              <a:tr h="106260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수집 로그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최근 수집한 순서대로 실시간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update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Update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는 </a:t>
                      </a:r>
                      <a:r>
                        <a:rPr lang="ko-KR" altLang="en-US" sz="1000" dirty="0" err="1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새로고침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 하면 반영되도록</a:t>
                      </a:r>
                      <a:endParaRPr lang="en-US" altLang="ko-KR" sz="1000" dirty="0"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Pagination : 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페이지당 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15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개씩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, 10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페이지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, </a:t>
                      </a:r>
                      <a:r>
                        <a:rPr lang="ko-KR" altLang="en-US" sz="1000" dirty="0" err="1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더보기</a:t>
                      </a:r>
                      <a:r>
                        <a:rPr lang="en-US" altLang="ko-KR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(…)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err="1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더블킬릭하면</a:t>
                      </a:r>
                      <a:r>
                        <a:rPr lang="ko-KR" altLang="en-US" sz="1000" dirty="0"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 역시 상세 페이지로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- Column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에 들어갈 데이터 선별 필요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0B46C2-2F96-D47C-2BEC-A41D633648C2}"/>
              </a:ext>
            </a:extLst>
          </p:cNvPr>
          <p:cNvSpPr txBox="1"/>
          <p:nvPr/>
        </p:nvSpPr>
        <p:spPr>
          <a:xfrm>
            <a:off x="408000" y="6297227"/>
            <a:ext cx="7373388" cy="339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1200" dirty="0"/>
              <a:t>※ </a:t>
            </a:r>
            <a:r>
              <a:rPr lang="ko-KR" altLang="en-US" sz="1200" dirty="0"/>
              <a:t>선별할 데이터 </a:t>
            </a:r>
            <a:r>
              <a:rPr lang="ko-KR" altLang="en-US" sz="1200" dirty="0">
                <a:ea typeface="현대하모니 L" panose="02020603020101020101" pitchFamily="18" charset="-127"/>
              </a:rPr>
              <a:t>정리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  <a:hlinkClick r:id="rId2"/>
              </a:rPr>
              <a:t>https://www.notion.so/e55aa1bb74fb4999888718f98e46b577?pvs=4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294967295"/>
          </p:nvPr>
        </p:nvSpPr>
        <p:spPr>
          <a:xfrm>
            <a:off x="11818938" y="111125"/>
            <a:ext cx="373062" cy="22066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96156AA-5437-DCC6-14D8-B84D88538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12573"/>
              </p:ext>
            </p:extLst>
          </p:nvPr>
        </p:nvGraphicFramePr>
        <p:xfrm>
          <a:off x="9480376" y="476672"/>
          <a:ext cx="2592288" cy="96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7200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7200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7200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7200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382823"/>
                  </a:ext>
                </a:extLst>
              </a:tr>
            </a:tbl>
          </a:graphicData>
        </a:graphic>
      </p:graphicFrame>
      <p:sp>
        <p:nvSpPr>
          <p:cNvPr id="5" name="모서리가 둥근 직사각형 93">
            <a:extLst>
              <a:ext uri="{FF2B5EF4-FFF2-40B4-BE49-F238E27FC236}">
                <a16:creationId xmlns:a16="http://schemas.microsoft.com/office/drawing/2014/main" id="{18CDF0E9-2F40-6EBC-BD45-DAEE75C09ADD}"/>
              </a:ext>
            </a:extLst>
          </p:cNvPr>
          <p:cNvSpPr/>
          <p:nvPr/>
        </p:nvSpPr>
        <p:spPr bwMode="auto">
          <a:xfrm>
            <a:off x="237330" y="1204792"/>
            <a:ext cx="1296000" cy="3024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ko-KR" altLang="en-US" sz="800" dirty="0">
                <a:solidFill>
                  <a:srgbClr val="29292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대시보드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모서리가 둥근 직사각형 93">
            <a:extLst>
              <a:ext uri="{FF2B5EF4-FFF2-40B4-BE49-F238E27FC236}">
                <a16:creationId xmlns:a16="http://schemas.microsoft.com/office/drawing/2014/main" id="{411A33F7-2107-9C63-A449-5272D711CBC2}"/>
              </a:ext>
            </a:extLst>
          </p:cNvPr>
          <p:cNvSpPr/>
          <p:nvPr/>
        </p:nvSpPr>
        <p:spPr bwMode="auto">
          <a:xfrm>
            <a:off x="237330" y="1777543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ko-KR" altLang="en-US" sz="800" dirty="0">
                <a:solidFill>
                  <a:srgbClr val="29292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 데이터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모서리가 둥근 직사각형 93">
            <a:extLst>
              <a:ext uri="{FF2B5EF4-FFF2-40B4-BE49-F238E27FC236}">
                <a16:creationId xmlns:a16="http://schemas.microsoft.com/office/drawing/2014/main" id="{F05FD8DC-822A-1DA3-A4FC-C50B398D6862}"/>
              </a:ext>
            </a:extLst>
          </p:cNvPr>
          <p:cNvSpPr/>
          <p:nvPr/>
        </p:nvSpPr>
        <p:spPr bwMode="auto">
          <a:xfrm>
            <a:off x="237330" y="2350294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 로그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B4665C1-ADFC-4400-54BC-A71DB46F6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37298"/>
              </p:ext>
            </p:extLst>
          </p:nvPr>
        </p:nvGraphicFramePr>
        <p:xfrm>
          <a:off x="1846073" y="4668470"/>
          <a:ext cx="4575489" cy="1658102"/>
        </p:xfrm>
        <a:graphic>
          <a:graphicData uri="http://schemas.openxmlformats.org/drawingml/2006/table">
            <a:tbl>
              <a:tblPr/>
              <a:tblGrid>
                <a:gridCol w="33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5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No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수집일자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위성이름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4016B6C7-9FFB-C25F-A5E4-F6DE1CACA834}"/>
              </a:ext>
            </a:extLst>
          </p:cNvPr>
          <p:cNvGrpSpPr/>
          <p:nvPr/>
        </p:nvGrpSpPr>
        <p:grpSpPr>
          <a:xfrm>
            <a:off x="1990765" y="4266314"/>
            <a:ext cx="1130438" cy="261610"/>
            <a:chOff x="622721" y="677066"/>
            <a:chExt cx="1130438" cy="2616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0A0EC4-A6B8-6102-3A20-861349A89FA0}"/>
                </a:ext>
              </a:extLst>
            </p:cNvPr>
            <p:cNvSpPr txBox="1"/>
            <p:nvPr/>
          </p:nvSpPr>
          <p:spPr>
            <a:xfrm>
              <a:off x="622721" y="677066"/>
              <a:ext cx="1130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noProof="0" dirty="0">
                  <a:solidFill>
                    <a:prstClr val="black"/>
                  </a:solidFill>
                  <a:latin typeface="현대하모니 L" pitchFamily="18" charset="-127"/>
                  <a:ea typeface="현대하모니 L" pitchFamily="18" charset="-127"/>
                </a:rPr>
                <a:t>최근 수집 목록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53F283-B46E-E370-9E08-27B9CE7B2D3A}"/>
                </a:ext>
              </a:extLst>
            </p:cNvPr>
            <p:cNvSpPr/>
            <p:nvPr/>
          </p:nvSpPr>
          <p:spPr>
            <a:xfrm>
              <a:off x="623392" y="740608"/>
              <a:ext cx="45719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78649C8-14F5-80C2-6A1E-213ED716D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38893"/>
              </p:ext>
            </p:extLst>
          </p:nvPr>
        </p:nvGraphicFramePr>
        <p:xfrm>
          <a:off x="6817602" y="4653919"/>
          <a:ext cx="4575489" cy="1658102"/>
        </p:xfrm>
        <a:graphic>
          <a:graphicData uri="http://schemas.openxmlformats.org/drawingml/2006/table">
            <a:tbl>
              <a:tblPr/>
              <a:tblGrid>
                <a:gridCol w="33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5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No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수집일자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위성이름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B8509D-ABD5-733A-C262-B4358C947114}"/>
              </a:ext>
            </a:extLst>
          </p:cNvPr>
          <p:cNvGrpSpPr/>
          <p:nvPr/>
        </p:nvGrpSpPr>
        <p:grpSpPr>
          <a:xfrm>
            <a:off x="6962294" y="4251763"/>
            <a:ext cx="748923" cy="261610"/>
            <a:chOff x="622721" y="677066"/>
            <a:chExt cx="748923" cy="2616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B1A7D9-09C5-4F54-5BF0-4805472AAD80}"/>
                </a:ext>
              </a:extLst>
            </p:cNvPr>
            <p:cNvSpPr txBox="1"/>
            <p:nvPr/>
          </p:nvSpPr>
          <p:spPr>
            <a:xfrm>
              <a:off x="622721" y="677066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itchFamily="18" charset="-127"/>
                  <a:ea typeface="현대하모니 L" pitchFamily="18" charset="-127"/>
                </a:rPr>
                <a:t>수집로그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806A472-B03B-2F8B-AA78-F4C1A60E195D}"/>
                </a:ext>
              </a:extLst>
            </p:cNvPr>
            <p:cNvSpPr/>
            <p:nvPr/>
          </p:nvSpPr>
          <p:spPr>
            <a:xfrm>
              <a:off x="623392" y="740608"/>
              <a:ext cx="45719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CB50B4F-066D-80FA-BEC8-800983CF8E6D}"/>
              </a:ext>
            </a:extLst>
          </p:cNvPr>
          <p:cNvGrpSpPr/>
          <p:nvPr/>
        </p:nvGrpSpPr>
        <p:grpSpPr>
          <a:xfrm>
            <a:off x="1846073" y="793048"/>
            <a:ext cx="1130438" cy="261610"/>
            <a:chOff x="622721" y="677066"/>
            <a:chExt cx="1130438" cy="2616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014FE6-29F6-E765-805C-26E2BF7340BB}"/>
                </a:ext>
              </a:extLst>
            </p:cNvPr>
            <p:cNvSpPr txBox="1"/>
            <p:nvPr/>
          </p:nvSpPr>
          <p:spPr>
            <a:xfrm>
              <a:off x="622721" y="677066"/>
              <a:ext cx="1130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noProof="0" dirty="0">
                  <a:solidFill>
                    <a:prstClr val="black"/>
                  </a:solidFill>
                  <a:latin typeface="현대하모니 L" pitchFamily="18" charset="-127"/>
                  <a:ea typeface="현대하모니 L" pitchFamily="18" charset="-127"/>
                </a:rPr>
                <a:t>일별 수집 내역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89AC02-07B5-554B-3EC4-A639EBEC87F7}"/>
                </a:ext>
              </a:extLst>
            </p:cNvPr>
            <p:cNvSpPr/>
            <p:nvPr/>
          </p:nvSpPr>
          <p:spPr>
            <a:xfrm>
              <a:off x="623392" y="740608"/>
              <a:ext cx="45719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68B459D-5167-93EF-A2C3-79E1F0C68FC5}"/>
              </a:ext>
            </a:extLst>
          </p:cNvPr>
          <p:cNvGrpSpPr/>
          <p:nvPr/>
        </p:nvGrpSpPr>
        <p:grpSpPr>
          <a:xfrm>
            <a:off x="1846073" y="2083018"/>
            <a:ext cx="1271502" cy="261610"/>
            <a:chOff x="622721" y="677066"/>
            <a:chExt cx="1271502" cy="2616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C0E9ED-DFFD-7F20-EEC9-5D088F976B26}"/>
                </a:ext>
              </a:extLst>
            </p:cNvPr>
            <p:cNvSpPr txBox="1"/>
            <p:nvPr/>
          </p:nvSpPr>
          <p:spPr>
            <a:xfrm>
              <a:off x="622721" y="677066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noProof="0" dirty="0" err="1">
                  <a:solidFill>
                    <a:prstClr val="black"/>
                  </a:solidFill>
                  <a:latin typeface="현대하모니 L" pitchFamily="18" charset="-127"/>
                  <a:ea typeface="현대하모니 L" pitchFamily="18" charset="-127"/>
                </a:rPr>
                <a:t>분류별</a:t>
              </a:r>
              <a:r>
                <a:rPr lang="ko-KR" altLang="en-US" sz="1100" b="1" noProof="0" dirty="0">
                  <a:solidFill>
                    <a:prstClr val="black"/>
                  </a:solidFill>
                  <a:latin typeface="현대하모니 L" pitchFamily="18" charset="-127"/>
                  <a:ea typeface="현대하모니 L" pitchFamily="18" charset="-127"/>
                </a:rPr>
                <a:t> 수집 내역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8B88CD8-D2B4-9168-DF31-0A25261256C0}"/>
                </a:ext>
              </a:extLst>
            </p:cNvPr>
            <p:cNvSpPr/>
            <p:nvPr/>
          </p:nvSpPr>
          <p:spPr>
            <a:xfrm>
              <a:off x="623392" y="740608"/>
              <a:ext cx="45719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57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목록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294967295"/>
          </p:nvPr>
        </p:nvSpPr>
        <p:spPr>
          <a:xfrm>
            <a:off x="11818938" y="111125"/>
            <a:ext cx="373062" cy="22066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96156AA-5437-DCC6-14D8-B84D88538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68968"/>
              </p:ext>
            </p:extLst>
          </p:nvPr>
        </p:nvGraphicFramePr>
        <p:xfrm>
          <a:off x="9480376" y="476671"/>
          <a:ext cx="2592288" cy="192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206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총 데이터 수 출력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754789"/>
                  </a:ext>
                </a:extLst>
              </a:tr>
              <a:tr h="3206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검색 기능 위성이름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or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위성번호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206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추가 버튼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-&gt;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모달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3206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데이터 클릭 후 삭제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or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변경 버튼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-&gt;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모달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3206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데이터 더블클릭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-&gt;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상세정보 페이지 이동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53325"/>
                  </a:ext>
                </a:extLst>
              </a:tr>
              <a:tr h="3206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6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Pagination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382823"/>
                  </a:ext>
                </a:extLst>
              </a:tr>
            </a:tbl>
          </a:graphicData>
        </a:graphic>
      </p:graphicFrame>
      <p:sp>
        <p:nvSpPr>
          <p:cNvPr id="5" name="모서리가 둥근 직사각형 93">
            <a:extLst>
              <a:ext uri="{FF2B5EF4-FFF2-40B4-BE49-F238E27FC236}">
                <a16:creationId xmlns:a16="http://schemas.microsoft.com/office/drawing/2014/main" id="{18CDF0E9-2F40-6EBC-BD45-DAEE75C09ADD}"/>
              </a:ext>
            </a:extLst>
          </p:cNvPr>
          <p:cNvSpPr/>
          <p:nvPr/>
        </p:nvSpPr>
        <p:spPr bwMode="auto">
          <a:xfrm>
            <a:off x="237330" y="1204792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SzPct val="120000"/>
            </a:pPr>
            <a:r>
              <a:rPr lang="ko-KR" altLang="en-US" sz="800">
                <a:solidFill>
                  <a:srgbClr val="292929"/>
                </a:solidFill>
                <a:ea typeface="현대하모니 L" panose="02020603020101020101" pitchFamily="18" charset="-127"/>
              </a:rPr>
              <a:t>대시보드</a:t>
            </a:r>
            <a:endParaRPr lang="ko-KR" altLang="en-US" sz="800" dirty="0">
              <a:solidFill>
                <a:srgbClr val="292929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모서리가 둥근 직사각형 93">
            <a:extLst>
              <a:ext uri="{FF2B5EF4-FFF2-40B4-BE49-F238E27FC236}">
                <a16:creationId xmlns:a16="http://schemas.microsoft.com/office/drawing/2014/main" id="{411A33F7-2107-9C63-A449-5272D711CBC2}"/>
              </a:ext>
            </a:extLst>
          </p:cNvPr>
          <p:cNvSpPr/>
          <p:nvPr/>
        </p:nvSpPr>
        <p:spPr bwMode="auto">
          <a:xfrm>
            <a:off x="237330" y="1777543"/>
            <a:ext cx="1296000" cy="3024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SzPct val="120000"/>
            </a:pPr>
            <a:r>
              <a:rPr lang="ko-KR" altLang="en-US" sz="800" dirty="0">
                <a:solidFill>
                  <a:srgbClr val="292929"/>
                </a:solidFill>
                <a:ea typeface="현대하모니 L" panose="02020603020101020101" pitchFamily="18" charset="-127"/>
              </a:rPr>
              <a:t>수집 데이터</a:t>
            </a:r>
          </a:p>
        </p:txBody>
      </p:sp>
      <p:sp>
        <p:nvSpPr>
          <p:cNvPr id="10" name="모서리가 둥근 직사각형 93">
            <a:extLst>
              <a:ext uri="{FF2B5EF4-FFF2-40B4-BE49-F238E27FC236}">
                <a16:creationId xmlns:a16="http://schemas.microsoft.com/office/drawing/2014/main" id="{F05FD8DC-822A-1DA3-A4FC-C50B398D6862}"/>
              </a:ext>
            </a:extLst>
          </p:cNvPr>
          <p:cNvSpPr/>
          <p:nvPr/>
        </p:nvSpPr>
        <p:spPr bwMode="auto">
          <a:xfrm>
            <a:off x="237330" y="2350294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 로그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39EF6CA-7DB1-081A-AF7F-320A1D948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97117"/>
              </p:ext>
            </p:extLst>
          </p:nvPr>
        </p:nvGraphicFramePr>
        <p:xfrm>
          <a:off x="1776033" y="1732591"/>
          <a:ext cx="7575785" cy="3685893"/>
        </p:xfrm>
        <a:graphic>
          <a:graphicData uri="http://schemas.openxmlformats.org/drawingml/2006/table">
            <a:tbl>
              <a:tblPr/>
              <a:tblGrid>
                <a:gridCol w="3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78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No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위성이름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위성번호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위치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최종 수집일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4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최초 수집일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08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09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4871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5082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67483"/>
                  </a:ext>
                </a:extLst>
              </a:tr>
            </a:tbl>
          </a:graphicData>
        </a:graphic>
      </p:graphicFrame>
      <p:grpSp>
        <p:nvGrpSpPr>
          <p:cNvPr id="8" name="Search Box" descr="&lt;SmartSettings&gt;&lt;SmartResize enabled=&quot;True&quot; minWidth=&quot;10&quot; minHeight=&quot;6&quot; /&gt;&lt;/SmartSettings&gt;">
            <a:extLst>
              <a:ext uri="{FF2B5EF4-FFF2-40B4-BE49-F238E27FC236}">
                <a16:creationId xmlns:a16="http://schemas.microsoft.com/office/drawing/2014/main" id="{03E0AA77-7663-E9D9-216A-11CE2BDAC19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214331" y="1365815"/>
            <a:ext cx="2092683" cy="228600"/>
            <a:chOff x="1355596" y="2263966"/>
            <a:chExt cx="2092683" cy="228600"/>
          </a:xfrm>
        </p:grpSpPr>
        <p:sp>
          <p:nvSpPr>
            <p:cNvPr id="12" name="Text Box">
              <a:extLst>
                <a:ext uri="{FF2B5EF4-FFF2-40B4-BE49-F238E27FC236}">
                  <a16:creationId xmlns:a16="http://schemas.microsoft.com/office/drawing/2014/main" id="{E4ED90D6-252F-E127-D83E-2F900DEA3D7D}"/>
                </a:ext>
              </a:extLst>
            </p:cNvPr>
            <p:cNvSpPr/>
            <p:nvPr/>
          </p:nvSpPr>
          <p:spPr>
            <a:xfrm>
              <a:off x="1355596" y="2263966"/>
              <a:ext cx="2092683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50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itchFamily="18" charset="-127"/>
                  <a:ea typeface="현대하모니 L" pitchFamily="18" charset="-127"/>
                  <a:cs typeface="Segoe UI" panose="020B0502040204020203" pitchFamily="34" charset="0"/>
                </a:rPr>
                <a:t>위성번호</a:t>
              </a:r>
              <a:endParaRPr kumimoji="0" lang="en-US" sz="85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Search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2D4A12C-6F1E-A6A0-05FE-F17D258F777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87812" y="2327466"/>
              <a:ext cx="100013" cy="10160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57D33A-C211-61B9-F9EA-F64109161FBD}"/>
              </a:ext>
            </a:extLst>
          </p:cNvPr>
          <p:cNvSpPr txBox="1"/>
          <p:nvPr/>
        </p:nvSpPr>
        <p:spPr>
          <a:xfrm>
            <a:off x="1678907" y="1438617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현대하모니 L" pitchFamily="18" charset="-127"/>
                <a:ea typeface="현대하모니 L" pitchFamily="18" charset="-127"/>
              </a:rPr>
              <a:t>목록수</a:t>
            </a:r>
            <a:r>
              <a:rPr lang="ko-KR" altLang="en-US" sz="1000" b="1" dirty="0">
                <a:latin typeface="현대하모니 L" pitchFamily="18" charset="-127"/>
                <a:ea typeface="현대하모니 L" pitchFamily="18" charset="-127"/>
              </a:rPr>
              <a:t>  </a:t>
            </a:r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123</a:t>
            </a:r>
            <a:r>
              <a:rPr lang="ko-KR" altLang="en-US" sz="1000" b="1" dirty="0">
                <a:latin typeface="현대하모니 L" pitchFamily="18" charset="-127"/>
                <a:ea typeface="현대하모니 L" pitchFamily="18" charset="-127"/>
              </a:rPr>
              <a:t>개</a:t>
            </a:r>
            <a:endParaRPr lang="ko-KR" altLang="en-US" sz="8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7" name="Text Box">
            <a:extLst>
              <a:ext uri="{FF2B5EF4-FFF2-40B4-BE49-F238E27FC236}">
                <a16:creationId xmlns:a16="http://schemas.microsoft.com/office/drawing/2014/main" id="{CDBFFB6E-1768-5C58-40A1-2B03335475CD}"/>
              </a:ext>
            </a:extLst>
          </p:cNvPr>
          <p:cNvSpPr/>
          <p:nvPr/>
        </p:nvSpPr>
        <p:spPr>
          <a:xfrm>
            <a:off x="5041415" y="1365815"/>
            <a:ext cx="2092683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rPr>
              <a:t>위성이름</a:t>
            </a:r>
            <a:endParaRPr kumimoji="0" lang="en-US" sz="85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FC2C0E-0C54-5125-6BCB-13EEAE3BCAB9}"/>
              </a:ext>
            </a:extLst>
          </p:cNvPr>
          <p:cNvGrpSpPr/>
          <p:nvPr/>
        </p:nvGrpSpPr>
        <p:grpSpPr>
          <a:xfrm>
            <a:off x="4271687" y="5668953"/>
            <a:ext cx="2584476" cy="179161"/>
            <a:chOff x="2952939" y="5718120"/>
            <a:chExt cx="2077261" cy="144000"/>
          </a:xfrm>
        </p:grpSpPr>
        <p:sp>
          <p:nvSpPr>
            <p:cNvPr id="6" name="Input Field">
              <a:extLst>
                <a:ext uri="{FF2B5EF4-FFF2-40B4-BE49-F238E27FC236}">
                  <a16:creationId xmlns:a16="http://schemas.microsoft.com/office/drawing/2014/main" id="{CB66FF00-515C-BE7E-9087-16C53F6D8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690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1" name="Input Field">
              <a:extLst>
                <a:ext uri="{FF2B5EF4-FFF2-40B4-BE49-F238E27FC236}">
                  <a16:creationId xmlns:a16="http://schemas.microsoft.com/office/drawing/2014/main" id="{52B05FD1-5363-9510-3C4F-90EE70A96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441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5" name="Input Field">
              <a:extLst>
                <a:ext uri="{FF2B5EF4-FFF2-40B4-BE49-F238E27FC236}">
                  <a16:creationId xmlns:a16="http://schemas.microsoft.com/office/drawing/2014/main" id="{2726FF45-C511-5520-7705-06465828F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192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35719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35719E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8" name="Input Field">
              <a:extLst>
                <a:ext uri="{FF2B5EF4-FFF2-40B4-BE49-F238E27FC236}">
                  <a16:creationId xmlns:a16="http://schemas.microsoft.com/office/drawing/2014/main" id="{F84D524E-C9FD-D2B2-2620-62F49F18A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943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9" name="Input Field">
              <a:extLst>
                <a:ext uri="{FF2B5EF4-FFF2-40B4-BE49-F238E27FC236}">
                  <a16:creationId xmlns:a16="http://schemas.microsoft.com/office/drawing/2014/main" id="{0C575A20-CFD1-4F65-0F0B-4439F354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694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0" name="Input Field">
              <a:extLst>
                <a:ext uri="{FF2B5EF4-FFF2-40B4-BE49-F238E27FC236}">
                  <a16:creationId xmlns:a16="http://schemas.microsoft.com/office/drawing/2014/main" id="{E81056B4-52B6-748B-2865-55572012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445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21" name="Input Field">
              <a:extLst>
                <a:ext uri="{FF2B5EF4-FFF2-40B4-BE49-F238E27FC236}">
                  <a16:creationId xmlns:a16="http://schemas.microsoft.com/office/drawing/2014/main" id="{A61584E4-28B3-5EF9-558E-0AAC91545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196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22" name="Input Field">
              <a:extLst>
                <a:ext uri="{FF2B5EF4-FFF2-40B4-BE49-F238E27FC236}">
                  <a16:creationId xmlns:a16="http://schemas.microsoft.com/office/drawing/2014/main" id="{CF4D9E79-498F-3216-A3EA-D1497668B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947" y="5718120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23" name="Input Field">
              <a:extLst>
                <a:ext uri="{FF2B5EF4-FFF2-40B4-BE49-F238E27FC236}">
                  <a16:creationId xmlns:a16="http://schemas.microsoft.com/office/drawing/2014/main" id="{9FD51B58-FD2F-D0BD-AC41-2BC2D0854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698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27" name="Input Field">
              <a:extLst>
                <a:ext uri="{FF2B5EF4-FFF2-40B4-BE49-F238E27FC236}">
                  <a16:creationId xmlns:a16="http://schemas.microsoft.com/office/drawing/2014/main" id="{00E3E7A7-F6E5-ED13-9048-4F94C04C4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449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28" name="Input Field">
              <a:extLst>
                <a:ext uri="{FF2B5EF4-FFF2-40B4-BE49-F238E27FC236}">
                  <a16:creationId xmlns:a16="http://schemas.microsoft.com/office/drawing/2014/main" id="{CC2201DF-7606-5A8A-5E17-1BEAFCEAD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200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30" name="Input Field">
              <a:extLst>
                <a:ext uri="{FF2B5EF4-FFF2-40B4-BE49-F238E27FC236}">
                  <a16:creationId xmlns:a16="http://schemas.microsoft.com/office/drawing/2014/main" id="{D23453A4-CDA1-9FB0-F976-F183231B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939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&lt;</a:t>
              </a: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BD6BB2-3692-6335-1757-DD5D8A325772}"/>
              </a:ext>
            </a:extLst>
          </p:cNvPr>
          <p:cNvSpPr/>
          <p:nvPr/>
        </p:nvSpPr>
        <p:spPr>
          <a:xfrm>
            <a:off x="7546898" y="5653202"/>
            <a:ext cx="370883" cy="22411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60D414-DDB9-F1B7-28B9-5D10F869B07B}"/>
              </a:ext>
            </a:extLst>
          </p:cNvPr>
          <p:cNvSpPr txBox="1"/>
          <p:nvPr/>
        </p:nvSpPr>
        <p:spPr>
          <a:xfrm>
            <a:off x="7546898" y="5653202"/>
            <a:ext cx="607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9422A1-EC58-EB3D-87F1-27690EA1ADD5}"/>
              </a:ext>
            </a:extLst>
          </p:cNvPr>
          <p:cNvSpPr/>
          <p:nvPr/>
        </p:nvSpPr>
        <p:spPr>
          <a:xfrm>
            <a:off x="8037890" y="5653202"/>
            <a:ext cx="370883" cy="22411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7FF3EAF-BDB9-F74D-1A75-5E68F26CC3D3}"/>
              </a:ext>
            </a:extLst>
          </p:cNvPr>
          <p:cNvSpPr/>
          <p:nvPr/>
        </p:nvSpPr>
        <p:spPr>
          <a:xfrm>
            <a:off x="8539425" y="5653202"/>
            <a:ext cx="370883" cy="22411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394C3F-205E-3BB6-B4C8-A9B070DFD534}"/>
              </a:ext>
            </a:extLst>
          </p:cNvPr>
          <p:cNvSpPr txBox="1"/>
          <p:nvPr/>
        </p:nvSpPr>
        <p:spPr>
          <a:xfrm>
            <a:off x="8539425" y="5653202"/>
            <a:ext cx="607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4062A-BDED-A50B-43B4-809C05DC6414}"/>
              </a:ext>
            </a:extLst>
          </p:cNvPr>
          <p:cNvSpPr txBox="1"/>
          <p:nvPr/>
        </p:nvSpPr>
        <p:spPr>
          <a:xfrm>
            <a:off x="8048433" y="5653202"/>
            <a:ext cx="607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1B9E7-22DC-55A8-C8CF-148B9832A273}"/>
              </a:ext>
            </a:extLst>
          </p:cNvPr>
          <p:cNvSpPr txBox="1"/>
          <p:nvPr/>
        </p:nvSpPr>
        <p:spPr>
          <a:xfrm>
            <a:off x="1846073" y="79304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noProof="0" dirty="0">
                <a:solidFill>
                  <a:prstClr val="black"/>
                </a:solidFill>
                <a:latin typeface="현대하모니 L" pitchFamily="18" charset="-127"/>
                <a:ea typeface="현대하모니 L" pitchFamily="18" charset="-127"/>
              </a:rPr>
              <a:t>데이터 </a:t>
            </a:r>
            <a:r>
              <a:rPr lang="ko-KR" altLang="en-US" sz="1100" b="1" dirty="0">
                <a:solidFill>
                  <a:prstClr val="black"/>
                </a:solidFill>
                <a:latin typeface="현대하모니 L" pitchFamily="18" charset="-127"/>
                <a:ea typeface="현대하모니 L" pitchFamily="18" charset="-127"/>
              </a:rPr>
              <a:t>목록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6078B0-48AF-86EE-647A-240DF3821E6B}"/>
              </a:ext>
            </a:extLst>
          </p:cNvPr>
          <p:cNvSpPr/>
          <p:nvPr/>
        </p:nvSpPr>
        <p:spPr>
          <a:xfrm>
            <a:off x="1846744" y="856590"/>
            <a:ext cx="45719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54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수집 데이터 </a:t>
            </a:r>
            <a:r>
              <a:rPr lang="en-US" altLang="ko-KR" dirty="0"/>
              <a:t>-&gt;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294967295"/>
          </p:nvPr>
        </p:nvSpPr>
        <p:spPr>
          <a:xfrm>
            <a:off x="11818938" y="111125"/>
            <a:ext cx="373062" cy="22066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96156AA-5437-DCC6-14D8-B84D88538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95475"/>
              </p:ext>
            </p:extLst>
          </p:nvPr>
        </p:nvGraphicFramePr>
        <p:xfrm>
          <a:off x="9480376" y="476671"/>
          <a:ext cx="2711624" cy="160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14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33501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51437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선택한 버튼에 따라 입력 폼 띄우기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754789"/>
                  </a:ext>
                </a:extLst>
              </a:tr>
              <a:tr h="57451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확인 버튼 누르면 변경사항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DB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에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반영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51437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모달창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닫히고 페이지 자동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새로고침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5" name="모서리가 둥근 직사각형 93">
            <a:extLst>
              <a:ext uri="{FF2B5EF4-FFF2-40B4-BE49-F238E27FC236}">
                <a16:creationId xmlns:a16="http://schemas.microsoft.com/office/drawing/2014/main" id="{18CDF0E9-2F40-6EBC-BD45-DAEE75C09ADD}"/>
              </a:ext>
            </a:extLst>
          </p:cNvPr>
          <p:cNvSpPr/>
          <p:nvPr/>
        </p:nvSpPr>
        <p:spPr bwMode="auto">
          <a:xfrm>
            <a:off x="237330" y="1204792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SzPct val="120000"/>
            </a:pPr>
            <a:r>
              <a:rPr lang="ko-KR" altLang="en-US" sz="800">
                <a:solidFill>
                  <a:srgbClr val="292929"/>
                </a:solidFill>
                <a:ea typeface="현대하모니 L" panose="02020603020101020101" pitchFamily="18" charset="-127"/>
              </a:rPr>
              <a:t>대시보드</a:t>
            </a:r>
            <a:endParaRPr lang="ko-KR" altLang="en-US" sz="800" dirty="0">
              <a:solidFill>
                <a:srgbClr val="292929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모서리가 둥근 직사각형 93">
            <a:extLst>
              <a:ext uri="{FF2B5EF4-FFF2-40B4-BE49-F238E27FC236}">
                <a16:creationId xmlns:a16="http://schemas.microsoft.com/office/drawing/2014/main" id="{411A33F7-2107-9C63-A449-5272D711CBC2}"/>
              </a:ext>
            </a:extLst>
          </p:cNvPr>
          <p:cNvSpPr/>
          <p:nvPr/>
        </p:nvSpPr>
        <p:spPr bwMode="auto">
          <a:xfrm>
            <a:off x="237330" y="1777543"/>
            <a:ext cx="1296000" cy="3024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SzPct val="120000"/>
            </a:pPr>
            <a:r>
              <a:rPr lang="ko-KR" altLang="en-US" sz="800" dirty="0">
                <a:solidFill>
                  <a:srgbClr val="292929"/>
                </a:solidFill>
                <a:ea typeface="현대하모니 L" panose="02020603020101020101" pitchFamily="18" charset="-127"/>
              </a:rPr>
              <a:t>수집 데이터</a:t>
            </a:r>
          </a:p>
        </p:txBody>
      </p:sp>
      <p:sp>
        <p:nvSpPr>
          <p:cNvPr id="10" name="모서리가 둥근 직사각형 93">
            <a:extLst>
              <a:ext uri="{FF2B5EF4-FFF2-40B4-BE49-F238E27FC236}">
                <a16:creationId xmlns:a16="http://schemas.microsoft.com/office/drawing/2014/main" id="{F05FD8DC-822A-1DA3-A4FC-C50B398D6862}"/>
              </a:ext>
            </a:extLst>
          </p:cNvPr>
          <p:cNvSpPr/>
          <p:nvPr/>
        </p:nvSpPr>
        <p:spPr bwMode="auto">
          <a:xfrm>
            <a:off x="237330" y="2350294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 로그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39EF6CA-7DB1-081A-AF7F-320A1D9486E2}"/>
              </a:ext>
            </a:extLst>
          </p:cNvPr>
          <p:cNvGraphicFramePr>
            <a:graphicFrameLocks noGrp="1"/>
          </p:cNvGraphicFramePr>
          <p:nvPr/>
        </p:nvGraphicFramePr>
        <p:xfrm>
          <a:off x="1776033" y="1732591"/>
          <a:ext cx="7575785" cy="3685893"/>
        </p:xfrm>
        <a:graphic>
          <a:graphicData uri="http://schemas.openxmlformats.org/drawingml/2006/table">
            <a:tbl>
              <a:tblPr/>
              <a:tblGrid>
                <a:gridCol w="3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78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No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위성이름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위성번호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위치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최종 수집일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4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최초 수집일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08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09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4871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5082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67483"/>
                  </a:ext>
                </a:extLst>
              </a:tr>
            </a:tbl>
          </a:graphicData>
        </a:graphic>
      </p:graphicFrame>
      <p:grpSp>
        <p:nvGrpSpPr>
          <p:cNvPr id="8" name="Search Box" descr="&lt;SmartSettings&gt;&lt;SmartResize enabled=&quot;True&quot; minWidth=&quot;10&quot; minHeight=&quot;6&quot; /&gt;&lt;/SmartSettings&gt;">
            <a:extLst>
              <a:ext uri="{FF2B5EF4-FFF2-40B4-BE49-F238E27FC236}">
                <a16:creationId xmlns:a16="http://schemas.microsoft.com/office/drawing/2014/main" id="{03E0AA77-7663-E9D9-216A-11CE2BDAC19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214331" y="1365815"/>
            <a:ext cx="2092683" cy="228600"/>
            <a:chOff x="1355596" y="2263966"/>
            <a:chExt cx="2092683" cy="228600"/>
          </a:xfrm>
        </p:grpSpPr>
        <p:sp>
          <p:nvSpPr>
            <p:cNvPr id="12" name="Text Box">
              <a:extLst>
                <a:ext uri="{FF2B5EF4-FFF2-40B4-BE49-F238E27FC236}">
                  <a16:creationId xmlns:a16="http://schemas.microsoft.com/office/drawing/2014/main" id="{E4ED90D6-252F-E127-D83E-2F900DEA3D7D}"/>
                </a:ext>
              </a:extLst>
            </p:cNvPr>
            <p:cNvSpPr/>
            <p:nvPr/>
          </p:nvSpPr>
          <p:spPr>
            <a:xfrm>
              <a:off x="1355596" y="2263966"/>
              <a:ext cx="2092683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50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itchFamily="18" charset="-127"/>
                  <a:ea typeface="현대하모니 L" pitchFamily="18" charset="-127"/>
                  <a:cs typeface="Segoe UI" panose="020B0502040204020203" pitchFamily="34" charset="0"/>
                </a:rPr>
                <a:t>위성번호</a:t>
              </a:r>
              <a:endParaRPr kumimoji="0" lang="en-US" sz="85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Search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2D4A12C-6F1E-A6A0-05FE-F17D258F777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87812" y="2327466"/>
              <a:ext cx="100013" cy="10160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57D33A-C211-61B9-F9EA-F64109161FBD}"/>
              </a:ext>
            </a:extLst>
          </p:cNvPr>
          <p:cNvSpPr txBox="1"/>
          <p:nvPr/>
        </p:nvSpPr>
        <p:spPr>
          <a:xfrm>
            <a:off x="1678907" y="1438617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현대하모니 L" pitchFamily="18" charset="-127"/>
                <a:ea typeface="현대하모니 L" pitchFamily="18" charset="-127"/>
              </a:rPr>
              <a:t>목록수</a:t>
            </a:r>
            <a:r>
              <a:rPr lang="ko-KR" altLang="en-US" sz="1000" b="1" dirty="0">
                <a:latin typeface="현대하모니 L" pitchFamily="18" charset="-127"/>
                <a:ea typeface="현대하모니 L" pitchFamily="18" charset="-127"/>
              </a:rPr>
              <a:t>  </a:t>
            </a:r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123</a:t>
            </a:r>
            <a:r>
              <a:rPr lang="ko-KR" altLang="en-US" sz="1000" b="1" dirty="0">
                <a:latin typeface="현대하모니 L" pitchFamily="18" charset="-127"/>
                <a:ea typeface="현대하모니 L" pitchFamily="18" charset="-127"/>
              </a:rPr>
              <a:t>개</a:t>
            </a:r>
            <a:endParaRPr lang="ko-KR" altLang="en-US" sz="8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7" name="Text Box">
            <a:extLst>
              <a:ext uri="{FF2B5EF4-FFF2-40B4-BE49-F238E27FC236}">
                <a16:creationId xmlns:a16="http://schemas.microsoft.com/office/drawing/2014/main" id="{CDBFFB6E-1768-5C58-40A1-2B03335475CD}"/>
              </a:ext>
            </a:extLst>
          </p:cNvPr>
          <p:cNvSpPr/>
          <p:nvPr/>
        </p:nvSpPr>
        <p:spPr>
          <a:xfrm>
            <a:off x="5041415" y="1365815"/>
            <a:ext cx="2092683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rPr>
              <a:t>위성이름</a:t>
            </a:r>
            <a:endParaRPr kumimoji="0" lang="en-US" sz="85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FC2C0E-0C54-5125-6BCB-13EEAE3BCAB9}"/>
              </a:ext>
            </a:extLst>
          </p:cNvPr>
          <p:cNvGrpSpPr/>
          <p:nvPr/>
        </p:nvGrpSpPr>
        <p:grpSpPr>
          <a:xfrm>
            <a:off x="4271687" y="5668953"/>
            <a:ext cx="2584476" cy="179161"/>
            <a:chOff x="2952939" y="5718120"/>
            <a:chExt cx="2077261" cy="144000"/>
          </a:xfrm>
        </p:grpSpPr>
        <p:sp>
          <p:nvSpPr>
            <p:cNvPr id="6" name="Input Field">
              <a:extLst>
                <a:ext uri="{FF2B5EF4-FFF2-40B4-BE49-F238E27FC236}">
                  <a16:creationId xmlns:a16="http://schemas.microsoft.com/office/drawing/2014/main" id="{CB66FF00-515C-BE7E-9087-16C53F6D8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690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1" name="Input Field">
              <a:extLst>
                <a:ext uri="{FF2B5EF4-FFF2-40B4-BE49-F238E27FC236}">
                  <a16:creationId xmlns:a16="http://schemas.microsoft.com/office/drawing/2014/main" id="{52B05FD1-5363-9510-3C4F-90EE70A96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441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5" name="Input Field">
              <a:extLst>
                <a:ext uri="{FF2B5EF4-FFF2-40B4-BE49-F238E27FC236}">
                  <a16:creationId xmlns:a16="http://schemas.microsoft.com/office/drawing/2014/main" id="{2726FF45-C511-5520-7705-06465828F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192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35719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35719E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8" name="Input Field">
              <a:extLst>
                <a:ext uri="{FF2B5EF4-FFF2-40B4-BE49-F238E27FC236}">
                  <a16:creationId xmlns:a16="http://schemas.microsoft.com/office/drawing/2014/main" id="{F84D524E-C9FD-D2B2-2620-62F49F18A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943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9" name="Input Field">
              <a:extLst>
                <a:ext uri="{FF2B5EF4-FFF2-40B4-BE49-F238E27FC236}">
                  <a16:creationId xmlns:a16="http://schemas.microsoft.com/office/drawing/2014/main" id="{0C575A20-CFD1-4F65-0F0B-4439F354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694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0" name="Input Field">
              <a:extLst>
                <a:ext uri="{FF2B5EF4-FFF2-40B4-BE49-F238E27FC236}">
                  <a16:creationId xmlns:a16="http://schemas.microsoft.com/office/drawing/2014/main" id="{E81056B4-52B6-748B-2865-55572012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445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21" name="Input Field">
              <a:extLst>
                <a:ext uri="{FF2B5EF4-FFF2-40B4-BE49-F238E27FC236}">
                  <a16:creationId xmlns:a16="http://schemas.microsoft.com/office/drawing/2014/main" id="{A61584E4-28B3-5EF9-558E-0AAC91545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196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22" name="Input Field">
              <a:extLst>
                <a:ext uri="{FF2B5EF4-FFF2-40B4-BE49-F238E27FC236}">
                  <a16:creationId xmlns:a16="http://schemas.microsoft.com/office/drawing/2014/main" id="{CF4D9E79-498F-3216-A3EA-D1497668B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947" y="5718120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23" name="Input Field">
              <a:extLst>
                <a:ext uri="{FF2B5EF4-FFF2-40B4-BE49-F238E27FC236}">
                  <a16:creationId xmlns:a16="http://schemas.microsoft.com/office/drawing/2014/main" id="{9FD51B58-FD2F-D0BD-AC41-2BC2D0854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698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27" name="Input Field">
              <a:extLst>
                <a:ext uri="{FF2B5EF4-FFF2-40B4-BE49-F238E27FC236}">
                  <a16:creationId xmlns:a16="http://schemas.microsoft.com/office/drawing/2014/main" id="{00E3E7A7-F6E5-ED13-9048-4F94C04C4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449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28" name="Input Field">
              <a:extLst>
                <a:ext uri="{FF2B5EF4-FFF2-40B4-BE49-F238E27FC236}">
                  <a16:creationId xmlns:a16="http://schemas.microsoft.com/office/drawing/2014/main" id="{CC2201DF-7606-5A8A-5E17-1BEAFCEAD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200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30" name="Input Field">
              <a:extLst>
                <a:ext uri="{FF2B5EF4-FFF2-40B4-BE49-F238E27FC236}">
                  <a16:creationId xmlns:a16="http://schemas.microsoft.com/office/drawing/2014/main" id="{D23453A4-CDA1-9FB0-F976-F183231B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939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&lt;</a:t>
              </a: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BD6BB2-3692-6335-1757-DD5D8A325772}"/>
              </a:ext>
            </a:extLst>
          </p:cNvPr>
          <p:cNvSpPr/>
          <p:nvPr/>
        </p:nvSpPr>
        <p:spPr>
          <a:xfrm>
            <a:off x="7546898" y="5653202"/>
            <a:ext cx="370883" cy="22411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60D414-DDB9-F1B7-28B9-5D10F869B07B}"/>
              </a:ext>
            </a:extLst>
          </p:cNvPr>
          <p:cNvSpPr txBox="1"/>
          <p:nvPr/>
        </p:nvSpPr>
        <p:spPr>
          <a:xfrm>
            <a:off x="7546898" y="5653202"/>
            <a:ext cx="607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9422A1-EC58-EB3D-87F1-27690EA1ADD5}"/>
              </a:ext>
            </a:extLst>
          </p:cNvPr>
          <p:cNvSpPr/>
          <p:nvPr/>
        </p:nvSpPr>
        <p:spPr>
          <a:xfrm>
            <a:off x="8037890" y="5653202"/>
            <a:ext cx="370883" cy="22411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7FF3EAF-BDB9-F74D-1A75-5E68F26CC3D3}"/>
              </a:ext>
            </a:extLst>
          </p:cNvPr>
          <p:cNvSpPr/>
          <p:nvPr/>
        </p:nvSpPr>
        <p:spPr>
          <a:xfrm>
            <a:off x="8539425" y="5653202"/>
            <a:ext cx="370883" cy="22411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394C3F-205E-3BB6-B4C8-A9B070DFD534}"/>
              </a:ext>
            </a:extLst>
          </p:cNvPr>
          <p:cNvSpPr txBox="1"/>
          <p:nvPr/>
        </p:nvSpPr>
        <p:spPr>
          <a:xfrm>
            <a:off x="8539425" y="5653202"/>
            <a:ext cx="607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4062A-BDED-A50B-43B4-809C05DC6414}"/>
              </a:ext>
            </a:extLst>
          </p:cNvPr>
          <p:cNvSpPr txBox="1"/>
          <p:nvPr/>
        </p:nvSpPr>
        <p:spPr>
          <a:xfrm>
            <a:off x="8048433" y="5653202"/>
            <a:ext cx="607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7D1C9-3480-E94A-89E1-79C6E28251A2}"/>
              </a:ext>
            </a:extLst>
          </p:cNvPr>
          <p:cNvSpPr txBox="1"/>
          <p:nvPr/>
        </p:nvSpPr>
        <p:spPr>
          <a:xfrm>
            <a:off x="2995666" y="2228671"/>
            <a:ext cx="5369031" cy="2400657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5000" dirty="0"/>
          </a:p>
          <a:p>
            <a:pPr algn="ctr"/>
            <a:r>
              <a:rPr lang="ko-KR" altLang="en-US" sz="5000" dirty="0"/>
              <a:t>데이터 수정 </a:t>
            </a:r>
            <a:r>
              <a:rPr lang="ko-KR" altLang="en-US" sz="5000" dirty="0" err="1"/>
              <a:t>모달</a:t>
            </a:r>
            <a:endParaRPr lang="en-US" altLang="ko-KR" sz="5000" dirty="0"/>
          </a:p>
          <a:p>
            <a:pPr algn="ctr"/>
            <a:endParaRPr lang="en-US" altLang="ko-KR" sz="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01BADF-8685-8793-77E6-6B72A749011E}"/>
              </a:ext>
            </a:extLst>
          </p:cNvPr>
          <p:cNvSpPr txBox="1"/>
          <p:nvPr/>
        </p:nvSpPr>
        <p:spPr>
          <a:xfrm>
            <a:off x="1846073" y="79304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noProof="0" dirty="0">
                <a:solidFill>
                  <a:prstClr val="black"/>
                </a:solidFill>
                <a:latin typeface="현대하모니 L" pitchFamily="18" charset="-127"/>
                <a:ea typeface="현대하모니 L" pitchFamily="18" charset="-127"/>
              </a:rPr>
              <a:t>데이터 </a:t>
            </a:r>
            <a:r>
              <a:rPr lang="ko-KR" altLang="en-US" sz="1100" b="1" dirty="0">
                <a:solidFill>
                  <a:prstClr val="black"/>
                </a:solidFill>
                <a:latin typeface="현대하모니 L" pitchFamily="18" charset="-127"/>
                <a:ea typeface="현대하모니 L" pitchFamily="18" charset="-127"/>
              </a:rPr>
              <a:t>목록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9616D3-5F6A-098D-B5B7-7BD2B742D035}"/>
              </a:ext>
            </a:extLst>
          </p:cNvPr>
          <p:cNvSpPr/>
          <p:nvPr/>
        </p:nvSpPr>
        <p:spPr>
          <a:xfrm>
            <a:off x="1846744" y="856590"/>
            <a:ext cx="45719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89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수집 데이터 </a:t>
            </a:r>
            <a:r>
              <a:rPr lang="en-US" altLang="ko-KR" dirty="0"/>
              <a:t>-&gt;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294967295"/>
          </p:nvPr>
        </p:nvSpPr>
        <p:spPr>
          <a:xfrm>
            <a:off x="11818938" y="111125"/>
            <a:ext cx="373062" cy="22066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96156AA-5437-DCC6-14D8-B84D88538938}"/>
              </a:ext>
            </a:extLst>
          </p:cNvPr>
          <p:cNvGraphicFramePr>
            <a:graphicFrameLocks noGrp="1"/>
          </p:cNvGraphicFramePr>
          <p:nvPr/>
        </p:nvGraphicFramePr>
        <p:xfrm>
          <a:off x="9480376" y="476671"/>
          <a:ext cx="2711624" cy="160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14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33501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51437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선택한 버튼에 따라 입력 폼 띄우기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754789"/>
                  </a:ext>
                </a:extLst>
              </a:tr>
              <a:tr h="57451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확인 버튼 누르면 변경사항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DB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에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반영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51437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모달창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닫히고 페이지 자동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새로고침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5" name="모서리가 둥근 직사각형 93">
            <a:extLst>
              <a:ext uri="{FF2B5EF4-FFF2-40B4-BE49-F238E27FC236}">
                <a16:creationId xmlns:a16="http://schemas.microsoft.com/office/drawing/2014/main" id="{18CDF0E9-2F40-6EBC-BD45-DAEE75C09ADD}"/>
              </a:ext>
            </a:extLst>
          </p:cNvPr>
          <p:cNvSpPr/>
          <p:nvPr/>
        </p:nvSpPr>
        <p:spPr bwMode="auto">
          <a:xfrm>
            <a:off x="237330" y="1204792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SzPct val="120000"/>
            </a:pPr>
            <a:r>
              <a:rPr lang="ko-KR" altLang="en-US" sz="800">
                <a:solidFill>
                  <a:srgbClr val="292929"/>
                </a:solidFill>
                <a:ea typeface="현대하모니 L" panose="02020603020101020101" pitchFamily="18" charset="-127"/>
              </a:rPr>
              <a:t>대시보드</a:t>
            </a:r>
            <a:endParaRPr lang="ko-KR" altLang="en-US" sz="800" dirty="0">
              <a:solidFill>
                <a:srgbClr val="292929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모서리가 둥근 직사각형 93">
            <a:extLst>
              <a:ext uri="{FF2B5EF4-FFF2-40B4-BE49-F238E27FC236}">
                <a16:creationId xmlns:a16="http://schemas.microsoft.com/office/drawing/2014/main" id="{411A33F7-2107-9C63-A449-5272D711CBC2}"/>
              </a:ext>
            </a:extLst>
          </p:cNvPr>
          <p:cNvSpPr/>
          <p:nvPr/>
        </p:nvSpPr>
        <p:spPr bwMode="auto">
          <a:xfrm>
            <a:off x="237330" y="1777543"/>
            <a:ext cx="1296000" cy="3024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SzPct val="120000"/>
            </a:pPr>
            <a:r>
              <a:rPr lang="ko-KR" altLang="en-US" sz="800" dirty="0">
                <a:solidFill>
                  <a:srgbClr val="292929"/>
                </a:solidFill>
                <a:ea typeface="현대하모니 L" panose="02020603020101020101" pitchFamily="18" charset="-127"/>
              </a:rPr>
              <a:t>수집 데이터</a:t>
            </a:r>
          </a:p>
        </p:txBody>
      </p:sp>
      <p:sp>
        <p:nvSpPr>
          <p:cNvPr id="10" name="모서리가 둥근 직사각형 93">
            <a:extLst>
              <a:ext uri="{FF2B5EF4-FFF2-40B4-BE49-F238E27FC236}">
                <a16:creationId xmlns:a16="http://schemas.microsoft.com/office/drawing/2014/main" id="{F05FD8DC-822A-1DA3-A4FC-C50B398D6862}"/>
              </a:ext>
            </a:extLst>
          </p:cNvPr>
          <p:cNvSpPr/>
          <p:nvPr/>
        </p:nvSpPr>
        <p:spPr bwMode="auto">
          <a:xfrm>
            <a:off x="237330" y="2350294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 로그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39EF6CA-7DB1-081A-AF7F-320A1D9486E2}"/>
              </a:ext>
            </a:extLst>
          </p:cNvPr>
          <p:cNvGraphicFramePr>
            <a:graphicFrameLocks noGrp="1"/>
          </p:cNvGraphicFramePr>
          <p:nvPr/>
        </p:nvGraphicFramePr>
        <p:xfrm>
          <a:off x="1776033" y="1732591"/>
          <a:ext cx="7575785" cy="3685893"/>
        </p:xfrm>
        <a:graphic>
          <a:graphicData uri="http://schemas.openxmlformats.org/drawingml/2006/table">
            <a:tbl>
              <a:tblPr/>
              <a:tblGrid>
                <a:gridCol w="3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78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No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위성이름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위성번호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위치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최종 수집일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4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최초 수집일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08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09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4871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5082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67483"/>
                  </a:ext>
                </a:extLst>
              </a:tr>
            </a:tbl>
          </a:graphicData>
        </a:graphic>
      </p:graphicFrame>
      <p:grpSp>
        <p:nvGrpSpPr>
          <p:cNvPr id="8" name="Search Box" descr="&lt;SmartSettings&gt;&lt;SmartResize enabled=&quot;True&quot; minWidth=&quot;10&quot; minHeight=&quot;6&quot; /&gt;&lt;/SmartSettings&gt;">
            <a:extLst>
              <a:ext uri="{FF2B5EF4-FFF2-40B4-BE49-F238E27FC236}">
                <a16:creationId xmlns:a16="http://schemas.microsoft.com/office/drawing/2014/main" id="{03E0AA77-7663-E9D9-216A-11CE2BDAC19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214331" y="1365815"/>
            <a:ext cx="2092683" cy="228600"/>
            <a:chOff x="1355596" y="2263966"/>
            <a:chExt cx="2092683" cy="228600"/>
          </a:xfrm>
        </p:grpSpPr>
        <p:sp>
          <p:nvSpPr>
            <p:cNvPr id="12" name="Text Box">
              <a:extLst>
                <a:ext uri="{FF2B5EF4-FFF2-40B4-BE49-F238E27FC236}">
                  <a16:creationId xmlns:a16="http://schemas.microsoft.com/office/drawing/2014/main" id="{E4ED90D6-252F-E127-D83E-2F900DEA3D7D}"/>
                </a:ext>
              </a:extLst>
            </p:cNvPr>
            <p:cNvSpPr/>
            <p:nvPr/>
          </p:nvSpPr>
          <p:spPr>
            <a:xfrm>
              <a:off x="1355596" y="2263966"/>
              <a:ext cx="2092683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50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itchFamily="18" charset="-127"/>
                  <a:ea typeface="현대하모니 L" pitchFamily="18" charset="-127"/>
                  <a:cs typeface="Segoe UI" panose="020B0502040204020203" pitchFamily="34" charset="0"/>
                </a:rPr>
                <a:t>위성번호</a:t>
              </a:r>
              <a:endParaRPr kumimoji="0" lang="en-US" sz="85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Search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2D4A12C-6F1E-A6A0-05FE-F17D258F777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87812" y="2327466"/>
              <a:ext cx="100013" cy="10160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57D33A-C211-61B9-F9EA-F64109161FBD}"/>
              </a:ext>
            </a:extLst>
          </p:cNvPr>
          <p:cNvSpPr txBox="1"/>
          <p:nvPr/>
        </p:nvSpPr>
        <p:spPr>
          <a:xfrm>
            <a:off x="1678907" y="1438617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현대하모니 L" pitchFamily="18" charset="-127"/>
                <a:ea typeface="현대하모니 L" pitchFamily="18" charset="-127"/>
              </a:rPr>
              <a:t>목록수</a:t>
            </a:r>
            <a:r>
              <a:rPr lang="ko-KR" altLang="en-US" sz="1000" b="1" dirty="0">
                <a:latin typeface="현대하모니 L" pitchFamily="18" charset="-127"/>
                <a:ea typeface="현대하모니 L" pitchFamily="18" charset="-127"/>
              </a:rPr>
              <a:t>  </a:t>
            </a:r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123</a:t>
            </a:r>
            <a:r>
              <a:rPr lang="ko-KR" altLang="en-US" sz="1000" b="1" dirty="0">
                <a:latin typeface="현대하모니 L" pitchFamily="18" charset="-127"/>
                <a:ea typeface="현대하모니 L" pitchFamily="18" charset="-127"/>
              </a:rPr>
              <a:t>개</a:t>
            </a:r>
            <a:endParaRPr lang="ko-KR" altLang="en-US" sz="8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7" name="Text Box">
            <a:extLst>
              <a:ext uri="{FF2B5EF4-FFF2-40B4-BE49-F238E27FC236}">
                <a16:creationId xmlns:a16="http://schemas.microsoft.com/office/drawing/2014/main" id="{CDBFFB6E-1768-5C58-40A1-2B03335475CD}"/>
              </a:ext>
            </a:extLst>
          </p:cNvPr>
          <p:cNvSpPr/>
          <p:nvPr/>
        </p:nvSpPr>
        <p:spPr>
          <a:xfrm>
            <a:off x="5041415" y="1365815"/>
            <a:ext cx="2092683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rPr>
              <a:t>위성이름</a:t>
            </a:r>
            <a:endParaRPr kumimoji="0" lang="en-US" sz="85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FC2C0E-0C54-5125-6BCB-13EEAE3BCAB9}"/>
              </a:ext>
            </a:extLst>
          </p:cNvPr>
          <p:cNvGrpSpPr/>
          <p:nvPr/>
        </p:nvGrpSpPr>
        <p:grpSpPr>
          <a:xfrm>
            <a:off x="4271687" y="5668953"/>
            <a:ext cx="2584476" cy="179161"/>
            <a:chOff x="2952939" y="5718120"/>
            <a:chExt cx="2077261" cy="144000"/>
          </a:xfrm>
        </p:grpSpPr>
        <p:sp>
          <p:nvSpPr>
            <p:cNvPr id="6" name="Input Field">
              <a:extLst>
                <a:ext uri="{FF2B5EF4-FFF2-40B4-BE49-F238E27FC236}">
                  <a16:creationId xmlns:a16="http://schemas.microsoft.com/office/drawing/2014/main" id="{CB66FF00-515C-BE7E-9087-16C53F6D8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690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1" name="Input Field">
              <a:extLst>
                <a:ext uri="{FF2B5EF4-FFF2-40B4-BE49-F238E27FC236}">
                  <a16:creationId xmlns:a16="http://schemas.microsoft.com/office/drawing/2014/main" id="{52B05FD1-5363-9510-3C4F-90EE70A96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441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5" name="Input Field">
              <a:extLst>
                <a:ext uri="{FF2B5EF4-FFF2-40B4-BE49-F238E27FC236}">
                  <a16:creationId xmlns:a16="http://schemas.microsoft.com/office/drawing/2014/main" id="{2726FF45-C511-5520-7705-06465828F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192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35719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35719E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8" name="Input Field">
              <a:extLst>
                <a:ext uri="{FF2B5EF4-FFF2-40B4-BE49-F238E27FC236}">
                  <a16:creationId xmlns:a16="http://schemas.microsoft.com/office/drawing/2014/main" id="{F84D524E-C9FD-D2B2-2620-62F49F18A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943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9" name="Input Field">
              <a:extLst>
                <a:ext uri="{FF2B5EF4-FFF2-40B4-BE49-F238E27FC236}">
                  <a16:creationId xmlns:a16="http://schemas.microsoft.com/office/drawing/2014/main" id="{0C575A20-CFD1-4F65-0F0B-4439F354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694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0" name="Input Field">
              <a:extLst>
                <a:ext uri="{FF2B5EF4-FFF2-40B4-BE49-F238E27FC236}">
                  <a16:creationId xmlns:a16="http://schemas.microsoft.com/office/drawing/2014/main" id="{E81056B4-52B6-748B-2865-55572012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445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21" name="Input Field">
              <a:extLst>
                <a:ext uri="{FF2B5EF4-FFF2-40B4-BE49-F238E27FC236}">
                  <a16:creationId xmlns:a16="http://schemas.microsoft.com/office/drawing/2014/main" id="{A61584E4-28B3-5EF9-558E-0AAC91545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196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22" name="Input Field">
              <a:extLst>
                <a:ext uri="{FF2B5EF4-FFF2-40B4-BE49-F238E27FC236}">
                  <a16:creationId xmlns:a16="http://schemas.microsoft.com/office/drawing/2014/main" id="{CF4D9E79-498F-3216-A3EA-D1497668B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947" y="5718120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23" name="Input Field">
              <a:extLst>
                <a:ext uri="{FF2B5EF4-FFF2-40B4-BE49-F238E27FC236}">
                  <a16:creationId xmlns:a16="http://schemas.microsoft.com/office/drawing/2014/main" id="{9FD51B58-FD2F-D0BD-AC41-2BC2D0854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698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27" name="Input Field">
              <a:extLst>
                <a:ext uri="{FF2B5EF4-FFF2-40B4-BE49-F238E27FC236}">
                  <a16:creationId xmlns:a16="http://schemas.microsoft.com/office/drawing/2014/main" id="{00E3E7A7-F6E5-ED13-9048-4F94C04C4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449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latin typeface="+mn-ea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28" name="Input Field">
              <a:extLst>
                <a:ext uri="{FF2B5EF4-FFF2-40B4-BE49-F238E27FC236}">
                  <a16:creationId xmlns:a16="http://schemas.microsoft.com/office/drawing/2014/main" id="{CC2201DF-7606-5A8A-5E17-1BEAFCEAD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200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30" name="Input Field">
              <a:extLst>
                <a:ext uri="{FF2B5EF4-FFF2-40B4-BE49-F238E27FC236}">
                  <a16:creationId xmlns:a16="http://schemas.microsoft.com/office/drawing/2014/main" id="{D23453A4-CDA1-9FB0-F976-F183231B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939" y="5718120"/>
              <a:ext cx="144000" cy="14400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&lt;</a:t>
              </a: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BD6BB2-3692-6335-1757-DD5D8A325772}"/>
              </a:ext>
            </a:extLst>
          </p:cNvPr>
          <p:cNvSpPr/>
          <p:nvPr/>
        </p:nvSpPr>
        <p:spPr>
          <a:xfrm>
            <a:off x="7546898" y="5653202"/>
            <a:ext cx="370883" cy="22411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60D414-DDB9-F1B7-28B9-5D10F869B07B}"/>
              </a:ext>
            </a:extLst>
          </p:cNvPr>
          <p:cNvSpPr txBox="1"/>
          <p:nvPr/>
        </p:nvSpPr>
        <p:spPr>
          <a:xfrm>
            <a:off x="7546898" y="5653202"/>
            <a:ext cx="607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9422A1-EC58-EB3D-87F1-27690EA1ADD5}"/>
              </a:ext>
            </a:extLst>
          </p:cNvPr>
          <p:cNvSpPr/>
          <p:nvPr/>
        </p:nvSpPr>
        <p:spPr>
          <a:xfrm>
            <a:off x="8037890" y="5653202"/>
            <a:ext cx="370883" cy="22411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7FF3EAF-BDB9-F74D-1A75-5E68F26CC3D3}"/>
              </a:ext>
            </a:extLst>
          </p:cNvPr>
          <p:cNvSpPr/>
          <p:nvPr/>
        </p:nvSpPr>
        <p:spPr>
          <a:xfrm>
            <a:off x="8539425" y="5653202"/>
            <a:ext cx="370883" cy="22411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394C3F-205E-3BB6-B4C8-A9B070DFD534}"/>
              </a:ext>
            </a:extLst>
          </p:cNvPr>
          <p:cNvSpPr txBox="1"/>
          <p:nvPr/>
        </p:nvSpPr>
        <p:spPr>
          <a:xfrm>
            <a:off x="8539425" y="5653202"/>
            <a:ext cx="607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4062A-BDED-A50B-43B4-809C05DC6414}"/>
              </a:ext>
            </a:extLst>
          </p:cNvPr>
          <p:cNvSpPr txBox="1"/>
          <p:nvPr/>
        </p:nvSpPr>
        <p:spPr>
          <a:xfrm>
            <a:off x="8048433" y="5653202"/>
            <a:ext cx="607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삭제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7D1C9-3480-E94A-89E1-79C6E28251A2}"/>
              </a:ext>
            </a:extLst>
          </p:cNvPr>
          <p:cNvSpPr txBox="1"/>
          <p:nvPr/>
        </p:nvSpPr>
        <p:spPr>
          <a:xfrm>
            <a:off x="2995666" y="2228671"/>
            <a:ext cx="5369031" cy="2400657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5000" dirty="0"/>
          </a:p>
          <a:p>
            <a:pPr algn="ctr"/>
            <a:r>
              <a:rPr lang="ko-KR" altLang="en-US" sz="5000" dirty="0"/>
              <a:t>상세정보 </a:t>
            </a:r>
            <a:r>
              <a:rPr lang="ko-KR" altLang="en-US" sz="5000" dirty="0" err="1"/>
              <a:t>모달</a:t>
            </a:r>
            <a:endParaRPr lang="en-US" altLang="ko-KR" sz="5000" dirty="0"/>
          </a:p>
          <a:p>
            <a:pPr algn="ctr"/>
            <a:endParaRPr lang="en-US" altLang="ko-KR" sz="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01BADF-8685-8793-77E6-6B72A749011E}"/>
              </a:ext>
            </a:extLst>
          </p:cNvPr>
          <p:cNvSpPr txBox="1"/>
          <p:nvPr/>
        </p:nvSpPr>
        <p:spPr>
          <a:xfrm>
            <a:off x="1846073" y="79304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noProof="0" dirty="0">
                <a:solidFill>
                  <a:prstClr val="black"/>
                </a:solidFill>
                <a:latin typeface="현대하모니 L" pitchFamily="18" charset="-127"/>
                <a:ea typeface="현대하모니 L" pitchFamily="18" charset="-127"/>
              </a:rPr>
              <a:t>데이터 </a:t>
            </a:r>
            <a:r>
              <a:rPr lang="ko-KR" altLang="en-US" sz="1100" b="1" dirty="0">
                <a:solidFill>
                  <a:prstClr val="black"/>
                </a:solidFill>
                <a:latin typeface="현대하모니 L" pitchFamily="18" charset="-127"/>
                <a:ea typeface="현대하모니 L" pitchFamily="18" charset="-127"/>
              </a:rPr>
              <a:t>목록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9616D3-5F6A-098D-B5B7-7BD2B742D035}"/>
              </a:ext>
            </a:extLst>
          </p:cNvPr>
          <p:cNvSpPr/>
          <p:nvPr/>
        </p:nvSpPr>
        <p:spPr>
          <a:xfrm>
            <a:off x="1846744" y="856590"/>
            <a:ext cx="45719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93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수집 로그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294967295"/>
          </p:nvPr>
        </p:nvSpPr>
        <p:spPr>
          <a:xfrm>
            <a:off x="11818938" y="111125"/>
            <a:ext cx="373062" cy="220663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96156AA-5437-DCC6-14D8-B84D88538938}"/>
              </a:ext>
            </a:extLst>
          </p:cNvPr>
          <p:cNvGraphicFramePr>
            <a:graphicFrameLocks noGrp="1"/>
          </p:cNvGraphicFramePr>
          <p:nvPr/>
        </p:nvGraphicFramePr>
        <p:xfrm>
          <a:off x="9480376" y="476672"/>
          <a:ext cx="2592288" cy="96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7200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7200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7200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  <a:endParaRPr lang="ko-KR" altLang="en-US" sz="8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-7200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382823"/>
                  </a:ext>
                </a:extLst>
              </a:tr>
            </a:tbl>
          </a:graphicData>
        </a:graphic>
      </p:graphicFrame>
      <p:sp>
        <p:nvSpPr>
          <p:cNvPr id="5" name="모서리가 둥근 직사각형 93">
            <a:extLst>
              <a:ext uri="{FF2B5EF4-FFF2-40B4-BE49-F238E27FC236}">
                <a16:creationId xmlns:a16="http://schemas.microsoft.com/office/drawing/2014/main" id="{18CDF0E9-2F40-6EBC-BD45-DAEE75C09ADD}"/>
              </a:ext>
            </a:extLst>
          </p:cNvPr>
          <p:cNvSpPr/>
          <p:nvPr/>
        </p:nvSpPr>
        <p:spPr bwMode="auto">
          <a:xfrm>
            <a:off x="237330" y="1204792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SzPct val="120000"/>
            </a:pPr>
            <a:r>
              <a:rPr lang="ko-KR" altLang="en-US" sz="800">
                <a:solidFill>
                  <a:srgbClr val="292929"/>
                </a:solidFill>
                <a:ea typeface="현대하모니 L" panose="02020603020101020101" pitchFamily="18" charset="-127"/>
              </a:rPr>
              <a:t>대시보드</a:t>
            </a:r>
            <a:endParaRPr lang="ko-KR" altLang="en-US" sz="800" dirty="0">
              <a:solidFill>
                <a:srgbClr val="292929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모서리가 둥근 직사각형 93">
            <a:extLst>
              <a:ext uri="{FF2B5EF4-FFF2-40B4-BE49-F238E27FC236}">
                <a16:creationId xmlns:a16="http://schemas.microsoft.com/office/drawing/2014/main" id="{411A33F7-2107-9C63-A449-5272D711CBC2}"/>
              </a:ext>
            </a:extLst>
          </p:cNvPr>
          <p:cNvSpPr/>
          <p:nvPr/>
        </p:nvSpPr>
        <p:spPr bwMode="auto">
          <a:xfrm>
            <a:off x="237330" y="1777543"/>
            <a:ext cx="1296000" cy="302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SzPct val="120000"/>
            </a:pPr>
            <a:r>
              <a:rPr lang="ko-KR" altLang="en-US" sz="800" dirty="0">
                <a:solidFill>
                  <a:srgbClr val="292929"/>
                </a:solidFill>
                <a:ea typeface="현대하모니 L" panose="02020603020101020101" pitchFamily="18" charset="-127"/>
              </a:rPr>
              <a:t>수집 데이터</a:t>
            </a:r>
          </a:p>
        </p:txBody>
      </p:sp>
      <p:sp>
        <p:nvSpPr>
          <p:cNvPr id="10" name="모서리가 둥근 직사각형 93">
            <a:extLst>
              <a:ext uri="{FF2B5EF4-FFF2-40B4-BE49-F238E27FC236}">
                <a16:creationId xmlns:a16="http://schemas.microsoft.com/office/drawing/2014/main" id="{F05FD8DC-822A-1DA3-A4FC-C50B398D6862}"/>
              </a:ext>
            </a:extLst>
          </p:cNvPr>
          <p:cNvSpPr/>
          <p:nvPr/>
        </p:nvSpPr>
        <p:spPr bwMode="auto">
          <a:xfrm>
            <a:off x="237330" y="2350294"/>
            <a:ext cx="1296000" cy="3024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SzPct val="120000"/>
            </a:pPr>
            <a:r>
              <a:rPr lang="ko-KR" altLang="en-US" sz="800" dirty="0">
                <a:solidFill>
                  <a:srgbClr val="292929"/>
                </a:solidFill>
                <a:ea typeface="현대하모니 L" panose="02020603020101020101" pitchFamily="18" charset="-127"/>
              </a:rPr>
              <a:t>수집 로그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CB50B4F-066D-80FA-BEC8-800983CF8E6D}"/>
              </a:ext>
            </a:extLst>
          </p:cNvPr>
          <p:cNvGrpSpPr/>
          <p:nvPr/>
        </p:nvGrpSpPr>
        <p:grpSpPr>
          <a:xfrm>
            <a:off x="1846073" y="793048"/>
            <a:ext cx="798617" cy="261610"/>
            <a:chOff x="622721" y="677066"/>
            <a:chExt cx="798617" cy="2616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014FE6-29F6-E765-805C-26E2BF7340BB}"/>
                </a:ext>
              </a:extLst>
            </p:cNvPr>
            <p:cNvSpPr txBox="1"/>
            <p:nvPr/>
          </p:nvSpPr>
          <p:spPr>
            <a:xfrm>
              <a:off x="622721" y="677066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dirty="0">
                  <a:solidFill>
                    <a:prstClr val="black"/>
                  </a:solidFill>
                  <a:latin typeface="현대하모니 L" pitchFamily="18" charset="-127"/>
                  <a:ea typeface="현대하모니 L" pitchFamily="18" charset="-127"/>
                </a:rPr>
                <a:t>수집</a:t>
              </a:r>
              <a:r>
                <a:rPr lang="ko-KR" altLang="en-US" sz="1100" b="1" noProof="0" dirty="0">
                  <a:solidFill>
                    <a:prstClr val="black"/>
                  </a:solidFill>
                  <a:latin typeface="현대하모니 L" pitchFamily="18" charset="-127"/>
                  <a:ea typeface="현대하모니 L" pitchFamily="18" charset="-127"/>
                </a:rPr>
                <a:t> 목록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89AC02-07B5-554B-3EC4-A639EBEC87F7}"/>
                </a:ext>
              </a:extLst>
            </p:cNvPr>
            <p:cNvSpPr/>
            <p:nvPr/>
          </p:nvSpPr>
          <p:spPr>
            <a:xfrm>
              <a:off x="623392" y="740608"/>
              <a:ext cx="45719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</a:endParaRPr>
            </a:p>
          </p:txBody>
        </p:sp>
      </p:grpSp>
      <p:grpSp>
        <p:nvGrpSpPr>
          <p:cNvPr id="8" name="Search Box" descr="&lt;SmartSettings&gt;&lt;SmartResize enabled=&quot;True&quot; minWidth=&quot;10&quot; minHeight=&quot;6&quot; /&gt;&lt;/SmartSettings&gt;">
            <a:extLst>
              <a:ext uri="{FF2B5EF4-FFF2-40B4-BE49-F238E27FC236}">
                <a16:creationId xmlns:a16="http://schemas.microsoft.com/office/drawing/2014/main" id="{03E0AA77-7663-E9D9-216A-11CE2BDAC19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259135" y="1425522"/>
            <a:ext cx="2092683" cy="228600"/>
            <a:chOff x="1355596" y="2263966"/>
            <a:chExt cx="2092683" cy="228600"/>
          </a:xfrm>
        </p:grpSpPr>
        <p:sp>
          <p:nvSpPr>
            <p:cNvPr id="12" name="Text Box">
              <a:extLst>
                <a:ext uri="{FF2B5EF4-FFF2-40B4-BE49-F238E27FC236}">
                  <a16:creationId xmlns:a16="http://schemas.microsoft.com/office/drawing/2014/main" id="{E4ED90D6-252F-E127-D83E-2F900DEA3D7D}"/>
                </a:ext>
              </a:extLst>
            </p:cNvPr>
            <p:cNvSpPr/>
            <p:nvPr/>
          </p:nvSpPr>
          <p:spPr>
            <a:xfrm>
              <a:off x="1355596" y="2263966"/>
              <a:ext cx="2092683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50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itchFamily="18" charset="-127"/>
                  <a:ea typeface="현대하모니 L" pitchFamily="18" charset="-127"/>
                  <a:cs typeface="Segoe UI" panose="020B0502040204020203" pitchFamily="34" charset="0"/>
                </a:rPr>
                <a:t>위성아이디</a:t>
              </a:r>
              <a:endParaRPr kumimoji="0" lang="en-US" sz="85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Search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2D4A12C-6F1E-A6A0-05FE-F17D258F777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87812" y="2327466"/>
              <a:ext cx="100013" cy="10160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57D33A-C211-61B9-F9EA-F64109161FBD}"/>
              </a:ext>
            </a:extLst>
          </p:cNvPr>
          <p:cNvSpPr txBox="1"/>
          <p:nvPr/>
        </p:nvSpPr>
        <p:spPr>
          <a:xfrm>
            <a:off x="1772699" y="1425522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현대하모니 L" pitchFamily="18" charset="-127"/>
                <a:ea typeface="현대하모니 L" pitchFamily="18" charset="-127"/>
              </a:rPr>
              <a:t>목록수</a:t>
            </a:r>
            <a:r>
              <a:rPr lang="ko-KR" altLang="en-US" sz="1000" b="1" dirty="0">
                <a:latin typeface="현대하모니 L" pitchFamily="18" charset="-127"/>
                <a:ea typeface="현대하모니 L" pitchFamily="18" charset="-127"/>
              </a:rPr>
              <a:t>  </a:t>
            </a:r>
            <a:r>
              <a:rPr lang="en-US" altLang="ko-KR" sz="1000" b="1" dirty="0">
                <a:latin typeface="현대하모니 L" pitchFamily="18" charset="-127"/>
                <a:ea typeface="현대하모니 L" pitchFamily="18" charset="-127"/>
              </a:rPr>
              <a:t>123</a:t>
            </a:r>
            <a:r>
              <a:rPr lang="ko-KR" altLang="en-US" sz="1000" b="1" dirty="0">
                <a:latin typeface="현대하모니 L" pitchFamily="18" charset="-127"/>
                <a:ea typeface="현대하모니 L" pitchFamily="18" charset="-127"/>
              </a:rPr>
              <a:t>개</a:t>
            </a:r>
            <a:endParaRPr lang="ko-KR" altLang="en-US" sz="8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7" name="Text Box">
            <a:extLst>
              <a:ext uri="{FF2B5EF4-FFF2-40B4-BE49-F238E27FC236}">
                <a16:creationId xmlns:a16="http://schemas.microsoft.com/office/drawing/2014/main" id="{CDBFFB6E-1768-5C58-40A1-2B03335475CD}"/>
              </a:ext>
            </a:extLst>
          </p:cNvPr>
          <p:cNvSpPr/>
          <p:nvPr/>
        </p:nvSpPr>
        <p:spPr>
          <a:xfrm>
            <a:off x="5086219" y="1425522"/>
            <a:ext cx="2092683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Segoe UI" panose="020B0502040204020203" pitchFamily="34" charset="0"/>
              </a:rPr>
              <a:t>위성이름</a:t>
            </a:r>
            <a:endParaRPr kumimoji="0" lang="en-US" sz="85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Segoe UI" panose="020B0502040204020203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E387A9-B987-BC5D-6D95-143D14F43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23488"/>
              </p:ext>
            </p:extLst>
          </p:nvPr>
        </p:nvGraphicFramePr>
        <p:xfrm>
          <a:off x="1776033" y="1732591"/>
          <a:ext cx="7575785" cy="3685893"/>
        </p:xfrm>
        <a:graphic>
          <a:graphicData uri="http://schemas.openxmlformats.org/drawingml/2006/table">
            <a:tbl>
              <a:tblPr/>
              <a:tblGrid>
                <a:gridCol w="3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78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No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위성이름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위성번호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위치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최종 수집일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4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최초 수집일</a:t>
                      </a: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08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09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4871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50823"/>
                  </a:ext>
                </a:extLst>
              </a:tr>
              <a:tr h="280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sng" kern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341" marR="9341" marT="9341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6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514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vyWQ3myI0j94jc3ST4x9P1pP3v5xn1zEJoUh6hBCE0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vyWQ3myI0j94jc3ST4x9P1pP3v5xn1zEJoUh6hBCE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vyWQ3myI0j94jc3ST4x9P1pP3v5xn1zEJoUh6hBCE0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vyWQ3myI0j94jc3ST4x9P1pP3v5xn1zEJoUh6hBCE0="/>
</p:tagLst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631</Words>
  <Application>Microsoft Office PowerPoint</Application>
  <PresentationFormat>와이드스크린</PresentationFormat>
  <Paragraphs>298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맑은 고딕</vt:lpstr>
      <vt:lpstr>현대하모니 B</vt:lpstr>
      <vt:lpstr>현대하모니 L</vt:lpstr>
      <vt:lpstr>Arial</vt:lpstr>
      <vt:lpstr>Calibri</vt:lpstr>
      <vt:lpstr>Calibri Light</vt:lpstr>
      <vt:lpstr>1_Office 테마</vt:lpstr>
      <vt:lpstr>-</vt:lpstr>
      <vt:lpstr>문서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현대상용차 Blue Link Fleet 2.0</dc:title>
  <dc:creator>MWK_김태희</dc:creator>
  <cp:lastModifiedBy>이 은학</cp:lastModifiedBy>
  <cp:revision>38</cp:revision>
  <cp:lastPrinted>2022-07-13T05:14:17Z</cp:lastPrinted>
  <dcterms:created xsi:type="dcterms:W3CDTF">2022-06-28T09:38:54Z</dcterms:created>
  <dcterms:modified xsi:type="dcterms:W3CDTF">2023-07-20T05:27:05Z</dcterms:modified>
</cp:coreProperties>
</file>