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2" r:id="rId2"/>
    <p:sldId id="261" r:id="rId3"/>
    <p:sldId id="273" r:id="rId4"/>
    <p:sldId id="278" r:id="rId5"/>
    <p:sldId id="275" r:id="rId6"/>
    <p:sldId id="276" r:id="rId7"/>
    <p:sldId id="277" r:id="rId8"/>
    <p:sldId id="27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8C68ADB-EA57-4F98-98EC-7C5B2D18EDBF}">
          <p14:sldIdLst>
            <p14:sldId id="272"/>
            <p14:sldId id="261"/>
            <p14:sldId id="273"/>
            <p14:sldId id="278"/>
            <p14:sldId id="275"/>
            <p14:sldId id="276"/>
            <p14:sldId id="27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endan LE PENNEC" initials="BLP" lastIdx="2" clrIdx="0">
    <p:extLst>
      <p:ext uri="{19B8F6BF-5375-455C-9EA6-DF929625EA0E}">
        <p15:presenceInfo xmlns:p15="http://schemas.microsoft.com/office/powerpoint/2012/main" userId="Brendan LE PENNE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7E8"/>
    <a:srgbClr val="2841A6"/>
    <a:srgbClr val="3838FF"/>
    <a:srgbClr val="C81C1A"/>
    <a:srgbClr val="0000FF"/>
    <a:srgbClr val="C00E0E"/>
    <a:srgbClr val="C7DDF1"/>
    <a:srgbClr val="2143C8"/>
    <a:srgbClr val="FDFE39"/>
    <a:srgbClr val="FEF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0" autoAdjust="0"/>
    <p:restoredTop sz="92436" autoAdjust="0"/>
  </p:normalViewPr>
  <p:slideViewPr>
    <p:cSldViewPr snapToGrid="0">
      <p:cViewPr varScale="1">
        <p:scale>
          <a:sx n="68" d="100"/>
          <a:sy n="68" d="100"/>
        </p:scale>
        <p:origin x="5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CAA3A-0A3C-4319-AE52-B6C6EAA7ECF0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A4306-153C-4CE0-9062-A9A5C52E21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322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BC93A-5A0B-420C-BDA4-AD828C3C8B30}" type="datetimeFigureOut">
              <a:rPr lang="fr-FR" smtClean="0"/>
              <a:t>22/11/2022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69D31-4E5E-411A-B230-748E4E26D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9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69D31-4E5E-411A-B230-748E4E26DBB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74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32277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Modifier le style des sous-titres du masque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3E986E-7B0E-4096-AF49-2B473B256EC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 smtClean="0"/>
            </a:lvl1pPr>
          </a:lstStyle>
          <a:p>
            <a:r>
              <a:rPr lang="fr-FR" dirty="0" smtClean="0"/>
              <a:t>23/11/2022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948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86E-7B0E-4096-AF49-2B473B256EC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 smtClean="0"/>
            </a:lvl1pPr>
          </a:lstStyle>
          <a:p>
            <a:r>
              <a:rPr lang="fr-FR" dirty="0" smtClean="0"/>
              <a:t>23/11/2022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7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86E-7B0E-4096-AF49-2B473B256EC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 smtClean="0"/>
            </a:lvl1pPr>
          </a:lstStyle>
          <a:p>
            <a:r>
              <a:rPr lang="fr-FR" dirty="0" smtClean="0"/>
              <a:t>23/11/2022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619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86E-7B0E-4096-AF49-2B473B256EC6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 smtClean="0"/>
            </a:lvl1pPr>
          </a:lstStyle>
          <a:p>
            <a:r>
              <a:rPr lang="fr-FR" dirty="0" smtClean="0"/>
              <a:t>23/11/2022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378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86E-7B0E-4096-AF49-2B473B256EC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 smtClean="0"/>
            </a:lvl1pPr>
          </a:lstStyle>
          <a:p>
            <a:r>
              <a:rPr lang="fr-FR" dirty="0" smtClean="0"/>
              <a:t>23/11/2022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01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86E-7B0E-4096-AF49-2B473B256EC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 smtClean="0"/>
            </a:lvl1pPr>
          </a:lstStyle>
          <a:p>
            <a:r>
              <a:rPr lang="fr-FR" dirty="0" smtClean="0"/>
              <a:t>23/11/2022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114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86E-7B0E-4096-AF49-2B473B256EC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 smtClean="0"/>
            </a:lvl1pPr>
          </a:lstStyle>
          <a:p>
            <a:r>
              <a:rPr lang="fr-FR" dirty="0" smtClean="0"/>
              <a:t>23/11/2022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303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86E-7B0E-4096-AF49-2B473B256EC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 smtClean="0"/>
            </a:lvl1pPr>
          </a:lstStyle>
          <a:p>
            <a:r>
              <a:rPr lang="fr-FR" dirty="0" smtClean="0"/>
              <a:t>23/11/2022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147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86E-7B0E-4096-AF49-2B473B256EC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 smtClean="0"/>
            </a:lvl1pPr>
          </a:lstStyle>
          <a:p>
            <a:r>
              <a:rPr lang="fr-FR" dirty="0" smtClean="0"/>
              <a:t>23/11/2022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727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Pr>
        <a:gradFill flip="none" rotWithShape="1">
          <a:gsLst>
            <a:gs pos="0">
              <a:schemeClr val="accent1"/>
            </a:gs>
            <a:gs pos="100000">
              <a:srgbClr val="E4EFF9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86E-7B0E-4096-AF49-2B473B256EC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 smtClean="0"/>
            </a:lvl1pPr>
          </a:lstStyle>
          <a:p>
            <a:r>
              <a:rPr lang="fr-FR" dirty="0" smtClean="0"/>
              <a:t>23/11/2022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4130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rgbClr val="E4EFF9"/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63E986E-7B0E-4096-AF49-2B473B256EC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 smtClean="0"/>
            </a:lvl1pPr>
          </a:lstStyle>
          <a:p>
            <a:r>
              <a:rPr lang="fr-FR" dirty="0" smtClean="0"/>
              <a:t>23/11/2022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036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86E-7B0E-4096-AF49-2B473B256EC6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23/11/2022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ctrTitle"/>
          </p:nvPr>
        </p:nvSpPr>
        <p:spPr>
          <a:xfrm>
            <a:off x="0" y="2866973"/>
            <a:ext cx="12192000" cy="804470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sz="5400" dirty="0" smtClean="0"/>
              <a:t>LPM1 </a:t>
            </a:r>
            <a:r>
              <a:rPr lang="fr-FR" sz="5400" dirty="0" smtClean="0"/>
              <a:t>: Gravitation</a:t>
            </a:r>
            <a:endParaRPr lang="fr-FR" sz="5400" dirty="0"/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0" y="4411183"/>
            <a:ext cx="12192000" cy="854882"/>
          </a:xfrm>
        </p:spPr>
        <p:txBody>
          <a:bodyPr/>
          <a:lstStyle/>
          <a:p>
            <a:r>
              <a:rPr lang="fr-FR" dirty="0" smtClean="0"/>
              <a:t>Brendan Le </a:t>
            </a:r>
            <a:r>
              <a:rPr lang="fr-FR" dirty="0" err="1" smtClean="0"/>
              <a:t>Pennec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74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86E-7B0E-4096-AF49-2B473B256EC6}" type="slidenum">
              <a:rPr lang="fr-FR" smtClean="0"/>
              <a:t>2</a:t>
            </a:fld>
            <a:endParaRPr lang="fr-FR"/>
          </a:p>
        </p:txBody>
      </p:sp>
      <p:sp>
        <p:nvSpPr>
          <p:cNvPr id="30" name="Titre 7"/>
          <p:cNvSpPr txBox="1">
            <a:spLocks/>
          </p:cNvSpPr>
          <p:nvPr/>
        </p:nvSpPr>
        <p:spPr>
          <a:xfrm>
            <a:off x="0" y="-2750"/>
            <a:ext cx="10515600" cy="1049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Chute des corps : Aristote</a:t>
            </a:r>
            <a:endParaRPr lang="fr-FR" dirty="0"/>
          </a:p>
        </p:txBody>
      </p:sp>
      <p:sp>
        <p:nvSpPr>
          <p:cNvPr id="17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smtClean="0"/>
              <a:t>23/11/2022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965" y="986146"/>
            <a:ext cx="4038941" cy="427401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89056" y="5505254"/>
            <a:ext cx="7937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« Plus un corps est massif, plus il tombe vite »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8399282" y="6028474"/>
            <a:ext cx="295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Traité du ciel, 350 av J.C.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7193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86E-7B0E-4096-AF49-2B473B256EC6}" type="slidenum">
              <a:rPr lang="fr-FR" smtClean="0"/>
              <a:t>3</a:t>
            </a:fld>
            <a:endParaRPr lang="fr-FR"/>
          </a:p>
        </p:txBody>
      </p:sp>
      <p:sp>
        <p:nvSpPr>
          <p:cNvPr id="30" name="Titre 7"/>
          <p:cNvSpPr txBox="1">
            <a:spLocks/>
          </p:cNvSpPr>
          <p:nvPr/>
        </p:nvSpPr>
        <p:spPr>
          <a:xfrm>
            <a:off x="0" y="-2749"/>
            <a:ext cx="10515600" cy="904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Chute des corps : Galilée</a:t>
            </a:r>
            <a:endParaRPr lang="fr-FR" dirty="0"/>
          </a:p>
        </p:txBody>
      </p:sp>
      <p:sp>
        <p:nvSpPr>
          <p:cNvPr id="17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fr-FR" smtClean="0"/>
              <a:t>23/11/2022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357461" y="5721597"/>
            <a:ext cx="974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« Tous les objets tombent à la même vitesse dans le vide »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4854804" y="6171684"/>
            <a:ext cx="6632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Dialogue sur les deux grands systèmes du monde, vers 1632</a:t>
            </a:r>
            <a:endParaRPr lang="fr-FR" i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42" y="1084125"/>
            <a:ext cx="3651552" cy="463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Espace réservé du contenu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04360297"/>
                  </p:ext>
                </p:extLst>
              </p:nvPr>
            </p:nvGraphicFramePr>
            <p:xfrm>
              <a:off x="94269" y="1442300"/>
              <a:ext cx="11981466" cy="4390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93822">
                      <a:extLst>
                        <a:ext uri="{9D8B030D-6E8A-4147-A177-3AD203B41FA5}">
                          <a16:colId xmlns:a16="http://schemas.microsoft.com/office/drawing/2014/main" val="2551698241"/>
                        </a:ext>
                      </a:extLst>
                    </a:gridCol>
                    <a:gridCol w="3993822">
                      <a:extLst>
                        <a:ext uri="{9D8B030D-6E8A-4147-A177-3AD203B41FA5}">
                          <a16:colId xmlns:a16="http://schemas.microsoft.com/office/drawing/2014/main" val="616893170"/>
                        </a:ext>
                      </a:extLst>
                    </a:gridCol>
                    <a:gridCol w="3993822">
                      <a:extLst>
                        <a:ext uri="{9D8B030D-6E8A-4147-A177-3AD203B41FA5}">
                          <a16:colId xmlns:a16="http://schemas.microsoft.com/office/drawing/2014/main" val="3374602798"/>
                        </a:ext>
                      </a:extLst>
                    </a:gridCol>
                  </a:tblGrid>
                  <a:tr h="4369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Interaction</a:t>
                          </a:r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Electrostatique</a:t>
                          </a:r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Gravitation</a:t>
                          </a:r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extLst>
                      <a:ext uri="{0D108BD9-81ED-4DB2-BD59-A6C34878D82A}">
                        <a16:rowId xmlns:a16="http://schemas.microsoft.com/office/drawing/2014/main" val="3972663228"/>
                      </a:ext>
                    </a:extLst>
                  </a:tr>
                  <a:tr h="4369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Grandeur fondamentale</a:t>
                          </a:r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 smtClean="0"/>
                            <a:t>q</a:t>
                          </a:r>
                          <a:endParaRPr lang="fr-FR" sz="2000" b="1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 smtClean="0"/>
                            <a:t>m</a:t>
                          </a:r>
                        </a:p>
                      </a:txBody>
                      <a:tcPr marL="103122" marR="103122" marT="51561" marB="51561" anchor="ctr"/>
                    </a:tc>
                    <a:extLst>
                      <a:ext uri="{0D108BD9-81ED-4DB2-BD59-A6C34878D82A}">
                        <a16:rowId xmlns:a16="http://schemas.microsoft.com/office/drawing/2014/main" val="2405425667"/>
                      </a:ext>
                    </a:extLst>
                  </a:tr>
                  <a:tr h="7162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Force</a:t>
                          </a:r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b="0" i="1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  <m:sSub>
                                      <m:sSubPr>
                                        <m:ctrlPr>
                                          <a:rPr lang="el-G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000" b="0" i="1" smtClean="0">
                                            <a:latin typeface="Cambria Math" panose="02040503050406030204" pitchFamily="18" charset="0"/>
                                          </a:rPr>
                                          <m:t>ε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l-G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acc>
                                  <m:accPr>
                                    <m:chr m:val="⃗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f>
                                  <m:f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l-G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acc>
                                  <m:accPr>
                                    <m:chr m:val="⃗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extLst>
                      <a:ext uri="{0D108BD9-81ED-4DB2-BD59-A6C34878D82A}">
                        <a16:rowId xmlns:a16="http://schemas.microsoft.com/office/drawing/2014/main" val="2711275616"/>
                      </a:ext>
                    </a:extLst>
                  </a:tr>
                  <a:tr h="7699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Constante d’interaction</a:t>
                          </a:r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b="0" i="1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  <m:sSub>
                                      <m:sSubPr>
                                        <m:ctrlPr>
                                          <a:rPr lang="el-G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000" b="0" i="1" smtClean="0">
                                            <a:latin typeface="Cambria Math" panose="02040503050406030204" pitchFamily="18" charset="0"/>
                                          </a:rPr>
                                          <m:t>ε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extLst>
                      <a:ext uri="{0D108BD9-81ED-4DB2-BD59-A6C34878D82A}">
                        <a16:rowId xmlns:a16="http://schemas.microsoft.com/office/drawing/2014/main" val="865111363"/>
                      </a:ext>
                    </a:extLst>
                  </a:tr>
                  <a:tr h="7783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Champ</a:t>
                          </a:r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acc>
                                  <m:accPr>
                                    <m:chr m:val="⃗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acc>
                                  <m:accPr>
                                    <m:chr m:val="⃗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𝒢</m:t>
                                    </m:r>
                                  </m:e>
                                </m:acc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extLst>
                      <a:ext uri="{0D108BD9-81ED-4DB2-BD59-A6C34878D82A}">
                        <a16:rowId xmlns:a16="http://schemas.microsoft.com/office/drawing/2014/main" val="745298141"/>
                      </a:ext>
                    </a:extLst>
                  </a:tr>
                  <a:tr h="7783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Maxwell-Gauss</a:t>
                          </a:r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𝑑𝑖𝑣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acc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sz="2000" b="0" i="1" smtClean="0">
                                        <a:latin typeface="Cambria Math" panose="02040503050406030204" pitchFamily="18" charset="0"/>
                                      </a:rPr>
                                      <m:t>ρ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l-G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000" b="0" i="1" smtClean="0">
                                            <a:latin typeface="Cambria Math" panose="02040503050406030204" pitchFamily="18" charset="0"/>
                                          </a:rPr>
                                          <m:t>ε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  <m:d>
                                <m:d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𝒢</m:t>
                                      </m:r>
                                    </m:e>
                                  </m:acc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oMath>
                          </a14:m>
                          <a:r>
                            <a:rPr lang="fr-FR" sz="2000" dirty="0" smtClean="0"/>
                            <a:t>(M)</a:t>
                          </a:r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extLst>
                      <a:ext uri="{0D108BD9-81ED-4DB2-BD59-A6C34878D82A}">
                        <a16:rowId xmlns:a16="http://schemas.microsoft.com/office/drawing/2014/main" val="4016847807"/>
                      </a:ext>
                    </a:extLst>
                  </a:tr>
                  <a:tr h="473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Potentiel </a:t>
                          </a:r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𝑔𝑟𝑎𝑑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𝒢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𝑔𝑟𝑎𝑑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000" b="0" i="1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extLst>
                      <a:ext uri="{0D108BD9-81ED-4DB2-BD59-A6C34878D82A}">
                        <a16:rowId xmlns:a16="http://schemas.microsoft.com/office/drawing/2014/main" val="40709051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Espace réservé du contenu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04360297"/>
                  </p:ext>
                </p:extLst>
              </p:nvPr>
            </p:nvGraphicFramePr>
            <p:xfrm>
              <a:off x="94269" y="1442300"/>
              <a:ext cx="11981466" cy="4390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93822">
                      <a:extLst>
                        <a:ext uri="{9D8B030D-6E8A-4147-A177-3AD203B41FA5}">
                          <a16:colId xmlns:a16="http://schemas.microsoft.com/office/drawing/2014/main" val="2551698241"/>
                        </a:ext>
                      </a:extLst>
                    </a:gridCol>
                    <a:gridCol w="3993822">
                      <a:extLst>
                        <a:ext uri="{9D8B030D-6E8A-4147-A177-3AD203B41FA5}">
                          <a16:colId xmlns:a16="http://schemas.microsoft.com/office/drawing/2014/main" val="616893170"/>
                        </a:ext>
                      </a:extLst>
                    </a:gridCol>
                    <a:gridCol w="3993822">
                      <a:extLst>
                        <a:ext uri="{9D8B030D-6E8A-4147-A177-3AD203B41FA5}">
                          <a16:colId xmlns:a16="http://schemas.microsoft.com/office/drawing/2014/main" val="3374602798"/>
                        </a:ext>
                      </a:extLst>
                    </a:gridCol>
                  </a:tblGrid>
                  <a:tr h="4369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Interaction</a:t>
                          </a:r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Electrostatique</a:t>
                          </a:r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Gravitation</a:t>
                          </a:r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extLst>
                      <a:ext uri="{0D108BD9-81ED-4DB2-BD59-A6C34878D82A}">
                        <a16:rowId xmlns:a16="http://schemas.microsoft.com/office/drawing/2014/main" val="3972663228"/>
                      </a:ext>
                    </a:extLst>
                  </a:tr>
                  <a:tr h="4369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Grandeur fondamentale</a:t>
                          </a:r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 smtClean="0"/>
                            <a:t>q</a:t>
                          </a:r>
                          <a:endParaRPr lang="fr-FR" sz="2000" b="1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b="1" dirty="0" smtClean="0"/>
                            <a:t>m</a:t>
                          </a:r>
                        </a:p>
                      </a:txBody>
                      <a:tcPr marL="103122" marR="103122" marT="51561" marB="51561" anchor="ctr"/>
                    </a:tc>
                    <a:extLst>
                      <a:ext uri="{0D108BD9-81ED-4DB2-BD59-A6C34878D82A}">
                        <a16:rowId xmlns:a16="http://schemas.microsoft.com/office/drawing/2014/main" val="2405425667"/>
                      </a:ext>
                    </a:extLst>
                  </a:tr>
                  <a:tr h="7162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Force</a:t>
                          </a:r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3122" marR="103122" marT="51561" marB="51561" anchor="ctr">
                        <a:blipFill>
                          <a:blip r:embed="rId2"/>
                          <a:stretch>
                            <a:fillRect l="-100000" t="-123932" r="-100610" b="-403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3122" marR="103122" marT="51561" marB="51561" anchor="ctr">
                        <a:blipFill>
                          <a:blip r:embed="rId2"/>
                          <a:stretch>
                            <a:fillRect l="-200305" t="-123932" r="-763" b="-403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1275616"/>
                      </a:ext>
                    </a:extLst>
                  </a:tr>
                  <a:tr h="7699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Constante d’interaction</a:t>
                          </a:r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3122" marR="103122" marT="51561" marB="51561" anchor="ctr">
                        <a:blipFill>
                          <a:blip r:embed="rId2"/>
                          <a:stretch>
                            <a:fillRect l="-100000" t="-206299" r="-100610" b="-271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3122" marR="103122" marT="51561" marB="51561" anchor="ctr">
                        <a:blipFill>
                          <a:blip r:embed="rId2"/>
                          <a:stretch>
                            <a:fillRect l="-200305" t="-206299" r="-763" b="-2716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5111363"/>
                      </a:ext>
                    </a:extLst>
                  </a:tr>
                  <a:tr h="7783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Champ</a:t>
                          </a:r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3122" marR="103122" marT="51561" marB="51561" anchor="ctr">
                        <a:blipFill>
                          <a:blip r:embed="rId2"/>
                          <a:stretch>
                            <a:fillRect l="-100000" t="-306299" r="-100610" b="-171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3122" marR="103122" marT="51561" marB="51561" anchor="ctr">
                        <a:blipFill>
                          <a:blip r:embed="rId2"/>
                          <a:stretch>
                            <a:fillRect l="-200305" t="-306299" r="-763" b="-1716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5298141"/>
                      </a:ext>
                    </a:extLst>
                  </a:tr>
                  <a:tr h="7783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Maxwell-Gauss</a:t>
                          </a:r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3122" marR="103122" marT="51561" marB="51561" anchor="ctr">
                        <a:blipFill>
                          <a:blip r:embed="rId2"/>
                          <a:stretch>
                            <a:fillRect l="-100000" t="-403125" r="-100610" b="-7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3122" marR="103122" marT="51561" marB="51561" anchor="ctr">
                        <a:blipFill>
                          <a:blip r:embed="rId2"/>
                          <a:stretch>
                            <a:fillRect l="-200305" t="-403125" r="-763" b="-7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6847807"/>
                      </a:ext>
                    </a:extLst>
                  </a:tr>
                  <a:tr h="4733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 smtClean="0"/>
                            <a:t>Potentiel </a:t>
                          </a:r>
                          <a:endParaRPr lang="fr-FR" sz="2000" dirty="0"/>
                        </a:p>
                      </a:txBody>
                      <a:tcPr marL="103122" marR="103122" marT="51561" marB="51561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3122" marR="103122" marT="51561" marB="51561" anchor="ctr">
                        <a:blipFill>
                          <a:blip r:embed="rId2"/>
                          <a:stretch>
                            <a:fillRect l="-100000" t="-825641" r="-100610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3122" marR="103122" marT="51561" marB="51561" anchor="ctr">
                        <a:blipFill>
                          <a:blip r:embed="rId2"/>
                          <a:stretch>
                            <a:fillRect l="-200305" t="-825641" r="-763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09051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86E-7B0E-4096-AF49-2B473B256EC6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23/11/2022</a:t>
            </a:r>
            <a:endParaRPr lang="fr-FR" dirty="0"/>
          </a:p>
        </p:txBody>
      </p:sp>
      <p:sp>
        <p:nvSpPr>
          <p:cNvPr id="6" name="Titre 7"/>
          <p:cNvSpPr txBox="1">
            <a:spLocks/>
          </p:cNvSpPr>
          <p:nvPr/>
        </p:nvSpPr>
        <p:spPr>
          <a:xfrm>
            <a:off x="0" y="-2749"/>
            <a:ext cx="10515600" cy="904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Analogie avec le champ électrostatique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445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86E-7B0E-4096-AF49-2B473B256EC6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23/11/2022</a:t>
            </a:r>
            <a:endParaRPr lang="fr-FR" dirty="0"/>
          </a:p>
        </p:txBody>
      </p:sp>
      <p:sp>
        <p:nvSpPr>
          <p:cNvPr id="6" name="Titre 7"/>
          <p:cNvSpPr txBox="1">
            <a:spLocks/>
          </p:cNvSpPr>
          <p:nvPr/>
        </p:nvSpPr>
        <p:spPr>
          <a:xfrm>
            <a:off x="-1" y="-2749"/>
            <a:ext cx="11943761" cy="943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Accélération dans un référentiel non galiléen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613162" y="2320252"/>
                <a:ext cx="8824274" cy="62529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⃗"/>
                              <m:ctrlPr>
                                <a:rPr lang="fr-FR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i="1" smtClean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fr-FR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162" y="2320252"/>
                <a:ext cx="8824274" cy="6252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432846" y="3831820"/>
                <a:ext cx="8890262" cy="5329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sz="2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fr-F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r-F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  <m:r>
                            <a:rPr lang="fr-F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46" y="3831820"/>
                <a:ext cx="8890262" cy="5329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0" y="1102799"/>
                <a:ext cx="12050599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u="sng" dirty="0" smtClean="0"/>
                  <a:t>Soit un référentiel </a:t>
                </a:r>
                <a:r>
                  <a:rPr lang="fr-FR" sz="240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ℛ</a:t>
                </a:r>
                <a:r>
                  <a:rPr lang="fr-FR" sz="2400" u="sng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fr-FR" sz="240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FR" sz="2400" u="sng" dirty="0" smtClean="0">
                    <a:ea typeface="Cambria Math" panose="02040503050406030204" pitchFamily="18" charset="0"/>
                  </a:rPr>
                  <a:t>en rotation fixe</a:t>
                </a:r>
                <a:r>
                  <a:rPr lang="fr-FR" sz="240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fr-FR" sz="2400" u="sng" dirty="0" smtClean="0"/>
                  <a:t> dans un référentiel galiléen </a:t>
                </a:r>
                <a:r>
                  <a:rPr lang="fr-FR" sz="240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ℛ</a:t>
                </a:r>
                <a:r>
                  <a:rPr lang="fr-FR" sz="2400" u="sng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fr-FR" sz="240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FR" sz="2400" u="sng" dirty="0" smtClean="0"/>
                  <a:t>, alors :</a:t>
                </a:r>
                <a:endParaRPr lang="fr-FR" sz="2400" u="sng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2799"/>
                <a:ext cx="12050599" cy="508857"/>
              </a:xfrm>
              <a:prstGeom prst="rect">
                <a:avLst/>
              </a:prstGeom>
              <a:blipFill>
                <a:blip r:embed="rId4"/>
                <a:stretch>
                  <a:fillRect l="-759" t="-1205" b="-277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141402" y="3867440"/>
            <a:ext cx="1559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Avec :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110194" y="3888496"/>
            <a:ext cx="40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Accélération d’entraînement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110194" y="4854886"/>
            <a:ext cx="40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B050"/>
                </a:solidFill>
              </a:rPr>
              <a:t>Accélération de Coriolis</a:t>
            </a:r>
            <a:endParaRPr lang="fr-FR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432846" y="4819266"/>
                <a:ext cx="8890262" cy="5329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acc>
                        <m:accPr>
                          <m:chr m:val="⃗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fr-F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46" y="4819266"/>
                <a:ext cx="8890262" cy="5329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86E-7B0E-4096-AF49-2B473B256EC6}" type="slidenum">
              <a:rPr lang="fr-FR" smtClean="0"/>
              <a:t>6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23/11/2022</a:t>
            </a:r>
            <a:endParaRPr lang="fr-FR" dirty="0"/>
          </a:p>
        </p:txBody>
      </p:sp>
      <p:sp>
        <p:nvSpPr>
          <p:cNvPr id="6" name="Titre 7"/>
          <p:cNvSpPr txBox="1">
            <a:spLocks/>
          </p:cNvSpPr>
          <p:nvPr/>
        </p:nvSpPr>
        <p:spPr>
          <a:xfrm>
            <a:off x="-1" y="-2750"/>
            <a:ext cx="11943761" cy="94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Champ de pesanteur terrestre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05" y="937483"/>
            <a:ext cx="5014474" cy="541886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563333" y="6356350"/>
            <a:ext cx="3105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Source : Mécanique, Hecht, </a:t>
            </a:r>
            <a:r>
              <a:rPr lang="fr-FR" sz="1200" dirty="0" err="1" smtClean="0"/>
              <a:t>DeBoeck</a:t>
            </a:r>
            <a:r>
              <a:rPr lang="fr-FR" sz="1200" dirty="0" smtClean="0"/>
              <a:t> p247</a:t>
            </a:r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7830631" y="2427911"/>
                <a:ext cx="1902380" cy="1043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631" y="2427911"/>
                <a:ext cx="1902380" cy="1043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7829197" y="4040956"/>
                <a:ext cx="22402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197" y="4040956"/>
                <a:ext cx="224022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 11"/>
          <p:cNvSpPr/>
          <p:nvPr/>
        </p:nvSpPr>
        <p:spPr>
          <a:xfrm>
            <a:off x="4811174" y="3323144"/>
            <a:ext cx="2828465" cy="987793"/>
          </a:xfrm>
          <a:custGeom>
            <a:avLst/>
            <a:gdLst>
              <a:gd name="connsiteX0" fmla="*/ 2997724 w 2997724"/>
              <a:gd name="connsiteY0" fmla="*/ 1272618 h 1272618"/>
              <a:gd name="connsiteX1" fmla="*/ 914400 w 2997724"/>
              <a:gd name="connsiteY1" fmla="*/ 791851 h 1272618"/>
              <a:gd name="connsiteX2" fmla="*/ 0 w 2997724"/>
              <a:gd name="connsiteY2" fmla="*/ 0 h 127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724" h="1272618">
                <a:moveTo>
                  <a:pt x="2997724" y="1272618"/>
                </a:moveTo>
                <a:cubicBezTo>
                  <a:pt x="2205872" y="1138286"/>
                  <a:pt x="1414021" y="1003954"/>
                  <a:pt x="914400" y="791851"/>
                </a:cubicBezTo>
                <a:cubicBezTo>
                  <a:pt x="414779" y="579748"/>
                  <a:pt x="207389" y="289874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4274049" y="2609636"/>
            <a:ext cx="3431569" cy="340117"/>
          </a:xfrm>
          <a:custGeom>
            <a:avLst/>
            <a:gdLst>
              <a:gd name="connsiteX0" fmla="*/ 3431569 w 3431569"/>
              <a:gd name="connsiteY0" fmla="*/ 339047 h 340117"/>
              <a:gd name="connsiteX1" fmla="*/ 2034284 w 3431569"/>
              <a:gd name="connsiteY1" fmla="*/ 287676 h 340117"/>
              <a:gd name="connsiteX2" fmla="*/ 0 w 3431569"/>
              <a:gd name="connsiteY2" fmla="*/ 0 h 34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1569" h="340117">
                <a:moveTo>
                  <a:pt x="3431569" y="339047"/>
                </a:moveTo>
                <a:cubicBezTo>
                  <a:pt x="3018890" y="341615"/>
                  <a:pt x="2606212" y="344184"/>
                  <a:pt x="2034284" y="287676"/>
                </a:cubicBezTo>
                <a:cubicBezTo>
                  <a:pt x="1462356" y="231168"/>
                  <a:pt x="731178" y="115584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2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86E-7B0E-4096-AF49-2B473B256EC6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23/11/2022</a:t>
            </a:r>
            <a:endParaRPr lang="fr-FR" dirty="0"/>
          </a:p>
        </p:txBody>
      </p:sp>
      <p:sp>
        <p:nvSpPr>
          <p:cNvPr id="6" name="Titre 7"/>
          <p:cNvSpPr txBox="1">
            <a:spLocks/>
          </p:cNvSpPr>
          <p:nvPr/>
        </p:nvSpPr>
        <p:spPr>
          <a:xfrm>
            <a:off x="-1" y="-2750"/>
            <a:ext cx="11943761" cy="94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Marée lunaire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6" t="4375" r="12402" b="2271"/>
          <a:stretch/>
        </p:blipFill>
        <p:spPr>
          <a:xfrm>
            <a:off x="2897311" y="760737"/>
            <a:ext cx="3732321" cy="5960737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6493267" y="1551398"/>
            <a:ext cx="1078787" cy="616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7675651" y="1796970"/>
                <a:ext cx="4613097" cy="910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acc>
                    <m:r>
                      <a:rPr lang="fr-FR" sz="2400" i="1" dirty="0" smtClean="0">
                        <a:latin typeface="Cambria Math" panose="02040503050406030204" pitchFamily="18" charset="0"/>
                      </a:rPr>
                      <m:t> // </m:t>
                    </m:r>
                    <m:acc>
                      <m:accPr>
                        <m:chr m:val="⃗"/>
                        <m:ctrlPr>
                          <a:rPr lang="fr-FR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𝑇𝐴</m:t>
                        </m:r>
                      </m:e>
                    </m:acc>
                    <m:r>
                      <a:rPr lang="fr-F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 smtClean="0"/>
                  <a:t>(pleine/nouvelle lune) : marée de vives eaux (syzygie)</a:t>
                </a:r>
                <a:endParaRPr lang="fr-FR" sz="24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651" y="1796970"/>
                <a:ext cx="4613097" cy="910057"/>
              </a:xfrm>
              <a:prstGeom prst="rect">
                <a:avLst/>
              </a:prstGeom>
              <a:blipFill>
                <a:blip r:embed="rId3"/>
                <a:stretch>
                  <a:fillRect l="-1982" r="-1057" b="-114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6623637" y="6642891"/>
            <a:ext cx="4130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Source : Physique par la Pratique, </a:t>
            </a:r>
            <a:r>
              <a:rPr lang="fr-FR" sz="1200" dirty="0" err="1" smtClean="0"/>
              <a:t>Portelli</a:t>
            </a:r>
            <a:r>
              <a:rPr lang="fr-FR" sz="1200" dirty="0" smtClean="0"/>
              <a:t> &amp; Barthes, p48</a:t>
            </a:r>
            <a:endParaRPr lang="fr-F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7777537" y="4610751"/>
                <a:ext cx="4613097" cy="1247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acc>
                    <m:r>
                      <a:rPr lang="fr-FR" sz="2400" i="1" dirty="0" smtClean="0">
                        <a:latin typeface="Cambria Math" panose="02040503050406030204" pitchFamily="18" charset="0"/>
                      </a:rPr>
                      <m:t> ⏊ </m:t>
                    </m:r>
                    <m:acc>
                      <m:accPr>
                        <m:chr m:val="⃗"/>
                        <m:ctrlPr>
                          <a:rPr lang="fr-FR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𝑇𝐴</m:t>
                        </m:r>
                      </m:e>
                    </m:acc>
                    <m:r>
                      <a:rPr lang="fr-F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 smtClean="0"/>
                  <a:t>(premier et dernier quartier) : marée de mortes eaux (</a:t>
                </a:r>
                <a:r>
                  <a:rPr lang="fr-FR" sz="2400" dirty="0" err="1" smtClean="0"/>
                  <a:t>quadratrure</a:t>
                </a:r>
                <a:r>
                  <a:rPr lang="fr-FR" sz="2400" dirty="0" smtClean="0"/>
                  <a:t>)</a:t>
                </a:r>
                <a:endParaRPr lang="fr-FR" sz="24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537" y="4610751"/>
                <a:ext cx="4613097" cy="1247521"/>
              </a:xfrm>
              <a:prstGeom prst="rect">
                <a:avLst/>
              </a:prstGeom>
              <a:blipFill>
                <a:blip r:embed="rId4"/>
                <a:stretch>
                  <a:fillRect l="-2114" b="-102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6486417" y="2342508"/>
            <a:ext cx="1085637" cy="5119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6500117" y="4376645"/>
            <a:ext cx="1078787" cy="616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6493267" y="5167755"/>
            <a:ext cx="1085637" cy="5119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986E-7B0E-4096-AF49-2B473B256EC6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23/11/2022</a:t>
            </a:r>
            <a:endParaRPr lang="fr-FR" dirty="0"/>
          </a:p>
        </p:txBody>
      </p:sp>
      <p:sp>
        <p:nvSpPr>
          <p:cNvPr id="6" name="Titre 7"/>
          <p:cNvSpPr txBox="1">
            <a:spLocks/>
          </p:cNvSpPr>
          <p:nvPr/>
        </p:nvSpPr>
        <p:spPr>
          <a:xfrm>
            <a:off x="0" y="-27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Pendule de Foucault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0" b="4879"/>
          <a:stretch/>
        </p:blipFill>
        <p:spPr>
          <a:xfrm>
            <a:off x="263165" y="1131216"/>
            <a:ext cx="7231144" cy="48679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57474" y="17672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https://phyanim.sciences.univ-nantes.fr/Meca/RefTerre/Foucault0.php</a:t>
            </a:r>
          </a:p>
        </p:txBody>
      </p:sp>
    </p:spTree>
    <p:extLst>
      <p:ext uri="{BB962C8B-B14F-4D97-AF65-F5344CB8AC3E}">
        <p14:creationId xmlns:p14="http://schemas.microsoft.com/office/powerpoint/2010/main" val="23627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29427</TotalTime>
  <Words>568</Words>
  <Application>Microsoft Office PowerPoint</Application>
  <PresentationFormat>Grand écran</PresentationFormat>
  <Paragraphs>65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Thème Office</vt:lpstr>
      <vt:lpstr>LPM1 : Gravitation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Brendan LE PENNEC</dc:creator>
  <cp:lastModifiedBy>Brendan LE PENNEC</cp:lastModifiedBy>
  <cp:revision>922</cp:revision>
  <dcterms:created xsi:type="dcterms:W3CDTF">2021-11-09T16:03:30Z</dcterms:created>
  <dcterms:modified xsi:type="dcterms:W3CDTF">2022-11-22T21:46:02Z</dcterms:modified>
</cp:coreProperties>
</file>