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0748-1508-4B96-9FE8-500DE373920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4B57-F630-4467-B070-532684AC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Diffraction de Fraunhofer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 smtClean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Concours spécial de l’agrégation de Physique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29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Optique géométrique vs optique ondulatoire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9" y="1903060"/>
            <a:ext cx="8561478" cy="213046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75360" y="4196080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Fente éclairée  par un faisceau lumineux cylindrique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48480" y="4196079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Evolution du faisceau selon l’optique </a:t>
            </a:r>
            <a:r>
              <a:rPr lang="fr-FR" sz="2000" dirty="0" err="1" smtClean="0">
                <a:latin typeface="Century Gothic" panose="020B0502020202020204" pitchFamily="34" charset="0"/>
              </a:rPr>
              <a:t>géomérique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47280" y="4196079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Evolution du faisceau selon l’optique ondulatoire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342640" y="2834640"/>
            <a:ext cx="0" cy="31496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342640" y="2761287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entury Gothic" panose="020B0502020202020204" pitchFamily="34" charset="0"/>
              </a:rPr>
              <a:t>a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15840" y="5656887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Faux si a ≈ </a:t>
            </a:r>
            <a:r>
              <a:rPr lang="el-G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λ</a:t>
            </a:r>
            <a:r>
              <a:rPr lang="fr-FR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!</a:t>
            </a:r>
            <a:endParaRPr lang="fr-F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899400" y="5656887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Vrai si a≈</a:t>
            </a:r>
            <a:r>
              <a:rPr lang="el-G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λ</a:t>
            </a:r>
            <a:r>
              <a:rPr lang="fr-FR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!</a:t>
            </a:r>
            <a:endParaRPr lang="fr-FR" sz="24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9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Principe d’Huygens-Fresnel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560" y="1544320"/>
            <a:ext cx="737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C. Huygens (1678) et A. Fresnel (1818) :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2800" y="2600960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entury Gothic" panose="020B0502020202020204" pitchFamily="34" charset="0"/>
              </a:rPr>
              <a:t>« La lumière se propage de proche en proche. </a:t>
            </a:r>
            <a:r>
              <a:rPr lang="fr-FR" sz="2400" b="1" dirty="0" smtClean="0">
                <a:latin typeface="Century Gothic" panose="020B0502020202020204" pitchFamily="34" charset="0"/>
              </a:rPr>
              <a:t>Chaque élément de surface atteint par elle se comporte comme une </a:t>
            </a:r>
            <a:r>
              <a:rPr lang="fr-FR" sz="2400" b="1" i="1" dirty="0" smtClean="0">
                <a:latin typeface="Century Gothic" panose="020B0502020202020204" pitchFamily="34" charset="0"/>
              </a:rPr>
              <a:t>source secondaire </a:t>
            </a:r>
            <a:r>
              <a:rPr lang="fr-FR" sz="2400" dirty="0" smtClean="0">
                <a:latin typeface="Century Gothic" panose="020B0502020202020204" pitchFamily="34" charset="0"/>
              </a:rPr>
              <a:t>qui émet de ondelettes sphériques dont l’amplitude est proportionnelle à cet élément »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entury Gothic" panose="020B0502020202020204" pitchFamily="34" charset="0"/>
              </a:rPr>
              <a:t>« L’amplitude complexe de la vibration lumineuse en un point est la </a:t>
            </a:r>
            <a:r>
              <a:rPr lang="fr-FR" sz="2400" b="1" i="1" dirty="0" smtClean="0">
                <a:latin typeface="Century Gothic" panose="020B0502020202020204" pitchFamily="34" charset="0"/>
              </a:rPr>
              <a:t>somme des amplitudes complexes des vibrations produites par toutes les sources secondaires</a:t>
            </a:r>
            <a:r>
              <a:rPr lang="fr-FR" sz="2400" dirty="0" smtClean="0">
                <a:latin typeface="Century Gothic" panose="020B0502020202020204" pitchFamily="34" charset="0"/>
              </a:rPr>
              <a:t>. Ces vibrations </a:t>
            </a:r>
            <a:r>
              <a:rPr lang="fr-FR" sz="2400" b="1" i="1" dirty="0" smtClean="0">
                <a:latin typeface="Century Gothic" panose="020B0502020202020204" pitchFamily="34" charset="0"/>
              </a:rPr>
              <a:t>interfèrent </a:t>
            </a:r>
            <a:r>
              <a:rPr lang="fr-FR" sz="2400" dirty="0" smtClean="0">
                <a:latin typeface="Century Gothic" panose="020B0502020202020204" pitchFamily="34" charset="0"/>
              </a:rPr>
              <a:t>pour former la vibration au point considéré »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Critère de Rayleigh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9783" r="10668" b="11231"/>
          <a:stretch/>
        </p:blipFill>
        <p:spPr>
          <a:xfrm>
            <a:off x="5242560" y="1802825"/>
            <a:ext cx="6913880" cy="39237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596880" y="5852160"/>
            <a:ext cx="183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Credits</a:t>
            </a:r>
            <a:r>
              <a:rPr lang="fr-FR" sz="1100" dirty="0" smtClean="0"/>
              <a:t> : slide </a:t>
            </a:r>
            <a:r>
              <a:rPr lang="fr-FR" sz="1100" dirty="0" err="1" smtClean="0"/>
              <a:t>player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24741" r="13778" b="12148"/>
          <a:stretch/>
        </p:blipFill>
        <p:spPr>
          <a:xfrm>
            <a:off x="91440" y="2286000"/>
            <a:ext cx="528549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Diffraction par un ensemble de gouttelettes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15" y="1536704"/>
            <a:ext cx="6716484" cy="447590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74922" y="6012611"/>
            <a:ext cx="302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Crédits </a:t>
            </a:r>
            <a:r>
              <a:rPr lang="fr-FR" sz="1100" dirty="0" smtClean="0"/>
              <a:t>: Juan </a:t>
            </a:r>
            <a:r>
              <a:rPr lang="fr-FR" sz="1100" dirty="0"/>
              <a:t>Carlos </a:t>
            </a:r>
            <a:r>
              <a:rPr lang="fr-FR" sz="1100" dirty="0" err="1" smtClean="0"/>
              <a:t>Muñoz</a:t>
            </a:r>
            <a:r>
              <a:rPr lang="fr-FR" sz="1100" dirty="0" smtClean="0"/>
              <a:t>-Mateos/ESO, eso.org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62300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165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Thème Office</vt:lpstr>
      <vt:lpstr>LP : Diffraction de Fraunhofer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: Diffraction de Fraunhofer</dc:title>
  <dc:creator>Brendan LE PENNEC</dc:creator>
  <cp:lastModifiedBy>Brendan LE PENNEC</cp:lastModifiedBy>
  <cp:revision>8</cp:revision>
  <dcterms:created xsi:type="dcterms:W3CDTF">2023-06-05T11:49:35Z</dcterms:created>
  <dcterms:modified xsi:type="dcterms:W3CDTF">2023-06-05T16:08:35Z</dcterms:modified>
</cp:coreProperties>
</file>