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6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6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4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6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3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5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6908-D8EA-4E4F-9D86-166439C32B9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AA8D-222A-4534-9ADC-E15A2F0BFD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47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 smtClean="0"/>
              <a:t>LP : </a:t>
            </a:r>
            <a:r>
              <a:rPr lang="fr-FR" dirty="0" smtClean="0"/>
              <a:t>Absorption et émission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 smtClean="0"/>
              <a:t>Brendan Le </a:t>
            </a:r>
            <a:r>
              <a:rPr lang="fr-FR" dirty="0" err="1" smtClean="0"/>
              <a:t>Pennec</a:t>
            </a:r>
            <a:endParaRPr lang="fr-FR" dirty="0" smtClean="0"/>
          </a:p>
          <a:p>
            <a:r>
              <a:rPr lang="fr-FR" dirty="0" smtClean="0"/>
              <a:t>-</a:t>
            </a:r>
          </a:p>
          <a:p>
            <a:r>
              <a:rPr lang="fr-FR" dirty="0" smtClean="0"/>
              <a:t>Concours spécial de l’agrégation de Physique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50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4683760" cy="46837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Lampe à vapeur de mercure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28049"/>
              </p:ext>
            </p:extLst>
          </p:nvPr>
        </p:nvGraphicFramePr>
        <p:xfrm>
          <a:off x="4112700" y="2914226"/>
          <a:ext cx="7618715" cy="125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43">
                  <a:extLst>
                    <a:ext uri="{9D8B030D-6E8A-4147-A177-3AD203B41FA5}">
                      <a16:colId xmlns:a16="http://schemas.microsoft.com/office/drawing/2014/main" val="848458324"/>
                    </a:ext>
                  </a:extLst>
                </a:gridCol>
                <a:gridCol w="1523743">
                  <a:extLst>
                    <a:ext uri="{9D8B030D-6E8A-4147-A177-3AD203B41FA5}">
                      <a16:colId xmlns:a16="http://schemas.microsoft.com/office/drawing/2014/main" val="1759934225"/>
                    </a:ext>
                  </a:extLst>
                </a:gridCol>
                <a:gridCol w="1523743">
                  <a:extLst>
                    <a:ext uri="{9D8B030D-6E8A-4147-A177-3AD203B41FA5}">
                      <a16:colId xmlns:a16="http://schemas.microsoft.com/office/drawing/2014/main" val="4091138799"/>
                    </a:ext>
                  </a:extLst>
                </a:gridCol>
                <a:gridCol w="1523743">
                  <a:extLst>
                    <a:ext uri="{9D8B030D-6E8A-4147-A177-3AD203B41FA5}">
                      <a16:colId xmlns:a16="http://schemas.microsoft.com/office/drawing/2014/main" val="2935236758"/>
                    </a:ext>
                  </a:extLst>
                </a:gridCol>
                <a:gridCol w="1523743">
                  <a:extLst>
                    <a:ext uri="{9D8B030D-6E8A-4147-A177-3AD203B41FA5}">
                      <a16:colId xmlns:a16="http://schemas.microsoft.com/office/drawing/2014/main" val="168436748"/>
                    </a:ext>
                  </a:extLst>
                </a:gridCol>
              </a:tblGrid>
              <a:tr h="417125">
                <a:tc gridSpan="5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Mercure (Hg)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95454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Raies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Violet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Indigo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Vert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Jaune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extLst>
                  <a:ext uri="{0D108BD9-81ED-4DB2-BD59-A6C34878D82A}">
                    <a16:rowId xmlns:a16="http://schemas.microsoft.com/office/drawing/2014/main" val="3289405408"/>
                  </a:ext>
                </a:extLst>
              </a:tr>
              <a:tr h="417125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λ</a:t>
                      </a:r>
                      <a:r>
                        <a:rPr lang="fr-FR" sz="2000" dirty="0" smtClean="0"/>
                        <a:t>(nm)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404,7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435,8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546,1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577 et 579,1</a:t>
                      </a:r>
                      <a:endParaRPr lang="fr-FR" sz="2000" dirty="0"/>
                    </a:p>
                  </a:txBody>
                  <a:tcPr marL="102853" marR="102853" marT="51426" marB="51426"/>
                </a:tc>
                <a:extLst>
                  <a:ext uri="{0D108BD9-81ED-4DB2-BD59-A6C34878D82A}">
                    <a16:rowId xmlns:a16="http://schemas.microsoft.com/office/drawing/2014/main" val="329520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1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Couleur complémentaire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3078480" y="1645920"/>
            <a:ext cx="6456680" cy="4885685"/>
            <a:chOff x="3078480" y="1645920"/>
            <a:chExt cx="6456680" cy="488568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480" y="1645920"/>
              <a:ext cx="6299200" cy="47244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366000" y="6146800"/>
              <a:ext cx="2021840" cy="28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218680" y="6269995"/>
              <a:ext cx="2316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Crédits : aquaportail.com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46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Rayonnement du corp</a:t>
            </a:r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 noir : loi de </a:t>
            </a:r>
            <a:r>
              <a:rPr lang="fr-FR" sz="32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planck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374385" y="1851171"/>
            <a:ext cx="10419367" cy="4688866"/>
            <a:chOff x="374385" y="1851171"/>
            <a:chExt cx="10419367" cy="4688866"/>
          </a:xfrm>
        </p:grpSpPr>
        <p:sp>
          <p:nvSpPr>
            <p:cNvPr id="5" name="ZoneTexte 4"/>
            <p:cNvSpPr txBox="1"/>
            <p:nvPr/>
          </p:nvSpPr>
          <p:spPr>
            <a:xfrm>
              <a:off x="3129280" y="6278427"/>
              <a:ext cx="2622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Century Gothic" panose="020B0502020202020204" pitchFamily="34" charset="0"/>
                </a:rPr>
                <a:t>Crédits : S. </a:t>
              </a:r>
              <a:r>
                <a:rPr lang="fr-FR" sz="1100" dirty="0" err="1" smtClean="0">
                  <a:latin typeface="Century Gothic" panose="020B0502020202020204" pitchFamily="34" charset="0"/>
                </a:rPr>
                <a:t>Houard</a:t>
              </a:r>
              <a:r>
                <a:rPr lang="fr-FR" sz="1100" dirty="0" smtClean="0">
                  <a:latin typeface="Century Gothic" panose="020B0502020202020204" pitchFamily="34" charset="0"/>
                </a:rPr>
                <a:t> « Optique » p342</a:t>
              </a:r>
              <a:endParaRPr lang="fr-FR" sz="11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374385" y="1922084"/>
              <a:ext cx="5574299" cy="4356343"/>
              <a:chOff x="3666225" y="1906437"/>
              <a:chExt cx="5574299" cy="4356343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31" t="6682" r="28410" b="6059"/>
              <a:stretch/>
            </p:blipFill>
            <p:spPr>
              <a:xfrm rot="5400000">
                <a:off x="4130425" y="1442237"/>
                <a:ext cx="4356343" cy="5284743"/>
              </a:xfrm>
              <a:prstGeom prst="rect">
                <a:avLst/>
              </a:prstGeom>
            </p:spPr>
          </p:pic>
          <p:cxnSp>
            <p:nvCxnSpPr>
              <p:cNvPr id="7" name="Connecteur droit avec flèche 6"/>
              <p:cNvCxnSpPr/>
              <p:nvPr/>
            </p:nvCxnSpPr>
            <p:spPr>
              <a:xfrm flipH="1">
                <a:off x="5736567" y="2253057"/>
                <a:ext cx="572029" cy="119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>
                <a:off x="6314254" y="2020190"/>
                <a:ext cx="1897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entury Gothic" panose="020B0502020202020204" pitchFamily="34" charset="0"/>
                  </a:rPr>
                  <a:t>Soleil</a:t>
                </a:r>
                <a:endParaRPr lang="fr-FR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0" name="Connecteur droit avec flèche 9"/>
              <p:cNvCxnSpPr/>
              <p:nvPr/>
            </p:nvCxnSpPr>
            <p:spPr>
              <a:xfrm flipH="1">
                <a:off x="5667556" y="3906113"/>
                <a:ext cx="1595604" cy="14163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6994405" y="3079585"/>
                <a:ext cx="2246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Century Gothic" panose="020B0502020202020204" pitchFamily="34" charset="0"/>
                  </a:rPr>
                  <a:t>Lampe quartz-iode</a:t>
                </a:r>
                <a:endParaRPr lang="fr-FR" dirty="0">
                  <a:latin typeface="Century Gothic" panose="020B0502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656144" y="3520320"/>
                  <a:ext cx="4137608" cy="11598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h𝑐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b="0" i="1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sSub>
                                          <m:sSubPr>
                                            <m:ctrlPr>
                                              <a:rPr lang="el-G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F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144" y="3520320"/>
                  <a:ext cx="4137608" cy="1159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/>
            <p:cNvSpPr txBox="1"/>
            <p:nvPr/>
          </p:nvSpPr>
          <p:spPr>
            <a:xfrm>
              <a:off x="5751331" y="1851171"/>
              <a:ext cx="263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entury Gothic" panose="020B0502020202020204" pitchFamily="34" charset="0"/>
                </a:rPr>
                <a:t>Loi de Planck (1900) :</a:t>
              </a:r>
              <a:endParaRPr lang="fr-FR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41926" r="7947" b="38222"/>
          <a:stretch/>
        </p:blipFill>
        <p:spPr>
          <a:xfrm>
            <a:off x="1352721" y="1696720"/>
            <a:ext cx="10839279" cy="19136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Processus fondamentaux d’absorption et d’émission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640941"/>
            <a:ext cx="314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Century Gothic" panose="020B0502020202020204" pitchFamily="34" charset="0"/>
              </a:rPr>
              <a:t>Probabilité :</a:t>
            </a:r>
            <a:endParaRPr lang="fr-FR" sz="2000" u="sng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998317" y="4425722"/>
                <a:ext cx="2804357" cy="83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17" y="4425722"/>
                <a:ext cx="2804357" cy="830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8962363" y="4425722"/>
                <a:ext cx="2850845" cy="83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363" y="4425722"/>
                <a:ext cx="2850845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402113" y="4425722"/>
                <a:ext cx="2740494" cy="83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13" y="4425722"/>
                <a:ext cx="2740494" cy="830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77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53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Schéma de principe du laser</a:t>
            </a:r>
            <a:endParaRPr lang="fr-F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7" t="51847" r="24716" b="1259"/>
          <a:stretch/>
        </p:blipFill>
        <p:spPr>
          <a:xfrm rot="16200000">
            <a:off x="2066549" y="-207275"/>
            <a:ext cx="3423924" cy="71303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441192" y="1615440"/>
            <a:ext cx="460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entury Gothic" panose="020B0502020202020204" pitchFamily="34" charset="0"/>
              </a:rPr>
              <a:t>Trois éléments principaux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entury Gothic" panose="020B0502020202020204" pitchFamily="34" charset="0"/>
              </a:rPr>
              <a:t>Un milieu amplificateur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entury Gothic" panose="020B0502020202020204" pitchFamily="34" charset="0"/>
              </a:rPr>
              <a:t>Une cavité résonante (Fabry-Pérot)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2000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Century Gothic" panose="020B0502020202020204" pitchFamily="34" charset="0"/>
              </a:rPr>
              <a:t>Un système de pompage 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19141" y="5069840"/>
            <a:ext cx="262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entury Gothic" panose="020B0502020202020204" pitchFamily="34" charset="0"/>
              </a:rPr>
              <a:t>Crédits : S. </a:t>
            </a:r>
            <a:r>
              <a:rPr lang="fr-FR" sz="1100" dirty="0" err="1" smtClean="0">
                <a:latin typeface="Century Gothic" panose="020B0502020202020204" pitchFamily="34" charset="0"/>
              </a:rPr>
              <a:t>Houard</a:t>
            </a:r>
            <a:r>
              <a:rPr lang="fr-FR" sz="1100" dirty="0" smtClean="0">
                <a:latin typeface="Century Gothic" panose="020B0502020202020204" pitchFamily="34" charset="0"/>
              </a:rPr>
              <a:t> « Optique » p344</a:t>
            </a:r>
            <a:endParaRPr lang="fr-FR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2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28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240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Wingdings</vt:lpstr>
      <vt:lpstr>Thème Office</vt:lpstr>
      <vt:lpstr>LP : Absorption et émission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: Absorption et émission</dc:title>
  <dc:creator>Brendan LE PENNEC</dc:creator>
  <cp:lastModifiedBy>Brendan LE PENNEC</cp:lastModifiedBy>
  <cp:revision>13</cp:revision>
  <dcterms:created xsi:type="dcterms:W3CDTF">2023-06-06T09:30:18Z</dcterms:created>
  <dcterms:modified xsi:type="dcterms:W3CDTF">2023-06-07T08:06:27Z</dcterms:modified>
</cp:coreProperties>
</file>