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2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83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1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81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1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7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1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0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6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50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F01E-E901-4BBF-B91F-B6F4F3228944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D8CB-5ADF-4D49-B32B-268202219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3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Induction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Brendan Le </a:t>
            </a:r>
            <a:r>
              <a:rPr lang="fr-FR" dirty="0" err="1" smtClean="0"/>
              <a:t>Pennec</a:t>
            </a:r>
            <a:endParaRPr lang="fr-FR" dirty="0" smtClean="0"/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Concours externe spécial de l’agrégation de Physique-Chimie option 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56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Expérience de la chute d’un aimant dans un conducteur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1" name="Groupe 60"/>
          <p:cNvGrpSpPr/>
          <p:nvPr/>
        </p:nvGrpSpPr>
        <p:grpSpPr>
          <a:xfrm>
            <a:off x="1875910" y="1568053"/>
            <a:ext cx="1933237" cy="4735211"/>
            <a:chOff x="2201030" y="1553829"/>
            <a:chExt cx="1933237" cy="4735211"/>
          </a:xfrm>
        </p:grpSpPr>
        <p:grpSp>
          <p:nvGrpSpPr>
            <p:cNvPr id="31" name="Groupe 30"/>
            <p:cNvGrpSpPr/>
            <p:nvPr/>
          </p:nvGrpSpPr>
          <p:grpSpPr>
            <a:xfrm>
              <a:off x="2201030" y="1553829"/>
              <a:ext cx="1204806" cy="4735211"/>
              <a:chOff x="2201030" y="1553829"/>
              <a:chExt cx="1204806" cy="4735211"/>
            </a:xfrm>
          </p:grpSpPr>
          <p:sp>
            <p:nvSpPr>
              <p:cNvPr id="4" name="Cylindre 3"/>
              <p:cNvSpPr/>
              <p:nvPr/>
            </p:nvSpPr>
            <p:spPr>
              <a:xfrm>
                <a:off x="2255519" y="2572397"/>
                <a:ext cx="1026544" cy="3716643"/>
              </a:xfrm>
              <a:prstGeom prst="can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Cube 4"/>
              <p:cNvSpPr/>
              <p:nvPr/>
            </p:nvSpPr>
            <p:spPr>
              <a:xfrm rot="18789329">
                <a:off x="2381319" y="1625608"/>
                <a:ext cx="772890" cy="701698"/>
              </a:xfrm>
              <a:prstGeom prst="cube">
                <a:avLst>
                  <a:gd name="adj" fmla="val 60257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/>
              <p:cNvCxnSpPr/>
              <p:nvPr/>
            </p:nvCxnSpPr>
            <p:spPr>
              <a:xfrm flipV="1">
                <a:off x="2560320" y="1838960"/>
                <a:ext cx="203875" cy="1413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2794675" y="1838960"/>
                <a:ext cx="174712" cy="1413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/>
              <p:cNvSpPr txBox="1"/>
              <p:nvPr/>
            </p:nvSpPr>
            <p:spPr>
              <a:xfrm>
                <a:off x="2545079" y="1553829"/>
                <a:ext cx="234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</a:t>
                </a:r>
                <a:endParaRPr lang="fr-FR" dirty="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2478088" y="1896062"/>
                <a:ext cx="234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N</a:t>
                </a:r>
                <a:endParaRPr lang="fr-FR" dirty="0"/>
              </a:p>
            </p:txBody>
          </p:sp>
          <p:sp>
            <p:nvSpPr>
              <p:cNvPr id="15" name="Arc 14"/>
              <p:cNvSpPr/>
              <p:nvPr/>
            </p:nvSpPr>
            <p:spPr>
              <a:xfrm rot="9793156">
                <a:off x="2201031" y="2689141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779434" y="2265394"/>
                <a:ext cx="0" cy="84356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 rot="9793156">
                <a:off x="2201031" y="3243560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8"/>
              <p:cNvSpPr/>
              <p:nvPr/>
            </p:nvSpPr>
            <p:spPr>
              <a:xfrm rot="9793156">
                <a:off x="2201032" y="3763629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Arc 19"/>
              <p:cNvSpPr/>
              <p:nvPr/>
            </p:nvSpPr>
            <p:spPr>
              <a:xfrm rot="9793156">
                <a:off x="2213858" y="4391359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Arc 20"/>
              <p:cNvSpPr/>
              <p:nvPr/>
            </p:nvSpPr>
            <p:spPr>
              <a:xfrm rot="9793156">
                <a:off x="2201030" y="4965261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avec flèche 22"/>
              <p:cNvCxnSpPr/>
              <p:nvPr/>
            </p:nvCxnSpPr>
            <p:spPr>
              <a:xfrm>
                <a:off x="2698490" y="364301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/>
              <p:cNvCxnSpPr/>
              <p:nvPr/>
            </p:nvCxnSpPr>
            <p:spPr>
              <a:xfrm>
                <a:off x="2708650" y="420181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avec flèche 24"/>
              <p:cNvCxnSpPr/>
              <p:nvPr/>
            </p:nvCxnSpPr>
            <p:spPr>
              <a:xfrm>
                <a:off x="2728970" y="470981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/>
              <p:cNvCxnSpPr/>
              <p:nvPr/>
            </p:nvCxnSpPr>
            <p:spPr>
              <a:xfrm>
                <a:off x="2728970" y="534989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/>
              <p:cNvCxnSpPr/>
              <p:nvPr/>
            </p:nvCxnSpPr>
            <p:spPr>
              <a:xfrm>
                <a:off x="2728970" y="592901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2254016" y="3183078"/>
                <a:ext cx="54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i(t)</a:t>
                </a:r>
                <a:endParaRPr lang="fr-FR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 rot="9793156">
                <a:off x="2218546" y="2262659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avec flèche 29"/>
              <p:cNvCxnSpPr/>
              <p:nvPr/>
            </p:nvCxnSpPr>
            <p:spPr>
              <a:xfrm>
                <a:off x="2708650" y="321629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droit avec flèche 54"/>
            <p:cNvCxnSpPr/>
            <p:nvPr/>
          </p:nvCxnSpPr>
          <p:spPr>
            <a:xfrm flipH="1" flipV="1">
              <a:off x="2819108" y="3249511"/>
              <a:ext cx="1894" cy="50400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3197665" y="3236569"/>
                  <a:ext cx="936602" cy="506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665" y="3236569"/>
                  <a:ext cx="936602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/>
          <p:cNvGrpSpPr/>
          <p:nvPr/>
        </p:nvGrpSpPr>
        <p:grpSpPr>
          <a:xfrm>
            <a:off x="8256390" y="1604236"/>
            <a:ext cx="1933237" cy="4699028"/>
            <a:chOff x="8063350" y="1590012"/>
            <a:chExt cx="1933237" cy="4699028"/>
          </a:xfrm>
        </p:grpSpPr>
        <p:grpSp>
          <p:nvGrpSpPr>
            <p:cNvPr id="32" name="Groupe 31"/>
            <p:cNvGrpSpPr/>
            <p:nvPr/>
          </p:nvGrpSpPr>
          <p:grpSpPr>
            <a:xfrm>
              <a:off x="8063350" y="1590012"/>
              <a:ext cx="1204806" cy="4699028"/>
              <a:chOff x="2201030" y="1590012"/>
              <a:chExt cx="1204806" cy="4699028"/>
            </a:xfrm>
          </p:grpSpPr>
          <p:sp>
            <p:nvSpPr>
              <p:cNvPr id="33" name="Cylindre 32"/>
              <p:cNvSpPr/>
              <p:nvPr/>
            </p:nvSpPr>
            <p:spPr>
              <a:xfrm>
                <a:off x="2255519" y="2572397"/>
                <a:ext cx="1026544" cy="3716643"/>
              </a:xfrm>
              <a:prstGeom prst="can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Cube 33"/>
              <p:cNvSpPr/>
              <p:nvPr/>
            </p:nvSpPr>
            <p:spPr>
              <a:xfrm rot="18789329">
                <a:off x="2381319" y="1625608"/>
                <a:ext cx="772890" cy="701698"/>
              </a:xfrm>
              <a:prstGeom prst="cube">
                <a:avLst>
                  <a:gd name="adj" fmla="val 60257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" name="Connecteur droit 34"/>
              <p:cNvCxnSpPr/>
              <p:nvPr/>
            </p:nvCxnSpPr>
            <p:spPr>
              <a:xfrm flipV="1">
                <a:off x="2560320" y="1838960"/>
                <a:ext cx="203875" cy="1413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2794675" y="1838960"/>
                <a:ext cx="174712" cy="1413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2494279" y="1594469"/>
                <a:ext cx="234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N</a:t>
                </a:r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2498408" y="1906222"/>
                <a:ext cx="234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</a:t>
                </a:r>
              </a:p>
            </p:txBody>
          </p:sp>
          <p:sp>
            <p:nvSpPr>
              <p:cNvPr id="39" name="Arc 38"/>
              <p:cNvSpPr/>
              <p:nvPr/>
            </p:nvSpPr>
            <p:spPr>
              <a:xfrm rot="9793156">
                <a:off x="2201031" y="2689141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>
              <a:xfrm>
                <a:off x="2779434" y="2265394"/>
                <a:ext cx="0" cy="84356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9793156">
                <a:off x="2201031" y="3243560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Arc 41"/>
              <p:cNvSpPr/>
              <p:nvPr/>
            </p:nvSpPr>
            <p:spPr>
              <a:xfrm rot="9793156">
                <a:off x="2201032" y="3763629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Arc 42"/>
              <p:cNvSpPr/>
              <p:nvPr/>
            </p:nvSpPr>
            <p:spPr>
              <a:xfrm rot="9793156">
                <a:off x="2213858" y="4391359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Arc 43"/>
              <p:cNvSpPr/>
              <p:nvPr/>
            </p:nvSpPr>
            <p:spPr>
              <a:xfrm rot="9793156">
                <a:off x="2201030" y="4965261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avec flèche 44"/>
              <p:cNvCxnSpPr/>
              <p:nvPr/>
            </p:nvCxnSpPr>
            <p:spPr>
              <a:xfrm rot="10800000">
                <a:off x="2698490" y="364301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 rot="10800000">
                <a:off x="2708650" y="420181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/>
              <p:cNvCxnSpPr/>
              <p:nvPr/>
            </p:nvCxnSpPr>
            <p:spPr>
              <a:xfrm rot="10800000">
                <a:off x="2728970" y="470981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avec flèche 47"/>
              <p:cNvCxnSpPr/>
              <p:nvPr/>
            </p:nvCxnSpPr>
            <p:spPr>
              <a:xfrm rot="10800000">
                <a:off x="2728970" y="534989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avec flèche 48"/>
              <p:cNvCxnSpPr/>
              <p:nvPr/>
            </p:nvCxnSpPr>
            <p:spPr>
              <a:xfrm rot="10800000">
                <a:off x="2728970" y="592901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2254016" y="3183078"/>
                <a:ext cx="54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i(t)</a:t>
                </a:r>
                <a:endParaRPr lang="fr-FR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 rot="9793156">
                <a:off x="2218546" y="2262659"/>
                <a:ext cx="1187290" cy="953270"/>
              </a:xfrm>
              <a:prstGeom prst="arc">
                <a:avLst>
                  <a:gd name="adj1" fmla="val 13489211"/>
                  <a:gd name="adj2" fmla="val 2104431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2" name="Connecteur droit avec flèche 51"/>
              <p:cNvCxnSpPr/>
              <p:nvPr/>
            </p:nvCxnSpPr>
            <p:spPr>
              <a:xfrm rot="10800000">
                <a:off x="2708650" y="3216294"/>
                <a:ext cx="145247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necteur droit avec flèche 57"/>
            <p:cNvCxnSpPr/>
            <p:nvPr/>
          </p:nvCxnSpPr>
          <p:spPr>
            <a:xfrm rot="10800000" flipH="1" flipV="1">
              <a:off x="8651403" y="3463840"/>
              <a:ext cx="1894" cy="50400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9059985" y="3451373"/>
                  <a:ext cx="936602" cy="506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985" y="3451373"/>
                  <a:ext cx="936602" cy="5064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97887" y="2549273"/>
            <a:ext cx="3634569" cy="272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Définition phénoménologique de l’induction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69343" y="3221119"/>
            <a:ext cx="10758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Century Gothic" panose="020B0502020202020204" pitchFamily="34" charset="0"/>
              </a:rPr>
              <a:t>Apparition d'une tension (ou force) électromotrice et, s'ils peuvent s'écouler, de courants, aux bornes d’un conducteur mobile placé d'un champ magnétique variable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891" y="1573561"/>
            <a:ext cx="6790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Définition (phénoménologique) : </a:t>
            </a:r>
            <a:endParaRPr lang="fr-FR" sz="32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7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Induction de Lorentz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426720" y="1712821"/>
            <a:ext cx="5207468" cy="4616956"/>
            <a:chOff x="548640" y="2048101"/>
            <a:chExt cx="5207468" cy="4616956"/>
          </a:xfrm>
        </p:grpSpPr>
        <p:sp>
          <p:nvSpPr>
            <p:cNvPr id="2" name="Ellipse 1"/>
            <p:cNvSpPr/>
            <p:nvPr/>
          </p:nvSpPr>
          <p:spPr>
            <a:xfrm>
              <a:off x="1676400" y="2387600"/>
              <a:ext cx="822960" cy="33324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1390440">
              <a:off x="4170680" y="2048101"/>
              <a:ext cx="822960" cy="38506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2357120" y="2885440"/>
              <a:ext cx="121920" cy="640080"/>
            </a:xfrm>
            <a:custGeom>
              <a:avLst/>
              <a:gdLst>
                <a:gd name="connsiteX0" fmla="*/ 121920 w 121920"/>
                <a:gd name="connsiteY0" fmla="*/ 640080 h 640080"/>
                <a:gd name="connsiteX1" fmla="*/ 91440 w 121920"/>
                <a:gd name="connsiteY1" fmla="*/ 294640 h 640080"/>
                <a:gd name="connsiteX2" fmla="*/ 0 w 121920"/>
                <a:gd name="connsiteY2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640080">
                  <a:moveTo>
                    <a:pt x="121920" y="640080"/>
                  </a:moveTo>
                  <a:cubicBezTo>
                    <a:pt x="116840" y="520700"/>
                    <a:pt x="111760" y="401320"/>
                    <a:pt x="91440" y="294640"/>
                  </a:cubicBezTo>
                  <a:cubicBezTo>
                    <a:pt x="71120" y="187960"/>
                    <a:pt x="35560" y="93980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006600" y="3068107"/>
              <a:ext cx="52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dl</a:t>
              </a:r>
              <a:endParaRPr lang="fr-FR" b="1" dirty="0">
                <a:solidFill>
                  <a:srgbClr val="FF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4805680" y="2750066"/>
              <a:ext cx="121920" cy="640080"/>
            </a:xfrm>
            <a:custGeom>
              <a:avLst/>
              <a:gdLst>
                <a:gd name="connsiteX0" fmla="*/ 121920 w 121920"/>
                <a:gd name="connsiteY0" fmla="*/ 640080 h 640080"/>
                <a:gd name="connsiteX1" fmla="*/ 91440 w 121920"/>
                <a:gd name="connsiteY1" fmla="*/ 294640 h 640080"/>
                <a:gd name="connsiteX2" fmla="*/ 0 w 121920"/>
                <a:gd name="connsiteY2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640080">
                  <a:moveTo>
                    <a:pt x="121920" y="640080"/>
                  </a:moveTo>
                  <a:cubicBezTo>
                    <a:pt x="116840" y="520700"/>
                    <a:pt x="111760" y="401320"/>
                    <a:pt x="91440" y="294640"/>
                  </a:cubicBezTo>
                  <a:cubicBezTo>
                    <a:pt x="71120" y="187960"/>
                    <a:pt x="35560" y="93980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2357120" y="2740651"/>
              <a:ext cx="2468880" cy="144789"/>
            </a:xfrm>
            <a:custGeom>
              <a:avLst/>
              <a:gdLst>
                <a:gd name="connsiteX0" fmla="*/ 0 w 2468880"/>
                <a:gd name="connsiteY0" fmla="*/ 144789 h 144789"/>
                <a:gd name="connsiteX1" fmla="*/ 1127760 w 2468880"/>
                <a:gd name="connsiteY1" fmla="*/ 12709 h 144789"/>
                <a:gd name="connsiteX2" fmla="*/ 2468880 w 2468880"/>
                <a:gd name="connsiteY2" fmla="*/ 12709 h 14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880" h="144789">
                  <a:moveTo>
                    <a:pt x="0" y="144789"/>
                  </a:moveTo>
                  <a:cubicBezTo>
                    <a:pt x="358140" y="89755"/>
                    <a:pt x="716280" y="34722"/>
                    <a:pt x="1127760" y="12709"/>
                  </a:cubicBezTo>
                  <a:cubicBezTo>
                    <a:pt x="1539240" y="-9304"/>
                    <a:pt x="2004060" y="1702"/>
                    <a:pt x="2468880" y="127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468880" y="3314096"/>
              <a:ext cx="2448560" cy="211424"/>
            </a:xfrm>
            <a:custGeom>
              <a:avLst/>
              <a:gdLst>
                <a:gd name="connsiteX0" fmla="*/ 0 w 2448560"/>
                <a:gd name="connsiteY0" fmla="*/ 211424 h 211424"/>
                <a:gd name="connsiteX1" fmla="*/ 1178560 w 2448560"/>
                <a:gd name="connsiteY1" fmla="*/ 8224 h 211424"/>
                <a:gd name="connsiteX2" fmla="*/ 2448560 w 2448560"/>
                <a:gd name="connsiteY2" fmla="*/ 59024 h 2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8560" h="211424">
                  <a:moveTo>
                    <a:pt x="0" y="211424"/>
                  </a:moveTo>
                  <a:cubicBezTo>
                    <a:pt x="385233" y="122524"/>
                    <a:pt x="770467" y="33624"/>
                    <a:pt x="1178560" y="8224"/>
                  </a:cubicBezTo>
                  <a:cubicBezTo>
                    <a:pt x="1586653" y="-17176"/>
                    <a:pt x="2017606" y="20924"/>
                    <a:pt x="2448560" y="590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H="1">
              <a:off x="1097280" y="3911600"/>
              <a:ext cx="955040" cy="1016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548640" y="3737094"/>
              <a:ext cx="65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B050"/>
                  </a:solidFill>
                  <a:latin typeface="Century Gothic" panose="020B0502020202020204" pitchFamily="34" charset="0"/>
                </a:rPr>
                <a:t>S(t)</a:t>
              </a:r>
              <a:endParaRPr lang="fr-FR" b="1" dirty="0">
                <a:solidFill>
                  <a:srgbClr val="00B05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773992" y="4068802"/>
              <a:ext cx="9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B050"/>
                  </a:solidFill>
                  <a:latin typeface="Century Gothic" panose="020B0502020202020204" pitchFamily="34" charset="0"/>
                </a:rPr>
                <a:t>S(</a:t>
              </a:r>
              <a:r>
                <a:rPr lang="fr-FR" b="1" dirty="0" err="1" smtClean="0">
                  <a:solidFill>
                    <a:srgbClr val="00B050"/>
                  </a:solidFill>
                  <a:latin typeface="Century Gothic" panose="020B0502020202020204" pitchFamily="34" charset="0"/>
                </a:rPr>
                <a:t>t+dt</a:t>
              </a:r>
              <a:r>
                <a:rPr lang="fr-FR" b="1" dirty="0" smtClean="0">
                  <a:solidFill>
                    <a:srgbClr val="00B050"/>
                  </a:solidFill>
                  <a:latin typeface="Century Gothic" panose="020B0502020202020204" pitchFamily="34" charset="0"/>
                </a:rPr>
                <a:t>)</a:t>
              </a:r>
              <a:endParaRPr lang="fr-FR" b="1" dirty="0">
                <a:solidFill>
                  <a:srgbClr val="00B05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3561080" y="3862525"/>
              <a:ext cx="1021080" cy="2217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orme libre 20"/>
            <p:cNvSpPr/>
            <p:nvPr/>
          </p:nvSpPr>
          <p:spPr>
            <a:xfrm>
              <a:off x="2062480" y="5709920"/>
              <a:ext cx="416560" cy="345440"/>
            </a:xfrm>
            <a:custGeom>
              <a:avLst/>
              <a:gdLst>
                <a:gd name="connsiteX0" fmla="*/ 0 w 416560"/>
                <a:gd name="connsiteY0" fmla="*/ 0 h 345440"/>
                <a:gd name="connsiteX1" fmla="*/ 294640 w 416560"/>
                <a:gd name="connsiteY1" fmla="*/ 121920 h 345440"/>
                <a:gd name="connsiteX2" fmla="*/ 416560 w 416560"/>
                <a:gd name="connsiteY2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560" h="345440">
                  <a:moveTo>
                    <a:pt x="0" y="0"/>
                  </a:moveTo>
                  <a:cubicBezTo>
                    <a:pt x="112606" y="32173"/>
                    <a:pt x="225213" y="64347"/>
                    <a:pt x="294640" y="121920"/>
                  </a:cubicBezTo>
                  <a:cubicBezTo>
                    <a:pt x="364067" y="179493"/>
                    <a:pt x="390313" y="262466"/>
                    <a:pt x="416560" y="34544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270760" y="6099444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C(t)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902668" y="6295725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C(</a:t>
              </a:r>
              <a:r>
                <a:rPr lang="fr-FR" dirty="0" err="1" smtClean="0"/>
                <a:t>t+dt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4694388" y="5906201"/>
              <a:ext cx="416560" cy="345440"/>
            </a:xfrm>
            <a:custGeom>
              <a:avLst/>
              <a:gdLst>
                <a:gd name="connsiteX0" fmla="*/ 0 w 416560"/>
                <a:gd name="connsiteY0" fmla="*/ 0 h 345440"/>
                <a:gd name="connsiteX1" fmla="*/ 294640 w 416560"/>
                <a:gd name="connsiteY1" fmla="*/ 121920 h 345440"/>
                <a:gd name="connsiteX2" fmla="*/ 416560 w 416560"/>
                <a:gd name="connsiteY2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560" h="345440">
                  <a:moveTo>
                    <a:pt x="0" y="0"/>
                  </a:moveTo>
                  <a:cubicBezTo>
                    <a:pt x="112606" y="32173"/>
                    <a:pt x="225213" y="64347"/>
                    <a:pt x="294640" y="121920"/>
                  </a:cubicBezTo>
                  <a:cubicBezTo>
                    <a:pt x="364067" y="179493"/>
                    <a:pt x="390313" y="262466"/>
                    <a:pt x="416560" y="34544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2707640" y="1923337"/>
            <a:ext cx="842826" cy="74876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807700" y="1316950"/>
            <a:ext cx="1453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dS</a:t>
            </a:r>
            <a:r>
              <a:rPr lang="fr-FR" sz="2000" b="1" baseline="-250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b</a:t>
            </a:r>
            <a:r>
              <a:rPr lang="fr-FR" sz="2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=</a:t>
            </a:r>
            <a:r>
              <a:rPr lang="fr-FR" sz="2000" b="1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dl^dr</a:t>
            </a:r>
            <a:endParaRPr lang="fr-FR" sz="2000" b="1" baseline="-25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89369" y="1540438"/>
            <a:ext cx="569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Conservation du flux de B dans le circuit :</a:t>
            </a:r>
            <a:endParaRPr lang="fr-FR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014272" y="2373076"/>
                <a:ext cx="6985310" cy="994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brk m:alnAt="24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acc>
                          <m:r>
                            <m:rPr>
                              <m:brk m:alnAt="24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limLoc m:val="undOvr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16"/>
                                </m:rPr>
                                <a:rPr lang="el-GR" sz="200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m:rPr>
                                  <m:brk m:alnAt="24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∬"/>
                                  <m:limLoc m:val="undOvr"/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16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d>
                                    <m:d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  <m:r>
                                    <m:rPr>
                                      <m:brk m:alnAt="24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𝑑𝑆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∬"/>
                                      <m:limLoc m:val="undOvr"/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fr-F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24"/>
                                        </m:r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nary>
                                </m:e>
                              </m:nary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72" y="2373076"/>
                <a:ext cx="6985310" cy="994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/>
          <p:cNvCxnSpPr/>
          <p:nvPr/>
        </p:nvCxnSpPr>
        <p:spPr>
          <a:xfrm flipH="1">
            <a:off x="6604000" y="3596640"/>
            <a:ext cx="182880" cy="81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6311581" y="4627937"/>
                <a:ext cx="6727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81" y="4627937"/>
                <a:ext cx="672748" cy="369332"/>
              </a:xfrm>
              <a:prstGeom prst="rect">
                <a:avLst/>
              </a:prstGeom>
              <a:blipFill>
                <a:blip r:embed="rId3"/>
                <a:stretch>
                  <a:fillRect l="-15315" r="-15315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8146957" y="4627937"/>
                <a:ext cx="157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57" y="4627937"/>
                <a:ext cx="1575303" cy="369332"/>
              </a:xfrm>
              <a:prstGeom prst="rect">
                <a:avLst/>
              </a:prstGeom>
              <a:blipFill>
                <a:blip r:embed="rId4"/>
                <a:stretch>
                  <a:fillRect l="-386" r="-6564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 flipH="1">
            <a:off x="8843169" y="3437389"/>
            <a:ext cx="182880" cy="81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e libre 27"/>
          <p:cNvSpPr/>
          <p:nvPr/>
        </p:nvSpPr>
        <p:spPr>
          <a:xfrm>
            <a:off x="2295253" y="2440517"/>
            <a:ext cx="2510427" cy="652926"/>
          </a:xfrm>
          <a:custGeom>
            <a:avLst/>
            <a:gdLst>
              <a:gd name="connsiteX0" fmla="*/ 72027 w 2717368"/>
              <a:gd name="connsiteY0" fmla="*/ 184960 h 795646"/>
              <a:gd name="connsiteX1" fmla="*/ 143147 w 2717368"/>
              <a:gd name="connsiteY1" fmla="*/ 499920 h 795646"/>
              <a:gd name="connsiteX2" fmla="*/ 153307 w 2717368"/>
              <a:gd name="connsiteY2" fmla="*/ 794560 h 795646"/>
              <a:gd name="connsiteX3" fmla="*/ 1179467 w 2717368"/>
              <a:gd name="connsiteY3" fmla="*/ 601520 h 795646"/>
              <a:gd name="connsiteX4" fmla="*/ 2622187 w 2717368"/>
              <a:gd name="connsiteY4" fmla="*/ 652320 h 795646"/>
              <a:gd name="connsiteX5" fmla="*/ 2571387 w 2717368"/>
              <a:gd name="connsiteY5" fmla="*/ 337360 h 795646"/>
              <a:gd name="connsiteX6" fmla="*/ 2500267 w 2717368"/>
              <a:gd name="connsiteY6" fmla="*/ 32560 h 795646"/>
              <a:gd name="connsiteX7" fmla="*/ 1291227 w 2717368"/>
              <a:gd name="connsiteY7" fmla="*/ 22400 h 795646"/>
              <a:gd name="connsiteX8" fmla="*/ 72027 w 2717368"/>
              <a:gd name="connsiteY8" fmla="*/ 184960 h 79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7368" h="795646">
                <a:moveTo>
                  <a:pt x="72027" y="184960"/>
                </a:moveTo>
                <a:cubicBezTo>
                  <a:pt x="-119320" y="264547"/>
                  <a:pt x="129600" y="398320"/>
                  <a:pt x="143147" y="499920"/>
                </a:cubicBezTo>
                <a:cubicBezTo>
                  <a:pt x="156694" y="601520"/>
                  <a:pt x="-19413" y="777627"/>
                  <a:pt x="153307" y="794560"/>
                </a:cubicBezTo>
                <a:cubicBezTo>
                  <a:pt x="326027" y="811493"/>
                  <a:pt x="767987" y="625227"/>
                  <a:pt x="1179467" y="601520"/>
                </a:cubicBezTo>
                <a:cubicBezTo>
                  <a:pt x="1590947" y="577813"/>
                  <a:pt x="2390200" y="696347"/>
                  <a:pt x="2622187" y="652320"/>
                </a:cubicBezTo>
                <a:cubicBezTo>
                  <a:pt x="2854174" y="608293"/>
                  <a:pt x="2591707" y="440653"/>
                  <a:pt x="2571387" y="337360"/>
                </a:cubicBezTo>
                <a:cubicBezTo>
                  <a:pt x="2551067" y="234067"/>
                  <a:pt x="2713627" y="85053"/>
                  <a:pt x="2500267" y="32560"/>
                </a:cubicBezTo>
                <a:cubicBezTo>
                  <a:pt x="2286907" y="-19933"/>
                  <a:pt x="1695934" y="2080"/>
                  <a:pt x="1291227" y="22400"/>
                </a:cubicBezTo>
                <a:cubicBezTo>
                  <a:pt x="886520" y="42720"/>
                  <a:pt x="263374" y="105373"/>
                  <a:pt x="72027" y="18496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859884" y="3047505"/>
            <a:ext cx="13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latin typeface="Century Gothic" panose="020B0502020202020204" pitchFamily="34" charset="0"/>
              </a:rPr>
              <a:t>dr</a:t>
            </a:r>
            <a:r>
              <a:rPr lang="fr-FR" b="1" dirty="0" smtClean="0">
                <a:latin typeface="Century Gothic" panose="020B0502020202020204" pitchFamily="34" charset="0"/>
              </a:rPr>
              <a:t> = v</a:t>
            </a:r>
            <a:r>
              <a:rPr lang="fr-FR" b="1" baseline="-25000" dirty="0" smtClean="0">
                <a:latin typeface="Century Gothic" panose="020B0502020202020204" pitchFamily="34" charset="0"/>
              </a:rPr>
              <a:t>e</a:t>
            </a:r>
            <a:r>
              <a:rPr lang="fr-FR" dirty="0" smtClean="0">
                <a:latin typeface="Century Gothic" panose="020B0502020202020204" pitchFamily="34" charset="0"/>
              </a:rPr>
              <a:t>dt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68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201</Words>
  <Application>Microsoft Office PowerPoint</Application>
  <PresentationFormat>Grand écran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Gothic</vt:lpstr>
      <vt:lpstr>Thème Office</vt:lpstr>
      <vt:lpstr>LP : Induction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: Induction</dc:title>
  <dc:creator>Brendan LE PENNEC</dc:creator>
  <cp:lastModifiedBy>Brendan LE PENNEC</cp:lastModifiedBy>
  <cp:revision>10</cp:revision>
  <dcterms:created xsi:type="dcterms:W3CDTF">2023-06-07T13:49:22Z</dcterms:created>
  <dcterms:modified xsi:type="dcterms:W3CDTF">2023-06-08T08:15:09Z</dcterms:modified>
</cp:coreProperties>
</file>