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 flipH="1" rot="5400000">
            <a:off x="3431675" y="-89500"/>
            <a:ext cx="23700" cy="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" name="Google Shape;55;p13"/>
          <p:cNvGrpSpPr/>
          <p:nvPr/>
        </p:nvGrpSpPr>
        <p:grpSpPr>
          <a:xfrm>
            <a:off x="689875" y="459575"/>
            <a:ext cx="7866850" cy="4333675"/>
            <a:chOff x="689875" y="459575"/>
            <a:chExt cx="7866850" cy="4333675"/>
          </a:xfrm>
        </p:grpSpPr>
        <p:grpSp>
          <p:nvGrpSpPr>
            <p:cNvPr id="56" name="Google Shape;56;p13"/>
            <p:cNvGrpSpPr/>
            <p:nvPr/>
          </p:nvGrpSpPr>
          <p:grpSpPr>
            <a:xfrm>
              <a:off x="689875" y="1884144"/>
              <a:ext cx="1588350" cy="1066500"/>
              <a:chOff x="689875" y="1889381"/>
              <a:chExt cx="1588350" cy="1066500"/>
            </a:xfrm>
          </p:grpSpPr>
          <p:sp>
            <p:nvSpPr>
              <p:cNvPr id="57" name="Google Shape;57;p13"/>
              <p:cNvSpPr/>
              <p:nvPr/>
            </p:nvSpPr>
            <p:spPr>
              <a:xfrm>
                <a:off x="690025" y="1889381"/>
                <a:ext cx="1588200" cy="1066500"/>
              </a:xfrm>
              <a:prstGeom prst="roundRect">
                <a:avLst>
                  <a:gd fmla="val 16667" name="adj"/>
                </a:avLst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3"/>
              <p:cNvSpPr txBox="1"/>
              <p:nvPr/>
            </p:nvSpPr>
            <p:spPr>
              <a:xfrm>
                <a:off x="689875" y="1911525"/>
                <a:ext cx="1588200" cy="104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 u="sng">
                    <a:solidFill>
                      <a:schemeClr val="dk2"/>
                    </a:solidFill>
                  </a:rPr>
                  <a:t>GOanna</a:t>
                </a:r>
                <a:endParaRPr b="1" sz="1800" u="sng">
                  <a:solidFill>
                    <a:schemeClr val="dk2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2"/>
                    </a:solidFill>
                  </a:rPr>
                  <a:t>Gene Ontology Annotation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59" name="Google Shape;59;p13"/>
            <p:cNvGrpSpPr/>
            <p:nvPr/>
          </p:nvGrpSpPr>
          <p:grpSpPr>
            <a:xfrm>
              <a:off x="3861240" y="1884141"/>
              <a:ext cx="1627575" cy="1066506"/>
              <a:chOff x="3771375" y="1869344"/>
              <a:chExt cx="1627575" cy="1066506"/>
            </a:xfrm>
          </p:grpSpPr>
          <p:sp>
            <p:nvSpPr>
              <p:cNvPr id="60" name="Google Shape;60;p13"/>
              <p:cNvSpPr/>
              <p:nvPr/>
            </p:nvSpPr>
            <p:spPr>
              <a:xfrm>
                <a:off x="3771375" y="1869350"/>
                <a:ext cx="1627500" cy="1066500"/>
              </a:xfrm>
              <a:prstGeom prst="roundRect">
                <a:avLst>
                  <a:gd fmla="val 16667" name="adj"/>
                </a:avLst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3"/>
              <p:cNvSpPr txBox="1"/>
              <p:nvPr/>
            </p:nvSpPr>
            <p:spPr>
              <a:xfrm>
                <a:off x="3771450" y="1869344"/>
                <a:ext cx="1627500" cy="106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 u="sng">
                    <a:solidFill>
                      <a:schemeClr val="dk2"/>
                    </a:solidFill>
                  </a:rPr>
                  <a:t>InterProScan</a:t>
                </a:r>
                <a:endParaRPr b="1" sz="1800" u="sng">
                  <a:solidFill>
                    <a:schemeClr val="dk2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2"/>
                    </a:solidFill>
                  </a:rPr>
                  <a:t>Gene-family and domain-based annotation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62" name="Google Shape;62;p13"/>
            <p:cNvGrpSpPr/>
            <p:nvPr/>
          </p:nvGrpSpPr>
          <p:grpSpPr>
            <a:xfrm>
              <a:off x="6757925" y="1882159"/>
              <a:ext cx="1798800" cy="1070469"/>
              <a:chOff x="6757925" y="1856756"/>
              <a:chExt cx="1798800" cy="1070469"/>
            </a:xfrm>
          </p:grpSpPr>
          <p:sp>
            <p:nvSpPr>
              <p:cNvPr id="63" name="Google Shape;63;p13"/>
              <p:cNvSpPr/>
              <p:nvPr/>
            </p:nvSpPr>
            <p:spPr>
              <a:xfrm>
                <a:off x="6757925" y="1856756"/>
                <a:ext cx="1798800" cy="1066500"/>
              </a:xfrm>
              <a:prstGeom prst="roundRect">
                <a:avLst>
                  <a:gd fmla="val 16667" name="adj"/>
                </a:avLst>
              </a:prstGeom>
              <a:solidFill>
                <a:srgbClr val="B4A7D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 txBox="1"/>
              <p:nvPr/>
            </p:nvSpPr>
            <p:spPr>
              <a:xfrm>
                <a:off x="6757925" y="1860725"/>
                <a:ext cx="1798800" cy="106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 u="sng">
                    <a:solidFill>
                      <a:schemeClr val="dk2"/>
                    </a:solidFill>
                  </a:rPr>
                  <a:t>Pathannotator</a:t>
                </a:r>
                <a:endParaRPr b="1" sz="1800" u="sng">
                  <a:solidFill>
                    <a:schemeClr val="dk2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2"/>
                    </a:solidFill>
                  </a:rPr>
                  <a:t>KEGG and FlyBase pathways annotation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65" name="Google Shape;65;p13"/>
            <p:cNvGrpSpPr/>
            <p:nvPr/>
          </p:nvGrpSpPr>
          <p:grpSpPr>
            <a:xfrm>
              <a:off x="3768117" y="4042650"/>
              <a:ext cx="1813820" cy="750600"/>
              <a:chOff x="3718830" y="4042650"/>
              <a:chExt cx="1813820" cy="750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3718830" y="4042650"/>
                <a:ext cx="1813800" cy="726900"/>
              </a:xfrm>
              <a:prstGeom prst="roundRect">
                <a:avLst>
                  <a:gd fmla="val 16667" name="adj"/>
                </a:avLst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 txBox="1"/>
              <p:nvPr/>
            </p:nvSpPr>
            <p:spPr>
              <a:xfrm>
                <a:off x="3718850" y="4066350"/>
                <a:ext cx="1813800" cy="7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 u="sng">
                    <a:solidFill>
                      <a:schemeClr val="dk2"/>
                    </a:solidFill>
                  </a:rPr>
                  <a:t>combine GAFs</a:t>
                </a:r>
                <a:endParaRPr b="1" sz="1800" u="sng">
                  <a:solidFill>
                    <a:schemeClr val="dk2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2"/>
                    </a:solidFill>
                  </a:rPr>
                  <a:t>Combines outputs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68" name="Google Shape;68;p13"/>
            <p:cNvGrpSpPr/>
            <p:nvPr/>
          </p:nvGrpSpPr>
          <p:grpSpPr>
            <a:xfrm>
              <a:off x="3726877" y="459575"/>
              <a:ext cx="1896300" cy="547200"/>
              <a:chOff x="3734925" y="459575"/>
              <a:chExt cx="1896300" cy="547200"/>
            </a:xfrm>
          </p:grpSpPr>
          <p:sp>
            <p:nvSpPr>
              <p:cNvPr id="69" name="Google Shape;69;p13"/>
              <p:cNvSpPr/>
              <p:nvPr/>
            </p:nvSpPr>
            <p:spPr>
              <a:xfrm>
                <a:off x="3734925" y="459575"/>
                <a:ext cx="1877400" cy="5253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 txBox="1"/>
              <p:nvPr/>
            </p:nvSpPr>
            <p:spPr>
              <a:xfrm>
                <a:off x="3734925" y="459575"/>
                <a:ext cx="1896300" cy="54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2"/>
                    </a:solidFill>
                  </a:rPr>
                  <a:t>Protein FASTA</a:t>
                </a:r>
                <a:endParaRPr b="1" sz="1800">
                  <a:solidFill>
                    <a:schemeClr val="dk2"/>
                  </a:solidFill>
                </a:endParaRPr>
              </a:p>
            </p:txBody>
          </p:sp>
        </p:grpSp>
        <p:cxnSp>
          <p:nvCxnSpPr>
            <p:cNvPr id="71" name="Google Shape;71;p13"/>
            <p:cNvCxnSpPr>
              <a:stCxn id="70" idx="1"/>
              <a:endCxn id="58" idx="0"/>
            </p:cNvCxnSpPr>
            <p:nvPr/>
          </p:nvCxnSpPr>
          <p:spPr>
            <a:xfrm flipH="1">
              <a:off x="1484077" y="733175"/>
              <a:ext cx="2242800" cy="1173000"/>
            </a:xfrm>
            <a:prstGeom prst="bentConnector2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3"/>
            <p:cNvCxnSpPr>
              <a:endCxn id="64" idx="0"/>
            </p:cNvCxnSpPr>
            <p:nvPr/>
          </p:nvCxnSpPr>
          <p:spPr>
            <a:xfrm>
              <a:off x="5628125" y="732028"/>
              <a:ext cx="2029200" cy="1154100"/>
            </a:xfrm>
            <a:prstGeom prst="bentConnector2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3"/>
            <p:cNvCxnSpPr>
              <a:endCxn id="67" idx="1"/>
            </p:cNvCxnSpPr>
            <p:nvPr/>
          </p:nvCxnSpPr>
          <p:spPr>
            <a:xfrm>
              <a:off x="1488138" y="2952300"/>
              <a:ext cx="2280000" cy="1477500"/>
            </a:xfrm>
            <a:prstGeom prst="bentConnector3">
              <a:avLst>
                <a:gd fmla="val 34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3"/>
            <p:cNvCxnSpPr>
              <a:endCxn id="61" idx="0"/>
            </p:cNvCxnSpPr>
            <p:nvPr/>
          </p:nvCxnSpPr>
          <p:spPr>
            <a:xfrm flipH="1">
              <a:off x="4675065" y="1016541"/>
              <a:ext cx="4800" cy="86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3"/>
            <p:cNvCxnSpPr>
              <a:endCxn id="67" idx="0"/>
            </p:cNvCxnSpPr>
            <p:nvPr/>
          </p:nvCxnSpPr>
          <p:spPr>
            <a:xfrm flipH="1">
              <a:off x="4675038" y="2960250"/>
              <a:ext cx="12900" cy="110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3"/>
            <p:cNvCxnSpPr/>
            <p:nvPr/>
          </p:nvCxnSpPr>
          <p:spPr>
            <a:xfrm>
              <a:off x="1480075" y="739888"/>
              <a:ext cx="9000" cy="1166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7" name="Google Shape;77;p13"/>
            <p:cNvCxnSpPr>
              <a:endCxn id="64" idx="0"/>
            </p:cNvCxnSpPr>
            <p:nvPr/>
          </p:nvCxnSpPr>
          <p:spPr>
            <a:xfrm flipH="1">
              <a:off x="7657325" y="741028"/>
              <a:ext cx="1500" cy="1145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" name="Google Shape;78;p13"/>
            <p:cNvCxnSpPr>
              <a:endCxn id="61" idx="0"/>
            </p:cNvCxnSpPr>
            <p:nvPr/>
          </p:nvCxnSpPr>
          <p:spPr>
            <a:xfrm flipH="1">
              <a:off x="4675065" y="1009341"/>
              <a:ext cx="8100" cy="874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9" name="Google Shape;79;p13"/>
            <p:cNvCxnSpPr>
              <a:endCxn id="67" idx="0"/>
            </p:cNvCxnSpPr>
            <p:nvPr/>
          </p:nvCxnSpPr>
          <p:spPr>
            <a:xfrm>
              <a:off x="4674438" y="2973150"/>
              <a:ext cx="600" cy="1093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0" name="Google Shape;80;p13"/>
            <p:cNvCxnSpPr>
              <a:endCxn id="67" idx="1"/>
            </p:cNvCxnSpPr>
            <p:nvPr/>
          </p:nvCxnSpPr>
          <p:spPr>
            <a:xfrm flipH="1" rot="10800000">
              <a:off x="1508238" y="4429800"/>
              <a:ext cx="2259900" cy="5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1" name="Google Shape;81;p13"/>
            <p:cNvCxnSpPr/>
            <p:nvPr/>
          </p:nvCxnSpPr>
          <p:spPr>
            <a:xfrm>
              <a:off x="1490850" y="2973025"/>
              <a:ext cx="0" cy="1461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