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embeddedFontLst>
    <p:embeddedFont>
      <p:font typeface="Corbel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iqL2vHhH5nqPRinTrcuFY5mWVG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6307ECE-3D3D-4EC4-ABE3-C767CC1B3EB8}">
  <a:tblStyle styleId="{56307ECE-3D3D-4EC4-ABE3-C767CC1B3EB8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F2E8"/>
          </a:solidFill>
        </a:fill>
      </a:tcStyle>
    </a:wholeTbl>
    <a:band1H>
      <a:tcTxStyle/>
      <a:tcStyle>
        <a:fill>
          <a:solidFill>
            <a:srgbClr val="D5E4CD"/>
          </a:solidFill>
        </a:fill>
      </a:tcStyle>
    </a:band1H>
    <a:band2H>
      <a:tcTxStyle/>
    </a:band2H>
    <a:band1V>
      <a:tcTxStyle/>
      <a:tcStyle>
        <a:fill>
          <a:solidFill>
            <a:srgbClr val="D5E4CD"/>
          </a:solidFill>
        </a:fill>
      </a:tcStyle>
    </a:band1V>
    <a:band2V>
      <a:tcTxStyle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rbel-boldItalic.fntdata"/><Relationship Id="rId10" Type="http://schemas.openxmlformats.org/officeDocument/2006/relationships/font" Target="fonts/Corbel-italic.fntdata"/><Relationship Id="rId12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Corbel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Corbel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V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-2" y="4754880"/>
            <a:ext cx="12192002" cy="210312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"/>
          <p:cNvSpPr/>
          <p:nvPr/>
        </p:nvSpPr>
        <p:spPr>
          <a:xfrm>
            <a:off x="-127" y="4724400"/>
            <a:ext cx="12188826" cy="7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1523999" y="4800600"/>
            <a:ext cx="914400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1522413" y="5943600"/>
            <a:ext cx="9144002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alternativo con leyenda" showMasterSp="0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/>
          <p:nvPr/>
        </p:nvSpPr>
        <p:spPr>
          <a:xfrm>
            <a:off x="0" y="0"/>
            <a:ext cx="4873752" cy="68580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 txBox="1"/>
          <p:nvPr>
            <p:ph type="title"/>
          </p:nvPr>
        </p:nvSpPr>
        <p:spPr>
          <a:xfrm>
            <a:off x="760412" y="2362200"/>
            <a:ext cx="3200400" cy="1990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b="0" sz="3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760412" y="4367308"/>
            <a:ext cx="3200400" cy="1622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3"/>
          <p:cNvSpPr txBox="1"/>
          <p:nvPr>
            <p:ph idx="2" type="body"/>
          </p:nvPr>
        </p:nvSpPr>
        <p:spPr>
          <a:xfrm>
            <a:off x="5362892" y="685800"/>
            <a:ext cx="637032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9pPr>
          </a:lstStyle>
          <a:p/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leyenda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7315200" y="0"/>
            <a:ext cx="4873752" cy="68580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4"/>
          <p:cNvSpPr txBox="1"/>
          <p:nvPr>
            <p:ph type="title"/>
          </p:nvPr>
        </p:nvSpPr>
        <p:spPr>
          <a:xfrm>
            <a:off x="7923214" y="2362200"/>
            <a:ext cx="3200400" cy="19933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b="0" sz="3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Marcador de posición vacío para agregar una imagen. Haga clic en el marcador de posición y seleccione la imagen que desee agregar" id="85" name="Google Shape;85;p14"/>
          <p:cNvSpPr/>
          <p:nvPr>
            <p:ph idx="2" type="pic"/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rgbClr val="CCD2D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7923214" y="4355592"/>
            <a:ext cx="3200400" cy="1644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7" name="Google Shape;87;p14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1341120" y="467360"/>
            <a:ext cx="9509760" cy="5907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 rot="5400000">
            <a:off x="3727822" y="-1093478"/>
            <a:ext cx="4736356" cy="95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 rot="5400000">
            <a:off x="7833518" y="2651919"/>
            <a:ext cx="5897562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 rot="5400000">
            <a:off x="2466862" y="-1354024"/>
            <a:ext cx="5897562" cy="9154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contenido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1341120" y="467360"/>
            <a:ext cx="9509760" cy="5646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341120" y="1345474"/>
            <a:ext cx="9509760" cy="4684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0" y="0"/>
            <a:ext cx="12188826" cy="4572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-1" y="411480"/>
            <a:ext cx="12188826" cy="45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1524000" y="1143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5200"/>
              <a:buNone/>
              <a:defRPr b="0" sz="5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1524000" y="3810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09090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09090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09090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09090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0123714" y="6614494"/>
            <a:ext cx="1047205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 alternativo" showMasterSp="0">
  <p:cSld name="Encabezado de sección alternativo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1524000" y="1143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0" sz="5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522413" y="3810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09090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09090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09090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09090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10097589" y="6614494"/>
            <a:ext cx="107333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1341120" y="467360"/>
            <a:ext cx="9509760" cy="5646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1341120" y="1267097"/>
            <a:ext cx="4572000" cy="4758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9pPr>
          </a:lstStyle>
          <a:p/>
        </p:txBody>
      </p: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6278880" y="1267097"/>
            <a:ext cx="4572000" cy="4758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9pPr>
          </a:lstStyle>
          <a:p/>
        </p:txBody>
      </p:sp>
      <p:sp>
        <p:nvSpPr>
          <p:cNvPr id="46" name="Google Shape;46;p8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>
  <p:cSld name="Comparació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1341120" y="467360"/>
            <a:ext cx="9509760" cy="6168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1341120" y="1285838"/>
            <a:ext cx="4572000" cy="766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 cap="none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1341120" y="2254048"/>
            <a:ext cx="4572000" cy="3775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9pPr>
          </a:lstStyle>
          <a:p/>
        </p:txBody>
      </p:sp>
      <p:sp>
        <p:nvSpPr>
          <p:cNvPr id="53" name="Google Shape;53;p9"/>
          <p:cNvSpPr txBox="1"/>
          <p:nvPr>
            <p:ph idx="3" type="body"/>
          </p:nvPr>
        </p:nvSpPr>
        <p:spPr>
          <a:xfrm>
            <a:off x="6214872" y="1285838"/>
            <a:ext cx="4572000" cy="766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 cap="none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9"/>
          <p:cNvSpPr txBox="1"/>
          <p:nvPr>
            <p:ph idx="4" type="body"/>
          </p:nvPr>
        </p:nvSpPr>
        <p:spPr>
          <a:xfrm>
            <a:off x="6278880" y="2254048"/>
            <a:ext cx="4572000" cy="3775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1341120" y="467360"/>
            <a:ext cx="9509760" cy="5776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leyenda">
  <p:cSld name="Contenido con leyenda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760412" y="2362200"/>
            <a:ext cx="3200400" cy="1990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0"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760412" y="4367308"/>
            <a:ext cx="3200400" cy="1622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2"/>
          <p:cNvSpPr txBox="1"/>
          <p:nvPr>
            <p:ph idx="2" type="body"/>
          </p:nvPr>
        </p:nvSpPr>
        <p:spPr>
          <a:xfrm>
            <a:off x="4494212" y="685800"/>
            <a:ext cx="7239001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9pPr>
          </a:lstStyle>
          <a:p/>
        </p:txBody>
      </p:sp>
      <p:sp>
        <p:nvSpPr>
          <p:cNvPr id="71" name="Google Shape;71;p12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1341120" y="467360"/>
            <a:ext cx="9509760" cy="6037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Font typeface="Arial"/>
              <a:buNone/>
              <a:defRPr b="0" i="0" sz="3400" u="none" cap="none" strike="noStrike">
                <a:solidFill>
                  <a:srgbClr val="1C243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1341120" y="1293224"/>
            <a:ext cx="9509760" cy="4736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▪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3"/>
          <p:cNvSpPr/>
          <p:nvPr/>
        </p:nvSpPr>
        <p:spPr>
          <a:xfrm>
            <a:off x="1587" y="6583680"/>
            <a:ext cx="12188826" cy="27432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3"/>
          <p:cNvSpPr/>
          <p:nvPr/>
        </p:nvSpPr>
        <p:spPr>
          <a:xfrm>
            <a:off x="1587" y="6583680"/>
            <a:ext cx="12188826" cy="45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" name="Google Shape;15;p3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>
            <p:ph type="ctrTitle"/>
          </p:nvPr>
        </p:nvSpPr>
        <p:spPr>
          <a:xfrm>
            <a:off x="1881051" y="1412966"/>
            <a:ext cx="9144002" cy="17569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b="1" lang="es-VE" sz="4400">
                <a:solidFill>
                  <a:schemeClr val="dk1"/>
                </a:solidFill>
              </a:rPr>
              <a:t>Hoja de ruta del producto </a:t>
            </a:r>
            <a:br>
              <a:rPr b="1" lang="es-VE" sz="4400">
                <a:solidFill>
                  <a:schemeClr val="dk1"/>
                </a:solidFill>
              </a:rPr>
            </a:br>
            <a:r>
              <a:rPr b="1" lang="es-VE" sz="4400">
                <a:solidFill>
                  <a:schemeClr val="dk1"/>
                </a:solidFill>
              </a:rPr>
              <a:t>(Agile Roadmap)</a:t>
            </a:r>
            <a:r>
              <a:rPr b="1" lang="es-VE" sz="2400">
                <a:solidFill>
                  <a:schemeClr val="dk1"/>
                </a:solidFill>
              </a:rPr>
              <a:t> </a:t>
            </a:r>
            <a:br>
              <a:rPr b="1" lang="es-VE" sz="2400">
                <a:solidFill>
                  <a:srgbClr val="00B050"/>
                </a:solidFill>
              </a:rPr>
            </a:br>
            <a:r>
              <a:rPr b="1" lang="es-VE" sz="2400">
                <a:solidFill>
                  <a:srgbClr val="00B050"/>
                </a:solidFill>
              </a:rPr>
              <a:t>[Aplicación Android (FCT)]</a:t>
            </a:r>
            <a:endParaRPr sz="4400"/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1522413" y="4929051"/>
            <a:ext cx="9144002" cy="1776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VE"/>
              <a:t>Período: </a:t>
            </a:r>
            <a:r>
              <a:rPr b="1" lang="es-VE">
                <a:solidFill>
                  <a:srgbClr val="00B050"/>
                </a:solidFill>
              </a:rPr>
              <a:t>[04/05/2020] al [14/06/2020]</a:t>
            </a:r>
            <a:endParaRPr b="1">
              <a:solidFill>
                <a:srgbClr val="00B0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VE"/>
              <a:t>Organización: </a:t>
            </a:r>
            <a:r>
              <a:rPr b="1" lang="es-VE">
                <a:solidFill>
                  <a:srgbClr val="00B050"/>
                </a:solidFill>
              </a:rPr>
              <a:t>[Innovación en Formación Profesional (IFP)]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VE"/>
              <a:t>Cliente: </a:t>
            </a:r>
            <a:r>
              <a:rPr b="1" lang="es-VE">
                <a:solidFill>
                  <a:srgbClr val="00B050"/>
                </a:solidFill>
              </a:rPr>
              <a:t>[Mario]</a:t>
            </a:r>
            <a:endParaRPr b="1">
              <a:solidFill>
                <a:srgbClr val="00B0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VE"/>
              <a:t>Dueño del producto (Owner): </a:t>
            </a:r>
            <a:r>
              <a:rPr b="1" lang="es-VE">
                <a:solidFill>
                  <a:srgbClr val="00B050"/>
                </a:solidFill>
              </a:rPr>
              <a:t>[Mario Marugán]</a:t>
            </a:r>
            <a:endParaRPr b="1">
              <a:solidFill>
                <a:srgbClr val="00B0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VE"/>
              <a:t>Scrum Master: </a:t>
            </a:r>
            <a:r>
              <a:rPr b="1" lang="es-VE">
                <a:solidFill>
                  <a:srgbClr val="00B050"/>
                </a:solidFill>
              </a:rPr>
              <a:t>[Agustín Basilio]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Google Shape;112;p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{56307ECE-3D3D-4EC4-ABE3-C767CC1B3EB8}</a:tableStyleId>
              </a:tblPr>
              <a:tblGrid>
                <a:gridCol w="2035650"/>
                <a:gridCol w="2761600"/>
                <a:gridCol w="2846625"/>
                <a:gridCol w="2414525"/>
                <a:gridCol w="2133600"/>
              </a:tblGrid>
              <a:tr h="759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 u="none" cap="none" strike="noStrike"/>
                        <a:t>&lt;IFP&gt;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 u="none" cap="none" strike="noStrike"/>
                        <a:t>1er. Día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 u="none" cap="none" strike="noStrike"/>
                        <a:t>2do. Día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 u="none" cap="none" strike="noStrike"/>
                        <a:t>3er. Día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 u="none" cap="none" strike="noStrike"/>
                        <a:t>4to. Día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</a:tr>
              <a:tr h="1488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 u="none" cap="none" strike="noStrike"/>
                        <a:t>&lt;Sprint 1&gt;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88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&lt;Sprint 2&gt;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&lt;Sprint 3&gt;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88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&lt;Sprint 4&gt;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3" name="Google Shape;113;p2"/>
          <p:cNvSpPr/>
          <p:nvPr/>
        </p:nvSpPr>
        <p:spPr>
          <a:xfrm>
            <a:off x="3018112" y="978807"/>
            <a:ext cx="1944300" cy="11304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5681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Crear conexión BBDD y crear Login</a:t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5138308" y="978782"/>
            <a:ext cx="2088300" cy="11304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5681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Crear Registro e implementar opción “olvidar contraseña”</a:t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7497719" y="978794"/>
            <a:ext cx="2167200" cy="11304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5681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</a:t>
            </a:r>
            <a:r>
              <a:rPr b="0" i="0" lang="es-VE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rear SplashScreen</a:t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5066288" y="2429225"/>
            <a:ext cx="2160300" cy="1130400"/>
          </a:xfrm>
          <a:prstGeom prst="homePlate">
            <a:avLst>
              <a:gd fmla="val 50000" name="adj"/>
            </a:avLst>
          </a:prstGeom>
          <a:solidFill>
            <a:srgbClr val="DF8A87"/>
          </a:solidFill>
          <a:ln cap="flat" cmpd="sng" w="12700">
            <a:solidFill>
              <a:srgbClr val="DF8A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Crear y d</a:t>
            </a: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ar acceso a tres fragments desde el ActivityGestionar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7330475" y="2429225"/>
            <a:ext cx="2501700" cy="1130400"/>
          </a:xfrm>
          <a:prstGeom prst="homePlate">
            <a:avLst>
              <a:gd fmla="val 50000" name="adj"/>
            </a:avLst>
          </a:prstGeom>
          <a:solidFill>
            <a:srgbClr val="DF8A87"/>
          </a:solidFill>
          <a:ln cap="flat" cmpd="sng" w="12700">
            <a:solidFill>
              <a:srgbClr val="DF8A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Crear ReunionesActivity y modificar los datos del Usuario al acceder a un Activity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2327200" y="3954500"/>
            <a:ext cx="2635200" cy="1361400"/>
          </a:xfrm>
          <a:prstGeom prst="homePlate">
            <a:avLst>
              <a:gd fmla="val 50000" name="adj"/>
            </a:avLst>
          </a:prstGeom>
          <a:solidFill>
            <a:srgbClr val="3FAFFF"/>
          </a:solidFill>
          <a:ln cap="flat" cmpd="sng" w="12700">
            <a:solidFill>
              <a:srgbClr val="3FA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Poner atributos y campos obligatorios para crear asignaturas y que aparezca en una lista</a:t>
            </a:r>
            <a:endParaRPr sz="2000"/>
          </a:p>
        </p:txBody>
      </p:sp>
      <p:sp>
        <p:nvSpPr>
          <p:cNvPr id="119" name="Google Shape;119;p2"/>
          <p:cNvSpPr/>
          <p:nvPr/>
        </p:nvSpPr>
        <p:spPr>
          <a:xfrm>
            <a:off x="2327200" y="5608775"/>
            <a:ext cx="2635200" cy="1463400"/>
          </a:xfrm>
          <a:prstGeom prst="homePlate">
            <a:avLst>
              <a:gd fmla="val 50000" name="adj"/>
            </a:avLst>
          </a:prstGeom>
          <a:solidFill>
            <a:srgbClr val="3FAFFF"/>
          </a:solidFill>
          <a:ln cap="flat" cmpd="sng" w="12700">
            <a:solidFill>
              <a:srgbClr val="3FA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Poner atributos y campos obligatorios para crear grupos y que aparezca en una lista 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5066300" y="4659950"/>
            <a:ext cx="2501700" cy="1652700"/>
          </a:xfrm>
          <a:prstGeom prst="homePlate">
            <a:avLst>
              <a:gd fmla="val 50000" name="adj"/>
            </a:avLst>
          </a:prstGeom>
          <a:solidFill>
            <a:srgbClr val="3FAFFF"/>
          </a:solidFill>
          <a:ln cap="flat" cmpd="sng" w="12700">
            <a:solidFill>
              <a:srgbClr val="3FA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Crear botón flotante en las dos listas y crear dos Activity para añadir nuevos grupos y asignaturas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3488076" y="9855714"/>
            <a:ext cx="2952300" cy="164100"/>
          </a:xfrm>
          <a:prstGeom prst="homePlate">
            <a:avLst>
              <a:gd fmla="val 50000" name="adj"/>
            </a:avLst>
          </a:prstGeom>
          <a:solidFill>
            <a:srgbClr val="F5BB77"/>
          </a:solidFill>
          <a:ln cap="flat" cmpd="sng" w="12700">
            <a:solidFill>
              <a:srgbClr val="F5BB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Funcionalidad 10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7066066" y="9771631"/>
            <a:ext cx="1374900" cy="167100"/>
          </a:xfrm>
          <a:prstGeom prst="homePlate">
            <a:avLst>
              <a:gd fmla="val 50000" name="adj"/>
            </a:avLst>
          </a:prstGeom>
          <a:solidFill>
            <a:srgbClr val="F5BB77"/>
          </a:solidFill>
          <a:ln cap="flat" cmpd="sng" w="12700">
            <a:solidFill>
              <a:srgbClr val="F5BB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Funcionalidad 11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9317675" y="9855726"/>
            <a:ext cx="1302900" cy="164100"/>
          </a:xfrm>
          <a:prstGeom prst="homePlate">
            <a:avLst>
              <a:gd fmla="val 50000" name="adj"/>
            </a:avLst>
          </a:prstGeom>
          <a:solidFill>
            <a:srgbClr val="F5BB77"/>
          </a:solidFill>
          <a:ln cap="flat" cmpd="sng" w="12700">
            <a:solidFill>
              <a:srgbClr val="F5BB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Funcionalidad 12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9988925" y="2429225"/>
            <a:ext cx="2070900" cy="1130400"/>
          </a:xfrm>
          <a:prstGeom prst="homePlate">
            <a:avLst>
              <a:gd fmla="val 50000" name="adj"/>
            </a:avLst>
          </a:prstGeom>
          <a:solidFill>
            <a:srgbClr val="DF8A87"/>
          </a:solidFill>
          <a:ln cap="flat" cmpd="sng" w="12700">
            <a:solidFill>
              <a:srgbClr val="DF8A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Implementar cierre de sesión y verificar lo subido a Git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9988918" y="978782"/>
            <a:ext cx="1782300" cy="11304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5681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Control de campos vacíos y verificar lo subido a Git</a:t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2611000" y="2429225"/>
            <a:ext cx="2351400" cy="1130400"/>
          </a:xfrm>
          <a:prstGeom prst="homePlate">
            <a:avLst>
              <a:gd fmla="val 50000" name="adj"/>
            </a:avLst>
          </a:prstGeom>
          <a:solidFill>
            <a:srgbClr val="DF8A87"/>
          </a:solidFill>
          <a:ln cap="flat" cmpd="sng" w="12700">
            <a:solidFill>
              <a:srgbClr val="DF8A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Implementar</a:t>
            </a:r>
            <a:r>
              <a:rPr lang="es-VE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SharedPreferences y corregir SplashScreen (Sprint 1)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5066300" y="6659700"/>
            <a:ext cx="2501700" cy="1463400"/>
          </a:xfrm>
          <a:prstGeom prst="homePlate">
            <a:avLst>
              <a:gd fmla="val 50000" name="adj"/>
            </a:avLst>
          </a:prstGeom>
          <a:solidFill>
            <a:srgbClr val="3FAFFF"/>
          </a:solidFill>
          <a:ln cap="flat" cmpd="sng" w="12700">
            <a:solidFill>
              <a:srgbClr val="3FA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Crear menú para indicar si se quiere eliminar o editar en grupos y en asignaturas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7671900" y="3954488"/>
            <a:ext cx="2160300" cy="1361400"/>
          </a:xfrm>
          <a:prstGeom prst="homePlate">
            <a:avLst>
              <a:gd fmla="val 50000" name="adj"/>
            </a:avLst>
          </a:prstGeom>
          <a:solidFill>
            <a:srgbClr val="3FAFFF"/>
          </a:solidFill>
          <a:ln cap="flat" cmpd="sng" w="12700">
            <a:solidFill>
              <a:srgbClr val="3FA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Crear mensaje de advertencia cuando se pulse en “eliminar”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7671900" y="5710775"/>
            <a:ext cx="2160300" cy="1361400"/>
          </a:xfrm>
          <a:prstGeom prst="homePlate">
            <a:avLst>
              <a:gd fmla="val 50000" name="adj"/>
            </a:avLst>
          </a:prstGeom>
          <a:solidFill>
            <a:srgbClr val="3FAFFF"/>
          </a:solidFill>
          <a:ln cap="flat" cmpd="sng" w="12700">
            <a:solidFill>
              <a:srgbClr val="3FA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Crear Activity añadir, cargando los datos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7671900" y="7467050"/>
            <a:ext cx="2160300" cy="1361400"/>
          </a:xfrm>
          <a:prstGeom prst="homePlate">
            <a:avLst>
              <a:gd fmla="val 50000" name="adj"/>
            </a:avLst>
          </a:prstGeom>
          <a:solidFill>
            <a:srgbClr val="3FAFFF"/>
          </a:solidFill>
          <a:ln cap="flat" cmpd="sng" w="12700">
            <a:solidFill>
              <a:srgbClr val="3FA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Implementar un buscador en el toolbar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10210800" y="5775275"/>
            <a:ext cx="1782300" cy="1130400"/>
          </a:xfrm>
          <a:prstGeom prst="homePlate">
            <a:avLst>
              <a:gd fmla="val 50000" name="adj"/>
            </a:avLst>
          </a:prstGeom>
          <a:solidFill>
            <a:srgbClr val="3FAFFF"/>
          </a:solidFill>
          <a:ln cap="flat" cmpd="sng" w="12700">
            <a:solidFill>
              <a:srgbClr val="3FA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Verificar lo subido a Git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antilla Azul Clase">
  <a:themeElements>
    <a:clrScheme name="Banded Design Blue">
      <a:dk1>
        <a:srgbClr val="404040"/>
      </a:dk1>
      <a:lt1>
        <a:srgbClr val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2019-03-02T14:55:10Z</dcterms:created>
  <dc:creator>MARIO MARUGÁN CANCIO</dc:creator>
</cp:coreProperties>
</file>