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Corbel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BAFQB8mhjLYEssrOdO5PDxC7j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461DF01-0F82-4AD3-86FF-040AAAFCDF7B}">
  <a:tblStyle styleId="{B461DF01-0F82-4AD3-86FF-040AAAFCDF7B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2E8"/>
          </a:solidFill>
        </a:fill>
      </a:tcStyle>
    </a:wholeTbl>
    <a:band1H>
      <a:tcTxStyle b="off" i="off"/>
      <a:tcStyle>
        <a:fill>
          <a:solidFill>
            <a:srgbClr val="D5E4C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5E4CD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regular.fntdata"/><Relationship Id="rId10" Type="http://schemas.openxmlformats.org/officeDocument/2006/relationships/slide" Target="slides/slide5.xml"/><Relationship Id="rId13" Type="http://schemas.openxmlformats.org/officeDocument/2006/relationships/font" Target="fonts/Corbel-italic.fntdata"/><Relationship Id="rId12" Type="http://schemas.openxmlformats.org/officeDocument/2006/relationships/font" Target="fonts/Corbel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V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8698e8101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88698e8101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801683ef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8801683ef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8698e810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88698e810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2" y="4754880"/>
            <a:ext cx="12192002" cy="210312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-127" y="4724400"/>
            <a:ext cx="12188826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" name="Google Shape;20;p4"/>
          <p:cNvSpPr txBox="1"/>
          <p:nvPr>
            <p:ph type="ctrTitle"/>
          </p:nvPr>
        </p:nvSpPr>
        <p:spPr>
          <a:xfrm>
            <a:off x="1523999" y="4800600"/>
            <a:ext cx="914400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522413" y="5943600"/>
            <a:ext cx="914400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alternativo con leyenda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0" y="0"/>
            <a:ext cx="4873752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760412" y="2362200"/>
            <a:ext cx="3200400" cy="1990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b="0"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760412" y="4367308"/>
            <a:ext cx="3200400" cy="162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5362892" y="685800"/>
            <a:ext cx="637032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leyenda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7315200" y="0"/>
            <a:ext cx="4873752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7923214" y="2362200"/>
            <a:ext cx="3200400" cy="1993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b="0"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Marcador de posición vacío para agregar una imagen. Haga clic en el marcador de posición y seleccione la imagen que desee agregar" id="85" name="Google Shape;85;p14"/>
          <p:cNvSpPr/>
          <p:nvPr>
            <p:ph idx="2" type="pic"/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rgbClr val="CCD2D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7923214" y="4355592"/>
            <a:ext cx="3200400" cy="1644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341120" y="467360"/>
            <a:ext cx="9509760" cy="5907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 rot="5400000">
            <a:off x="3727822" y="-1093478"/>
            <a:ext cx="4736356" cy="95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 rot="5400000">
            <a:off x="7833518" y="2651919"/>
            <a:ext cx="5897562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 rot="5400000">
            <a:off x="2466862" y="-1354024"/>
            <a:ext cx="5897562" cy="9154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341120" y="467360"/>
            <a:ext cx="9509760" cy="5646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341120" y="1345474"/>
            <a:ext cx="9509760" cy="4684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0"/>
            <a:ext cx="12188826" cy="457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-1" y="411480"/>
            <a:ext cx="12188826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5200"/>
              <a:buNone/>
              <a:defRPr b="0"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524000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0123714" y="6614494"/>
            <a:ext cx="1047205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 alternativo" showMasterSp="0">
  <p:cSld name="Encabezado de sección alternativ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0"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522413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0909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0909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90909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400"/>
              <a:buNone/>
              <a:defRPr sz="1400">
                <a:solidFill>
                  <a:srgbClr val="909090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0097589" y="6614494"/>
            <a:ext cx="107333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1341120" y="467360"/>
            <a:ext cx="9509760" cy="5646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1341120" y="1267097"/>
            <a:ext cx="4572000" cy="47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6278880" y="1267097"/>
            <a:ext cx="4572000" cy="4758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>
  <p:cSld name="Comparació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341120" y="467360"/>
            <a:ext cx="9509760" cy="616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1341120" y="1285838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1341120" y="2254048"/>
            <a:ext cx="4572000" cy="377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53" name="Google Shape;53;p9"/>
          <p:cNvSpPr txBox="1"/>
          <p:nvPr>
            <p:ph idx="3" type="body"/>
          </p:nvPr>
        </p:nvSpPr>
        <p:spPr>
          <a:xfrm>
            <a:off x="6214872" y="1285838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9"/>
          <p:cNvSpPr txBox="1"/>
          <p:nvPr>
            <p:ph idx="4" type="body"/>
          </p:nvPr>
        </p:nvSpPr>
        <p:spPr>
          <a:xfrm>
            <a:off x="6278880" y="2254048"/>
            <a:ext cx="4572000" cy="377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 sz="1200"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341120" y="467360"/>
            <a:ext cx="9509760" cy="5776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leyenda">
  <p:cSld name="Contenido con leyenda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760412" y="2362200"/>
            <a:ext cx="3200400" cy="1990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b="0"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760412" y="4367308"/>
            <a:ext cx="3200400" cy="162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4494212" y="685800"/>
            <a:ext cx="723900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341120" y="467360"/>
            <a:ext cx="9509760" cy="6037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Font typeface="Arial"/>
              <a:buNone/>
              <a:defRPr b="0" i="0" sz="3400" u="none" cap="none" strike="noStrike">
                <a:solidFill>
                  <a:srgbClr val="1C243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341120" y="1293224"/>
            <a:ext cx="9509760" cy="4736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▪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1587" y="6583680"/>
            <a:ext cx="12188826" cy="27432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1587" y="6583680"/>
            <a:ext cx="12188826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8660674" y="6614494"/>
            <a:ext cx="138884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0210799" y="6614494"/>
            <a:ext cx="960120" cy="243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881051" y="1412966"/>
            <a:ext cx="9144002" cy="17569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s-VE" sz="4400">
                <a:solidFill>
                  <a:schemeClr val="dk1"/>
                </a:solidFill>
              </a:rPr>
              <a:t>Hoja de ruta del producto </a:t>
            </a:r>
            <a:br>
              <a:rPr b="1" lang="es-VE" sz="4400">
                <a:solidFill>
                  <a:schemeClr val="dk1"/>
                </a:solidFill>
              </a:rPr>
            </a:br>
            <a:r>
              <a:rPr b="1" lang="es-VE" sz="4400">
                <a:solidFill>
                  <a:schemeClr val="dk1"/>
                </a:solidFill>
              </a:rPr>
              <a:t>(Agile Roadmap)</a:t>
            </a:r>
            <a:r>
              <a:rPr b="1" lang="es-VE" sz="2400">
                <a:solidFill>
                  <a:schemeClr val="dk1"/>
                </a:solidFill>
              </a:rPr>
              <a:t> </a:t>
            </a:r>
            <a:br>
              <a:rPr b="1" lang="es-VE" sz="2400">
                <a:solidFill>
                  <a:srgbClr val="00B050"/>
                </a:solidFill>
              </a:rPr>
            </a:br>
            <a:r>
              <a:rPr b="1" lang="es-VE" sz="2400">
                <a:solidFill>
                  <a:srgbClr val="00B050"/>
                </a:solidFill>
              </a:rPr>
              <a:t>[Proyecto Incremental (FCT)]</a:t>
            </a:r>
            <a:endParaRPr sz="4400"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522413" y="4929051"/>
            <a:ext cx="9144002" cy="1776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Período: </a:t>
            </a:r>
            <a:r>
              <a:rPr b="1" lang="es-VE">
                <a:solidFill>
                  <a:srgbClr val="00B050"/>
                </a:solidFill>
              </a:rPr>
              <a:t>[04/05/2020] al [14/06/2020]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Organización: </a:t>
            </a:r>
            <a:r>
              <a:rPr b="1" lang="es-VE">
                <a:solidFill>
                  <a:srgbClr val="00B050"/>
                </a:solidFill>
              </a:rPr>
              <a:t>[Innovación en Formación Profesional (IFP)]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Cliente: </a:t>
            </a:r>
            <a:r>
              <a:rPr b="1" lang="es-VE">
                <a:solidFill>
                  <a:srgbClr val="00B050"/>
                </a:solidFill>
              </a:rPr>
              <a:t>[Mario]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Dueño del producto (Owner): </a:t>
            </a:r>
            <a:r>
              <a:rPr b="1" lang="es-VE">
                <a:solidFill>
                  <a:srgbClr val="00B050"/>
                </a:solidFill>
              </a:rPr>
              <a:t>[Mario Marugán]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s-VE"/>
              <a:t>Scrum Master: </a:t>
            </a:r>
            <a:r>
              <a:rPr b="1" lang="es-VE">
                <a:solidFill>
                  <a:srgbClr val="00B050"/>
                </a:solidFill>
              </a:rPr>
              <a:t>[Fabricio Cruz]</a:t>
            </a:r>
            <a:endParaRPr b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g88698e8101_0_1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{B461DF01-0F82-4AD3-86FF-040AAAFCDF7B}</a:tableStyleId>
              </a:tblPr>
              <a:tblGrid>
                <a:gridCol w="1296150"/>
                <a:gridCol w="1031050"/>
                <a:gridCol w="2811100"/>
                <a:gridCol w="2533600"/>
                <a:gridCol w="2538900"/>
                <a:gridCol w="1981225"/>
              </a:tblGrid>
              <a:tr h="75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&lt;IFP&gt;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1er.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2º.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3er.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4º.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5º.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</a:tr>
              <a:tr h="148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&lt;Sprint 1&gt;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&lt;Sprint 2&gt;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Corregir errores 1er Sprint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&lt;Sprint 3&gt;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" name="Google Shape;113;g88698e8101_0_15"/>
          <p:cNvSpPr/>
          <p:nvPr/>
        </p:nvSpPr>
        <p:spPr>
          <a:xfrm>
            <a:off x="2814562" y="978807"/>
            <a:ext cx="1944300" cy="1130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conexión BBDD y crear Login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Google Shape;114;g88698e8101_0_15"/>
          <p:cNvSpPr/>
          <p:nvPr/>
        </p:nvSpPr>
        <p:spPr>
          <a:xfrm>
            <a:off x="5138308" y="978782"/>
            <a:ext cx="2088300" cy="1130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Registro e implementar opción “olvidar contraseña”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5" name="Google Shape;115;g88698e8101_0_15"/>
          <p:cNvSpPr/>
          <p:nvPr/>
        </p:nvSpPr>
        <p:spPr>
          <a:xfrm>
            <a:off x="7668444" y="978794"/>
            <a:ext cx="2167200" cy="1130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Crear SplashScreen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6" name="Google Shape;116;g88698e8101_0_15"/>
          <p:cNvSpPr/>
          <p:nvPr/>
        </p:nvSpPr>
        <p:spPr>
          <a:xfrm>
            <a:off x="5151638" y="2429225"/>
            <a:ext cx="2160300" cy="1130400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y dar acceso a tres fragments desde el ActivityGestionar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g88698e8101_0_15"/>
          <p:cNvSpPr/>
          <p:nvPr/>
        </p:nvSpPr>
        <p:spPr>
          <a:xfrm>
            <a:off x="7501200" y="2429225"/>
            <a:ext cx="2501700" cy="1130400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ReunionesActivity y modificar los datos del Usuario al acceder a un Activity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Google Shape;118;g88698e8101_0_15"/>
          <p:cNvSpPr/>
          <p:nvPr/>
        </p:nvSpPr>
        <p:spPr>
          <a:xfrm>
            <a:off x="2469100" y="3903500"/>
            <a:ext cx="2635200" cy="1361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Poner atributos y campos obligatorios para crear asignaturas y que aparezca en una lista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88698e8101_0_15"/>
          <p:cNvSpPr/>
          <p:nvPr/>
        </p:nvSpPr>
        <p:spPr>
          <a:xfrm>
            <a:off x="2469100" y="5608775"/>
            <a:ext cx="2635200" cy="1463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Poner atributos y campos obligatorios para crear grupos y que aparezca en una lista 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g88698e8101_0_15"/>
          <p:cNvSpPr/>
          <p:nvPr/>
        </p:nvSpPr>
        <p:spPr>
          <a:xfrm>
            <a:off x="5170200" y="4494700"/>
            <a:ext cx="2501700" cy="16527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botón flotante en las dos listas y crear dos Activity para añadir nuevos grupos y asignaturas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1" name="Google Shape;121;g88698e8101_0_15"/>
          <p:cNvSpPr/>
          <p:nvPr/>
        </p:nvSpPr>
        <p:spPr>
          <a:xfrm>
            <a:off x="10066500" y="2429225"/>
            <a:ext cx="2070900" cy="1130400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Implementar cierre de sesión y verificar lo subido a Git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" name="Google Shape;122;g88698e8101_0_15"/>
          <p:cNvSpPr/>
          <p:nvPr/>
        </p:nvSpPr>
        <p:spPr>
          <a:xfrm>
            <a:off x="10312918" y="978782"/>
            <a:ext cx="1782300" cy="11304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5681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Control de campos vacíos y verificar lo subido a Git</a:t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g88698e8101_0_15"/>
          <p:cNvSpPr/>
          <p:nvPr/>
        </p:nvSpPr>
        <p:spPr>
          <a:xfrm>
            <a:off x="2611000" y="2429225"/>
            <a:ext cx="2351400" cy="1130400"/>
          </a:xfrm>
          <a:prstGeom prst="homePlate">
            <a:avLst>
              <a:gd fmla="val 50000" name="adj"/>
            </a:avLst>
          </a:prstGeom>
          <a:solidFill>
            <a:srgbClr val="DF8A87"/>
          </a:solidFill>
          <a:ln cap="flat" cmpd="sng" w="12700">
            <a:solidFill>
              <a:srgbClr val="DF8A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Implementar SharedPreferences y corregir SplashScreen (Sprint 1)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g88698e8101_0_15"/>
          <p:cNvSpPr/>
          <p:nvPr/>
        </p:nvSpPr>
        <p:spPr>
          <a:xfrm>
            <a:off x="5134975" y="6643175"/>
            <a:ext cx="2501700" cy="1463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menú para indicar si se quiere eliminar o editar en grupos y en asignaturas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g88698e8101_0_15"/>
          <p:cNvSpPr/>
          <p:nvPr/>
        </p:nvSpPr>
        <p:spPr>
          <a:xfrm>
            <a:off x="7842600" y="3954488"/>
            <a:ext cx="2160300" cy="1361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mensaje de advertencia cuando se pulse en “eliminar”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6" name="Google Shape;126;g88698e8101_0_15"/>
          <p:cNvSpPr/>
          <p:nvPr/>
        </p:nvSpPr>
        <p:spPr>
          <a:xfrm>
            <a:off x="7809250" y="5710775"/>
            <a:ext cx="2160300" cy="1361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Activity añadir, cargando los datos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g88698e8101_0_15"/>
          <p:cNvSpPr/>
          <p:nvPr/>
        </p:nvSpPr>
        <p:spPr>
          <a:xfrm>
            <a:off x="7809250" y="7443775"/>
            <a:ext cx="2160300" cy="1361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Implementar un buscador en el toolbar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8" name="Google Shape;128;g88698e8101_0_15"/>
          <p:cNvSpPr/>
          <p:nvPr/>
        </p:nvSpPr>
        <p:spPr>
          <a:xfrm>
            <a:off x="10210800" y="5775275"/>
            <a:ext cx="1782300" cy="1130400"/>
          </a:xfrm>
          <a:prstGeom prst="homePlate">
            <a:avLst>
              <a:gd fmla="val 50000" name="adj"/>
            </a:avLst>
          </a:prstGeom>
          <a:solidFill>
            <a:srgbClr val="3FAFFF"/>
          </a:solidFill>
          <a:ln cap="flat" cmpd="sng" w="12700">
            <a:solidFill>
              <a:srgbClr val="3FA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Verificar lo subido a Git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{B461DF01-0F82-4AD3-86FF-040AAAFCDF7B}</a:tableStyleId>
              </a:tblPr>
              <a:tblGrid>
                <a:gridCol w="1296150"/>
                <a:gridCol w="1031050"/>
                <a:gridCol w="2811100"/>
                <a:gridCol w="2533600"/>
                <a:gridCol w="2538900"/>
                <a:gridCol w="1981225"/>
              </a:tblGrid>
              <a:tr h="759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&lt;IFP&gt;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1er.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2º.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3er.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4º.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5º.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</a:tr>
              <a:tr h="148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&lt;Sprint 4&gt;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Corregir errores 3er Sprint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2"/>
          <p:cNvSpPr/>
          <p:nvPr/>
        </p:nvSpPr>
        <p:spPr>
          <a:xfrm>
            <a:off x="2396175" y="1494000"/>
            <a:ext cx="27774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Guardar atributos de Usuario, poner todos los campos obligatorios excepto imagen (se puede poner una por defecto)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2396175" y="5179175"/>
            <a:ext cx="2777400" cy="16527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Poder añadir Alumnos a un grupo en concreto, también crear opción en la lista para No añadir a ningún grupo.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2396175" y="3464575"/>
            <a:ext cx="27774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Usuario Alumnos y Usuario Profesores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5588074" y="1576675"/>
            <a:ext cx="21930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añadir Profesores a ningún grupo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8195614" y="830850"/>
            <a:ext cx="19674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Listar en lista (Imagen,N y A, y tipo usuario)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5588061" y="5558075"/>
            <a:ext cx="21930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menú para indicar si se quiere eliminar o editar usuario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5588074" y="3567375"/>
            <a:ext cx="21930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botón flotante y redirigirlo a Activity Añadir Usuarios 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8195614" y="2579200"/>
            <a:ext cx="19674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mensaje de advertencia cuando se pulse en “eliminar”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8195614" y="4327550"/>
            <a:ext cx="19674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Crear Activity añadir, cargando los datos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8195614" y="6075900"/>
            <a:ext cx="19674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Implementar en cada lista un buscador en el toolbar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10388551" y="3464575"/>
            <a:ext cx="1803600" cy="1463400"/>
          </a:xfrm>
          <a:prstGeom prst="homePlate">
            <a:avLst>
              <a:gd fmla="val 50000" name="adj"/>
            </a:avLst>
          </a:prstGeom>
          <a:solidFill>
            <a:srgbClr val="F5BB77"/>
          </a:solidFill>
          <a:ln cap="flat" cmpd="sng" w="12700">
            <a:solidFill>
              <a:srgbClr val="F5BB7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Verificar lo subido a Git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g8801683ef4_0_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{B461DF01-0F82-4AD3-86FF-040AAAFCDF7B}</a:tableStyleId>
              </a:tblPr>
              <a:tblGrid>
                <a:gridCol w="1230050"/>
                <a:gridCol w="1097150"/>
                <a:gridCol w="2503000"/>
                <a:gridCol w="2546825"/>
                <a:gridCol w="2585300"/>
                <a:gridCol w="2229700"/>
              </a:tblGrid>
              <a:tr h="72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&lt;IFP&gt;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1er.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2º.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3er.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4º.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5º.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</a:tr>
              <a:tr h="613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&lt;Sprint 5&gt;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Corregir errores 4º Sprint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g8801683ef4_0_0"/>
          <p:cNvSpPr/>
          <p:nvPr/>
        </p:nvSpPr>
        <p:spPr>
          <a:xfrm>
            <a:off x="2478800" y="2562850"/>
            <a:ext cx="22470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Dar funcionalidad al login del usuario y dar acceso al perfil y reuniones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g8801683ef4_0_0"/>
          <p:cNvSpPr/>
          <p:nvPr/>
        </p:nvSpPr>
        <p:spPr>
          <a:xfrm>
            <a:off x="5146713" y="743650"/>
            <a:ext cx="21477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Solicitar una reunión al pulsar una asignatura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g8801683ef4_0_0"/>
          <p:cNvSpPr/>
          <p:nvPr/>
        </p:nvSpPr>
        <p:spPr>
          <a:xfrm>
            <a:off x="5173338" y="2562850"/>
            <a:ext cx="21477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Poner en verde la asignatura confirmada para reunión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3" name="Google Shape;153;g8801683ef4_0_0"/>
          <p:cNvSpPr/>
          <p:nvPr/>
        </p:nvSpPr>
        <p:spPr>
          <a:xfrm>
            <a:off x="7715475" y="2562850"/>
            <a:ext cx="21477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Dar funcionalidad para permitir cancelar reuniones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" name="Google Shape;154;g8801683ef4_0_0"/>
          <p:cNvSpPr/>
          <p:nvPr/>
        </p:nvSpPr>
        <p:spPr>
          <a:xfrm>
            <a:off x="7715475" y="743650"/>
            <a:ext cx="21477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Dar funcionalidad para que no se sobreescriban las reuniones solicitadas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g8801683ef4_0_0"/>
          <p:cNvSpPr/>
          <p:nvPr/>
        </p:nvSpPr>
        <p:spPr>
          <a:xfrm>
            <a:off x="10044325" y="2562850"/>
            <a:ext cx="21477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Comprimir codigo, revisar documentación y subir todo a Git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Google Shape;156;g8801683ef4_0_0"/>
          <p:cNvSpPr/>
          <p:nvPr/>
        </p:nvSpPr>
        <p:spPr>
          <a:xfrm>
            <a:off x="2478800" y="4382050"/>
            <a:ext cx="22470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Crear lista de asignaturas matriculadas del usuario al pulsar botón Reuniones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" name="Google Shape;157;g8801683ef4_0_0"/>
          <p:cNvSpPr/>
          <p:nvPr/>
        </p:nvSpPr>
        <p:spPr>
          <a:xfrm>
            <a:off x="5173350" y="4382050"/>
            <a:ext cx="21477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Poner en verde las asignaturas solicitadas por algún miembro del grupo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" name="Google Shape;158;g8801683ef4_0_0"/>
          <p:cNvSpPr/>
          <p:nvPr/>
        </p:nvSpPr>
        <p:spPr>
          <a:xfrm>
            <a:off x="7715475" y="4382050"/>
            <a:ext cx="21477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Crear un popup para confirmar o no, la cancelación de la reunión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9" name="Google Shape;159;g8801683ef4_0_0"/>
          <p:cNvSpPr/>
          <p:nvPr/>
        </p:nvSpPr>
        <p:spPr>
          <a:xfrm>
            <a:off x="2478800" y="743650"/>
            <a:ext cx="22470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Crear un usuario tipo Alumno y otro tipo Profesor con el email mariomarugan10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g88698e8101_0_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{B461DF01-0F82-4AD3-86FF-040AAAFCDF7B}</a:tableStyleId>
              </a:tblPr>
              <a:tblGrid>
                <a:gridCol w="1230050"/>
                <a:gridCol w="1460700"/>
                <a:gridCol w="2139450"/>
                <a:gridCol w="2546825"/>
                <a:gridCol w="2486150"/>
                <a:gridCol w="2328850"/>
              </a:tblGrid>
              <a:tr h="51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&lt;IFP&gt;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1er.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2º.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3er.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4º.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5º. Día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760"/>
                    </a:solidFill>
                  </a:tcPr>
                </a:tc>
              </a:tr>
              <a:tr h="621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 u="none" cap="none" strike="noStrike"/>
                        <a:t>&lt;Sprint 6&gt;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VE" sz="1800"/>
                        <a:t>Corregir bugs 5º Sprint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g88698e8101_0_0"/>
          <p:cNvSpPr/>
          <p:nvPr/>
        </p:nvSpPr>
        <p:spPr>
          <a:xfrm>
            <a:off x="5229325" y="2671800"/>
            <a:ext cx="2147700" cy="1514400"/>
          </a:xfrm>
          <a:prstGeom prst="homePlate">
            <a:avLst>
              <a:gd fmla="val 50000" name="adj"/>
            </a:avLst>
          </a:prstGeom>
          <a:solidFill>
            <a:srgbClr val="CCD2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Al pulsar Reuniones, aparece la lista de las asignaturas matriculadas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" name="Google Shape;166;g88698e8101_0_0"/>
          <p:cNvSpPr/>
          <p:nvPr/>
        </p:nvSpPr>
        <p:spPr>
          <a:xfrm>
            <a:off x="7821200" y="4993475"/>
            <a:ext cx="4099800" cy="1514400"/>
          </a:xfrm>
          <a:prstGeom prst="homePlate">
            <a:avLst>
              <a:gd fmla="val 50000" name="adj"/>
            </a:avLst>
          </a:prstGeom>
          <a:solidFill>
            <a:srgbClr val="CCD2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Crear funcionalidad para que el profesor pueda eliminar la solicitud de </a:t>
            </a: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reunión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g88698e8101_0_0"/>
          <p:cNvSpPr/>
          <p:nvPr/>
        </p:nvSpPr>
        <p:spPr>
          <a:xfrm>
            <a:off x="10044300" y="3058625"/>
            <a:ext cx="2147700" cy="1514400"/>
          </a:xfrm>
          <a:prstGeom prst="homePlate">
            <a:avLst>
              <a:gd fmla="val 50000" name="adj"/>
            </a:avLst>
          </a:prstGeom>
          <a:solidFill>
            <a:srgbClr val="CCD2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Comprimir codigo, revisar documentación y subir todo a Git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g88698e8101_0_0"/>
          <p:cNvSpPr/>
          <p:nvPr/>
        </p:nvSpPr>
        <p:spPr>
          <a:xfrm>
            <a:off x="7821200" y="1048450"/>
            <a:ext cx="4099800" cy="1682700"/>
          </a:xfrm>
          <a:prstGeom prst="homePlate">
            <a:avLst>
              <a:gd fmla="val 50000" name="adj"/>
            </a:avLst>
          </a:prstGeom>
          <a:solidFill>
            <a:srgbClr val="CCD2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Al pulsar Asignaturas, abrir lista ordenada por fecha y hora de los grupos que han solicitado reunión de la </a:t>
            </a: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asignatura</a:t>
            </a: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 seleccionada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9" name="Google Shape;169;g88698e8101_0_0"/>
          <p:cNvSpPr/>
          <p:nvPr/>
        </p:nvSpPr>
        <p:spPr>
          <a:xfrm>
            <a:off x="2822975" y="2671800"/>
            <a:ext cx="2247000" cy="1514400"/>
          </a:xfrm>
          <a:prstGeom prst="homePlate">
            <a:avLst>
              <a:gd fmla="val 50000" name="adj"/>
            </a:avLst>
          </a:prstGeom>
          <a:solidFill>
            <a:srgbClr val="CCD2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Crear </a:t>
            </a: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funcionalidad en Reuniones cuando el usuario es un profesor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0" name="Google Shape;170;g88698e8101_0_0"/>
          <p:cNvSpPr/>
          <p:nvPr/>
        </p:nvSpPr>
        <p:spPr>
          <a:xfrm>
            <a:off x="1454300" y="4894325"/>
            <a:ext cx="2147700" cy="1514400"/>
          </a:xfrm>
          <a:prstGeom prst="homePlate">
            <a:avLst>
              <a:gd fmla="val 50000" name="adj"/>
            </a:avLst>
          </a:prstGeom>
          <a:solidFill>
            <a:srgbClr val="F1C232"/>
          </a:solidFill>
          <a:ln cap="flat" cmpd="sng" w="12700">
            <a:solidFill>
              <a:srgbClr val="F1C23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Crear un popup para confirmar o no, la cancelación de la reunión </a:t>
            </a: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(5º Sprint)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1" name="Google Shape;171;g88698e8101_0_0"/>
          <p:cNvSpPr/>
          <p:nvPr/>
        </p:nvSpPr>
        <p:spPr>
          <a:xfrm>
            <a:off x="1454300" y="877275"/>
            <a:ext cx="2147700" cy="1514400"/>
          </a:xfrm>
          <a:prstGeom prst="homePlate">
            <a:avLst>
              <a:gd fmla="val 50000" name="adj"/>
            </a:avLst>
          </a:prstGeom>
          <a:solidFill>
            <a:srgbClr val="CCD2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VE" sz="1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</a:t>
            </a:r>
            <a:r>
              <a:rPr lang="es-VE" sz="1600">
                <a:latin typeface="Corbel"/>
                <a:ea typeface="Corbel"/>
                <a:cs typeface="Corbel"/>
                <a:sym typeface="Corbel"/>
              </a:rPr>
              <a:t>rregir los bugs que han ido surgiendo durante este Sprint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antilla Azul Clase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2019-03-02T14:55:10Z</dcterms:created>
  <dc:creator>MARIO MARUGÁN CANCIO</dc:creator>
</cp:coreProperties>
</file>