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sldIdLst>
    <p:sldId id="256" r:id="rId2"/>
    <p:sldId id="258" r:id="rId3"/>
    <p:sldId id="259" r:id="rId4"/>
    <p:sldId id="260" r:id="rId5"/>
    <p:sldId id="263" r:id="rId6"/>
    <p:sldId id="264"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3" d="100"/>
          <a:sy n="93" d="100"/>
        </p:scale>
        <p:origin x="828" y="8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66DC5-DD5B-48CE-B695-9D8868605B20}" type="datetimeFigureOut">
              <a:rPr lang="en-US" smtClean="0"/>
              <a:t>8/14/2019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750E8-0F95-448B-94DD-941207294918}" type="slidenum">
              <a:rPr lang="en-US" smtClean="0"/>
              <a:t>‹#›</a:t>
            </a:fld>
            <a:endParaRPr lang="en-US"/>
          </a:p>
        </p:txBody>
      </p:sp>
    </p:spTree>
    <p:extLst>
      <p:ext uri="{BB962C8B-B14F-4D97-AF65-F5344CB8AC3E}">
        <p14:creationId xmlns:p14="http://schemas.microsoft.com/office/powerpoint/2010/main" val="388325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ensemble learning theory, we call </a:t>
            </a:r>
            <a:r>
              <a:rPr lang="en-US" sz="1200" b="1" i="0" kern="1200" dirty="0">
                <a:solidFill>
                  <a:schemeClr val="tx1"/>
                </a:solidFill>
                <a:effectLst/>
                <a:latin typeface="+mn-lt"/>
                <a:ea typeface="+mn-ea"/>
                <a:cs typeface="+mn-cs"/>
              </a:rPr>
              <a:t>weak learners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base models</a:t>
            </a:r>
            <a:r>
              <a:rPr lang="en-US" sz="1200" b="0" i="0" kern="1200" dirty="0">
                <a:solidFill>
                  <a:schemeClr val="tx1"/>
                </a:solidFill>
                <a:effectLst/>
                <a:latin typeface="+mn-lt"/>
                <a:ea typeface="+mn-ea"/>
                <a:cs typeface="+mn-cs"/>
              </a:rPr>
              <a:t>) models that can be used as building blocks for designing more complex models by combining several of them. Most of the time, these basics models perform not so well by themselves either because they have a high bias (low degree of freedom models, for example) or because they have too much variance to be robust (high degree of freedom models, for example). Then, the idea of ensemble methods is to try reducing bias and/or variance of such weak learners by combining several of them together in order to create a </a:t>
            </a:r>
            <a:r>
              <a:rPr lang="en-US" sz="1200" b="1" i="0" kern="1200" dirty="0">
                <a:solidFill>
                  <a:schemeClr val="tx1"/>
                </a:solidFill>
                <a:effectLst/>
                <a:latin typeface="+mn-lt"/>
                <a:ea typeface="+mn-ea"/>
                <a:cs typeface="+mn-cs"/>
              </a:rPr>
              <a:t>strong learner</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ensemble model</a:t>
            </a:r>
            <a:r>
              <a:rPr lang="en-US" sz="1200" b="0" i="0" kern="1200" dirty="0">
                <a:solidFill>
                  <a:schemeClr val="tx1"/>
                </a:solidFill>
                <a:effectLst/>
                <a:latin typeface="+mn-lt"/>
                <a:ea typeface="+mn-ea"/>
                <a:cs typeface="+mn-cs"/>
              </a:rPr>
              <a:t>) that achieves better performances.</a:t>
            </a:r>
            <a:endParaRPr lang="en-US" dirty="0"/>
          </a:p>
        </p:txBody>
      </p:sp>
      <p:sp>
        <p:nvSpPr>
          <p:cNvPr id="4" name="Slide Number Placeholder 3"/>
          <p:cNvSpPr>
            <a:spLocks noGrp="1"/>
          </p:cNvSpPr>
          <p:nvPr>
            <p:ph type="sldNum" sz="quarter" idx="10"/>
          </p:nvPr>
        </p:nvSpPr>
        <p:spPr/>
        <p:txBody>
          <a:bodyPr/>
          <a:lstStyle/>
          <a:p>
            <a:fld id="{B9B750E8-0F95-448B-94DD-941207294918}" type="slidenum">
              <a:rPr lang="en-US" smtClean="0"/>
              <a:t>3</a:t>
            </a:fld>
            <a:endParaRPr lang="en-US"/>
          </a:p>
        </p:txBody>
      </p:sp>
    </p:spTree>
    <p:extLst>
      <p:ext uri="{BB962C8B-B14F-4D97-AF65-F5344CB8AC3E}">
        <p14:creationId xmlns:p14="http://schemas.microsoft.com/office/powerpoint/2010/main" val="230706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previous steps, we split the dataset in two folds because predictions on data that have been used for the training of the weak learners are </a:t>
            </a:r>
            <a:r>
              <a:rPr lang="en-US" sz="1200" b="1" i="0" kern="1200" dirty="0">
                <a:solidFill>
                  <a:schemeClr val="tx1"/>
                </a:solidFill>
                <a:effectLst/>
                <a:latin typeface="+mn-lt"/>
                <a:ea typeface="+mn-ea"/>
                <a:cs typeface="+mn-cs"/>
              </a:rPr>
              <a:t>not relevant for the training of the meta-model</a:t>
            </a:r>
            <a:r>
              <a:rPr lang="en-US" sz="1200" b="0" i="0" kern="1200" dirty="0">
                <a:solidFill>
                  <a:schemeClr val="tx1"/>
                </a:solidFill>
                <a:effectLst/>
                <a:latin typeface="+mn-lt"/>
                <a:ea typeface="+mn-ea"/>
                <a:cs typeface="+mn-cs"/>
              </a:rPr>
              <a:t>. Thus, an obvious drawback of this split of our dataset in two parts is that we only have half of the data to train the base models and half of the data to train the meta-model. In order to overcome this limitation, we can however follow some kind of “k-fold cross-training” approach (similar to what is done in k-fold cross-validation) such that all the observations can be used to train the meta-model: for any observation, the prediction of the weak learners are done with instances of these weak learners trained on the k-1 folds that do not contain the considered observation. In other words, it consists in training on k-1 fold in order to make predictions on the remaining fold and that iteratively so that to obtain predictions for observations in any folds. Doing so, we can produce relevant predictions for each observation of our dataset and then train our meta-model on all these predictions.</a:t>
            </a:r>
            <a:endParaRPr lang="en-US" dirty="0"/>
          </a:p>
        </p:txBody>
      </p:sp>
      <p:sp>
        <p:nvSpPr>
          <p:cNvPr id="4" name="Slide Number Placeholder 3"/>
          <p:cNvSpPr>
            <a:spLocks noGrp="1"/>
          </p:cNvSpPr>
          <p:nvPr>
            <p:ph type="sldNum" sz="quarter" idx="10"/>
          </p:nvPr>
        </p:nvSpPr>
        <p:spPr/>
        <p:txBody>
          <a:bodyPr/>
          <a:lstStyle/>
          <a:p>
            <a:fld id="{B9B750E8-0F95-448B-94DD-941207294918}" type="slidenum">
              <a:rPr lang="en-US" smtClean="0"/>
              <a:t>5</a:t>
            </a:fld>
            <a:endParaRPr lang="en-US"/>
          </a:p>
        </p:txBody>
      </p:sp>
    </p:spTree>
    <p:extLst>
      <p:ext uri="{BB962C8B-B14F-4D97-AF65-F5344CB8AC3E}">
        <p14:creationId xmlns:p14="http://schemas.microsoft.com/office/powerpoint/2010/main" val="411594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27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88996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57211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76162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39EBB0-92B9-4013-9008-B21BA0368AFC}"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8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9EBB0-92B9-4013-9008-B21BA0368AFC}"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23207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9EBB0-92B9-4013-9008-B21BA0368AFC}"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93511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9EBB0-92B9-4013-9008-B21BA0368AFC}"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411858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39EBB0-92B9-4013-9008-B21BA0368AFC}" type="datetimeFigureOut">
              <a:rPr lang="en-US" smtClean="0"/>
              <a:t>8/14/2019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113162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39EBB0-92B9-4013-9008-B21BA0368AFC}" type="datetimeFigureOut">
              <a:rPr lang="en-US" smtClean="0"/>
              <a:t>8/14/2019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BF9837-A925-4C82-AD67-40F33EE0905E}" type="slidenum">
              <a:rPr lang="en-US" smtClean="0"/>
              <a:t>‹#›</a:t>
            </a:fld>
            <a:endParaRPr lang="en-US"/>
          </a:p>
        </p:txBody>
      </p:sp>
    </p:spTree>
    <p:extLst>
      <p:ext uri="{BB962C8B-B14F-4D97-AF65-F5344CB8AC3E}">
        <p14:creationId xmlns:p14="http://schemas.microsoft.com/office/powerpoint/2010/main" val="395713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39EBB0-92B9-4013-9008-B21BA0368AFC}"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699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39EBB0-92B9-4013-9008-B21BA0368AFC}" type="datetimeFigureOut">
              <a:rPr lang="en-US" smtClean="0"/>
              <a:t>8/14/2019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BF9837-A925-4C82-AD67-40F33EE090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3801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E0C7-2932-45CA-B269-67FCE470EA7F}"/>
              </a:ext>
            </a:extLst>
          </p:cNvPr>
          <p:cNvSpPr>
            <a:spLocks noGrp="1"/>
          </p:cNvSpPr>
          <p:nvPr>
            <p:ph type="ctrTitle"/>
          </p:nvPr>
        </p:nvSpPr>
        <p:spPr/>
        <p:txBody>
          <a:bodyPr>
            <a:normAutofit/>
          </a:bodyPr>
          <a:lstStyle/>
          <a:p>
            <a:r>
              <a:rPr lang="en-US" sz="6600" dirty="0">
                <a:latin typeface="+mn-lt"/>
              </a:rPr>
              <a:t>Stacking Models</a:t>
            </a:r>
          </a:p>
        </p:txBody>
      </p:sp>
      <p:sp>
        <p:nvSpPr>
          <p:cNvPr id="3" name="Subtitle 2">
            <a:extLst>
              <a:ext uri="{FF2B5EF4-FFF2-40B4-BE49-F238E27FC236}">
                <a16:creationId xmlns:a16="http://schemas.microsoft.com/office/drawing/2014/main" id="{9E29DA6D-CFF4-47CB-B181-5D8E4659D315}"/>
              </a:ext>
            </a:extLst>
          </p:cNvPr>
          <p:cNvSpPr>
            <a:spLocks noGrp="1"/>
          </p:cNvSpPr>
          <p:nvPr>
            <p:ph type="subTitle" idx="1"/>
          </p:nvPr>
        </p:nvSpPr>
        <p:spPr/>
        <p:txBody>
          <a:bodyPr>
            <a:normAutofit fontScale="85000" lnSpcReduction="20000"/>
          </a:bodyPr>
          <a:lstStyle/>
          <a:p>
            <a:r>
              <a:rPr lang="en-US" dirty="0"/>
              <a:t>Brian Kreeger</a:t>
            </a:r>
          </a:p>
          <a:p>
            <a:r>
              <a:rPr lang="en-US" dirty="0"/>
              <a:t>Data scientist – </a:t>
            </a:r>
            <a:r>
              <a:rPr lang="en-US" dirty="0" err="1"/>
              <a:t>spok</a:t>
            </a:r>
            <a:r>
              <a:rPr lang="en-US" dirty="0"/>
              <a:t>, </a:t>
            </a:r>
            <a:r>
              <a:rPr lang="en-US" dirty="0" err="1"/>
              <a:t>inc</a:t>
            </a:r>
            <a:endParaRPr lang="en-US" dirty="0"/>
          </a:p>
          <a:p>
            <a:r>
              <a:rPr lang="en-US" dirty="0"/>
              <a:t>August 16, 2019</a:t>
            </a:r>
          </a:p>
        </p:txBody>
      </p:sp>
      <p:pic>
        <p:nvPicPr>
          <p:cNvPr id="4" name="Picture 3">
            <a:extLst>
              <a:ext uri="{FF2B5EF4-FFF2-40B4-BE49-F238E27FC236}">
                <a16:creationId xmlns:a16="http://schemas.microsoft.com/office/drawing/2014/main" id="{955F7D79-2846-449A-BED6-7B04469AC61D}"/>
              </a:ext>
            </a:extLst>
          </p:cNvPr>
          <p:cNvPicPr>
            <a:picLocks noChangeAspect="1"/>
          </p:cNvPicPr>
          <p:nvPr/>
        </p:nvPicPr>
        <p:blipFill>
          <a:blip r:embed="rId2"/>
          <a:stretch>
            <a:fillRect/>
          </a:stretch>
        </p:blipFill>
        <p:spPr>
          <a:xfrm>
            <a:off x="9960892" y="628443"/>
            <a:ext cx="1652065" cy="1913589"/>
          </a:xfrm>
          <a:prstGeom prst="rect">
            <a:avLst/>
          </a:prstGeom>
        </p:spPr>
      </p:pic>
    </p:spTree>
    <p:extLst>
      <p:ext uri="{BB962C8B-B14F-4D97-AF65-F5344CB8AC3E}">
        <p14:creationId xmlns:p14="http://schemas.microsoft.com/office/powerpoint/2010/main" val="19112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6B99-040C-47F7-A70D-F5CAA42EA3C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03C0076-B145-4F4C-B19F-A358BF6D30EB}"/>
              </a:ext>
            </a:extLst>
          </p:cNvPr>
          <p:cNvSpPr>
            <a:spLocks noGrp="1"/>
          </p:cNvSpPr>
          <p:nvPr>
            <p:ph idx="1"/>
          </p:nvPr>
        </p:nvSpPr>
        <p:spPr/>
        <p:txBody>
          <a:bodyPr/>
          <a:lstStyle/>
          <a:p>
            <a:pPr marL="233363" indent="-233363">
              <a:buFont typeface="Courier New" panose="02070309020205020404" pitchFamily="49" charset="0"/>
              <a:buChar char="o"/>
            </a:pPr>
            <a:r>
              <a:rPr lang="en-US" dirty="0"/>
              <a:t>Data Scientist at </a:t>
            </a:r>
            <a:r>
              <a:rPr lang="en-US" dirty="0" err="1"/>
              <a:t>Spok</a:t>
            </a:r>
            <a:r>
              <a:rPr lang="en-US" dirty="0"/>
              <a:t>, Inc developing products to change the way health information is delivered</a:t>
            </a:r>
          </a:p>
          <a:p>
            <a:pPr marL="285750" indent="-285750">
              <a:buFont typeface="Courier New" panose="02070309020205020404" pitchFamily="49" charset="0"/>
              <a:buChar char="o"/>
            </a:pPr>
            <a:endParaRPr lang="en-US" dirty="0"/>
          </a:p>
          <a:p>
            <a:pPr marL="233363" indent="-233363">
              <a:buFont typeface="Courier New" panose="02070309020205020404" pitchFamily="49" charset="0"/>
              <a:buChar char="o"/>
            </a:pPr>
            <a:r>
              <a:rPr lang="en-US" dirty="0"/>
              <a:t> Previously worked at CH Robinson, Teradata, </a:t>
            </a:r>
            <a:r>
              <a:rPr lang="en-US" dirty="0" err="1"/>
              <a:t>SuperValu</a:t>
            </a:r>
            <a:r>
              <a:rPr lang="en-US" dirty="0"/>
              <a:t> and UnitedHealth Group</a:t>
            </a:r>
          </a:p>
          <a:p>
            <a:pPr marL="233363" indent="-233363">
              <a:buFont typeface="Courier New" panose="02070309020205020404" pitchFamily="49" charset="0"/>
              <a:buChar char="o"/>
            </a:pPr>
            <a:endParaRPr lang="en-US" dirty="0"/>
          </a:p>
          <a:p>
            <a:pPr marL="233363" indent="-233363">
              <a:buFont typeface="Courier New" panose="02070309020205020404" pitchFamily="49" charset="0"/>
              <a:buChar char="o"/>
            </a:pPr>
            <a:r>
              <a:rPr lang="en-US" dirty="0"/>
              <a:t>Organizer of Twin Cities R User Group and </a:t>
            </a:r>
            <a:r>
              <a:rPr lang="en-US" dirty="0" err="1"/>
              <a:t>PyMNtos</a:t>
            </a:r>
            <a:endParaRPr lang="en-US" dirty="0"/>
          </a:p>
          <a:p>
            <a:pPr marL="233363" indent="-233363">
              <a:buFont typeface="Courier New" panose="02070309020205020404" pitchFamily="49" charset="0"/>
              <a:buChar char="o"/>
            </a:pPr>
            <a:endParaRPr lang="en-US" dirty="0"/>
          </a:p>
          <a:p>
            <a:pPr marL="233363" indent="-233363">
              <a:buFont typeface="Courier New" panose="02070309020205020404" pitchFamily="49" charset="0"/>
              <a:buChar char="o"/>
            </a:pPr>
            <a:r>
              <a:rPr lang="en-US" dirty="0"/>
              <a:t>Husband and Father of 2 dogs, 1 cat and 2 humans</a:t>
            </a:r>
          </a:p>
          <a:p>
            <a:endParaRPr lang="en-US" dirty="0"/>
          </a:p>
        </p:txBody>
      </p:sp>
      <p:pic>
        <p:nvPicPr>
          <p:cNvPr id="4" name="Picture 3">
            <a:extLst>
              <a:ext uri="{FF2B5EF4-FFF2-40B4-BE49-F238E27FC236}">
                <a16:creationId xmlns:a16="http://schemas.microsoft.com/office/drawing/2014/main" id="{BFF3FB4E-496E-4112-BCF9-F90A1983670A}"/>
              </a:ext>
            </a:extLst>
          </p:cNvPr>
          <p:cNvPicPr>
            <a:picLocks noChangeAspect="1"/>
          </p:cNvPicPr>
          <p:nvPr/>
        </p:nvPicPr>
        <p:blipFill>
          <a:blip r:embed="rId2"/>
          <a:stretch>
            <a:fillRect/>
          </a:stretch>
        </p:blipFill>
        <p:spPr>
          <a:xfrm>
            <a:off x="2912134" y="2264703"/>
            <a:ext cx="3981450" cy="466725"/>
          </a:xfrm>
          <a:prstGeom prst="rect">
            <a:avLst/>
          </a:prstGeom>
        </p:spPr>
      </p:pic>
      <p:pic>
        <p:nvPicPr>
          <p:cNvPr id="5" name="Picture 4">
            <a:extLst>
              <a:ext uri="{FF2B5EF4-FFF2-40B4-BE49-F238E27FC236}">
                <a16:creationId xmlns:a16="http://schemas.microsoft.com/office/drawing/2014/main" id="{1A1E5A7C-3B17-43C0-857E-3E268CBEBD61}"/>
              </a:ext>
            </a:extLst>
          </p:cNvPr>
          <p:cNvPicPr>
            <a:picLocks noChangeAspect="1"/>
          </p:cNvPicPr>
          <p:nvPr/>
        </p:nvPicPr>
        <p:blipFill>
          <a:blip r:embed="rId3"/>
          <a:stretch>
            <a:fillRect/>
          </a:stretch>
        </p:blipFill>
        <p:spPr>
          <a:xfrm>
            <a:off x="11323320" y="364205"/>
            <a:ext cx="621846" cy="719390"/>
          </a:xfrm>
          <a:prstGeom prst="rect">
            <a:avLst/>
          </a:prstGeom>
        </p:spPr>
      </p:pic>
      <p:pic>
        <p:nvPicPr>
          <p:cNvPr id="6" name="Picture 5">
            <a:extLst>
              <a:ext uri="{FF2B5EF4-FFF2-40B4-BE49-F238E27FC236}">
                <a16:creationId xmlns:a16="http://schemas.microsoft.com/office/drawing/2014/main" id="{922FF2DC-4210-40B7-9E7B-4C559284E9F0}"/>
              </a:ext>
            </a:extLst>
          </p:cNvPr>
          <p:cNvPicPr>
            <a:picLocks noChangeAspect="1"/>
          </p:cNvPicPr>
          <p:nvPr/>
        </p:nvPicPr>
        <p:blipFill>
          <a:blip r:embed="rId4"/>
          <a:stretch>
            <a:fillRect/>
          </a:stretch>
        </p:blipFill>
        <p:spPr>
          <a:xfrm>
            <a:off x="9030516" y="4040144"/>
            <a:ext cx="2914650" cy="665205"/>
          </a:xfrm>
          <a:prstGeom prst="rect">
            <a:avLst/>
          </a:prstGeom>
        </p:spPr>
      </p:pic>
      <p:pic>
        <p:nvPicPr>
          <p:cNvPr id="7" name="Picture 6">
            <a:extLst>
              <a:ext uri="{FF2B5EF4-FFF2-40B4-BE49-F238E27FC236}">
                <a16:creationId xmlns:a16="http://schemas.microsoft.com/office/drawing/2014/main" id="{C3C6B562-C9DF-4968-AB35-085E686C7110}"/>
              </a:ext>
            </a:extLst>
          </p:cNvPr>
          <p:cNvPicPr>
            <a:picLocks noChangeAspect="1"/>
          </p:cNvPicPr>
          <p:nvPr/>
        </p:nvPicPr>
        <p:blipFill>
          <a:blip r:embed="rId5"/>
          <a:stretch>
            <a:fillRect/>
          </a:stretch>
        </p:blipFill>
        <p:spPr>
          <a:xfrm>
            <a:off x="7491559" y="3429000"/>
            <a:ext cx="1498941" cy="1552575"/>
          </a:xfrm>
          <a:prstGeom prst="rect">
            <a:avLst/>
          </a:prstGeom>
        </p:spPr>
      </p:pic>
    </p:spTree>
    <p:extLst>
      <p:ext uri="{BB962C8B-B14F-4D97-AF65-F5344CB8AC3E}">
        <p14:creationId xmlns:p14="http://schemas.microsoft.com/office/powerpoint/2010/main" val="278215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0DE9-90A4-4501-9C7A-6B41696D4F21}"/>
              </a:ext>
            </a:extLst>
          </p:cNvPr>
          <p:cNvSpPr>
            <a:spLocks noGrp="1"/>
          </p:cNvSpPr>
          <p:nvPr>
            <p:ph type="title"/>
          </p:nvPr>
        </p:nvSpPr>
        <p:spPr/>
        <p:txBody>
          <a:bodyPr/>
          <a:lstStyle/>
          <a:p>
            <a:r>
              <a:rPr lang="en-US" dirty="0"/>
              <a:t>Ensemble Modeling</a:t>
            </a:r>
          </a:p>
        </p:txBody>
      </p:sp>
      <p:sp>
        <p:nvSpPr>
          <p:cNvPr id="3" name="Content Placeholder 2">
            <a:extLst>
              <a:ext uri="{FF2B5EF4-FFF2-40B4-BE49-F238E27FC236}">
                <a16:creationId xmlns:a16="http://schemas.microsoft.com/office/drawing/2014/main" id="{3BFE7D99-2CCE-430D-A051-4328F414F836}"/>
              </a:ext>
            </a:extLst>
          </p:cNvPr>
          <p:cNvSpPr>
            <a:spLocks noGrp="1"/>
          </p:cNvSpPr>
          <p:nvPr>
            <p:ph idx="1"/>
          </p:nvPr>
        </p:nvSpPr>
        <p:spPr/>
        <p:txBody>
          <a:bodyPr/>
          <a:lstStyle/>
          <a:p>
            <a:pPr marL="233363" indent="-233363">
              <a:buFont typeface="Courier New" panose="02070309020205020404" pitchFamily="49" charset="0"/>
              <a:buChar char="o"/>
            </a:pPr>
            <a:r>
              <a:rPr lang="en-US" dirty="0">
                <a:solidFill>
                  <a:srgbClr val="0070C0"/>
                </a:solidFill>
              </a:rPr>
              <a:t>Ensemble Learning </a:t>
            </a:r>
            <a:r>
              <a:rPr lang="en-US" dirty="0"/>
              <a:t>is a machine learning paradigm where multiple models (“weak” learners) are trained to solve the same problem and combined to get better results.  </a:t>
            </a:r>
          </a:p>
          <a:p>
            <a:pPr marL="525971" lvl="1" indent="-233363">
              <a:buFont typeface="Courier New" panose="02070309020205020404" pitchFamily="49" charset="0"/>
              <a:buChar char="o"/>
            </a:pPr>
            <a:r>
              <a:rPr lang="en-US" dirty="0"/>
              <a:t>When weak models are correctly combined we can obtain more accurate and/or robust models.</a:t>
            </a:r>
          </a:p>
          <a:p>
            <a:pPr marL="525971" lvl="1" indent="-233363">
              <a:buFont typeface="Courier New" panose="02070309020205020404" pitchFamily="49" charset="0"/>
              <a:buChar char="o"/>
            </a:pPr>
            <a:endParaRPr lang="en-US" dirty="0"/>
          </a:p>
          <a:p>
            <a:pPr marL="233363" lvl="1" indent="-233363">
              <a:buFont typeface="Courier New" panose="02070309020205020404" pitchFamily="49" charset="0"/>
              <a:buChar char="o"/>
            </a:pPr>
            <a:r>
              <a:rPr lang="en-US" dirty="0"/>
              <a:t>How do we handle bias-variance tradeoff?  </a:t>
            </a:r>
          </a:p>
          <a:p>
            <a:pPr marL="233363" lvl="1" indent="-233363">
              <a:buFont typeface="Courier New" panose="02070309020205020404" pitchFamily="49" charset="0"/>
              <a:buChar char="o"/>
            </a:pPr>
            <a:endParaRPr lang="en-US" dirty="0"/>
          </a:p>
          <a:p>
            <a:pPr marL="233363" lvl="1" indent="-233363">
              <a:buFont typeface="Courier New" panose="02070309020205020404" pitchFamily="49" charset="0"/>
              <a:buChar char="o"/>
            </a:pPr>
            <a:r>
              <a:rPr lang="en-US" dirty="0"/>
              <a:t>More importantly, how do we handle model interpretability?</a:t>
            </a:r>
          </a:p>
        </p:txBody>
      </p:sp>
      <p:pic>
        <p:nvPicPr>
          <p:cNvPr id="4" name="Picture 3">
            <a:extLst>
              <a:ext uri="{FF2B5EF4-FFF2-40B4-BE49-F238E27FC236}">
                <a16:creationId xmlns:a16="http://schemas.microsoft.com/office/drawing/2014/main" id="{2F93ECD5-A32F-4EBF-95FB-A82E3DA657AC}"/>
              </a:ext>
            </a:extLst>
          </p:cNvPr>
          <p:cNvPicPr>
            <a:picLocks noChangeAspect="1"/>
          </p:cNvPicPr>
          <p:nvPr/>
        </p:nvPicPr>
        <p:blipFill>
          <a:blip r:embed="rId3"/>
          <a:stretch>
            <a:fillRect/>
          </a:stretch>
        </p:blipFill>
        <p:spPr>
          <a:xfrm>
            <a:off x="11252427" y="292591"/>
            <a:ext cx="621846" cy="719390"/>
          </a:xfrm>
          <a:prstGeom prst="rect">
            <a:avLst/>
          </a:prstGeom>
        </p:spPr>
      </p:pic>
      <p:pic>
        <p:nvPicPr>
          <p:cNvPr id="5" name="Picture 4">
            <a:extLst>
              <a:ext uri="{FF2B5EF4-FFF2-40B4-BE49-F238E27FC236}">
                <a16:creationId xmlns:a16="http://schemas.microsoft.com/office/drawing/2014/main" id="{79AAA62A-9282-4C45-9B8C-25871A1D3200}"/>
              </a:ext>
            </a:extLst>
          </p:cNvPr>
          <p:cNvPicPr>
            <a:picLocks noChangeAspect="1"/>
          </p:cNvPicPr>
          <p:nvPr/>
        </p:nvPicPr>
        <p:blipFill>
          <a:blip r:embed="rId4"/>
          <a:stretch>
            <a:fillRect/>
          </a:stretch>
        </p:blipFill>
        <p:spPr>
          <a:xfrm>
            <a:off x="7113270" y="3036200"/>
            <a:ext cx="3981450" cy="2478774"/>
          </a:xfrm>
          <a:prstGeom prst="rect">
            <a:avLst/>
          </a:prstGeom>
        </p:spPr>
      </p:pic>
      <p:sp>
        <p:nvSpPr>
          <p:cNvPr id="6" name="Slide Number Placeholder 5">
            <a:extLst>
              <a:ext uri="{FF2B5EF4-FFF2-40B4-BE49-F238E27FC236}">
                <a16:creationId xmlns:a16="http://schemas.microsoft.com/office/drawing/2014/main" id="{45D5B3C2-8D8A-4D80-B0C8-7FCA9D13EF99}"/>
              </a:ext>
            </a:extLst>
          </p:cNvPr>
          <p:cNvSpPr>
            <a:spLocks noGrp="1"/>
          </p:cNvSpPr>
          <p:nvPr>
            <p:ph type="sldNum" sz="quarter" idx="12"/>
          </p:nvPr>
        </p:nvSpPr>
        <p:spPr/>
        <p:txBody>
          <a:bodyPr/>
          <a:lstStyle/>
          <a:p>
            <a:fld id="{E5BF9837-A925-4C82-AD67-40F33EE0905E}" type="slidenum">
              <a:rPr lang="en-US" smtClean="0"/>
              <a:t>3</a:t>
            </a:fld>
            <a:endParaRPr lang="en-US"/>
          </a:p>
        </p:txBody>
      </p:sp>
    </p:spTree>
    <p:extLst>
      <p:ext uri="{BB962C8B-B14F-4D97-AF65-F5344CB8AC3E}">
        <p14:creationId xmlns:p14="http://schemas.microsoft.com/office/powerpoint/2010/main" val="313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33BE-E1A8-4FA5-A7F0-AAE25E7E2692}"/>
              </a:ext>
            </a:extLst>
          </p:cNvPr>
          <p:cNvSpPr>
            <a:spLocks noGrp="1"/>
          </p:cNvSpPr>
          <p:nvPr>
            <p:ph type="title"/>
          </p:nvPr>
        </p:nvSpPr>
        <p:spPr/>
        <p:txBody>
          <a:bodyPr/>
          <a:lstStyle/>
          <a:p>
            <a:r>
              <a:rPr lang="en-US" dirty="0"/>
              <a:t>Ensemble Modeling</a:t>
            </a:r>
          </a:p>
        </p:txBody>
      </p:sp>
      <p:sp>
        <p:nvSpPr>
          <p:cNvPr id="3" name="Content Placeholder 2">
            <a:extLst>
              <a:ext uri="{FF2B5EF4-FFF2-40B4-BE49-F238E27FC236}">
                <a16:creationId xmlns:a16="http://schemas.microsoft.com/office/drawing/2014/main" id="{CB60A5E6-FC59-40AD-B2EE-D31294C2360D}"/>
              </a:ext>
            </a:extLst>
          </p:cNvPr>
          <p:cNvSpPr>
            <a:spLocks noGrp="1"/>
          </p:cNvSpPr>
          <p:nvPr>
            <p:ph idx="1"/>
          </p:nvPr>
        </p:nvSpPr>
        <p:spPr/>
        <p:txBody>
          <a:bodyPr/>
          <a:lstStyle/>
          <a:p>
            <a:pPr marL="225425" indent="-225425">
              <a:buFont typeface="Courier New" panose="02070309020205020404" pitchFamily="49" charset="0"/>
              <a:buChar char="o"/>
            </a:pPr>
            <a:r>
              <a:rPr lang="en-US" dirty="0"/>
              <a:t>Our choice of weak learners should be coherent with the way </a:t>
            </a:r>
            <a:r>
              <a:rPr lang="en-US" i="1" dirty="0">
                <a:solidFill>
                  <a:schemeClr val="accent1"/>
                </a:solidFill>
              </a:rPr>
              <a:t>we aggregate these models</a:t>
            </a:r>
            <a:r>
              <a:rPr lang="en-US" dirty="0"/>
              <a:t>.</a:t>
            </a:r>
          </a:p>
          <a:p>
            <a:pPr marL="518033" lvl="1" indent="-225425">
              <a:buFont typeface="Courier New" panose="02070309020205020404" pitchFamily="49" charset="0"/>
              <a:buChar char="o"/>
            </a:pPr>
            <a:r>
              <a:rPr lang="en-US" dirty="0"/>
              <a:t>If we choose weak learners with low bias but high variance, we should combine in a way that reduces variance.  </a:t>
            </a:r>
          </a:p>
          <a:p>
            <a:pPr marL="518033" lvl="1" indent="-225425">
              <a:buFont typeface="Courier New" panose="02070309020205020404" pitchFamily="49" charset="0"/>
              <a:buChar char="o"/>
            </a:pPr>
            <a:endParaRPr lang="en-US" dirty="0"/>
          </a:p>
          <a:p>
            <a:pPr marL="225425" lvl="2" indent="-225425">
              <a:buFont typeface="Courier New" panose="02070309020205020404" pitchFamily="49" charset="0"/>
              <a:buChar char="o"/>
            </a:pPr>
            <a:r>
              <a:rPr lang="en-US" sz="2000" dirty="0">
                <a:solidFill>
                  <a:srgbClr val="00B050"/>
                </a:solidFill>
              </a:rPr>
              <a:t>Bagging</a:t>
            </a:r>
            <a:r>
              <a:rPr lang="en-US" sz="2000" dirty="0"/>
              <a:t>: using homogeneous weak learners, trains independently</a:t>
            </a:r>
          </a:p>
          <a:p>
            <a:pPr marL="225425" lvl="1" indent="-225425">
              <a:buFont typeface="Courier New" panose="02070309020205020404" pitchFamily="49" charset="0"/>
              <a:buChar char="o"/>
            </a:pPr>
            <a:r>
              <a:rPr lang="en-US" sz="2000" dirty="0">
                <a:solidFill>
                  <a:srgbClr val="00B050"/>
                </a:solidFill>
              </a:rPr>
              <a:t>Boosting</a:t>
            </a:r>
            <a:r>
              <a:rPr lang="en-US" sz="2000" dirty="0"/>
              <a:t>: using homogeneous weak learners, trains sequentially and combines in a deterministic way</a:t>
            </a:r>
          </a:p>
          <a:p>
            <a:pPr marL="225425" lvl="1" indent="-225425">
              <a:buFont typeface="Courier New" panose="02070309020205020404" pitchFamily="49" charset="0"/>
              <a:buChar char="o"/>
            </a:pPr>
            <a:r>
              <a:rPr lang="en-US" sz="2000" dirty="0">
                <a:solidFill>
                  <a:srgbClr val="00B050"/>
                </a:solidFill>
              </a:rPr>
              <a:t>Stacking</a:t>
            </a:r>
            <a:r>
              <a:rPr lang="en-US" sz="2000" dirty="0"/>
              <a:t>: using heterogeneous weak learners, trains in parallel and trains a meta-model using output from weak learners as features </a:t>
            </a:r>
          </a:p>
          <a:p>
            <a:pPr marL="225425" indent="-225425">
              <a:buFont typeface="Courier New" panose="02070309020205020404" pitchFamily="49" charset="0"/>
              <a:buChar char="o"/>
            </a:pPr>
            <a:r>
              <a:rPr lang="en-US" dirty="0"/>
              <a:t>Roughly speaking, we can say that bagging will focus at getting an ensemble model with </a:t>
            </a:r>
            <a:r>
              <a:rPr lang="en-US" dirty="0">
                <a:solidFill>
                  <a:schemeClr val="accent2"/>
                </a:solidFill>
              </a:rPr>
              <a:t>less variance</a:t>
            </a:r>
            <a:r>
              <a:rPr lang="en-US" dirty="0"/>
              <a:t> than its components whereas boosting and stacking will mainly try to produce strong models </a:t>
            </a:r>
            <a:r>
              <a:rPr lang="en-US" dirty="0">
                <a:solidFill>
                  <a:schemeClr val="accent2"/>
                </a:solidFill>
              </a:rPr>
              <a:t>less biased </a:t>
            </a:r>
            <a:r>
              <a:rPr lang="en-US" dirty="0"/>
              <a:t>than their components (even if variance can also be reduced).</a:t>
            </a:r>
          </a:p>
        </p:txBody>
      </p:sp>
    </p:spTree>
    <p:extLst>
      <p:ext uri="{BB962C8B-B14F-4D97-AF65-F5344CB8AC3E}">
        <p14:creationId xmlns:p14="http://schemas.microsoft.com/office/powerpoint/2010/main" val="22858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227-6201-49A2-942B-3F46A01BF90A}"/>
              </a:ext>
            </a:extLst>
          </p:cNvPr>
          <p:cNvSpPr>
            <a:spLocks noGrp="1"/>
          </p:cNvSpPr>
          <p:nvPr>
            <p:ph type="title"/>
          </p:nvPr>
        </p:nvSpPr>
        <p:spPr/>
        <p:txBody>
          <a:bodyPr/>
          <a:lstStyle/>
          <a:p>
            <a:r>
              <a:rPr lang="en-US" dirty="0"/>
              <a:t>Stacking</a:t>
            </a:r>
          </a:p>
        </p:txBody>
      </p:sp>
      <p:sp>
        <p:nvSpPr>
          <p:cNvPr id="3" name="Content Placeholder 2">
            <a:extLst>
              <a:ext uri="{FF2B5EF4-FFF2-40B4-BE49-F238E27FC236}">
                <a16:creationId xmlns:a16="http://schemas.microsoft.com/office/drawing/2014/main" id="{AE203A8E-B660-49DA-83C2-7D08DDDC0893}"/>
              </a:ext>
            </a:extLst>
          </p:cNvPr>
          <p:cNvSpPr>
            <a:spLocks noGrp="1"/>
          </p:cNvSpPr>
          <p:nvPr>
            <p:ph idx="1"/>
          </p:nvPr>
        </p:nvSpPr>
        <p:spPr/>
        <p:txBody>
          <a:bodyPr/>
          <a:lstStyle/>
          <a:p>
            <a:pPr marL="225425" indent="-225425">
              <a:buFont typeface="Courier New" panose="02070309020205020404" pitchFamily="49" charset="0"/>
              <a:buChar char="o"/>
            </a:pPr>
            <a:r>
              <a:rPr lang="en-US" dirty="0"/>
              <a:t>Key constructs of Stacking Ensembles</a:t>
            </a:r>
          </a:p>
          <a:p>
            <a:pPr lvl="1"/>
            <a:r>
              <a:rPr lang="en-US" dirty="0"/>
              <a:t>Consider </a:t>
            </a:r>
            <a:r>
              <a:rPr lang="en-US" dirty="0">
                <a:solidFill>
                  <a:srgbClr val="7030A0"/>
                </a:solidFill>
              </a:rPr>
              <a:t>heterogenous</a:t>
            </a:r>
            <a:r>
              <a:rPr lang="en-US" dirty="0"/>
              <a:t> weak learners (different learning algorithms)</a:t>
            </a:r>
          </a:p>
          <a:p>
            <a:pPr lvl="1"/>
            <a:r>
              <a:rPr lang="en-US" dirty="0"/>
              <a:t>Construct meta-model using outputs from weak learners as inputs (features); can continue to use features from weak learners</a:t>
            </a:r>
          </a:p>
          <a:p>
            <a:pPr lvl="1"/>
            <a:endParaRPr lang="en-US" dirty="0"/>
          </a:p>
          <a:p>
            <a:pPr lvl="1"/>
            <a:endParaRPr lang="en-US" dirty="0"/>
          </a:p>
          <a:p>
            <a:r>
              <a:rPr lang="en-US" dirty="0"/>
              <a:t> </a:t>
            </a:r>
          </a:p>
        </p:txBody>
      </p:sp>
      <p:pic>
        <p:nvPicPr>
          <p:cNvPr id="4" name="Picture 3">
            <a:extLst>
              <a:ext uri="{FF2B5EF4-FFF2-40B4-BE49-F238E27FC236}">
                <a16:creationId xmlns:a16="http://schemas.microsoft.com/office/drawing/2014/main" id="{05F9A04E-7601-43BF-B0B6-DB3BE4A5CAC2}"/>
              </a:ext>
            </a:extLst>
          </p:cNvPr>
          <p:cNvPicPr>
            <a:picLocks noChangeAspect="1"/>
          </p:cNvPicPr>
          <p:nvPr/>
        </p:nvPicPr>
        <p:blipFill>
          <a:blip r:embed="rId3"/>
          <a:stretch>
            <a:fillRect/>
          </a:stretch>
        </p:blipFill>
        <p:spPr>
          <a:xfrm>
            <a:off x="3892430" y="3163954"/>
            <a:ext cx="4891973" cy="2705140"/>
          </a:xfrm>
          <a:prstGeom prst="rect">
            <a:avLst/>
          </a:prstGeom>
        </p:spPr>
      </p:pic>
    </p:spTree>
    <p:extLst>
      <p:ext uri="{BB962C8B-B14F-4D97-AF65-F5344CB8AC3E}">
        <p14:creationId xmlns:p14="http://schemas.microsoft.com/office/powerpoint/2010/main" val="266067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DCAA-22C7-4464-A653-893B5218807D}"/>
              </a:ext>
            </a:extLst>
          </p:cNvPr>
          <p:cNvSpPr>
            <a:spLocks noGrp="1"/>
          </p:cNvSpPr>
          <p:nvPr>
            <p:ph type="title"/>
          </p:nvPr>
        </p:nvSpPr>
        <p:spPr>
          <a:xfrm>
            <a:off x="1230844" y="214684"/>
            <a:ext cx="10058400" cy="1450757"/>
          </a:xfrm>
        </p:spPr>
        <p:txBody>
          <a:bodyPr/>
          <a:lstStyle/>
          <a:p>
            <a:r>
              <a:rPr lang="en-US" dirty="0"/>
              <a:t>Example</a:t>
            </a:r>
          </a:p>
        </p:txBody>
      </p:sp>
    </p:spTree>
    <p:extLst>
      <p:ext uri="{BB962C8B-B14F-4D97-AF65-F5344CB8AC3E}">
        <p14:creationId xmlns:p14="http://schemas.microsoft.com/office/powerpoint/2010/main" val="42505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D1F2-6553-4FB1-9A7F-A0C60E667FAF}"/>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8222B6B-4412-427A-B273-5C275872E363}"/>
              </a:ext>
            </a:extLst>
          </p:cNvPr>
          <p:cNvSpPr>
            <a:spLocks noGrp="1"/>
          </p:cNvSpPr>
          <p:nvPr>
            <p:ph idx="1"/>
          </p:nvPr>
        </p:nvSpPr>
        <p:spPr/>
        <p:txBody>
          <a:bodyPr>
            <a:normAutofit/>
          </a:bodyPr>
          <a:lstStyle/>
          <a:p>
            <a:pPr marL="225425" indent="-225425">
              <a:buFont typeface="Courier New" panose="02070309020205020404" pitchFamily="49" charset="0"/>
              <a:buChar char="o"/>
            </a:pPr>
            <a:r>
              <a:rPr lang="en-US" dirty="0"/>
              <a:t>Ensemble learning is a machine learning paradigm where multiple models (often called weak learners or base models) are trained to solve the same problem and combined to get better performances</a:t>
            </a:r>
          </a:p>
          <a:p>
            <a:pPr marL="225425" indent="-225425">
              <a:buFont typeface="Courier New" panose="02070309020205020404" pitchFamily="49" charset="0"/>
              <a:buChar char="o"/>
            </a:pPr>
            <a:r>
              <a:rPr lang="en-US" dirty="0"/>
              <a:t>The main hypothesis is that if </a:t>
            </a:r>
            <a:r>
              <a:rPr lang="en-US" dirty="0">
                <a:solidFill>
                  <a:srgbClr val="00B0F0"/>
                </a:solidFill>
              </a:rPr>
              <a:t>we combine the weak learners the right way </a:t>
            </a:r>
            <a:r>
              <a:rPr lang="en-US" dirty="0"/>
              <a:t>we can obtain more accurate and/or robust models</a:t>
            </a:r>
          </a:p>
          <a:p>
            <a:pPr marL="225425" indent="-225425">
              <a:buFont typeface="Courier New" panose="02070309020205020404" pitchFamily="49" charset="0"/>
              <a:buChar char="o"/>
            </a:pPr>
            <a:r>
              <a:rPr lang="en-US" dirty="0"/>
              <a:t>In </a:t>
            </a:r>
            <a:r>
              <a:rPr lang="en-US" dirty="0">
                <a:solidFill>
                  <a:srgbClr val="00B050"/>
                </a:solidFill>
              </a:rPr>
              <a:t>bagging methods</a:t>
            </a:r>
            <a:r>
              <a:rPr lang="en-US" dirty="0"/>
              <a:t>, several instance of the </a:t>
            </a:r>
            <a:r>
              <a:rPr lang="en-US" b="1" dirty="0"/>
              <a:t>same base model </a:t>
            </a:r>
            <a:r>
              <a:rPr lang="en-US" dirty="0"/>
              <a:t>are trained in parallel (independently from each others) on different bootstrap samples and then aggregated in some kind of “averaging” process</a:t>
            </a:r>
          </a:p>
          <a:p>
            <a:pPr marL="225425" indent="-225425">
              <a:buFont typeface="Courier New" panose="02070309020205020404" pitchFamily="49" charset="0"/>
              <a:buChar char="o"/>
            </a:pPr>
            <a:r>
              <a:rPr lang="en-US" dirty="0"/>
              <a:t>The kind of averaging operation done over the (almost) </a:t>
            </a:r>
            <a:r>
              <a:rPr lang="en-US" dirty="0" err="1"/>
              <a:t>i.i.d</a:t>
            </a:r>
            <a:r>
              <a:rPr lang="en-US" dirty="0"/>
              <a:t> fitted models in bagging methods mainly allows us to obtain an ensemble model with a </a:t>
            </a:r>
            <a:r>
              <a:rPr lang="en-US" dirty="0">
                <a:solidFill>
                  <a:schemeClr val="accent2"/>
                </a:solidFill>
              </a:rPr>
              <a:t>lower variance </a:t>
            </a:r>
            <a:r>
              <a:rPr lang="en-US" dirty="0"/>
              <a:t>than its components: that is why base models with low bias but high variance are well adapted for bagging</a:t>
            </a:r>
          </a:p>
          <a:p>
            <a:endParaRPr lang="en-US" dirty="0"/>
          </a:p>
        </p:txBody>
      </p:sp>
    </p:spTree>
    <p:extLst>
      <p:ext uri="{BB962C8B-B14F-4D97-AF65-F5344CB8AC3E}">
        <p14:creationId xmlns:p14="http://schemas.microsoft.com/office/powerpoint/2010/main" val="236123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2B0F-081F-4ABF-8BDA-0218FF5FC428}"/>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DC80D4E-9338-408B-9BE1-FE6E64398997}"/>
              </a:ext>
            </a:extLst>
          </p:cNvPr>
          <p:cNvSpPr>
            <a:spLocks noGrp="1"/>
          </p:cNvSpPr>
          <p:nvPr>
            <p:ph idx="1"/>
          </p:nvPr>
        </p:nvSpPr>
        <p:spPr/>
        <p:txBody>
          <a:bodyPr/>
          <a:lstStyle/>
          <a:p>
            <a:pPr marL="225425" indent="-225425">
              <a:buFont typeface="Courier New" panose="02070309020205020404" pitchFamily="49" charset="0"/>
              <a:buChar char="o"/>
            </a:pPr>
            <a:r>
              <a:rPr lang="en-US" dirty="0"/>
              <a:t>In </a:t>
            </a:r>
            <a:r>
              <a:rPr lang="en-US" dirty="0">
                <a:solidFill>
                  <a:srgbClr val="00B050"/>
                </a:solidFill>
              </a:rPr>
              <a:t>boosting methods</a:t>
            </a:r>
            <a:r>
              <a:rPr lang="en-US" dirty="0"/>
              <a:t>, several instance of the same base model are trained sequentially such that, at each iteration, the way to train the current weak learner depends on the previous weak learners and more especially on how they are performing on the data</a:t>
            </a:r>
          </a:p>
          <a:p>
            <a:pPr marL="518033" lvl="1" indent="-225425">
              <a:buFont typeface="Courier New" panose="02070309020205020404" pitchFamily="49" charset="0"/>
              <a:buChar char="o"/>
            </a:pPr>
            <a:r>
              <a:rPr lang="en-US" dirty="0"/>
              <a:t>This iterative strategy of learning used in boosting methods, that adapts to the weaknesses of the previous models to train the current one, mainly allows us to get an ensemble model with a lower bias than its components: that is why weak learners with low variance but high bias are well adapted for boosting</a:t>
            </a:r>
          </a:p>
          <a:p>
            <a:pPr marL="225425" indent="-225425">
              <a:buFont typeface="Courier New" panose="02070309020205020404" pitchFamily="49" charset="0"/>
              <a:buChar char="o"/>
            </a:pPr>
            <a:r>
              <a:rPr lang="en-US" dirty="0"/>
              <a:t>In </a:t>
            </a:r>
            <a:r>
              <a:rPr lang="en-US" dirty="0">
                <a:solidFill>
                  <a:srgbClr val="00B050"/>
                </a:solidFill>
              </a:rPr>
              <a:t>stacking methods</a:t>
            </a:r>
            <a:r>
              <a:rPr lang="en-US" dirty="0"/>
              <a:t>, different weak learners are fitted independently from each others and a meta-model is trained on top of that to predict outputs based on the outputs returned by the base models</a:t>
            </a:r>
          </a:p>
          <a:p>
            <a:endParaRPr lang="en-US" dirty="0"/>
          </a:p>
        </p:txBody>
      </p:sp>
    </p:spTree>
    <p:extLst>
      <p:ext uri="{BB962C8B-B14F-4D97-AF65-F5344CB8AC3E}">
        <p14:creationId xmlns:p14="http://schemas.microsoft.com/office/powerpoint/2010/main" val="22800355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296</TotalTime>
  <Words>499</Words>
  <Application>Microsoft Office PowerPoint</Application>
  <PresentationFormat>Widescreen</PresentationFormat>
  <Paragraphs>49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Courier New</vt:lpstr>
      <vt:lpstr>Retrospect</vt:lpstr>
      <vt:lpstr>Stacking Models</vt:lpstr>
      <vt:lpstr>About Me</vt:lpstr>
      <vt:lpstr>Ensemble Modeling</vt:lpstr>
      <vt:lpstr>Ensemble Modeling</vt:lpstr>
      <vt:lpstr>Stacking</vt:lpstr>
      <vt:lpstr>Example</vt:lpstr>
      <vt:lpstr>Takeaways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Kreeger</dc:creator>
  <cp:lastModifiedBy>Brian Kreeger</cp:lastModifiedBy>
  <cp:revision>11</cp:revision>
  <dcterms:created xsi:type="dcterms:W3CDTF">2019-08-14T15:56:37Z</dcterms:created>
  <dcterms:modified xsi:type="dcterms:W3CDTF">2019-08-14T20:53:12Z</dcterms:modified>
</cp:coreProperties>
</file>