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82" r:id="rId6"/>
    <p:sldId id="259" r:id="rId7"/>
    <p:sldId id="260" r:id="rId8"/>
    <p:sldId id="261" r:id="rId9"/>
    <p:sldId id="262" r:id="rId10"/>
    <p:sldId id="28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691813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gnieszka Kibitlewska" initials="A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10T17:38:45.610" idx="1">
    <p:pos x="6478" y="36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520560" y="4350600"/>
            <a:ext cx="9649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oogle Shape;19;p2"/>
          <p:cNvPicPr/>
          <p:nvPr/>
        </p:nvPicPr>
        <p:blipFill>
          <a:blip r:embed="rId14"/>
          <a:stretch/>
        </p:blipFill>
        <p:spPr>
          <a:xfrm>
            <a:off x="520560" y="774720"/>
            <a:ext cx="3056040" cy="6116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520560" y="540000"/>
            <a:ext cx="9649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520560" y="6819840"/>
            <a:ext cx="9649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34240" y="261720"/>
            <a:ext cx="9621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l-PL" sz="44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17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20560" y="6819840"/>
            <a:ext cx="9649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520560" y="540000"/>
            <a:ext cx="9649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Google Shape;53;p5"/>
          <p:cNvPicPr/>
          <p:nvPr/>
        </p:nvPicPr>
        <p:blipFill>
          <a:blip r:embed="rId14"/>
          <a:stretch/>
        </p:blipFill>
        <p:spPr>
          <a:xfrm>
            <a:off x="520560" y="6932880"/>
            <a:ext cx="1833120" cy="36648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20560" y="4260240"/>
            <a:ext cx="9649440" cy="38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90000"/>
              </a:lnSpc>
            </a:pPr>
            <a:r>
              <a:rPr lang="pl-PL" sz="2800" b="1" strike="noStrike" spc="-1" dirty="0">
                <a:solidFill>
                  <a:srgbClr val="002C58"/>
                </a:solidFill>
                <a:latin typeface="Georgia"/>
                <a:ea typeface="Georgia"/>
              </a:rPr>
              <a:t>Kacper Biernat</a:t>
            </a:r>
            <a:endParaRPr lang="pl-PL" sz="2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pl-PL" sz="2800" b="1" strike="noStrike" spc="-1" dirty="0">
                <a:solidFill>
                  <a:srgbClr val="002C58"/>
                </a:solidFill>
                <a:latin typeface="Georgia"/>
                <a:ea typeface="DejaVu Sans"/>
              </a:rPr>
              <a:t>Szymon </a:t>
            </a:r>
            <a:r>
              <a:rPr lang="pl-PL" sz="2800" b="1" strike="noStrike" spc="-1" dirty="0" err="1">
                <a:solidFill>
                  <a:srgbClr val="002C58"/>
                </a:solidFill>
                <a:latin typeface="Georgia"/>
                <a:ea typeface="DejaVu Sans"/>
              </a:rPr>
              <a:t>Matyla</a:t>
            </a:r>
            <a:endParaRPr lang="pl-PL" sz="2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pl-PL" sz="2800" b="1" strike="noStrike" spc="-1" dirty="0">
                <a:solidFill>
                  <a:srgbClr val="002C58"/>
                </a:solidFill>
                <a:latin typeface="Georgia"/>
                <a:ea typeface="DejaVu Sans"/>
              </a:rPr>
              <a:t>Agnieszka Kibitlewska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0560" y="5824440"/>
            <a:ext cx="9649440" cy="7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90000"/>
              </a:lnSpc>
            </a:pPr>
            <a:r>
              <a:rPr lang="pl-PL" sz="1600" b="1" strike="noStrike" spc="-1" dirty="0">
                <a:solidFill>
                  <a:srgbClr val="002C58"/>
                </a:solidFill>
                <a:latin typeface="Arial"/>
                <a:ea typeface="Arial"/>
              </a:rPr>
              <a:t>Imię i nazwisko promotora</a:t>
            </a:r>
            <a:endParaRPr lang="pl-PL" sz="16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pl-PL" sz="1600" b="1" strike="noStrike" spc="-1" dirty="0">
                <a:solidFill>
                  <a:srgbClr val="002C58"/>
                </a:solidFill>
                <a:latin typeface="Arial"/>
                <a:ea typeface="Arial"/>
              </a:rPr>
              <a:t>Dr Krzysztof Ziółkowski</a:t>
            </a:r>
            <a:endParaRPr lang="pl-PL" sz="16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937640" y="7006680"/>
            <a:ext cx="11325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002C58"/>
                </a:solidFill>
                <a:latin typeface="Arial"/>
                <a:ea typeface="Arial"/>
              </a:rPr>
              <a:t>Data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685880" y="2076480"/>
            <a:ext cx="76572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4000" b="1" strike="noStrike" spc="-1">
                <a:solidFill>
                  <a:srgbClr val="000000"/>
                </a:solidFill>
                <a:latin typeface="Arial"/>
                <a:ea typeface="Arial"/>
              </a:rPr>
              <a:t>REKOMENDACJE</a:t>
            </a:r>
            <a:endParaRPr lang="pl-PL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3934080" y="709920"/>
            <a:ext cx="32975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Wczytanie danych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518220" y="3643006"/>
            <a:ext cx="482688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 ustanowieniu </a:t>
            </a:r>
            <a:r>
              <a:rPr lang="pl-PL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lang="pl-PL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Working</a:t>
            </a:r>
            <a:r>
              <a:rPr lang="pl-PL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directory</a:t>
            </a:r>
            <a:r>
              <a:rPr lang="pl-PL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”, 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przy użyciu biblioteki </a:t>
            </a:r>
            <a:r>
              <a:rPr lang="pl-PL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lang="pl-PL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Readr</a:t>
            </a:r>
            <a:r>
              <a:rPr lang="pl-PL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 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za pomocą funkcji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pl-PL" sz="24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read_csv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 </a:t>
            </a:r>
            <a:r>
              <a:rPr lang="pl-PL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czytano źródłowe pliki  .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csv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„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links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”, „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movies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”, „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ratings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”, „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tags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”.</a:t>
            </a:r>
            <a:endParaRPr lang="pl-PL" sz="2400" b="0" strike="noStrike" spc="-1" dirty="0">
              <a:latin typeface="Arial"/>
            </a:endParaRPr>
          </a:p>
        </p:txBody>
      </p:sp>
      <p:pic>
        <p:nvPicPr>
          <p:cNvPr id="121" name="Obraz 1"/>
          <p:cNvPicPr/>
          <p:nvPr/>
        </p:nvPicPr>
        <p:blipFill>
          <a:blip r:embed="rId2"/>
          <a:stretch/>
        </p:blipFill>
        <p:spPr>
          <a:xfrm>
            <a:off x="7851960" y="1266120"/>
            <a:ext cx="2104560" cy="1599840"/>
          </a:xfrm>
          <a:prstGeom prst="rect">
            <a:avLst/>
          </a:prstGeom>
          <a:ln>
            <a:noFill/>
          </a:ln>
        </p:spPr>
      </p:pic>
      <p:pic>
        <p:nvPicPr>
          <p:cNvPr id="122" name="Obraz 5"/>
          <p:cNvPicPr/>
          <p:nvPr/>
        </p:nvPicPr>
        <p:blipFill>
          <a:blip r:embed="rId3"/>
          <a:stretch/>
        </p:blipFill>
        <p:spPr>
          <a:xfrm>
            <a:off x="520560" y="1249560"/>
            <a:ext cx="6876720" cy="1657080"/>
          </a:xfrm>
          <a:prstGeom prst="rect">
            <a:avLst/>
          </a:prstGeom>
          <a:ln>
            <a:noFill/>
          </a:ln>
        </p:spPr>
      </p:pic>
      <p:pic>
        <p:nvPicPr>
          <p:cNvPr id="123" name="Obraz 6"/>
          <p:cNvPicPr/>
          <p:nvPr/>
        </p:nvPicPr>
        <p:blipFill>
          <a:blip r:embed="rId4"/>
          <a:stretch/>
        </p:blipFill>
        <p:spPr>
          <a:xfrm>
            <a:off x="7213680" y="3010320"/>
            <a:ext cx="2742840" cy="1609200"/>
          </a:xfrm>
          <a:prstGeom prst="rect">
            <a:avLst/>
          </a:prstGeom>
          <a:ln>
            <a:noFill/>
          </a:ln>
        </p:spPr>
      </p:pic>
      <p:pic>
        <p:nvPicPr>
          <p:cNvPr id="124" name="Obraz 9"/>
          <p:cNvPicPr/>
          <p:nvPr/>
        </p:nvPicPr>
        <p:blipFill>
          <a:blip r:embed="rId5"/>
          <a:stretch/>
        </p:blipFill>
        <p:spPr>
          <a:xfrm>
            <a:off x="6627240" y="4897800"/>
            <a:ext cx="3543120" cy="165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Obraz 1"/>
          <p:cNvPicPr/>
          <p:nvPr/>
        </p:nvPicPr>
        <p:blipFill>
          <a:blip r:embed="rId2"/>
          <a:stretch/>
        </p:blipFill>
        <p:spPr>
          <a:xfrm>
            <a:off x="3801960" y="1409107"/>
            <a:ext cx="6368040" cy="49341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498801" y="566874"/>
            <a:ext cx="5207493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Struktura danych/Typ danych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520560" y="1409107"/>
            <a:ext cx="2883240" cy="53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0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Struktura</a:t>
            </a:r>
            <a:r>
              <a:rPr lang="pl-PL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danych wejściowych:</a:t>
            </a:r>
            <a:endParaRPr lang="pl-PL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ramka danych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Typ danych </a:t>
            </a:r>
            <a:br>
              <a:rPr lang="pl-PL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pl-PL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 kolumnach:</a:t>
            </a:r>
            <a:endParaRPr lang="pl-PL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numeric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liczbowy</a:t>
            </a:r>
            <a:endParaRPr lang="pl-PL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character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string (ciąg znaków)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 późniejszym etapie również:</a:t>
            </a:r>
            <a:endParaRPr lang="pl-PL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date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czas i data</a:t>
            </a:r>
            <a:endParaRPr lang="pl-PL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logical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3403800" y="585360"/>
            <a:ext cx="421690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Przekształcenia danych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520560" y="1335960"/>
            <a:ext cx="96494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Utworzenie nowej ramki danych wraz z dodaną nową kolumną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Zamiana formatu daty z „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Epoch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timestamp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 do formatu GMT za pomocą funkcji 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4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as.date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 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oraz </a:t>
            </a:r>
            <a:r>
              <a:rPr lang="pl-PL" sz="24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as.POSIXlt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</a:t>
            </a:r>
            <a:endParaRPr lang="pl-PL" sz="2400" b="0" strike="noStrike" spc="-1" dirty="0">
              <a:latin typeface="Arial"/>
            </a:endParaRPr>
          </a:p>
        </p:txBody>
      </p:sp>
      <p:pic>
        <p:nvPicPr>
          <p:cNvPr id="136" name="Obraz 2"/>
          <p:cNvPicPr/>
          <p:nvPr/>
        </p:nvPicPr>
        <p:blipFill>
          <a:blip r:embed="rId2"/>
          <a:stretch/>
        </p:blipFill>
        <p:spPr>
          <a:xfrm>
            <a:off x="1564310" y="3553560"/>
            <a:ext cx="7895880" cy="314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273560" y="671400"/>
            <a:ext cx="266263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Wartości „NA”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520560" y="1335960"/>
            <a:ext cx="964944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Wartości „NA” (not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avaliable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brak wartości 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wykonywanie działań arytmetycznych na wartości NA daje w wyniku również wartość „NA”</a:t>
            </a:r>
            <a:endParaRPr lang="pl-PL" sz="2400" b="0" strike="noStrike" spc="-1" dirty="0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Funkcja 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4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na.omit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 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pozwala usunąć cały wiersz, w którym znajdują się brakujące obserwacje (dla argumentów ze strukturą ramki danych)</a:t>
            </a:r>
            <a:endParaRPr lang="pl-PL" sz="2400" b="0" strike="noStrike" spc="-1" dirty="0">
              <a:latin typeface="Arial"/>
            </a:endParaRPr>
          </a:p>
        </p:txBody>
      </p:sp>
      <p:pic>
        <p:nvPicPr>
          <p:cNvPr id="142" name="Obraz 1"/>
          <p:cNvPicPr/>
          <p:nvPr/>
        </p:nvPicPr>
        <p:blipFill>
          <a:blip r:embed="rId2"/>
          <a:stretch/>
        </p:blipFill>
        <p:spPr>
          <a:xfrm>
            <a:off x="2878956" y="4176035"/>
            <a:ext cx="5895720" cy="204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3004030" y="607076"/>
            <a:ext cx="774072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Przekształcenie danych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520560" y="1538640"/>
            <a:ext cx="3330360" cy="48921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Obliczenie średnich ocen </a:t>
            </a:r>
            <a:b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funkcja </a:t>
            </a:r>
            <a:r>
              <a:rPr lang="pl-PL" sz="2400" b="0" i="1" strike="noStrike" spc="-1" dirty="0">
                <a:solidFill>
                  <a:srgbClr val="003D7B"/>
                </a:solidFill>
                <a:latin typeface="Wingdings"/>
                <a:ea typeface="DejaVu Sans"/>
              </a:rPr>
              <a:t>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</a:t>
            </a:r>
            <a:r>
              <a:rPr lang="pl-PL" sz="24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mean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</a:t>
            </a:r>
            <a:endParaRPr lang="pl-PL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Wybór filmów ocenionych: tylko na 5, tylko na 4, tylko na…., nieocenionych 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funkcja 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4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arrange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sortowanie malejąco </a:t>
            </a:r>
            <a:r>
              <a:rPr lang="pl-PL" sz="24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desc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 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wybór filmu ocenionego na 5 </a:t>
            </a:r>
            <a:r>
              <a:rPr lang="pl-PL" sz="2400" b="0" i="1" strike="noStrike" spc="-1" dirty="0">
                <a:solidFill>
                  <a:srgbClr val="003D7B"/>
                </a:solidFill>
                <a:latin typeface="Wingdings"/>
                <a:ea typeface="DejaVu Sans"/>
              </a:rPr>
              <a:t>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</a:t>
            </a:r>
            <a:r>
              <a:rPr lang="pl-PL" sz="24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filter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</a:t>
            </a:r>
            <a:endParaRPr lang="pl-PL" sz="2400" b="0" strike="noStrike" spc="-1" dirty="0">
              <a:latin typeface="Arial"/>
            </a:endParaRPr>
          </a:p>
        </p:txBody>
      </p:sp>
      <p:pic>
        <p:nvPicPr>
          <p:cNvPr id="148" name="Obraz 2"/>
          <p:cNvPicPr/>
          <p:nvPr/>
        </p:nvPicPr>
        <p:blipFill>
          <a:blip r:embed="rId2"/>
          <a:stretch/>
        </p:blipFill>
        <p:spPr>
          <a:xfrm>
            <a:off x="4266533" y="1729381"/>
            <a:ext cx="6425280" cy="2699640"/>
          </a:xfrm>
          <a:prstGeom prst="rect">
            <a:avLst/>
          </a:prstGeom>
          <a:ln>
            <a:noFill/>
          </a:ln>
        </p:spPr>
      </p:pic>
      <p:pic>
        <p:nvPicPr>
          <p:cNvPr id="149" name="Obraz 3"/>
          <p:cNvPicPr/>
          <p:nvPr/>
        </p:nvPicPr>
        <p:blipFill>
          <a:blip r:embed="rId3"/>
          <a:stretch/>
        </p:blipFill>
        <p:spPr>
          <a:xfrm>
            <a:off x="4266533" y="4746600"/>
            <a:ext cx="5891760" cy="16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2226960" y="698760"/>
            <a:ext cx="8242362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Wizualizacja danych - histogram średnich ocen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495360" y="1292760"/>
            <a:ext cx="3830455" cy="47075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 algn="just"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Ramkę danych (tytuł, średnia ocena „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MeanRating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 przekształcono na </a:t>
            </a:r>
            <a:r>
              <a:rPr lang="pl-PL" sz="2000" spc="-1" dirty="0">
                <a:solidFill>
                  <a:srgbClr val="000000"/>
                </a:solidFill>
              </a:rPr>
              <a:t>wektor za pomocą funkcji </a:t>
            </a:r>
            <a:r>
              <a:rPr lang="pl-PL" sz="2000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l-PL" sz="2000" spc="-1" dirty="0">
                <a:solidFill>
                  <a:srgbClr val="000000"/>
                </a:solidFill>
              </a:rPr>
              <a:t> </a:t>
            </a:r>
            <a:r>
              <a:rPr lang="pl-PL" sz="2000" i="1" spc="-1" dirty="0" err="1">
                <a:solidFill>
                  <a:srgbClr val="003D7B"/>
                </a:solidFill>
              </a:rPr>
              <a:t>as.vector</a:t>
            </a:r>
            <a:r>
              <a:rPr lang="pl-PL" sz="2000" i="1" spc="-1" dirty="0">
                <a:solidFill>
                  <a:srgbClr val="003D7B"/>
                </a:solidFill>
              </a:rPr>
              <a:t> () 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aby możliwe było zbudowanie histogramu </a:t>
            </a:r>
            <a:b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endParaRPr lang="pl-PL" sz="2000" b="0" strike="noStrike" spc="-1" dirty="0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 przedstawia rozkład ocen  filmów – ilość ocen „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Frequency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 względem średniej 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oceny„MeanRating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lang="pl-PL" sz="2000" b="0" strike="noStrike" spc="-1" dirty="0">
              <a:latin typeface="Arial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</a:pPr>
            <a:endParaRPr lang="pl-PL" sz="2000" b="0" strike="noStrike" spc="-1" dirty="0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Ilościowe zliczenie ocen możliwe jest dzięki funkcji </a:t>
            </a:r>
            <a:b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pl-PL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0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occurance</a:t>
            </a:r>
            <a:r>
              <a:rPr lang="pl-PL" sz="20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</a:t>
            </a:r>
            <a:endParaRPr lang="pl-PL" sz="2000" b="0" strike="noStrike" spc="-1" dirty="0">
              <a:latin typeface="Arial"/>
            </a:endParaRP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35FF25AC-8061-42B3-A984-AA57D7FB61A1}"/>
              </a:ext>
            </a:extLst>
          </p:cNvPr>
          <p:cNvGrpSpPr/>
          <p:nvPr/>
        </p:nvGrpSpPr>
        <p:grpSpPr>
          <a:xfrm>
            <a:off x="4578172" y="1860041"/>
            <a:ext cx="5718182" cy="4501519"/>
            <a:chOff x="4853379" y="1471103"/>
            <a:chExt cx="5718182" cy="4501519"/>
          </a:xfrm>
        </p:grpSpPr>
        <p:pic>
          <p:nvPicPr>
            <p:cNvPr id="153" name="Obraz 2"/>
            <p:cNvPicPr/>
            <p:nvPr/>
          </p:nvPicPr>
          <p:blipFill>
            <a:blip r:embed="rId2"/>
            <a:stretch/>
          </p:blipFill>
          <p:spPr>
            <a:xfrm>
              <a:off x="7690841" y="2187360"/>
              <a:ext cx="2880720" cy="3404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5" name="CustomShape 5"/>
            <p:cNvSpPr/>
            <p:nvPr/>
          </p:nvSpPr>
          <p:spPr>
            <a:xfrm>
              <a:off x="7796019" y="5699742"/>
              <a:ext cx="230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l-PL" sz="1200" b="0" i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Rys.1 Histogram średnich ocen</a:t>
              </a:r>
              <a:endParaRPr lang="pl-PL" sz="1200" b="0" strike="noStrike" spc="-1" dirty="0">
                <a:latin typeface="Arial"/>
              </a:endParaRPr>
            </a:p>
          </p:txBody>
        </p:sp>
        <p:pic>
          <p:nvPicPr>
            <p:cNvPr id="157" name="Obraz 5"/>
            <p:cNvPicPr/>
            <p:nvPr/>
          </p:nvPicPr>
          <p:blipFill>
            <a:blip r:embed="rId3"/>
            <a:stretch/>
          </p:blipFill>
          <p:spPr>
            <a:xfrm>
              <a:off x="4853379" y="2673635"/>
              <a:ext cx="2676240" cy="163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8" name="CustomShape 7"/>
            <p:cNvSpPr/>
            <p:nvPr/>
          </p:nvSpPr>
          <p:spPr>
            <a:xfrm>
              <a:off x="4853379" y="4557515"/>
              <a:ext cx="29426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l-PL" sz="1200" b="0" i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Rys.2 Ilość </a:t>
              </a:r>
              <a:r>
                <a:rPr lang="pl-PL" sz="1200" b="0" i="1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zliczeń</a:t>
              </a:r>
              <a:r>
                <a:rPr lang="pl-PL" sz="1200" b="0" i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poszczególnych ocen</a:t>
              </a:r>
              <a:endParaRPr lang="pl-PL" sz="1200" b="0" strike="noStrike" spc="-1" dirty="0">
                <a:latin typeface="Arial"/>
              </a:endParaRPr>
            </a:p>
          </p:txBody>
        </p:sp>
        <p:pic>
          <p:nvPicPr>
            <p:cNvPr id="159" name="Obraz 6"/>
            <p:cNvPicPr/>
            <p:nvPr/>
          </p:nvPicPr>
          <p:blipFill>
            <a:blip r:embed="rId4"/>
            <a:stretch/>
          </p:blipFill>
          <p:spPr>
            <a:xfrm>
              <a:off x="4951778" y="1471103"/>
              <a:ext cx="5344671" cy="64872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59135" y="657954"/>
            <a:ext cx="679637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Wizualizacja danych – wykres kołowy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585360" y="1655325"/>
            <a:ext cx="3291840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Funkcja 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4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pie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pozwala tworzyć wykresy kołowe</a:t>
            </a:r>
            <a:b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endParaRPr lang="pl-PL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Dane do wykresu muszą mieć strukturę wektora</a:t>
            </a:r>
            <a:endParaRPr lang="pl-PL" sz="2400" b="0" strike="noStrike" spc="-1" dirty="0">
              <a:latin typeface="Arial"/>
            </a:endParaRP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CCB2D96C-0739-421B-80DE-BD107F256CA4}"/>
              </a:ext>
            </a:extLst>
          </p:cNvPr>
          <p:cNvGrpSpPr/>
          <p:nvPr/>
        </p:nvGrpSpPr>
        <p:grpSpPr>
          <a:xfrm>
            <a:off x="520560" y="1434960"/>
            <a:ext cx="9943920" cy="5349995"/>
            <a:chOff x="520560" y="1434960"/>
            <a:chExt cx="9943920" cy="5349995"/>
          </a:xfrm>
        </p:grpSpPr>
        <p:pic>
          <p:nvPicPr>
            <p:cNvPr id="163" name="Obraz 1"/>
            <p:cNvPicPr/>
            <p:nvPr/>
          </p:nvPicPr>
          <p:blipFill>
            <a:blip r:embed="rId2"/>
            <a:stretch/>
          </p:blipFill>
          <p:spPr>
            <a:xfrm>
              <a:off x="5731654" y="1434960"/>
              <a:ext cx="3621600" cy="3044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6" name="Obraz 2"/>
            <p:cNvPicPr/>
            <p:nvPr/>
          </p:nvPicPr>
          <p:blipFill>
            <a:blip r:embed="rId3"/>
            <a:stretch/>
          </p:blipFill>
          <p:spPr>
            <a:xfrm>
              <a:off x="520560" y="4699475"/>
              <a:ext cx="9943920" cy="208548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2950920" y="650160"/>
            <a:ext cx="774072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Wykorzystanie języka SQL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20560" y="1236240"/>
            <a:ext cx="4195136" cy="50153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SQL: łatwiejsze wyszukiwanie danych z jednoczesną agregacją/sumowaniem/</a:t>
            </a:r>
            <a:b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filtrowaniem</a:t>
            </a:r>
            <a:endParaRPr lang="pl-PL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SQL Server Management Studio 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 </a:t>
            </a:r>
            <a:r>
              <a:rPr lang="pl-PL" sz="2000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wczytanie tabel 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„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links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”, „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movies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”, „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ratings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”, „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tags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 celem wyboru wszystkich filmów, które w kolumnie „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genres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 zawierają słowo &gt;&gt; „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Comedy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”/„Action” </a:t>
            </a:r>
            <a:b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pl-PL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wynik zapytania zapisano do pliku .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csv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który następnie wczytano do R</a:t>
            </a:r>
            <a:endParaRPr lang="pl-PL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Funkcją </a:t>
            </a:r>
            <a:r>
              <a:rPr lang="pl-PL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0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sqldf</a:t>
            </a:r>
            <a:r>
              <a:rPr lang="pl-PL" sz="20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 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poleceniem </a:t>
            </a:r>
            <a:r>
              <a:rPr lang="pl-PL" sz="2000" b="0" i="1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select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wybrano komedie i akcje </a:t>
            </a:r>
            <a:b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z oceną 5</a:t>
            </a:r>
            <a:endParaRPr lang="pl-PL" sz="2000" b="0" strike="noStrike" spc="-1" dirty="0">
              <a:latin typeface="Arial"/>
            </a:endParaRP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748614B5-AC96-44BC-AE7F-C9DA537D7290}"/>
              </a:ext>
            </a:extLst>
          </p:cNvPr>
          <p:cNvGrpSpPr/>
          <p:nvPr/>
        </p:nvGrpSpPr>
        <p:grpSpPr>
          <a:xfrm>
            <a:off x="4347708" y="1616206"/>
            <a:ext cx="6038640" cy="4995914"/>
            <a:chOff x="4347708" y="1616206"/>
            <a:chExt cx="6038640" cy="4995914"/>
          </a:xfrm>
        </p:grpSpPr>
        <p:sp>
          <p:nvSpPr>
            <p:cNvPr id="172" name="CustomShape 6"/>
            <p:cNvSpPr/>
            <p:nvPr/>
          </p:nvSpPr>
          <p:spPr>
            <a:xfrm>
              <a:off x="5976118" y="1616206"/>
              <a:ext cx="3966536" cy="35995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#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Rated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5 FROM "COMEDY" -WITH SQL</a:t>
              </a:r>
              <a:endParaRPr lang="pl-PL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l-PL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# In SQL Server 2014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Managment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Studio,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create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new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database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"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AKDBMovieLens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"---&gt;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than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create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new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table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"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movies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 in by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loading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the .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csv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file "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movies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</a:t>
              </a:r>
              <a:endParaRPr lang="pl-PL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# For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creating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new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table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"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movies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":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right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click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on the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name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of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new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database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(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AKDBMovieLens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)---&gt;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choose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"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Tasks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"---&gt; Import Data ---&gt; "Data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sources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choose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as "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FlatFileFlask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</a:t>
              </a:r>
              <a:endParaRPr lang="pl-PL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# by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commend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:</a:t>
              </a:r>
              <a:endParaRPr lang="pl-PL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#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AKDBMovieLens</a:t>
              </a:r>
              <a:endParaRPr lang="pl-PL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#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select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* from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dbo.movies</a:t>
              </a:r>
              <a:endParaRPr lang="pl-PL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#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where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genres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like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'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Comedy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'; ---&gt;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Execute</a:t>
              </a:r>
              <a:endParaRPr lang="pl-PL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#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you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will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filter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all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comedies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---&gt;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results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writed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down as .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csv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file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named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"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Comedy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 in folder set as "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working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directory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 (for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it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: on the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result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dialog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box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do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right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click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---&gt;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save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result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as)</a:t>
              </a:r>
              <a:endParaRPr lang="pl-PL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#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new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file "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Comedy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load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into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R with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library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"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readr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"---&gt;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remember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to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check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the delimiter (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here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: </a:t>
              </a:r>
              <a:r>
                <a:rPr lang="pl-PL" sz="12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semicolon</a:t>
              </a: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";")</a:t>
              </a:r>
              <a:endParaRPr lang="pl-PL" sz="1200" b="0" strike="noStrike" spc="-1" dirty="0">
                <a:latin typeface="Arial"/>
              </a:endParaRPr>
            </a:p>
          </p:txBody>
        </p:sp>
        <p:sp>
          <p:nvSpPr>
            <p:cNvPr id="174" name="CustomShape 7"/>
            <p:cNvSpPr/>
            <p:nvPr/>
          </p:nvSpPr>
          <p:spPr>
            <a:xfrm>
              <a:off x="5976118" y="5343534"/>
              <a:ext cx="3413796" cy="275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l-PL" sz="1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Analogicznie postąpiono dla filmów typu „Akcja”</a:t>
              </a:r>
              <a:endParaRPr lang="pl-PL" sz="1200" b="0" strike="noStrike" spc="-1" dirty="0">
                <a:latin typeface="Arial"/>
              </a:endParaRPr>
            </a:p>
          </p:txBody>
        </p:sp>
        <p:sp>
          <p:nvSpPr>
            <p:cNvPr id="175" name="CustomShape 8"/>
            <p:cNvSpPr/>
            <p:nvPr/>
          </p:nvSpPr>
          <p:spPr>
            <a:xfrm flipH="1" flipV="1">
              <a:off x="9560428" y="3756095"/>
              <a:ext cx="591480" cy="172476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92D050"/>
            </a:solidFill>
            <a:ln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" name="Grupa 1">
              <a:extLst>
                <a:ext uri="{FF2B5EF4-FFF2-40B4-BE49-F238E27FC236}">
                  <a16:creationId xmlns:a16="http://schemas.microsoft.com/office/drawing/2014/main" id="{0DAEB8E9-1C81-424A-A345-90BED9FA4B35}"/>
                </a:ext>
              </a:extLst>
            </p:cNvPr>
            <p:cNvGrpSpPr/>
            <p:nvPr/>
          </p:nvGrpSpPr>
          <p:grpSpPr>
            <a:xfrm>
              <a:off x="4347708" y="5802695"/>
              <a:ext cx="6038640" cy="809425"/>
              <a:chOff x="4347708" y="5802695"/>
              <a:chExt cx="6038640" cy="809425"/>
            </a:xfrm>
          </p:grpSpPr>
          <p:pic>
            <p:nvPicPr>
              <p:cNvPr id="173" name="Obraz 4"/>
              <p:cNvPicPr/>
              <p:nvPr/>
            </p:nvPicPr>
            <p:blipFill>
              <a:blip r:embed="rId2"/>
              <a:stretch/>
            </p:blipFill>
            <p:spPr>
              <a:xfrm>
                <a:off x="4347708" y="5802695"/>
                <a:ext cx="5971680" cy="333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6" name="Obraz 9"/>
              <p:cNvPicPr/>
              <p:nvPr/>
            </p:nvPicPr>
            <p:blipFill>
              <a:blip r:embed="rId3"/>
              <a:stretch/>
            </p:blipFill>
            <p:spPr>
              <a:xfrm>
                <a:off x="4347708" y="6231600"/>
                <a:ext cx="6038640" cy="3805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2995224" y="695034"/>
            <a:ext cx="470011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pc="-1" dirty="0">
                <a:solidFill>
                  <a:srgbClr val="000000"/>
                </a:solidFill>
                <a:latin typeface="Arial"/>
                <a:ea typeface="DejaVu Sans"/>
              </a:rPr>
              <a:t>Najlepsze Komedie i Akcje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520560" y="1446870"/>
            <a:ext cx="964944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Biblioteka DT funkcją </a:t>
            </a:r>
            <a:r>
              <a:rPr lang="pl-PL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24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datatable</a:t>
            </a:r>
            <a:r>
              <a:rPr lang="pl-PL" sz="24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 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pozwala na tworzenie interaktywnej tabeli</a:t>
            </a:r>
            <a:endParaRPr lang="pl-PL" sz="2400" b="0" strike="noStrike" spc="-1" dirty="0">
              <a:latin typeface="Arial"/>
            </a:endParaRP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C5748E21-50DA-47E7-8942-F8F768437F54}"/>
              </a:ext>
            </a:extLst>
          </p:cNvPr>
          <p:cNvGrpSpPr/>
          <p:nvPr/>
        </p:nvGrpSpPr>
        <p:grpSpPr>
          <a:xfrm>
            <a:off x="520560" y="2553973"/>
            <a:ext cx="9344520" cy="4033307"/>
            <a:chOff x="520560" y="2553973"/>
            <a:chExt cx="9344520" cy="4033307"/>
          </a:xfrm>
        </p:grpSpPr>
        <p:sp>
          <p:nvSpPr>
            <p:cNvPr id="181" name="CustomShape 5"/>
            <p:cNvSpPr/>
            <p:nvPr/>
          </p:nvSpPr>
          <p:spPr>
            <a:xfrm>
              <a:off x="524389" y="6219402"/>
              <a:ext cx="3379877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l-PL" b="0" i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Rys.1 </a:t>
              </a:r>
              <a:r>
                <a:rPr lang="pl-PL" b="0" i="1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Datatable</a:t>
              </a:r>
              <a:r>
                <a:rPr lang="pl-PL" b="0" i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b="0" i="1" strike="noStrike" spc="-1" dirty="0" err="1">
                  <a:solidFill>
                    <a:srgbClr val="002060"/>
                  </a:solidFill>
                  <a:latin typeface="Arial"/>
                  <a:ea typeface="DejaVu Sans"/>
                </a:rPr>
                <a:t>Best_Comedy</a:t>
              </a:r>
              <a:r>
                <a:rPr lang="pl-PL" b="0" i="1" strike="noStrike" spc="-1" dirty="0">
                  <a:latin typeface="Arial"/>
                  <a:ea typeface="DejaVu Sans"/>
                </a:rPr>
                <a:t>.</a:t>
              </a:r>
              <a:endParaRPr lang="pl-PL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183" name="CustomShape 7"/>
            <p:cNvSpPr/>
            <p:nvPr/>
          </p:nvSpPr>
          <p:spPr>
            <a:xfrm>
              <a:off x="5570671" y="6217551"/>
              <a:ext cx="3178989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l-PL" b="0" i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Rys.2 </a:t>
              </a:r>
              <a:r>
                <a:rPr lang="pl-PL" b="0" i="1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Datatable</a:t>
              </a:r>
              <a:r>
                <a:rPr lang="pl-PL" b="0" i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pl-PL" b="0" i="1" strike="noStrike" spc="-1" dirty="0" err="1">
                  <a:solidFill>
                    <a:srgbClr val="002060"/>
                  </a:solidFill>
                  <a:latin typeface="Arial"/>
                  <a:ea typeface="DejaVu Sans"/>
                </a:rPr>
                <a:t>Best_Action</a:t>
              </a:r>
              <a:r>
                <a:rPr lang="pl-PL" b="0" i="1" strike="noStrike" spc="-1" dirty="0">
                  <a:latin typeface="Arial"/>
                  <a:ea typeface="DejaVu Sans"/>
                </a:rPr>
                <a:t>.</a:t>
              </a:r>
              <a:endParaRPr lang="pl-PL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pic>
          <p:nvPicPr>
            <p:cNvPr id="184" name="Obraz 1"/>
            <p:cNvPicPr/>
            <p:nvPr/>
          </p:nvPicPr>
          <p:blipFill>
            <a:blip r:embed="rId2"/>
            <a:stretch/>
          </p:blipFill>
          <p:spPr>
            <a:xfrm>
              <a:off x="5686920" y="2639946"/>
              <a:ext cx="4178160" cy="33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5" name="Obraz 8"/>
            <p:cNvPicPr/>
            <p:nvPr/>
          </p:nvPicPr>
          <p:blipFill>
            <a:blip r:embed="rId3"/>
            <a:stretch/>
          </p:blipFill>
          <p:spPr>
            <a:xfrm>
              <a:off x="520560" y="2553973"/>
              <a:ext cx="4178160" cy="33062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l-PL" sz="3200" b="1" strike="noStrike" spc="-1">
                <a:solidFill>
                  <a:srgbClr val="002C58"/>
                </a:solidFill>
                <a:latin typeface="Georgia"/>
                <a:ea typeface="Georgia"/>
              </a:rPr>
              <a:t>Relacje na serwerze Rekomendacje</a:t>
            </a:r>
            <a:endParaRPr lang="pl-PL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937640" y="7006680"/>
            <a:ext cx="11325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002C58"/>
                </a:solidFill>
                <a:latin typeface="Arial"/>
                <a:ea typeface="Arial"/>
              </a:rPr>
              <a:t>02.10.2018</a:t>
            </a:r>
            <a:endParaRPr lang="pl-PL" sz="12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595800" y="1256760"/>
            <a:ext cx="1287360" cy="567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b="1" strike="noStrike" spc="-1">
                <a:solidFill>
                  <a:srgbClr val="002243"/>
                </a:solidFill>
                <a:latin typeface="Arial"/>
                <a:ea typeface="Arial"/>
              </a:rPr>
              <a:t>Folder- „films”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17720" y="2967840"/>
            <a:ext cx="1411920" cy="1313280"/>
          </a:xfrm>
          <a:prstGeom prst="rect">
            <a:avLst/>
          </a:prstGeom>
          <a:solidFill>
            <a:srgbClr val="2DCF01"/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400" b="1" strike="noStrike" spc="-1">
                <a:solidFill>
                  <a:srgbClr val="002243"/>
                </a:solidFill>
                <a:latin typeface="Arial"/>
                <a:ea typeface="Arial"/>
              </a:rPr>
              <a:t>Urls- odniesienie do folderu „movie” oraz strony głównej</a:t>
            </a:r>
            <a:endParaRPr lang="pl-PL" sz="1400" b="0" strike="noStrike" spc="-1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2140560" y="1612440"/>
            <a:ext cx="1605960" cy="1109520"/>
          </a:xfrm>
          <a:prstGeom prst="rect">
            <a:avLst/>
          </a:prstGeom>
          <a:solidFill>
            <a:srgbClr val="2DCF01"/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400" b="1" strike="noStrike" spc="-1">
                <a:solidFill>
                  <a:srgbClr val="002243"/>
                </a:solidFill>
                <a:latin typeface="Arial"/>
                <a:ea typeface="Arial"/>
              </a:rPr>
              <a:t>Views- określenie co znajduje się na stronie głównej</a:t>
            </a:r>
            <a:endParaRPr lang="pl-PL" sz="1400" b="0" strike="noStrike" spc="-1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 flipH="1">
            <a:off x="822960" y="2167560"/>
            <a:ext cx="1315080" cy="79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2228400" y="4383720"/>
            <a:ext cx="1287360" cy="744120"/>
          </a:xfrm>
          <a:prstGeom prst="rect">
            <a:avLst/>
          </a:prstGeom>
          <a:solidFill>
            <a:srgbClr val="2DCF01"/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400" b="1" strike="noStrike" spc="-1">
                <a:solidFill>
                  <a:srgbClr val="002243"/>
                </a:solidFill>
                <a:latin typeface="Arial"/>
                <a:ea typeface="Arial"/>
              </a:rPr>
              <a:t>Strona główna- base.html</a:t>
            </a:r>
            <a:endParaRPr lang="pl-PL" sz="1400" b="0" strike="noStrike" spc="-1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824400" y="4282200"/>
            <a:ext cx="140292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 flipV="1">
            <a:off x="1531080" y="1567800"/>
            <a:ext cx="5384880" cy="205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6917040" y="1286280"/>
            <a:ext cx="1287360" cy="567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b="1" strike="noStrike" spc="-1">
                <a:solidFill>
                  <a:srgbClr val="002243"/>
                </a:solidFill>
                <a:latin typeface="Arial"/>
                <a:ea typeface="Arial"/>
              </a:rPr>
              <a:t>Folder- „movie”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4380480" y="2313720"/>
            <a:ext cx="1287360" cy="567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b="1" strike="noStrike" spc="-1">
                <a:solidFill>
                  <a:srgbClr val="002243"/>
                </a:solidFill>
                <a:latin typeface="Arial"/>
                <a:ea typeface="Arial"/>
              </a:rPr>
              <a:t>Baza danych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 flipH="1" flipV="1">
            <a:off x="3746160" y="2166840"/>
            <a:ext cx="1276200" cy="14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3"/>
          <p:cNvSpPr/>
          <p:nvPr/>
        </p:nvSpPr>
        <p:spPr>
          <a:xfrm>
            <a:off x="4380480" y="3156480"/>
            <a:ext cx="1287360" cy="7441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400" b="1" strike="noStrike" spc="-1">
                <a:solidFill>
                  <a:srgbClr val="002243"/>
                </a:solidFill>
                <a:latin typeface="Arial"/>
                <a:ea typeface="Arial"/>
              </a:rPr>
              <a:t>Lista filmów</a:t>
            </a:r>
            <a:endParaRPr lang="pl-PL" sz="1400" b="0" strike="noStrike" spc="-1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4363200" y="4491720"/>
            <a:ext cx="1536840" cy="7441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400" b="1" strike="noStrike" spc="-1">
                <a:solidFill>
                  <a:srgbClr val="002243"/>
                </a:solidFill>
                <a:latin typeface="Arial"/>
                <a:ea typeface="Arial"/>
              </a:rPr>
              <a:t>Wyszukiwanie</a:t>
            </a:r>
            <a:endParaRPr lang="pl-PL" sz="1400" b="0" strike="noStrike" spc="-1"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3975480" y="5831280"/>
            <a:ext cx="2097720" cy="7441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400" b="1" strike="noStrike" spc="-1">
                <a:solidFill>
                  <a:srgbClr val="002243"/>
                </a:solidFill>
                <a:latin typeface="Arial"/>
                <a:ea typeface="Arial"/>
              </a:rPr>
              <a:t>Popularne i rekomendowane filmy</a:t>
            </a:r>
            <a:endParaRPr lang="pl-PL" sz="1400" b="0" strike="noStrike" spc="-1"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 flipV="1">
            <a:off x="2872800" y="3526560"/>
            <a:ext cx="150696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B3C5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7"/>
          <p:cNvSpPr/>
          <p:nvPr/>
        </p:nvSpPr>
        <p:spPr>
          <a:xfrm>
            <a:off x="3516840" y="4756320"/>
            <a:ext cx="845280" cy="10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B3C5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872800" y="5128920"/>
            <a:ext cx="1101600" cy="107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B3C5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7398360" y="2254320"/>
            <a:ext cx="1605960" cy="1109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400" b="1" strike="noStrike" spc="-1">
                <a:solidFill>
                  <a:srgbClr val="002243"/>
                </a:solidFill>
                <a:latin typeface="Arial"/>
                <a:ea typeface="Arial"/>
              </a:rPr>
              <a:t>Views- określenie co znajduje się na stronach</a:t>
            </a:r>
            <a:endParaRPr lang="pl-PL" sz="1400" b="0" strike="noStrike" spc="-1">
              <a:latin typeface="Arial"/>
            </a:endParaRPr>
          </a:p>
        </p:txBody>
      </p:sp>
      <p:sp>
        <p:nvSpPr>
          <p:cNvPr id="205" name="CustomShape 20"/>
          <p:cNvSpPr/>
          <p:nvPr/>
        </p:nvSpPr>
        <p:spPr>
          <a:xfrm>
            <a:off x="7398360" y="4082400"/>
            <a:ext cx="1411920" cy="1313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400" b="1" strike="noStrike" spc="-1">
                <a:solidFill>
                  <a:srgbClr val="002243"/>
                </a:solidFill>
                <a:latin typeface="Arial"/>
                <a:ea typeface="Arial"/>
              </a:rPr>
              <a:t>Urls- relacje między stroną ,a „views”</a:t>
            </a:r>
            <a:endParaRPr lang="pl-PL" sz="1400" b="0" strike="noStrike" spc="-1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 flipH="1">
            <a:off x="8104320" y="3365280"/>
            <a:ext cx="95760" cy="71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 flipH="1" flipV="1">
            <a:off x="5667120" y="3528360"/>
            <a:ext cx="1728000" cy="120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B3C5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 flipH="1">
            <a:off x="5900400" y="4739760"/>
            <a:ext cx="1496160" cy="12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B3C5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4"/>
          <p:cNvSpPr/>
          <p:nvPr/>
        </p:nvSpPr>
        <p:spPr>
          <a:xfrm flipH="1">
            <a:off x="6072840" y="4739760"/>
            <a:ext cx="1323000" cy="146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B3C5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5"/>
          <p:cNvSpPr/>
          <p:nvPr/>
        </p:nvSpPr>
        <p:spPr>
          <a:xfrm>
            <a:off x="5668920" y="2597760"/>
            <a:ext cx="1728000" cy="21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4"/>
          <p:cNvSpPr/>
          <p:nvPr/>
        </p:nvSpPr>
        <p:spPr>
          <a:xfrm>
            <a:off x="520560" y="774720"/>
            <a:ext cx="4561200" cy="48852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Cel projektu</a:t>
            </a:r>
          </a:p>
          <a:p>
            <a:pPr algn="ctr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24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spc="-1" dirty="0">
                <a:latin typeface="Arial"/>
                <a:ea typeface="DejaVu Sans"/>
              </a:rPr>
              <a:t>A</a:t>
            </a:r>
            <a:r>
              <a:rPr lang="pl-PL" sz="2400" b="0" strike="noStrike" spc="-1" dirty="0">
                <a:latin typeface="Arial"/>
                <a:ea typeface="DejaVu Sans"/>
              </a:rPr>
              <a:t>naliza danych zawartych </a:t>
            </a:r>
            <a:br>
              <a:rPr lang="pl-PL" sz="2400" b="0" strike="noStrike" spc="-1" dirty="0">
                <a:latin typeface="Arial"/>
                <a:ea typeface="DejaVu Sans"/>
              </a:rPr>
            </a:br>
            <a:r>
              <a:rPr lang="pl-PL" sz="2400" b="0" strike="noStrike" spc="-1" dirty="0">
                <a:latin typeface="Arial"/>
                <a:ea typeface="DejaVu Sans"/>
              </a:rPr>
              <a:t>w bazie </a:t>
            </a:r>
            <a:r>
              <a:rPr lang="pl-PL" sz="2400" b="0" strike="noStrike" spc="-1" dirty="0" err="1">
                <a:latin typeface="Arial"/>
                <a:ea typeface="DejaVu Sans"/>
              </a:rPr>
              <a:t>MovieLens</a:t>
            </a:r>
            <a:endParaRPr lang="pl-PL" sz="2400" b="0" strike="noStrike" spc="-1" dirty="0">
              <a:latin typeface="Arial"/>
              <a:ea typeface="DejaVu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spc="-1" dirty="0">
                <a:latin typeface="Arial"/>
                <a:ea typeface="DejaVu Sans"/>
              </a:rPr>
              <a:t>Utworzenie kodu rekomendująceg</a:t>
            </a:r>
            <a:r>
              <a:rPr lang="pl-PL" sz="2400" b="0" strike="noStrike" spc="-1" dirty="0">
                <a:latin typeface="Arial"/>
                <a:ea typeface="DejaVu Sans"/>
              </a:rPr>
              <a:t>o film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spc="-1" dirty="0">
                <a:latin typeface="Arial"/>
                <a:ea typeface="DejaVu Sans"/>
              </a:rPr>
              <a:t>Utworzenie strony rekomendującej</a:t>
            </a:r>
            <a:endParaRPr lang="pl-PL" sz="2400" b="0" strike="noStrike" spc="-1" dirty="0">
              <a:latin typeface="Arial"/>
            </a:endParaRPr>
          </a:p>
        </p:txBody>
      </p:sp>
      <p:pic>
        <p:nvPicPr>
          <p:cNvPr id="91" name="Obraz 1"/>
          <p:cNvPicPr/>
          <p:nvPr/>
        </p:nvPicPr>
        <p:blipFill>
          <a:blip r:embed="rId2"/>
          <a:stretch/>
        </p:blipFill>
        <p:spPr>
          <a:xfrm>
            <a:off x="5157000" y="774720"/>
            <a:ext cx="4648320" cy="3362400"/>
          </a:xfrm>
          <a:prstGeom prst="rect">
            <a:avLst/>
          </a:prstGeom>
          <a:ln>
            <a:noFill/>
          </a:ln>
        </p:spPr>
      </p:pic>
      <p:pic>
        <p:nvPicPr>
          <p:cNvPr id="92" name="Obraz 2"/>
          <p:cNvPicPr/>
          <p:nvPr/>
        </p:nvPicPr>
        <p:blipFill>
          <a:blip r:embed="rId3"/>
          <a:stretch/>
        </p:blipFill>
        <p:spPr>
          <a:xfrm>
            <a:off x="5244120" y="3168720"/>
            <a:ext cx="4561200" cy="335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l-PL" sz="3200" b="1" strike="noStrike" spc="-1">
                <a:solidFill>
                  <a:srgbClr val="002C58"/>
                </a:solidFill>
                <a:latin typeface="Georgia"/>
                <a:ea typeface="Georgia"/>
              </a:rPr>
              <a:t>Baza danych</a:t>
            </a:r>
            <a:endParaRPr lang="pl-PL" sz="3200" b="0" strike="noStrike" spc="-1">
              <a:latin typeface="Arial"/>
            </a:endParaRPr>
          </a:p>
        </p:txBody>
      </p:sp>
      <p:pic>
        <p:nvPicPr>
          <p:cNvPr id="212" name="Picture 2"/>
          <p:cNvPicPr/>
          <p:nvPr/>
        </p:nvPicPr>
        <p:blipFill>
          <a:blip r:embed="rId2"/>
          <a:stretch/>
        </p:blipFill>
        <p:spPr>
          <a:xfrm>
            <a:off x="494280" y="1316880"/>
            <a:ext cx="6023520" cy="4446000"/>
          </a:xfrm>
          <a:prstGeom prst="rect">
            <a:avLst/>
          </a:prstGeom>
          <a:ln>
            <a:noFill/>
          </a:ln>
        </p:spPr>
      </p:pic>
      <p:pic>
        <p:nvPicPr>
          <p:cNvPr id="213" name="Picture 4"/>
          <p:cNvPicPr/>
          <p:nvPr/>
        </p:nvPicPr>
        <p:blipFill>
          <a:blip r:embed="rId3"/>
          <a:stretch/>
        </p:blipFill>
        <p:spPr>
          <a:xfrm>
            <a:off x="6775560" y="1316880"/>
            <a:ext cx="3123000" cy="528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l-PL" sz="3200" b="1" strike="noStrike" spc="-1">
                <a:solidFill>
                  <a:srgbClr val="002C58"/>
                </a:solidFill>
                <a:latin typeface="Georgia"/>
                <a:ea typeface="Georgia"/>
              </a:rPr>
              <a:t>Strona administracyjna</a:t>
            </a:r>
            <a:endParaRPr lang="pl-PL" sz="3200" b="0" strike="noStrike" spc="-1">
              <a:latin typeface="Arial"/>
            </a:endParaRPr>
          </a:p>
        </p:txBody>
      </p:sp>
      <p:pic>
        <p:nvPicPr>
          <p:cNvPr id="215" name="Picture 3"/>
          <p:cNvPicPr/>
          <p:nvPr/>
        </p:nvPicPr>
        <p:blipFill>
          <a:blip r:embed="rId2"/>
          <a:stretch/>
        </p:blipFill>
        <p:spPr>
          <a:xfrm>
            <a:off x="0" y="1482480"/>
            <a:ext cx="9425520" cy="2319120"/>
          </a:xfrm>
          <a:prstGeom prst="rect">
            <a:avLst/>
          </a:prstGeom>
          <a:ln>
            <a:noFill/>
          </a:ln>
        </p:spPr>
      </p:pic>
      <p:pic>
        <p:nvPicPr>
          <p:cNvPr id="216" name="Picture 4"/>
          <p:cNvPicPr/>
          <p:nvPr/>
        </p:nvPicPr>
        <p:blipFill>
          <a:blip r:embed="rId3"/>
          <a:stretch/>
        </p:blipFill>
        <p:spPr>
          <a:xfrm>
            <a:off x="3102120" y="3920760"/>
            <a:ext cx="3220920" cy="274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648000" y="1008000"/>
            <a:ext cx="741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Rekomendacje</a:t>
            </a:r>
            <a:endParaRPr lang="pl-PL" sz="1800" b="1" strike="noStrike" spc="-1">
              <a:latin typeface="Arial"/>
            </a:endParaRPr>
          </a:p>
        </p:txBody>
      </p:sp>
      <p:graphicFrame>
        <p:nvGraphicFramePr>
          <p:cNvPr id="221" name="Table 5"/>
          <p:cNvGraphicFramePr/>
          <p:nvPr/>
        </p:nvGraphicFramePr>
        <p:xfrm>
          <a:off x="702000" y="1833840"/>
          <a:ext cx="5075640" cy="247068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fn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latin typeface="Arial"/>
                        </a:rPr>
                        <a:t>średnia ocena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strike="noStrike" spc="-1">
                          <a:latin typeface="Arial"/>
                        </a:rPr>
                        <a:t>4.0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2" name="CustomShape 6"/>
          <p:cNvSpPr/>
          <p:nvPr/>
        </p:nvSpPr>
        <p:spPr>
          <a:xfrm>
            <a:off x="648000" y="1371960"/>
            <a:ext cx="792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Tabela ocen filmów przez użytkowników ( Użytkownicy/Filmy )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720000" y="3744000"/>
            <a:ext cx="4607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520560" y="77436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520560" y="153828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6"/>
          <p:cNvSpPr/>
          <p:nvPr/>
        </p:nvSpPr>
        <p:spPr>
          <a:xfrm>
            <a:off x="520560" y="641304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7"/>
          <p:cNvSpPr/>
          <p:nvPr/>
        </p:nvSpPr>
        <p:spPr>
          <a:xfrm>
            <a:off x="673920" y="1080000"/>
            <a:ext cx="741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Rekomendacje</a:t>
            </a:r>
            <a:endParaRPr lang="pl-PL" sz="1800" b="1" strike="noStrike" spc="-1">
              <a:latin typeface="Arial"/>
            </a:endParaRPr>
          </a:p>
        </p:txBody>
      </p:sp>
      <p:graphicFrame>
        <p:nvGraphicFramePr>
          <p:cNvPr id="231" name="Table 8"/>
          <p:cNvGraphicFramePr/>
          <p:nvPr/>
        </p:nvGraphicFramePr>
        <p:xfrm>
          <a:off x="721800" y="1844280"/>
          <a:ext cx="6582600" cy="1814040"/>
        </p:xfrm>
        <a:graphic>
          <a:graphicData uri="http://schemas.openxmlformats.org/drawingml/2006/table">
            <a:tbl>
              <a:tblPr/>
              <a:tblGrid>
                <a:gridCol w="139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fn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Comedy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0.333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Drama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0.333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Horror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Thriller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0.333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2" name="CustomShape 9"/>
          <p:cNvSpPr/>
          <p:nvPr/>
        </p:nvSpPr>
        <p:spPr>
          <a:xfrm>
            <a:off x="673920" y="1421280"/>
            <a:ext cx="4967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Tabela Gatunki/Filmy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720000" y="3743640"/>
            <a:ext cx="4607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234" name="TextShape 11"/>
          <p:cNvSpPr txBox="1"/>
          <p:nvPr/>
        </p:nvSpPr>
        <p:spPr>
          <a:xfrm>
            <a:off x="720000" y="3960000"/>
            <a:ext cx="619200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l-PL" sz="1800" b="0" strike="noStrike" spc="-1">
                <a:latin typeface="Arial"/>
              </a:rPr>
              <a:t>Jeżeli film należy:</a:t>
            </a:r>
          </a:p>
          <a:p>
            <a:endParaRPr lang="pl-PL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pl-PL" sz="1800" b="0" strike="noStrike" spc="-1">
                <a:latin typeface="Arial"/>
              </a:rPr>
              <a:t>do 1 gatunku, wówczas wartość 1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pl-PL" sz="1800" b="0" strike="noStrike" spc="-1">
                <a:latin typeface="Arial"/>
              </a:rPr>
              <a:t>do 2 gatunków – wartości 0,5 dla każdego gatunku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pl-PL" sz="1800" b="0" strike="noStrike" spc="-1">
                <a:latin typeface="Arial"/>
              </a:rPr>
              <a:t>do 3 gatunków – wartość 0,333 dla każdego gatunku </a:t>
            </a:r>
          </a:p>
          <a:p>
            <a:endParaRPr lang="pl-PL" sz="1800" b="0" strike="noStrike" spc="-1">
              <a:latin typeface="Arial"/>
            </a:endParaRPr>
          </a:p>
          <a:p>
            <a:r>
              <a:rPr lang="pl-PL" sz="1800" b="0" strike="noStrike" spc="-1">
                <a:latin typeface="Arial"/>
              </a:rPr>
              <a:t>Wartość = 1 / liczba gatunków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4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5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6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7"/>
          <p:cNvSpPr/>
          <p:nvPr/>
        </p:nvSpPr>
        <p:spPr>
          <a:xfrm>
            <a:off x="520560" y="77436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8"/>
          <p:cNvSpPr/>
          <p:nvPr/>
        </p:nvSpPr>
        <p:spPr>
          <a:xfrm>
            <a:off x="520560" y="153828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9"/>
          <p:cNvSpPr/>
          <p:nvPr/>
        </p:nvSpPr>
        <p:spPr>
          <a:xfrm>
            <a:off x="520560" y="641304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0"/>
          <p:cNvSpPr/>
          <p:nvPr/>
        </p:nvSpPr>
        <p:spPr>
          <a:xfrm>
            <a:off x="720000" y="1075680"/>
            <a:ext cx="741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Rekomendacje</a:t>
            </a:r>
            <a:endParaRPr lang="pl-PL" sz="1800" b="1" strike="noStrike" spc="-1">
              <a:latin typeface="Arial"/>
            </a:endParaRPr>
          </a:p>
        </p:txBody>
      </p:sp>
      <p:graphicFrame>
        <p:nvGraphicFramePr>
          <p:cNvPr id="245" name="Table 11"/>
          <p:cNvGraphicFramePr/>
          <p:nvPr/>
        </p:nvGraphicFramePr>
        <p:xfrm>
          <a:off x="805320" y="3389040"/>
          <a:ext cx="9200880" cy="2323800"/>
        </p:xfrm>
        <a:graphic>
          <a:graphicData uri="http://schemas.openxmlformats.org/drawingml/2006/table">
            <a:tbl>
              <a:tblPr/>
              <a:tblGrid>
                <a:gridCol w="189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Comedy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Drama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Horror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Thriller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SUMA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wartość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15.6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10.4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8.6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1.5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36.1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obejrzanych filmów z gatunku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54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14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średnia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9.025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9.025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9.025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9.025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delta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6.575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1.375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-0.425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-7.525</a:t>
                      </a:r>
                      <a:endParaRPr lang="pl-PL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" name="CustomShape 12"/>
          <p:cNvSpPr/>
          <p:nvPr/>
        </p:nvSpPr>
        <p:spPr>
          <a:xfrm>
            <a:off x="720000" y="1436040"/>
            <a:ext cx="9216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Profil użytkownika – na podstawie ocenionych (obejrzanych) przez użytkownika filmów.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47" name="CustomShape 13"/>
          <p:cNvSpPr/>
          <p:nvPr/>
        </p:nvSpPr>
        <p:spPr>
          <a:xfrm>
            <a:off x="720000" y="3743640"/>
            <a:ext cx="4607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248" name="CustomShape 14"/>
          <p:cNvSpPr/>
          <p:nvPr/>
        </p:nvSpPr>
        <p:spPr>
          <a:xfrm>
            <a:off x="792360" y="5688000"/>
            <a:ext cx="7199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Średnia = suma wszystkich wartości (36,1) / liczba gatunków (4)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Delta = średnia – wartość dla danego gatunku</a:t>
            </a:r>
            <a:endParaRPr lang="pl-PL" sz="1800" b="0" strike="noStrike" spc="-1">
              <a:latin typeface="Arial"/>
            </a:endParaRPr>
          </a:p>
        </p:txBody>
      </p:sp>
      <p:graphicFrame>
        <p:nvGraphicFramePr>
          <p:cNvPr id="249" name="Table 15"/>
          <p:cNvGraphicFramePr/>
          <p:nvPr/>
        </p:nvGraphicFramePr>
        <p:xfrm>
          <a:off x="780480" y="1776600"/>
          <a:ext cx="9200880" cy="2323800"/>
        </p:xfrm>
        <a:graphic>
          <a:graphicData uri="http://schemas.openxmlformats.org/drawingml/2006/table">
            <a:tbl>
              <a:tblPr/>
              <a:tblGrid>
                <a:gridCol w="189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Comedy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Drama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Horror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Thriller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f2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f3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0.25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0.25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0.25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0.25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Wartość (łącznie)</a:t>
                      </a:r>
                      <a:endParaRPr lang="pl-PL" sz="1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1.75</a:t>
                      </a:r>
                      <a:endParaRPr lang="pl-PL" sz="1400" b="1" i="1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0.75</a:t>
                      </a:r>
                      <a:endParaRPr lang="pl-PL" sz="1400" b="1" i="1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0.25</a:t>
                      </a:r>
                      <a:endParaRPr lang="pl-PL" sz="1400" b="1" i="1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400" b="1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0.25</a:t>
                      </a:r>
                      <a:endParaRPr lang="pl-PL" sz="1400" b="1" i="1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0" name="TextShape 16"/>
          <p:cNvSpPr txBox="1"/>
          <p:nvPr/>
        </p:nvSpPr>
        <p:spPr>
          <a:xfrm>
            <a:off x="1008000" y="2232000"/>
            <a:ext cx="360" cy="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5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7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8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9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0"/>
          <p:cNvSpPr/>
          <p:nvPr/>
        </p:nvSpPr>
        <p:spPr>
          <a:xfrm>
            <a:off x="520560" y="77436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1"/>
          <p:cNvSpPr/>
          <p:nvPr/>
        </p:nvSpPr>
        <p:spPr>
          <a:xfrm>
            <a:off x="496440" y="153828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2"/>
          <p:cNvSpPr/>
          <p:nvPr/>
        </p:nvSpPr>
        <p:spPr>
          <a:xfrm>
            <a:off x="520560" y="641304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3"/>
          <p:cNvSpPr/>
          <p:nvPr/>
        </p:nvSpPr>
        <p:spPr>
          <a:xfrm>
            <a:off x="576000" y="1080000"/>
            <a:ext cx="741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Rekomendacje</a:t>
            </a:r>
            <a:endParaRPr lang="pl-PL" sz="1800" b="1" strike="noStrike" spc="-1">
              <a:latin typeface="Arial"/>
            </a:endParaRPr>
          </a:p>
        </p:txBody>
      </p:sp>
      <p:graphicFrame>
        <p:nvGraphicFramePr>
          <p:cNvPr id="264" name="Table 14"/>
          <p:cNvGraphicFramePr/>
          <p:nvPr/>
        </p:nvGraphicFramePr>
        <p:xfrm>
          <a:off x="484200" y="1843920"/>
          <a:ext cx="4312080" cy="3777840"/>
        </p:xfrm>
        <a:graphic>
          <a:graphicData uri="http://schemas.openxmlformats.org/drawingml/2006/table">
            <a:tbl>
              <a:tblPr/>
              <a:tblGrid>
                <a:gridCol w="10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Comedy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0.333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Horror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Drama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0.333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Thriller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0.333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5" name="CustomShape 15"/>
          <p:cNvSpPr/>
          <p:nvPr/>
        </p:nvSpPr>
        <p:spPr>
          <a:xfrm>
            <a:off x="720000" y="3743640"/>
            <a:ext cx="4607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graphicFrame>
        <p:nvGraphicFramePr>
          <p:cNvPr id="266" name="Table 16"/>
          <p:cNvGraphicFramePr/>
          <p:nvPr/>
        </p:nvGraphicFramePr>
        <p:xfrm>
          <a:off x="5248800" y="1798560"/>
          <a:ext cx="1673280" cy="3895920"/>
        </p:xfrm>
        <a:graphic>
          <a:graphicData uri="http://schemas.openxmlformats.org/drawingml/2006/table">
            <a:tbl>
              <a:tblPr/>
              <a:tblGrid>
                <a:gridCol w="167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Profil użytkownika 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15.6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" name="CustomShape 17"/>
          <p:cNvSpPr/>
          <p:nvPr/>
        </p:nvSpPr>
        <p:spPr>
          <a:xfrm>
            <a:off x="4824000" y="3313800"/>
            <a:ext cx="287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lang="pl-PL" sz="2400" b="0" strike="noStrike" spc="-1">
              <a:latin typeface="Arial"/>
            </a:endParaRPr>
          </a:p>
        </p:txBody>
      </p:sp>
      <p:graphicFrame>
        <p:nvGraphicFramePr>
          <p:cNvPr id="268" name="Table 18"/>
          <p:cNvGraphicFramePr/>
          <p:nvPr/>
        </p:nvGraphicFramePr>
        <p:xfrm>
          <a:off x="7360560" y="1824120"/>
          <a:ext cx="2785680" cy="4605840"/>
        </p:xfrm>
        <a:graphic>
          <a:graphicData uri="http://schemas.openxmlformats.org/drawingml/2006/table">
            <a:tbl>
              <a:tblPr/>
              <a:tblGrid>
                <a:gridCol w="94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15.6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5.1948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2.863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0.4995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15.6</a:t>
                      </a:r>
                      <a:endParaRPr lang="pl-PL" sz="1800" b="1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8.5573</a:t>
                      </a:r>
                      <a:endParaRPr lang="pl-PL" sz="1800" b="1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</a:t>
                      </a:r>
                      <a:endParaRPr lang="pl-PL" sz="1800" b="1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9" name="CustomShape 19"/>
          <p:cNvSpPr/>
          <p:nvPr/>
        </p:nvSpPr>
        <p:spPr>
          <a:xfrm>
            <a:off x="6968880" y="3325680"/>
            <a:ext cx="302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73" name="Table 4"/>
          <p:cNvGraphicFramePr/>
          <p:nvPr/>
        </p:nvGraphicFramePr>
        <p:xfrm>
          <a:off x="743760" y="1641600"/>
          <a:ext cx="2785320" cy="1080360"/>
        </p:xfrm>
        <a:graphic>
          <a:graphicData uri="http://schemas.openxmlformats.org/drawingml/2006/table">
            <a:tbl>
              <a:tblPr/>
              <a:tblGrid>
                <a:gridCol w="94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15.6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8.5573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4" name="Table 5"/>
          <p:cNvGraphicFramePr/>
          <p:nvPr/>
        </p:nvGraphicFramePr>
        <p:xfrm>
          <a:off x="732600" y="3336840"/>
          <a:ext cx="2785320" cy="913680"/>
        </p:xfrm>
        <a:graphic>
          <a:graphicData uri="http://schemas.openxmlformats.org/drawingml/2006/table">
            <a:tbl>
              <a:tblPr/>
              <a:tblGrid>
                <a:gridCol w="94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4.5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5" name="CustomShape 6"/>
          <p:cNvSpPr/>
          <p:nvPr/>
        </p:nvSpPr>
        <p:spPr>
          <a:xfrm>
            <a:off x="648360" y="864000"/>
            <a:ext cx="4247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Rekomendacje</a:t>
            </a:r>
            <a:endParaRPr lang="pl-PL" sz="1800" b="1" strike="noStrike" spc="-1"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648000" y="1216800"/>
            <a:ext cx="561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Policzone wagi filmów wg profilu użytkownika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639720" y="2817000"/>
            <a:ext cx="9294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Średnia ocen filmu (przez wszystkich użytkowników) (skala od 1 - 5)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graphicFrame>
        <p:nvGraphicFramePr>
          <p:cNvPr id="278" name="Table 9"/>
          <p:cNvGraphicFramePr/>
          <p:nvPr/>
        </p:nvGraphicFramePr>
        <p:xfrm>
          <a:off x="763920" y="4920480"/>
          <a:ext cx="2785320" cy="913680"/>
        </p:xfrm>
        <a:graphic>
          <a:graphicData uri="http://schemas.openxmlformats.org/drawingml/2006/table">
            <a:tbl>
              <a:tblPr/>
              <a:tblGrid>
                <a:gridCol w="94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37,44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38,507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46,8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CustomShape 10"/>
          <p:cNvSpPr/>
          <p:nvPr/>
        </p:nvSpPr>
        <p:spPr>
          <a:xfrm>
            <a:off x="648000" y="4388040"/>
            <a:ext cx="835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Filmy rekomendowane wg kolejności – (w tym przypadku - pierwszy f3)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4"/>
          <p:cNvSpPr/>
          <p:nvPr/>
        </p:nvSpPr>
        <p:spPr>
          <a:xfrm>
            <a:off x="2467993" y="602432"/>
            <a:ext cx="686739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Kontrola wersji/Współdzielenie plików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520560" y="1412892"/>
            <a:ext cx="96494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Śledzenie wersji projektu 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GIT 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 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wiersz poleceń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pl-PL" sz="2400" spc="-1" dirty="0">
                <a:solidFill>
                  <a:srgbClr val="000000"/>
                </a:solidFill>
                <a:latin typeface="Arial"/>
                <a:ea typeface="DejaVu Sans"/>
              </a:rPr>
              <a:t> oraz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GIT Extension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pl-PL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spc="-1" dirty="0">
                <a:solidFill>
                  <a:srgbClr val="000000"/>
                </a:solidFill>
                <a:latin typeface="Arial"/>
                <a:ea typeface="DejaVu Sans"/>
              </a:rPr>
              <a:t>Współdzielenie plików </a:t>
            </a:r>
            <a:r>
              <a:rPr lang="pl-PL" sz="2400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pl-PL" sz="2400" b="0" strike="noStrike" spc="-1" dirty="0">
              <a:latin typeface="Arial"/>
            </a:endParaRPr>
          </a:p>
        </p:txBody>
      </p:sp>
      <p:pic>
        <p:nvPicPr>
          <p:cNvPr id="285" name="Obraz 3"/>
          <p:cNvPicPr/>
          <p:nvPr/>
        </p:nvPicPr>
        <p:blipFill>
          <a:blip r:embed="rId2"/>
          <a:stretch/>
        </p:blipFill>
        <p:spPr>
          <a:xfrm>
            <a:off x="3908520" y="3142018"/>
            <a:ext cx="6261480" cy="2552400"/>
          </a:xfrm>
          <a:prstGeom prst="rect">
            <a:avLst/>
          </a:prstGeom>
          <a:ln>
            <a:noFill/>
          </a:ln>
        </p:spPr>
      </p:pic>
      <p:pic>
        <p:nvPicPr>
          <p:cNvPr id="286" name="Obraz 4"/>
          <p:cNvPicPr/>
          <p:nvPr/>
        </p:nvPicPr>
        <p:blipFill>
          <a:blip r:embed="rId3"/>
          <a:stretch/>
        </p:blipFill>
        <p:spPr>
          <a:xfrm>
            <a:off x="688320" y="3459240"/>
            <a:ext cx="4087800" cy="317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49284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520560" y="774720"/>
            <a:ext cx="964944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2800" b="1" spc="-1" dirty="0">
                <a:solidFill>
                  <a:srgbClr val="000000"/>
                </a:solidFill>
                <a:latin typeface="Arial"/>
                <a:ea typeface="DejaVu Sans"/>
              </a:rPr>
              <a:t>Dane źródłowe do projektu</a:t>
            </a:r>
            <a:endParaRPr lang="pl-PL" sz="2800" b="0" strike="noStrike" spc="-1" dirty="0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520560" y="2052171"/>
            <a:ext cx="9649440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l-PL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Projekt wykorzystuje dane zawarte w bazie </a:t>
            </a:r>
            <a:r>
              <a:rPr lang="pl-PL" sz="2400" b="1" strike="noStrike" spc="-1" dirty="0">
                <a:solidFill>
                  <a:srgbClr val="002060"/>
                </a:solidFill>
                <a:latin typeface="Arial"/>
                <a:ea typeface="DejaVu Sans"/>
              </a:rPr>
              <a:t>Movie </a:t>
            </a:r>
            <a:r>
              <a:rPr lang="pl-PL" sz="2400" b="1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Lens</a:t>
            </a:r>
            <a:r>
              <a:rPr lang="pl-PL" sz="2400" b="1" spc="-1" dirty="0">
                <a:solidFill>
                  <a:srgbClr val="002060"/>
                </a:solidFill>
                <a:latin typeface="Arial"/>
                <a:ea typeface="DejaVu Sans"/>
              </a:rPr>
              <a:t>.</a:t>
            </a:r>
            <a:endParaRPr lang="pl-PL" sz="2400" b="1" strike="noStrike" spc="-1" dirty="0">
              <a:solidFill>
                <a:srgbClr val="00206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endParaRPr lang="pl-PL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</a:pPr>
            <a:r>
              <a:rPr lang="pl-PL" sz="2400" spc="-1" dirty="0">
                <a:solidFill>
                  <a:srgbClr val="000000"/>
                </a:solidFill>
                <a:latin typeface="Arial"/>
                <a:ea typeface="DejaVu Sans"/>
              </a:rPr>
              <a:t>Tabele zawarte w bazie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pl-PL" sz="2400" b="0" strike="noStrike" spc="-1" dirty="0">
              <a:latin typeface="Arial"/>
            </a:endParaRPr>
          </a:p>
          <a:p>
            <a:pPr marL="1714860" lvl="3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l-PL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links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pl-PL" sz="20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powiązanie id filmu, id użytkownika oraz id </a:t>
            </a:r>
            <a:r>
              <a:rPr lang="pl-PL" sz="20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tagów</a:t>
            </a:r>
            <a:endParaRPr lang="pl-PL" sz="2000" i="1" spc="-1" dirty="0">
              <a:latin typeface="Arial"/>
            </a:endParaRPr>
          </a:p>
          <a:p>
            <a:pPr marL="1714860" lvl="3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l-PL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movies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pl-PL" sz="20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tytuł filmu oraz jego gatunek (komedia, dramat, akcja, </a:t>
            </a:r>
            <a:r>
              <a:rPr lang="pl-PL" sz="20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fantasy</a:t>
            </a:r>
            <a:r>
              <a:rPr lang="pl-PL" sz="20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itp..</a:t>
            </a:r>
            <a:endParaRPr lang="pl-PL" sz="2000" i="1" spc="-1" dirty="0">
              <a:latin typeface="Arial"/>
            </a:endParaRPr>
          </a:p>
          <a:p>
            <a:pPr marL="1714860" lvl="3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l-PL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ratings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pl-PL" sz="20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ocena filmu o danym id </a:t>
            </a:r>
            <a:r>
              <a:rPr lang="pl-PL" sz="2000" b="0" i="1" strike="noStrike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</a:t>
            </a:r>
            <a:r>
              <a:rPr lang="pl-PL" sz="20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przez użytkownika o danym id </a:t>
            </a:r>
            <a:r>
              <a:rPr lang="pl-PL" sz="2000" b="0" i="1" strike="noStrike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 </a:t>
            </a:r>
            <a:r>
              <a:rPr lang="pl-PL" sz="20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wraz z datą  oceny (</a:t>
            </a:r>
            <a:r>
              <a:rPr lang="pl-PL" sz="20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timestamp</a:t>
            </a:r>
            <a:r>
              <a:rPr lang="pl-PL" sz="20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pl-PL" sz="2000" i="1" spc="-1" dirty="0">
              <a:latin typeface="Arial"/>
            </a:endParaRPr>
          </a:p>
          <a:p>
            <a:pPr marL="1714860" lvl="3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l-PL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tags</a:t>
            </a:r>
            <a:r>
              <a:rPr lang="pl-PL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pl-PL" sz="20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połączenie dodatkowego komentarza danego użytkownika dla danego filmu wraz z datą </a:t>
            </a:r>
            <a:endParaRPr lang="pl-PL" sz="2000" b="0" i="1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>
            <a:extLst>
              <a:ext uri="{FF2B5EF4-FFF2-40B4-BE49-F238E27FC236}">
                <a16:creationId xmlns:a16="http://schemas.microsoft.com/office/drawing/2014/main" id="{8CE92DC8-6386-4266-8A54-D06028C5B6C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34988" y="1194116"/>
            <a:ext cx="9621837" cy="5533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1" spc="-1" dirty="0">
                <a:latin typeface="Arial"/>
                <a:ea typeface="DejaVu Sans"/>
              </a:rPr>
              <a:t>C</a:t>
            </a:r>
            <a:r>
              <a:rPr lang="pl-PL" sz="2400" b="1" strike="noStrike" spc="-1" dirty="0">
                <a:latin typeface="Arial"/>
                <a:ea typeface="DejaVu Sans"/>
              </a:rPr>
              <a:t>zęść I </a:t>
            </a:r>
          </a:p>
          <a:p>
            <a:pPr marL="447675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l-PL" sz="2400" spc="-1" dirty="0">
                <a:latin typeface="Arial"/>
                <a:ea typeface="DejaVu Sans"/>
              </a:rPr>
              <a:t>W</a:t>
            </a:r>
            <a:r>
              <a:rPr lang="pl-PL" sz="2400" b="0" strike="noStrike" spc="-1" dirty="0">
                <a:latin typeface="Arial"/>
                <a:ea typeface="DejaVu Sans"/>
              </a:rPr>
              <a:t>czytanie danych, wstępna obróbka danych, statystyki w R, wczytanie tabel do SQL, znalezienie najlepszych komedii/akcji </a:t>
            </a:r>
            <a:br>
              <a:rPr lang="pl-PL" sz="2400" b="0" strike="noStrike" spc="-1" dirty="0">
                <a:latin typeface="Arial"/>
                <a:ea typeface="DejaVu Sans"/>
              </a:rPr>
            </a:br>
            <a:r>
              <a:rPr lang="pl-PL" sz="2400" b="0" strike="noStrike" spc="-1" dirty="0">
                <a:latin typeface="Arial"/>
                <a:ea typeface="DejaVu Sans"/>
              </a:rPr>
              <a:t>(z oceną "5") </a:t>
            </a:r>
            <a:endParaRPr lang="pl-PL" sz="2400" spc="-1" dirty="0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1" spc="-1" dirty="0">
                <a:latin typeface="Arial"/>
                <a:ea typeface="DejaVu Sans"/>
              </a:rPr>
              <a:t>C</a:t>
            </a:r>
            <a:r>
              <a:rPr lang="pl-PL" sz="2400" b="1" strike="noStrike" spc="-1" dirty="0">
                <a:latin typeface="Arial"/>
                <a:ea typeface="DejaVu Sans"/>
              </a:rPr>
              <a:t>zęść II </a:t>
            </a:r>
          </a:p>
          <a:p>
            <a:pPr marL="447675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l-PL" sz="2400" spc="-1" dirty="0">
                <a:latin typeface="Arial"/>
                <a:ea typeface="DejaVu Sans"/>
              </a:rPr>
              <a:t>U</a:t>
            </a:r>
            <a:r>
              <a:rPr lang="pl-PL" sz="2400" b="0" strike="noStrike" spc="-1" dirty="0">
                <a:latin typeface="Arial"/>
                <a:ea typeface="DejaVu Sans"/>
              </a:rPr>
              <a:t>tworzenie kodu rekomendującego film, w oparciu o profil użytkownika, będącego odzwierciedleniem preferencji gatunkowych użytkownika (na podstawie obejrzanych filmów i ich przyporządkowania do danego gatunku filmu), rekomendowany jest najlepiej oceniany, nieobejrzany jeszcze film z preferowanych przez użytkownika gatunków filmów)</a:t>
            </a:r>
            <a:endParaRPr lang="pl-PL" sz="2400" spc="-1" dirty="0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400" b="1" strike="noStrike" spc="-1" dirty="0">
                <a:latin typeface="Arial"/>
                <a:ea typeface="DejaVu Sans"/>
              </a:rPr>
              <a:t>Część III </a:t>
            </a:r>
          </a:p>
          <a:p>
            <a:pPr marL="447675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l-PL" sz="2400" spc="-1" dirty="0">
                <a:latin typeface="Arial"/>
                <a:ea typeface="DejaVu Sans"/>
              </a:rPr>
              <a:t>U</a:t>
            </a:r>
            <a:r>
              <a:rPr lang="pl-PL" sz="2400" b="0" strike="noStrike" spc="-1" dirty="0">
                <a:latin typeface="Arial"/>
                <a:ea typeface="DejaVu Sans"/>
              </a:rPr>
              <a:t>tworzenie strony rekomendującej </a:t>
            </a:r>
            <a:endParaRPr lang="pl-PL" sz="2400" b="0" strike="noStrike" spc="-1" dirty="0"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45EE1E13-7A50-4A5C-B02C-CC9C7906EB98}"/>
              </a:ext>
            </a:extLst>
          </p:cNvPr>
          <p:cNvSpPr/>
          <p:nvPr/>
        </p:nvSpPr>
        <p:spPr>
          <a:xfrm>
            <a:off x="520560" y="774720"/>
            <a:ext cx="964944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2800" b="1" spc="-1" dirty="0">
                <a:solidFill>
                  <a:srgbClr val="000000"/>
                </a:solidFill>
                <a:latin typeface="Arial"/>
                <a:ea typeface="DejaVu Sans"/>
              </a:rPr>
              <a:t>Opis projektu</a:t>
            </a:r>
            <a:endParaRPr lang="pl-PL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38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520560" y="774720"/>
            <a:ext cx="9649440" cy="60047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Użyte techniki/programy</a:t>
            </a:r>
            <a:endParaRPr lang="pl-PL" sz="2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R/</a:t>
            </a:r>
            <a:r>
              <a:rPr lang="pl-PL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RStudio</a:t>
            </a:r>
            <a:endParaRPr lang="pl-PL" sz="20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wczytanie danych </a:t>
            </a:r>
            <a:endParaRPr lang="pl-PL" sz="20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obróbka danych </a:t>
            </a:r>
            <a:endParaRPr lang="pl-PL" sz="20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podsumowania/statystyki </a:t>
            </a:r>
            <a:endParaRPr lang="pl-PL" sz="20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spc="-1" dirty="0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izualizacje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SQL/SQL Server Management Studio</a:t>
            </a:r>
            <a:endParaRPr lang="pl-PL" sz="20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prostsze niż w R wyszukiwanie danych z jednoczesną agregacją </a:t>
            </a:r>
            <a:b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filtrowaniem danych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 GIT /Git Extension/wiersz poleceń </a:t>
            </a:r>
            <a:r>
              <a:rPr lang="pl-PL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endParaRPr lang="pl-PL" sz="20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kontrola wersji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4. </a:t>
            </a:r>
            <a:r>
              <a:rPr lang="pl-PL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r>
              <a:rPr lang="pl-PL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2000" b="0" strike="noStrike" spc="-1" dirty="0">
              <a:latin typeface="Arial"/>
            </a:endParaRPr>
          </a:p>
          <a:p>
            <a:pPr marL="720720" indent="-267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współdzielenie i zarządzanie projektem</a:t>
            </a:r>
            <a:endParaRPr lang="pl-PL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520560" y="774720"/>
            <a:ext cx="9649440" cy="5825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Użyte biblioteki R</a:t>
            </a:r>
            <a:endParaRPr lang="pl-PL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Tidyverse</a:t>
            </a: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pakiet umożliwiający manipulację danymi - w projekcie użyty do obsługi funkcji </a:t>
            </a:r>
            <a:r>
              <a:rPr lang="pl-PL" sz="1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18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mutate</a:t>
            </a:r>
            <a:r>
              <a:rPr lang="pl-PL" sz="18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()</a:t>
            </a:r>
            <a:endParaRPr lang="pl-PL" sz="18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jego 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podpakiety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to: 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dplyr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(do ramek danych), 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lplyr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(do list), - ggplot2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Readr</a:t>
            </a: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wczytanie danych z plików .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csv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4.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Dplyr</a:t>
            </a: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20720" indent="-267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pakiet umożliwiający manipulację danymi</a:t>
            </a:r>
            <a:endParaRPr lang="pl-PL" sz="1800" b="0" strike="noStrike" spc="-1" dirty="0">
              <a:latin typeface="Arial"/>
            </a:endParaRPr>
          </a:p>
          <a:p>
            <a:pPr marL="720720" indent="-267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jest to część większego pakietu 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tidyverse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rdzeń 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dplyr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zawarty jest w pakiecie 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plyr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 jest przeznaczony do pracy na ramkach danych </a:t>
            </a:r>
            <a:endParaRPr lang="pl-PL" sz="1800" b="0" strike="noStrike" spc="-1" dirty="0">
              <a:latin typeface="Arial"/>
            </a:endParaRPr>
          </a:p>
          <a:p>
            <a:pPr marL="720720" indent="-267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niezbędny do obsługi funkcji takich jak </a:t>
            </a:r>
            <a:r>
              <a:rPr lang="pl-PL" sz="1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18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apply</a:t>
            </a:r>
            <a:r>
              <a:rPr lang="pl-PL" sz="18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(), </a:t>
            </a:r>
            <a:r>
              <a:rPr lang="pl-PL" sz="18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tapply</a:t>
            </a:r>
            <a:r>
              <a:rPr lang="pl-PL" sz="18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(), </a:t>
            </a:r>
            <a:r>
              <a:rPr lang="pl-PL" sz="18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aggregate</a:t>
            </a:r>
            <a:r>
              <a:rPr lang="pl-PL" sz="18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(), </a:t>
            </a:r>
            <a:r>
              <a:rPr lang="pl-PL" sz="18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filter</a:t>
            </a:r>
            <a:r>
              <a:rPr lang="pl-PL" sz="18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(), </a:t>
            </a:r>
            <a:r>
              <a:rPr lang="pl-PL" sz="18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group</a:t>
            </a:r>
            <a:r>
              <a:rPr lang="pl-PL" sz="18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by()</a:t>
            </a:r>
            <a:endParaRPr lang="pl-PL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520560" y="774720"/>
            <a:ext cx="9649440" cy="58720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Użyte biblioteki R</a:t>
            </a:r>
            <a:endParaRPr lang="pl-PL" sz="2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5.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Lubridate</a:t>
            </a: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niezastąpiony pakiet podczas pracy z datami - to funkcje takie jak </a:t>
            </a:r>
            <a:r>
              <a:rPr lang="pl-PL" sz="1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18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is.date</a:t>
            </a:r>
            <a:r>
              <a:rPr lang="pl-PL" sz="18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(), </a:t>
            </a:r>
            <a:r>
              <a:rPr lang="pl-PL" sz="18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is.POSIXct</a:t>
            </a:r>
            <a:r>
              <a:rPr lang="pl-PL" sz="18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(), </a:t>
            </a:r>
            <a:r>
              <a:rPr lang="pl-PL" sz="18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as_date</a:t>
            </a:r>
            <a:r>
              <a:rPr lang="pl-PL" sz="18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6.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Stringr</a:t>
            </a:r>
            <a:endParaRPr lang="pl-PL" sz="18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manipulacja danymi, głównie operacje na tekście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7.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Tidyr</a:t>
            </a: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20720" indent="-267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manipulacja danymi, tabele danych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8.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Sqldf</a:t>
            </a: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20720" indent="-267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aby możliwa była obsługa funkcji  </a:t>
            </a:r>
            <a:r>
              <a:rPr lang="pl-PL" sz="1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1800" b="0" i="1" strike="noStrike" spc="-1" dirty="0" err="1">
                <a:solidFill>
                  <a:srgbClr val="003D7B"/>
                </a:solidFill>
                <a:latin typeface="Arial"/>
                <a:ea typeface="DejaVu Sans"/>
              </a:rPr>
              <a:t>select</a:t>
            </a:r>
            <a:r>
              <a:rPr lang="pl-PL" sz="1800" b="0" i="1" strike="noStrike" spc="-1" dirty="0">
                <a:solidFill>
                  <a:srgbClr val="003D7B"/>
                </a:solidFill>
                <a:latin typeface="Arial"/>
                <a:ea typeface="DejaVu Sans"/>
              </a:rPr>
              <a:t> ()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Magrittr</a:t>
            </a: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20720" indent="-267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dla obsługi „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pajpów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 %&gt;%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Rlang</a:t>
            </a: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20720" indent="-267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obsługa funkcji </a:t>
            </a:r>
            <a:r>
              <a:rPr lang="pl-PL" sz="1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l-PL" sz="1800" b="0" i="1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last_error</a:t>
            </a:r>
            <a:r>
              <a:rPr lang="pl-PL" sz="1800" b="0" i="1" strike="noStrike" spc="-1" dirty="0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łatwiejsze rozwiązywanie pojawiających się błędów</a:t>
            </a:r>
            <a:endParaRPr lang="pl-PL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520560" y="774720"/>
            <a:ext cx="9649440" cy="292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Użyte biblioteki R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11. Reshape2 </a:t>
            </a:r>
            <a:endParaRPr lang="pl-PL" sz="18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przekształcanie tabeli do innej postaci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12. Ggplot2</a:t>
            </a:r>
            <a:endParaRPr lang="pl-PL" sz="18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niezbędny pakiet do tworzenia wizualizacji takich jak: krzywe kalibracyjne, wykresy kołowe ("</a:t>
            </a:r>
            <a:r>
              <a:rPr lang="pl-PL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pie</a:t>
            </a:r>
            <a:r>
              <a:rPr lang="pl-P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chart")</a:t>
            </a:r>
            <a:endParaRPr lang="pl-PL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20560" y="774720"/>
            <a:ext cx="9649440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520560" y="1538640"/>
            <a:ext cx="96494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520560" y="6413400"/>
            <a:ext cx="2883240" cy="2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520560" y="774720"/>
            <a:ext cx="9649440" cy="54102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2800" b="1" spc="-1" dirty="0"/>
              <a:t>Użyte biblioteki </a:t>
            </a:r>
            <a:r>
              <a:rPr lang="pl-PL" sz="2800" b="1" spc="-1" dirty="0" err="1"/>
              <a:t>Python</a:t>
            </a:r>
            <a:endParaRPr lang="pl-PL" sz="2800" spc="-1" dirty="0"/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pc="-1" dirty="0">
                <a:solidFill>
                  <a:srgbClr val="000000"/>
                </a:solidFill>
              </a:rPr>
              <a:t>web </a:t>
            </a:r>
            <a:r>
              <a:rPr lang="pl-PL" spc="-1" dirty="0" err="1">
                <a:solidFill>
                  <a:srgbClr val="000000"/>
                </a:solidFill>
              </a:rPr>
              <a:t>framework</a:t>
            </a:r>
            <a:r>
              <a:rPr lang="pl-PL" spc="-1" dirty="0">
                <a:solidFill>
                  <a:srgbClr val="000000"/>
                </a:solidFill>
              </a:rPr>
              <a:t>, którego głównymi atutami jest łatwość i szybkość tworzenia aplikacji webowych, wbudowana zaawansowana obsługa baz danych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endParaRPr lang="pl-PL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lang="pl-PL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Pandas</a:t>
            </a:r>
            <a:r>
              <a:rPr lang="pl-PL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pc="-1" dirty="0">
                <a:solidFill>
                  <a:srgbClr val="000000"/>
                </a:solidFill>
              </a:rPr>
              <a:t>biblioteka </a:t>
            </a:r>
            <a:r>
              <a:rPr lang="pl-PL" spc="-1" dirty="0" err="1">
                <a:solidFill>
                  <a:srgbClr val="000000"/>
                </a:solidFill>
              </a:rPr>
              <a:t>Pythona</a:t>
            </a:r>
            <a:r>
              <a:rPr lang="pl-PL" spc="-1" dirty="0">
                <a:solidFill>
                  <a:srgbClr val="000000"/>
                </a:solidFill>
              </a:rPr>
              <a:t>, do obsługi takich struktur danych jak </a:t>
            </a:r>
            <a:r>
              <a:rPr lang="pl-PL" spc="-1" dirty="0" err="1">
                <a:solidFill>
                  <a:srgbClr val="000000"/>
                </a:solidFill>
              </a:rPr>
              <a:t>DataFrame</a:t>
            </a:r>
            <a:r>
              <a:rPr lang="pl-PL" spc="-1" dirty="0">
                <a:solidFill>
                  <a:srgbClr val="000000"/>
                </a:solidFill>
              </a:rPr>
              <a:t>, Series oraz do manipulacji i przetwarzania powyższych struktur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l-PL" b="1" spc="-1" dirty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pl-PL" b="1" spc="-1" dirty="0">
                <a:solidFill>
                  <a:srgbClr val="000000"/>
                </a:solidFill>
              </a:rPr>
              <a:t>. </a:t>
            </a:r>
            <a:r>
              <a:rPr lang="pl-PL" b="1" spc="-1" dirty="0" err="1">
                <a:solidFill>
                  <a:srgbClr val="000000"/>
                </a:solidFill>
              </a:rPr>
              <a:t>Imdbpie</a:t>
            </a:r>
            <a:r>
              <a:rPr lang="pl-PL" b="1" spc="-1" dirty="0">
                <a:solidFill>
                  <a:srgbClr val="000000"/>
                </a:solidFill>
              </a:rPr>
              <a:t> </a:t>
            </a:r>
            <a:endParaRPr lang="pl-PL" sz="1800" b="0" strike="noStrike" spc="-1" dirty="0">
              <a:latin typeface="Arial"/>
            </a:endParaRPr>
          </a:p>
          <a:p>
            <a:pPr marL="720720" indent="-267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l-PL" spc="-1" dirty="0">
                <a:solidFill>
                  <a:srgbClr val="000000"/>
                </a:solidFill>
              </a:rPr>
              <a:t>biblioteka do komunikacji ze stroną internetową IMDB.com zawierającej informacje dotyczące filmów (tytuły, oceny, gatunki itp.)</a:t>
            </a:r>
            <a:endParaRPr lang="pl-PL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655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1239</Words>
  <Application>Microsoft Office PowerPoint</Application>
  <PresentationFormat>Niestandardowy</PresentationFormat>
  <Paragraphs>330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27</vt:i4>
      </vt:variant>
    </vt:vector>
  </HeadingPairs>
  <TitlesOfParts>
    <vt:vector size="34" baseType="lpstr">
      <vt:lpstr>Arial</vt:lpstr>
      <vt:lpstr>Georgia</vt:lpstr>
      <vt:lpstr>Symbol</vt:lpstr>
      <vt:lpstr>Times New Roman</vt:lpstr>
      <vt:lpstr>Wingdings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subject/>
  <dc:creator>akornowska</dc:creator>
  <dc:description/>
  <cp:lastModifiedBy>Agnieszka Kibitlewska</cp:lastModifiedBy>
  <cp:revision>98</cp:revision>
  <dcterms:modified xsi:type="dcterms:W3CDTF">2019-06-15T17:40:30Z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Niestandardowy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